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60"/>
  </p:notesMasterIdLst>
  <p:sldIdLst>
    <p:sldId id="257" r:id="rId5"/>
    <p:sldId id="296" r:id="rId6"/>
    <p:sldId id="290" r:id="rId7"/>
    <p:sldId id="291" r:id="rId8"/>
    <p:sldId id="329" r:id="rId9"/>
    <p:sldId id="330" r:id="rId10"/>
    <p:sldId id="331" r:id="rId11"/>
    <p:sldId id="332" r:id="rId12"/>
    <p:sldId id="333" r:id="rId13"/>
    <p:sldId id="334" r:id="rId14"/>
    <p:sldId id="261" r:id="rId15"/>
    <p:sldId id="267" r:id="rId16"/>
    <p:sldId id="335" r:id="rId17"/>
    <p:sldId id="336" r:id="rId18"/>
    <p:sldId id="337" r:id="rId19"/>
    <p:sldId id="338" r:id="rId20"/>
    <p:sldId id="339" r:id="rId21"/>
    <p:sldId id="266" r:id="rId22"/>
    <p:sldId id="340" r:id="rId23"/>
    <p:sldId id="342" r:id="rId24"/>
    <p:sldId id="357" r:id="rId25"/>
    <p:sldId id="359" r:id="rId26"/>
    <p:sldId id="360" r:id="rId27"/>
    <p:sldId id="361" r:id="rId28"/>
    <p:sldId id="362" r:id="rId29"/>
    <p:sldId id="363" r:id="rId30"/>
    <p:sldId id="364" r:id="rId31"/>
    <p:sldId id="345" r:id="rId32"/>
    <p:sldId id="343" r:id="rId33"/>
    <p:sldId id="346" r:id="rId34"/>
    <p:sldId id="347" r:id="rId35"/>
    <p:sldId id="348" r:id="rId36"/>
    <p:sldId id="349" r:id="rId37"/>
    <p:sldId id="376" r:id="rId38"/>
    <p:sldId id="350" r:id="rId39"/>
    <p:sldId id="351" r:id="rId40"/>
    <p:sldId id="352" r:id="rId41"/>
    <p:sldId id="353" r:id="rId42"/>
    <p:sldId id="354" r:id="rId43"/>
    <p:sldId id="355" r:id="rId44"/>
    <p:sldId id="356" r:id="rId45"/>
    <p:sldId id="321" r:id="rId46"/>
    <p:sldId id="378" r:id="rId47"/>
    <p:sldId id="365" r:id="rId48"/>
    <p:sldId id="367" r:id="rId49"/>
    <p:sldId id="368" r:id="rId50"/>
    <p:sldId id="369" r:id="rId51"/>
    <p:sldId id="370" r:id="rId52"/>
    <p:sldId id="371" r:id="rId53"/>
    <p:sldId id="372" r:id="rId54"/>
    <p:sldId id="377" r:id="rId55"/>
    <p:sldId id="299" r:id="rId56"/>
    <p:sldId id="328" r:id="rId57"/>
    <p:sldId id="373" r:id="rId58"/>
    <p:sldId id="375" r:id="rId5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81" userDrawn="1">
          <p15:clr>
            <a:srgbClr val="A4A3A4"/>
          </p15:clr>
        </p15:guide>
        <p15:guide id="2" pos="19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702"/>
    <a:srgbClr val="76778A"/>
    <a:srgbClr val="4A4B58"/>
    <a:srgbClr val="CACD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36" autoAdjust="0"/>
    <p:restoredTop sz="94660"/>
  </p:normalViewPr>
  <p:slideViewPr>
    <p:cSldViewPr>
      <p:cViewPr varScale="1">
        <p:scale>
          <a:sx n="73" d="100"/>
          <a:sy n="73" d="100"/>
        </p:scale>
        <p:origin x="1138" y="67"/>
      </p:cViewPr>
      <p:guideLst>
        <p:guide orient="horz" pos="1281"/>
        <p:guide pos="1912"/>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ource Sans Pro" panose="020B0503030403020204" pitchFamily="34" charset="0"/>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ource Sans Pro" panose="020B0503030403020204" pitchFamily="34" charset="0"/>
              </a:defRPr>
            </a:lvl1pPr>
          </a:lstStyle>
          <a:p>
            <a:fld id="{88AE77FF-9263-4B04-B4D1-BB49BD3E07CD}" type="datetimeFigureOut">
              <a:rPr lang="fi-FI" smtClean="0"/>
              <a:pPr/>
              <a:t>24.4.2024</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ource Sans Pro" panose="020B0503030403020204" pitchFamily="34" charset="0"/>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ource Sans Pro" panose="020B0503030403020204" pitchFamily="34" charset="0"/>
              </a:defRPr>
            </a:lvl1pPr>
          </a:lstStyle>
          <a:p>
            <a:fld id="{0826BBA1-02D8-4FA4-94AB-1026A94F5096}" type="slidenum">
              <a:rPr lang="fi-FI" smtClean="0"/>
              <a:pPr/>
              <a:t>‹#›</a:t>
            </a:fld>
            <a:endParaRPr lang="fi-FI" dirty="0"/>
          </a:p>
        </p:txBody>
      </p:sp>
    </p:spTree>
    <p:extLst>
      <p:ext uri="{BB962C8B-B14F-4D97-AF65-F5344CB8AC3E}">
        <p14:creationId xmlns:p14="http://schemas.microsoft.com/office/powerpoint/2010/main" val="3855938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Sans Pro" panose="020B0503030403020204" pitchFamily="34" charset="0"/>
        <a:ea typeface="+mn-ea"/>
        <a:cs typeface="+mn-cs"/>
      </a:defRPr>
    </a:lvl1pPr>
    <a:lvl2pPr marL="457200" algn="l" defTabSz="914400" rtl="0" eaLnBrk="1" latinLnBrk="0" hangingPunct="1">
      <a:defRPr sz="1200" b="0" i="0" kern="1200">
        <a:solidFill>
          <a:schemeClr val="tx1"/>
        </a:solidFill>
        <a:latin typeface="Source Sans Pro" panose="020B0503030403020204" pitchFamily="34" charset="0"/>
        <a:ea typeface="+mn-ea"/>
        <a:cs typeface="+mn-cs"/>
      </a:defRPr>
    </a:lvl2pPr>
    <a:lvl3pPr marL="914400" algn="l" defTabSz="914400" rtl="0" eaLnBrk="1" latinLnBrk="0" hangingPunct="1">
      <a:defRPr sz="1200" b="0" i="0" kern="1200">
        <a:solidFill>
          <a:schemeClr val="tx1"/>
        </a:solidFill>
        <a:latin typeface="Source Sans Pro" panose="020B0503030403020204" pitchFamily="34" charset="0"/>
        <a:ea typeface="+mn-ea"/>
        <a:cs typeface="+mn-cs"/>
      </a:defRPr>
    </a:lvl3pPr>
    <a:lvl4pPr marL="1371600" algn="l" defTabSz="914400" rtl="0" eaLnBrk="1" latinLnBrk="0" hangingPunct="1">
      <a:defRPr sz="1200" b="0" i="0" kern="1200">
        <a:solidFill>
          <a:schemeClr val="tx1"/>
        </a:solidFill>
        <a:latin typeface="Source Sans Pro" panose="020B0503030403020204" pitchFamily="34" charset="0"/>
        <a:ea typeface="+mn-ea"/>
        <a:cs typeface="+mn-cs"/>
      </a:defRPr>
    </a:lvl4pPr>
    <a:lvl5pPr marL="1828800" algn="l" defTabSz="914400" rtl="0" eaLnBrk="1" latinLnBrk="0" hangingPunct="1">
      <a:defRPr sz="1200" b="0" i="0" kern="1200">
        <a:solidFill>
          <a:schemeClr val="tx1"/>
        </a:solidFill>
        <a:latin typeface="Source Sans Pro" panose="020B05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1143000"/>
            <a:ext cx="5486400" cy="3086100"/>
          </a:xfrm>
        </p:spPr>
      </p:sp>
      <p:sp>
        <p:nvSpPr>
          <p:cNvPr id="3" name="Huomautusten paikkamerkki 2"/>
          <p:cNvSpPr>
            <a:spLocks noGrp="1"/>
          </p:cNvSpPr>
          <p:nvPr>
            <p:ph type="body" idx="1"/>
          </p:nvPr>
        </p:nvSpPr>
        <p:spPr/>
        <p:txBody>
          <a:bodyPr/>
          <a:lstStyle/>
          <a:p>
            <a:endParaRPr lang="fi-FI">
              <a:solidFill>
                <a:srgbClr val="3A3A3A"/>
              </a:solidFill>
              <a:latin typeface="Source Serif Pro"/>
              <a:ea typeface="Source Serif Pro"/>
            </a:endParaRPr>
          </a:p>
        </p:txBody>
      </p:sp>
      <p:sp>
        <p:nvSpPr>
          <p:cNvPr id="4" name="Dian numeron paikkamerkki 3"/>
          <p:cNvSpPr>
            <a:spLocks noGrp="1"/>
          </p:cNvSpPr>
          <p:nvPr>
            <p:ph type="sldNum" sz="quarter" idx="5"/>
          </p:nvPr>
        </p:nvSpPr>
        <p:spPr/>
        <p:txBody>
          <a:bodyPr/>
          <a:lstStyle/>
          <a:p>
            <a:fld id="{A4D3726B-316B-4F51-B272-EF5E6A23C7E7}" type="slidenum">
              <a:rPr lang="fi-FI" smtClean="0"/>
              <a:t>11</a:t>
            </a:fld>
            <a:endParaRPr lang="fi-FI"/>
          </a:p>
        </p:txBody>
      </p:sp>
      <p:sp>
        <p:nvSpPr>
          <p:cNvPr id="5" name="Päivämäärän paikkamerkki 4">
            <a:extLst>
              <a:ext uri="{FF2B5EF4-FFF2-40B4-BE49-F238E27FC236}">
                <a16:creationId xmlns:a16="http://schemas.microsoft.com/office/drawing/2014/main" id="{2760B2DF-E6D7-ABEC-C56F-156E083C56BD}"/>
              </a:ext>
            </a:extLst>
          </p:cNvPr>
          <p:cNvSpPr>
            <a:spLocks noGrp="1"/>
          </p:cNvSpPr>
          <p:nvPr>
            <p:ph type="dt" idx="1"/>
          </p:nvPr>
        </p:nvSpPr>
        <p:spPr/>
        <p:txBody>
          <a:bodyPr/>
          <a:lstStyle/>
          <a:p>
            <a:fld id="{736F1658-66BC-4A9A-96B9-C4E707EC7CD8}" type="datetime1">
              <a:rPr lang="fi-FI" smtClean="0"/>
              <a:t>24.4.2024</a:t>
            </a:fld>
            <a:endParaRPr lang="fi-FI"/>
          </a:p>
        </p:txBody>
      </p:sp>
    </p:spTree>
    <p:extLst>
      <p:ext uri="{BB962C8B-B14F-4D97-AF65-F5344CB8AC3E}">
        <p14:creationId xmlns:p14="http://schemas.microsoft.com/office/powerpoint/2010/main" val="300631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1143000"/>
            <a:ext cx="5486400" cy="3086100"/>
          </a:xfrm>
        </p:spPr>
      </p:sp>
      <p:sp>
        <p:nvSpPr>
          <p:cNvPr id="3" name="Huomautusten paikkamerkki 2"/>
          <p:cNvSpPr>
            <a:spLocks noGrp="1"/>
          </p:cNvSpPr>
          <p:nvPr>
            <p:ph type="body" idx="1"/>
          </p:nvPr>
        </p:nvSpPr>
        <p:spPr/>
        <p:txBody>
          <a:bodyPr/>
          <a:lstStyle/>
          <a:p>
            <a:endParaRPr lang="fi-FI">
              <a:solidFill>
                <a:srgbClr val="3A3A3A"/>
              </a:solidFill>
              <a:latin typeface="Source Serif Pro"/>
              <a:ea typeface="Source Serif Pro"/>
            </a:endParaRPr>
          </a:p>
        </p:txBody>
      </p:sp>
      <p:sp>
        <p:nvSpPr>
          <p:cNvPr id="4" name="Dian numeron paikkamerkki 3"/>
          <p:cNvSpPr>
            <a:spLocks noGrp="1"/>
          </p:cNvSpPr>
          <p:nvPr>
            <p:ph type="sldNum" sz="quarter" idx="5"/>
          </p:nvPr>
        </p:nvSpPr>
        <p:spPr/>
        <p:txBody>
          <a:bodyPr/>
          <a:lstStyle/>
          <a:p>
            <a:fld id="{A4D3726B-316B-4F51-B272-EF5E6A23C7E7}" type="slidenum">
              <a:rPr lang="fi-FI" smtClean="0"/>
              <a:t>29</a:t>
            </a:fld>
            <a:endParaRPr lang="fi-FI"/>
          </a:p>
        </p:txBody>
      </p:sp>
      <p:sp>
        <p:nvSpPr>
          <p:cNvPr id="5" name="Päivämäärän paikkamerkki 4">
            <a:extLst>
              <a:ext uri="{FF2B5EF4-FFF2-40B4-BE49-F238E27FC236}">
                <a16:creationId xmlns:a16="http://schemas.microsoft.com/office/drawing/2014/main" id="{2760B2DF-E6D7-ABEC-C56F-156E083C56BD}"/>
              </a:ext>
            </a:extLst>
          </p:cNvPr>
          <p:cNvSpPr>
            <a:spLocks noGrp="1"/>
          </p:cNvSpPr>
          <p:nvPr>
            <p:ph type="dt" idx="1"/>
          </p:nvPr>
        </p:nvSpPr>
        <p:spPr/>
        <p:txBody>
          <a:bodyPr/>
          <a:lstStyle/>
          <a:p>
            <a:fld id="{736F1658-66BC-4A9A-96B9-C4E707EC7CD8}" type="datetime1">
              <a:rPr lang="fi-FI" smtClean="0"/>
              <a:t>24.4.2024</a:t>
            </a:fld>
            <a:endParaRPr lang="fi-FI"/>
          </a:p>
        </p:txBody>
      </p:sp>
    </p:spTree>
    <p:extLst>
      <p:ext uri="{BB962C8B-B14F-4D97-AF65-F5344CB8AC3E}">
        <p14:creationId xmlns:p14="http://schemas.microsoft.com/office/powerpoint/2010/main" val="32150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i-FI"/>
              <a:t>Muokkaa ots. perustyyl. napsautt.</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2F32054C-660C-4A1C-A7C3-3AC69CC8440D}" type="datetimeFigureOut">
              <a:rPr lang="fi-FI" smtClean="0"/>
              <a:t>24.4.2024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8A8659A-095A-42EC-8242-0FB84E76B93F}" type="slidenum">
              <a:rPr lang="fi-FI" smtClean="0"/>
              <a:t>‹#›</a:t>
            </a:fld>
            <a:endParaRPr lang="fi-FI"/>
          </a:p>
        </p:txBody>
      </p:sp>
    </p:spTree>
    <p:extLst>
      <p:ext uri="{BB962C8B-B14F-4D97-AF65-F5344CB8AC3E}">
        <p14:creationId xmlns:p14="http://schemas.microsoft.com/office/powerpoint/2010/main" val="158803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2F32054C-660C-4A1C-A7C3-3AC69CC8440D}" type="datetimeFigureOut">
              <a:rPr lang="fi-FI" smtClean="0"/>
              <a:t>24.4.2024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8A8659A-095A-42EC-8242-0FB84E76B93F}" type="slidenum">
              <a:rPr lang="fi-FI" smtClean="0"/>
              <a:t>‹#›</a:t>
            </a:fld>
            <a:endParaRPr lang="fi-FI"/>
          </a:p>
        </p:txBody>
      </p:sp>
    </p:spTree>
    <p:extLst>
      <p:ext uri="{BB962C8B-B14F-4D97-AF65-F5344CB8AC3E}">
        <p14:creationId xmlns:p14="http://schemas.microsoft.com/office/powerpoint/2010/main" val="3864806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2F32054C-660C-4A1C-A7C3-3AC69CC8440D}" type="datetimeFigureOut">
              <a:rPr lang="fi-FI" smtClean="0"/>
              <a:t>24.4.2024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8A8659A-095A-42EC-8242-0FB84E76B93F}" type="slidenum">
              <a:rPr lang="fi-FI" smtClean="0"/>
              <a:t>‹#›</a:t>
            </a:fld>
            <a:endParaRPr lang="fi-FI"/>
          </a:p>
        </p:txBody>
      </p:sp>
    </p:spTree>
    <p:extLst>
      <p:ext uri="{BB962C8B-B14F-4D97-AF65-F5344CB8AC3E}">
        <p14:creationId xmlns:p14="http://schemas.microsoft.com/office/powerpoint/2010/main" val="282474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2F32054C-660C-4A1C-A7C3-3AC69CC8440D}" type="datetimeFigureOut">
              <a:rPr lang="fi-FI" smtClean="0"/>
              <a:t>24.4.2024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8A8659A-095A-42EC-8242-0FB84E76B93F}" type="slidenum">
              <a:rPr lang="fi-FI" smtClean="0"/>
              <a:t>‹#›</a:t>
            </a:fld>
            <a:endParaRPr lang="fi-FI"/>
          </a:p>
        </p:txBody>
      </p:sp>
    </p:spTree>
    <p:extLst>
      <p:ext uri="{BB962C8B-B14F-4D97-AF65-F5344CB8AC3E}">
        <p14:creationId xmlns:p14="http://schemas.microsoft.com/office/powerpoint/2010/main" val="600720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i-FI"/>
              <a:t>Muokkaa ots. perustyyl. napsautt.</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2F32054C-660C-4A1C-A7C3-3AC69CC8440D}" type="datetimeFigureOut">
              <a:rPr lang="fi-FI" smtClean="0"/>
              <a:t>24.4.2024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8A8659A-095A-42EC-8242-0FB84E76B93F}" type="slidenum">
              <a:rPr lang="fi-FI" smtClean="0"/>
              <a:t>‹#›</a:t>
            </a:fld>
            <a:endParaRPr lang="fi-FI"/>
          </a:p>
        </p:txBody>
      </p:sp>
    </p:spTree>
    <p:extLst>
      <p:ext uri="{BB962C8B-B14F-4D97-AF65-F5344CB8AC3E}">
        <p14:creationId xmlns:p14="http://schemas.microsoft.com/office/powerpoint/2010/main" val="371160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2F32054C-660C-4A1C-A7C3-3AC69CC8440D}" type="datetimeFigureOut">
              <a:rPr lang="fi-FI" smtClean="0"/>
              <a:t>24.4.2024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8A8659A-095A-42EC-8242-0FB84E76B93F}" type="slidenum">
              <a:rPr lang="fi-FI" smtClean="0"/>
              <a:t>‹#›</a:t>
            </a:fld>
            <a:endParaRPr lang="fi-FI"/>
          </a:p>
        </p:txBody>
      </p:sp>
    </p:spTree>
    <p:extLst>
      <p:ext uri="{BB962C8B-B14F-4D97-AF65-F5344CB8AC3E}">
        <p14:creationId xmlns:p14="http://schemas.microsoft.com/office/powerpoint/2010/main" val="3916553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i-FI"/>
              <a:t>Muokkaa ots. perustyyl. napsautt.</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9"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1"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2F32054C-660C-4A1C-A7C3-3AC69CC8440D}" type="datetimeFigureOut">
              <a:rPr lang="fi-FI" smtClean="0"/>
              <a:t>24.4.2024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28A8659A-095A-42EC-8242-0FB84E76B93F}" type="slidenum">
              <a:rPr lang="fi-FI" smtClean="0"/>
              <a:t>‹#›</a:t>
            </a:fld>
            <a:endParaRPr lang="fi-FI"/>
          </a:p>
        </p:txBody>
      </p:sp>
    </p:spTree>
    <p:extLst>
      <p:ext uri="{BB962C8B-B14F-4D97-AF65-F5344CB8AC3E}">
        <p14:creationId xmlns:p14="http://schemas.microsoft.com/office/powerpoint/2010/main" val="172587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2F32054C-660C-4A1C-A7C3-3AC69CC8440D}" type="datetimeFigureOut">
              <a:rPr lang="fi-FI" smtClean="0"/>
              <a:t>24.4.2024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28A8659A-095A-42EC-8242-0FB84E76B93F}" type="slidenum">
              <a:rPr lang="fi-FI" smtClean="0"/>
              <a:t>‹#›</a:t>
            </a:fld>
            <a:endParaRPr lang="fi-FI"/>
          </a:p>
        </p:txBody>
      </p:sp>
    </p:spTree>
    <p:extLst>
      <p:ext uri="{BB962C8B-B14F-4D97-AF65-F5344CB8AC3E}">
        <p14:creationId xmlns:p14="http://schemas.microsoft.com/office/powerpoint/2010/main" val="1591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2054C-660C-4A1C-A7C3-3AC69CC8440D}" type="datetimeFigureOut">
              <a:rPr lang="fi-FI" smtClean="0"/>
              <a:t>24.4.2024</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28A8659A-095A-42EC-8242-0FB84E76B93F}" type="slidenum">
              <a:rPr lang="fi-FI" smtClean="0"/>
              <a:t>‹#›</a:t>
            </a:fld>
            <a:endParaRPr lang="fi-FI"/>
          </a:p>
        </p:txBody>
      </p:sp>
    </p:spTree>
    <p:extLst>
      <p:ext uri="{BB962C8B-B14F-4D97-AF65-F5344CB8AC3E}">
        <p14:creationId xmlns:p14="http://schemas.microsoft.com/office/powerpoint/2010/main" val="342941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2F32054C-660C-4A1C-A7C3-3AC69CC8440D}" type="datetimeFigureOut">
              <a:rPr lang="fi-FI" smtClean="0"/>
              <a:t>24.4.2024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8A8659A-095A-42EC-8242-0FB84E76B93F}" type="slidenum">
              <a:rPr lang="fi-FI" smtClean="0"/>
              <a:t>‹#›</a:t>
            </a:fld>
            <a:endParaRPr lang="fi-FI"/>
          </a:p>
        </p:txBody>
      </p:sp>
    </p:spTree>
    <p:extLst>
      <p:ext uri="{BB962C8B-B14F-4D97-AF65-F5344CB8AC3E}">
        <p14:creationId xmlns:p14="http://schemas.microsoft.com/office/powerpoint/2010/main" val="284477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2F32054C-660C-4A1C-A7C3-3AC69CC8440D}" type="datetimeFigureOut">
              <a:rPr lang="fi-FI" smtClean="0"/>
              <a:t>24.4.2024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8A8659A-095A-42EC-8242-0FB84E76B93F}" type="slidenum">
              <a:rPr lang="fi-FI" smtClean="0"/>
              <a:t>‹#›</a:t>
            </a:fld>
            <a:endParaRPr lang="fi-FI"/>
          </a:p>
        </p:txBody>
      </p:sp>
    </p:spTree>
    <p:extLst>
      <p:ext uri="{BB962C8B-B14F-4D97-AF65-F5344CB8AC3E}">
        <p14:creationId xmlns:p14="http://schemas.microsoft.com/office/powerpoint/2010/main" val="292194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Source Sans Pro" panose="020B0503030403020204" pitchFamily="34" charset="0"/>
              </a:defRPr>
            </a:lvl1pPr>
          </a:lstStyle>
          <a:p>
            <a:fld id="{2F32054C-660C-4A1C-A7C3-3AC69CC8440D}" type="datetimeFigureOut">
              <a:rPr lang="fi-FI" smtClean="0"/>
              <a:pPr/>
              <a:t>24.4.2024</a:t>
            </a:fld>
            <a:endParaRPr lang="fi-FI"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Source Sans Pro" panose="020B0503030403020204" pitchFamily="34" charset="0"/>
              </a:defRPr>
            </a:lvl1pPr>
          </a:lstStyle>
          <a:p>
            <a:endParaRPr lang="fi-FI"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panose="020B0503030403020204" pitchFamily="34" charset="0"/>
              </a:defRPr>
            </a:lvl1pPr>
          </a:lstStyle>
          <a:p>
            <a:fld id="{28A8659A-095A-42EC-8242-0FB84E76B93F}" type="slidenum">
              <a:rPr lang="fi-FI" smtClean="0"/>
              <a:pPr/>
              <a:t>‹#›</a:t>
            </a:fld>
            <a:endParaRPr lang="fi-FI" dirty="0"/>
          </a:p>
        </p:txBody>
      </p:sp>
    </p:spTree>
    <p:extLst>
      <p:ext uri="{BB962C8B-B14F-4D97-AF65-F5344CB8AC3E}">
        <p14:creationId xmlns:p14="http://schemas.microsoft.com/office/powerpoint/2010/main" val="2902428376"/>
      </p:ext>
    </p:extLst>
  </p:cSld>
  <p:clrMap bg1="lt1" tx1="dk1" bg2="lt2" tx2="dk2" accent1="accent1" accent2="accent2" accent3="accent3" accent4="accent4" accent5="accent5" accent6="accent6" hlink="hlink" folHlink="folHlink"/>
  <p:sldLayoutIdLst>
    <p:sldLayoutId id="214748368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b="1" i="0" kern="1200">
          <a:solidFill>
            <a:schemeClr val="tx1"/>
          </a:solidFill>
          <a:latin typeface="Zilla Slab"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E36FA-0F59-DC6F-86F6-F697A0DD57BC}"/>
              </a:ext>
            </a:extLst>
          </p:cNvPr>
          <p:cNvSpPr txBox="1"/>
          <p:nvPr/>
        </p:nvSpPr>
        <p:spPr>
          <a:xfrm>
            <a:off x="4653880" y="1265863"/>
            <a:ext cx="6445955" cy="1446550"/>
          </a:xfrm>
          <a:prstGeom prst="rect">
            <a:avLst/>
          </a:prstGeom>
          <a:noFill/>
        </p:spPr>
        <p:txBody>
          <a:bodyPr wrap="square" rtlCol="0">
            <a:spAutoFit/>
          </a:bodyPr>
          <a:lstStyle/>
          <a:p>
            <a:r>
              <a:rPr lang="fi-FI" sz="4400" i="1" dirty="0">
                <a:solidFill>
                  <a:srgbClr val="76778A"/>
                </a:solidFill>
                <a:latin typeface="Zilla Slab" pitchFamily="2" charset="77"/>
                <a:ea typeface="Zilla Slab" pitchFamily="2" charset="77"/>
              </a:rPr>
              <a:t>Johdanto </a:t>
            </a:r>
            <a:br>
              <a:rPr lang="fi-FI" sz="4400" i="1" dirty="0">
                <a:solidFill>
                  <a:srgbClr val="76778A"/>
                </a:solidFill>
                <a:latin typeface="Zilla Slab" pitchFamily="2" charset="77"/>
                <a:ea typeface="Zilla Slab" pitchFamily="2" charset="77"/>
              </a:rPr>
            </a:br>
            <a:r>
              <a:rPr lang="fi-FI" sz="4400" i="1" dirty="0">
                <a:solidFill>
                  <a:srgbClr val="76778A"/>
                </a:solidFill>
                <a:latin typeface="Zilla Slab" pitchFamily="2" charset="77"/>
                <a:ea typeface="Zilla Slab" pitchFamily="2" charset="77"/>
              </a:rPr>
              <a:t>SAAVA-koulutukseen</a:t>
            </a:r>
            <a:endParaRPr lang="en-FI" sz="4400" i="1" dirty="0">
              <a:latin typeface="Zilla Slab" pitchFamily="2" charset="77"/>
              <a:ea typeface="Zilla Slab" pitchFamily="2" charset="77"/>
            </a:endParaRPr>
          </a:p>
        </p:txBody>
      </p:sp>
      <p:sp>
        <p:nvSpPr>
          <p:cNvPr id="6" name="TextBox 5">
            <a:extLst>
              <a:ext uri="{FF2B5EF4-FFF2-40B4-BE49-F238E27FC236}">
                <a16:creationId xmlns:a16="http://schemas.microsoft.com/office/drawing/2014/main" id="{A7CE6D38-DC75-0A20-51E8-496BB7D9C6D5}"/>
              </a:ext>
            </a:extLst>
          </p:cNvPr>
          <p:cNvSpPr txBox="1"/>
          <p:nvPr/>
        </p:nvSpPr>
        <p:spPr>
          <a:xfrm>
            <a:off x="4653880" y="3154328"/>
            <a:ext cx="6793656" cy="984885"/>
          </a:xfrm>
          <a:prstGeom prst="rect">
            <a:avLst/>
          </a:prstGeom>
          <a:noFill/>
        </p:spPr>
        <p:txBody>
          <a:bodyPr wrap="square" rtlCol="0">
            <a:spAutoFit/>
          </a:bodyPr>
          <a:lstStyle/>
          <a:p>
            <a:r>
              <a:rPr lang="fi-FI" sz="5800" b="1" dirty="0">
                <a:solidFill>
                  <a:srgbClr val="F28702"/>
                </a:solidFill>
                <a:latin typeface="Zilla Slab" pitchFamily="2" charset="77"/>
                <a:ea typeface="Zilla Slab" pitchFamily="2" charset="77"/>
              </a:rPr>
              <a:t>Ohjeita kouluttajalle</a:t>
            </a:r>
            <a:endParaRPr lang="en-FI" sz="5800" dirty="0">
              <a:latin typeface="Source Sans Pro" panose="020B0503030403020204" pitchFamily="34" charset="0"/>
            </a:endParaRPr>
          </a:p>
        </p:txBody>
      </p:sp>
      <p:sp>
        <p:nvSpPr>
          <p:cNvPr id="7" name="TextBox 6">
            <a:extLst>
              <a:ext uri="{FF2B5EF4-FFF2-40B4-BE49-F238E27FC236}">
                <a16:creationId xmlns:a16="http://schemas.microsoft.com/office/drawing/2014/main" id="{B551BC88-32DB-5E4B-3DD8-5259A614F45D}"/>
              </a:ext>
            </a:extLst>
          </p:cNvPr>
          <p:cNvSpPr txBox="1"/>
          <p:nvPr/>
        </p:nvSpPr>
        <p:spPr>
          <a:xfrm>
            <a:off x="4656138" y="4419110"/>
            <a:ext cx="6445955" cy="584775"/>
          </a:xfrm>
          <a:prstGeom prst="rect">
            <a:avLst/>
          </a:prstGeom>
          <a:noFill/>
        </p:spPr>
        <p:txBody>
          <a:bodyPr wrap="square" rtlCol="0">
            <a:spAutoFit/>
          </a:bodyPr>
          <a:lstStyle/>
          <a:p>
            <a:r>
              <a:rPr lang="fi-FI" sz="3200" b="1" dirty="0">
                <a:solidFill>
                  <a:srgbClr val="76778A"/>
                </a:solidFill>
                <a:latin typeface="Source Sans Pro Semibold" panose="020B0503030403020204" pitchFamily="34" charset="0"/>
                <a:ea typeface="Source Sans Pro Semibold" panose="020B0503030403020204" pitchFamily="34" charset="0"/>
              </a:rPr>
              <a:t>Kevät 2024</a:t>
            </a:r>
            <a:endParaRPr lang="en-FI" sz="3200" dirty="0">
              <a:latin typeface="Source Sans Pro" panose="020B0503030403020204" pitchFamily="34" charset="0"/>
            </a:endParaRPr>
          </a:p>
        </p:txBody>
      </p:sp>
    </p:spTree>
    <p:extLst>
      <p:ext uri="{BB962C8B-B14F-4D97-AF65-F5344CB8AC3E}">
        <p14:creationId xmlns:p14="http://schemas.microsoft.com/office/powerpoint/2010/main" val="2261431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854A3D2-A0F4-9A43-BD72-0A3A0BECC2FD}"/>
            </a:ext>
          </a:extLst>
        </p:cNvPr>
        <p:cNvGrpSpPr/>
        <p:nvPr/>
      </p:nvGrpSpPr>
      <p:grpSpPr>
        <a:xfrm>
          <a:off x="0" y="0"/>
          <a:ext cx="0" cy="0"/>
          <a:chOff x="0" y="0"/>
          <a:chExt cx="0" cy="0"/>
        </a:xfrm>
      </p:grpSpPr>
      <p:sp>
        <p:nvSpPr>
          <p:cNvPr id="3" name="Alaotsikko 2">
            <a:extLst>
              <a:ext uri="{FF2B5EF4-FFF2-40B4-BE49-F238E27FC236}">
                <a16:creationId xmlns:a16="http://schemas.microsoft.com/office/drawing/2014/main" id="{6D391CD5-A7C0-FB2F-459F-B99D606F1FBF}"/>
              </a:ext>
            </a:extLst>
          </p:cNvPr>
          <p:cNvSpPr>
            <a:spLocks noGrp="1"/>
          </p:cNvSpPr>
          <p:nvPr>
            <p:ph type="subTitle" idx="4294967295"/>
          </p:nvPr>
        </p:nvSpPr>
        <p:spPr>
          <a:xfrm>
            <a:off x="4656138" y="1989138"/>
            <a:ext cx="6615437" cy="4050152"/>
          </a:xfrm>
        </p:spPr>
        <p:txBody>
          <a:bodyPr vert="horz" lIns="91440" tIns="45720" rIns="91440" bIns="45720" rtlCol="0">
            <a:noAutofit/>
          </a:bodyPr>
          <a:lstStyle/>
          <a:p>
            <a:pPr marL="216000" indent="-216000">
              <a:lnSpc>
                <a:spcPts val="2140"/>
              </a:lnSpc>
              <a:spcBef>
                <a:spcPts val="800"/>
              </a:spcBef>
              <a:buClr>
                <a:srgbClr val="F28702"/>
              </a:buClr>
            </a:pPr>
            <a:r>
              <a:rPr lang="fi-FI" sz="1800" dirty="0">
                <a:solidFill>
                  <a:srgbClr val="4A4B58"/>
                </a:solidFill>
                <a:ea typeface="Source Sans Pro" panose="020B0503030403020204" pitchFamily="34" charset="0"/>
                <a:cs typeface="Calibri" panose="020F0502020204030204" pitchFamily="34" charset="0"/>
              </a:rPr>
              <a:t>SAAVA-koulutus on rakennettu prosessiksi, jossa vapaaehtoinen tulee koulutukseen ennakkotehtävän ja haastattelun kautta, ja suorittaa vapaaehtoisen peruskoulutuksen, joka mahdollistaa toimimisen saattohoidon vapaaehtoisena erilaisissa toimintayksiköissä. </a:t>
            </a:r>
          </a:p>
          <a:p>
            <a:pPr marL="216000" indent="-216000">
              <a:lnSpc>
                <a:spcPts val="2140"/>
              </a:lnSpc>
              <a:spcBef>
                <a:spcPts val="800"/>
              </a:spcBef>
              <a:buClr>
                <a:srgbClr val="F28702"/>
              </a:buClr>
            </a:pPr>
            <a:r>
              <a:rPr lang="fi-FI" sz="1800" dirty="0">
                <a:solidFill>
                  <a:srgbClr val="4A4B58"/>
                </a:solidFill>
                <a:ea typeface="Source Sans Pro" panose="020B0503030403020204" pitchFamily="34" charset="0"/>
                <a:cs typeface="Calibri" panose="020F0502020204030204" pitchFamily="34" charset="0"/>
              </a:rPr>
              <a:t>Peruskoulutuksen laajuus on 20 h, josta ennakkotehtävän osuus on 2 h ja haastattelun 1 h (haastattelu + haastattelijoiden päätöksenteko).</a:t>
            </a:r>
          </a:p>
          <a:p>
            <a:pPr marL="216000" indent="-216000">
              <a:lnSpc>
                <a:spcPts val="2140"/>
              </a:lnSpc>
              <a:spcBef>
                <a:spcPts val="800"/>
              </a:spcBef>
              <a:buClr>
                <a:srgbClr val="F28702"/>
              </a:buClr>
            </a:pPr>
            <a:r>
              <a:rPr lang="fi-FI" sz="1800" dirty="0">
                <a:solidFill>
                  <a:srgbClr val="4A4B58"/>
                </a:solidFill>
                <a:ea typeface="Source Sans Pro" panose="020B0503030403020204" pitchFamily="34" charset="0"/>
                <a:cs typeface="Calibri" panose="020F0502020204030204" pitchFamily="34" charset="0"/>
              </a:rPr>
              <a:t>Koulutuskerroilla on määritellyt teemat, mutta toteutustapa on kouluttajista kiinni.</a:t>
            </a:r>
          </a:p>
          <a:p>
            <a:pPr marL="216000" indent="-216000">
              <a:lnSpc>
                <a:spcPts val="2140"/>
              </a:lnSpc>
              <a:spcBef>
                <a:spcPts val="800"/>
              </a:spcBef>
              <a:buClr>
                <a:srgbClr val="F28702"/>
              </a:buClr>
            </a:pPr>
            <a:r>
              <a:rPr lang="fi-FI" sz="1800" dirty="0">
                <a:solidFill>
                  <a:srgbClr val="4A4B58"/>
                </a:solidFill>
                <a:ea typeface="Source Sans Pro" panose="020B0503030403020204" pitchFamily="34" charset="0"/>
                <a:cs typeface="Calibri" panose="020F0502020204030204" pitchFamily="34" charset="0"/>
              </a:rPr>
              <a:t>Koulutusta voi laajentaa toimintayksiköiden tarpeen mukaan, esim. </a:t>
            </a:r>
            <a:r>
              <a:rPr lang="fi-FI" sz="1800" dirty="0" err="1">
                <a:solidFill>
                  <a:srgbClr val="4A4B58"/>
                </a:solidFill>
                <a:ea typeface="Source Sans Pro" panose="020B0503030403020204" pitchFamily="34" charset="0"/>
                <a:cs typeface="Calibri" panose="020F0502020204030204" pitchFamily="34" charset="0"/>
              </a:rPr>
              <a:t>OLKAn</a:t>
            </a:r>
            <a:r>
              <a:rPr lang="fi-FI" sz="1800" dirty="0">
                <a:solidFill>
                  <a:srgbClr val="4A4B58"/>
                </a:solidFill>
                <a:ea typeface="Source Sans Pro" panose="020B0503030403020204" pitchFamily="34" charset="0"/>
                <a:cs typeface="Calibri" panose="020F0502020204030204" pitchFamily="34" charset="0"/>
              </a:rPr>
              <a:t> valmennus sairaalaa, saattohoitokotien erityiset tarpeet jne.</a:t>
            </a:r>
          </a:p>
        </p:txBody>
      </p:sp>
      <p:sp>
        <p:nvSpPr>
          <p:cNvPr id="7" name="TextBox 6">
            <a:extLst>
              <a:ext uri="{FF2B5EF4-FFF2-40B4-BE49-F238E27FC236}">
                <a16:creationId xmlns:a16="http://schemas.microsoft.com/office/drawing/2014/main" id="{DFC0DD9C-C06D-3074-2A4B-5AFFB353BE54}"/>
              </a:ext>
            </a:extLst>
          </p:cNvPr>
          <p:cNvSpPr txBox="1"/>
          <p:nvPr/>
        </p:nvSpPr>
        <p:spPr>
          <a:xfrm>
            <a:off x="4656137" y="1088740"/>
            <a:ext cx="6705447" cy="720080"/>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Neljä</a:t>
            </a:r>
            <a:r>
              <a:rPr lang="en-US" sz="4000" b="1" dirty="0">
                <a:solidFill>
                  <a:srgbClr val="F28702"/>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koulutuskertaa</a:t>
            </a:r>
            <a:endParaRPr lang="en-FI" sz="4000" dirty="0">
              <a:latin typeface="Source Sans Pro" panose="020B0503030403020204" pitchFamily="34" charset="0"/>
            </a:endParaRPr>
          </a:p>
        </p:txBody>
      </p:sp>
    </p:spTree>
    <p:extLst>
      <p:ext uri="{BB962C8B-B14F-4D97-AF65-F5344CB8AC3E}">
        <p14:creationId xmlns:p14="http://schemas.microsoft.com/office/powerpoint/2010/main" val="2830731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diagram of a diagram&#10;&#10;Description automatically generated with medium confidence">
            <a:extLst>
              <a:ext uri="{FF2B5EF4-FFF2-40B4-BE49-F238E27FC236}">
                <a16:creationId xmlns:a16="http://schemas.microsoft.com/office/drawing/2014/main" id="{57AAF1D4-F271-3367-4BA6-F1A2D5B0C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929" y="-24262"/>
            <a:ext cx="9788586" cy="6882262"/>
          </a:xfrm>
          <a:prstGeom prst="rect">
            <a:avLst/>
          </a:prstGeom>
        </p:spPr>
      </p:pic>
    </p:spTree>
    <p:extLst>
      <p:ext uri="{BB962C8B-B14F-4D97-AF65-F5344CB8AC3E}">
        <p14:creationId xmlns:p14="http://schemas.microsoft.com/office/powerpoint/2010/main" val="679315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300" y="2349500"/>
            <a:ext cx="8461300" cy="4544885"/>
          </a:xfrm>
        </p:spPr>
        <p:txBody>
          <a:bodyPr>
            <a:noAutofit/>
          </a:bodyPr>
          <a:lstStyle/>
          <a:p>
            <a:pPr>
              <a:lnSpc>
                <a:spcPts val="2020"/>
              </a:lnSpc>
              <a:buClr>
                <a:srgbClr val="F28702"/>
              </a:buClr>
            </a:pPr>
            <a:r>
              <a:rPr lang="fi-FI" sz="1800" dirty="0">
                <a:solidFill>
                  <a:srgbClr val="4A4B58"/>
                </a:solidFill>
                <a:ea typeface="Source Sans Pro" panose="020B0503030403020204" pitchFamily="34" charset="0"/>
              </a:rPr>
              <a:t>Lä</a:t>
            </a:r>
            <a:r>
              <a:rPr lang="fi-FI" sz="1800" dirty="0">
                <a:solidFill>
                  <a:srgbClr val="4A4B58"/>
                </a:solidFill>
                <a:effectLst/>
                <a:ea typeface="Source Sans Pro" panose="020B0503030403020204" pitchFamily="34" charset="0"/>
              </a:rPr>
              <a:t>htökohtana toimivat Ritva Pihlajan tekemä selvitys saattohoidon vapaaehtoistoiminnasta Suomessa sekä saattohoitokotien, seurakuntien ja Syöpäjärjestöjen järjestämät vapaaehtoiskoulutukset.</a:t>
            </a:r>
          </a:p>
          <a:p>
            <a:pPr>
              <a:lnSpc>
                <a:spcPts val="2020"/>
              </a:lnSpc>
              <a:buClr>
                <a:srgbClr val="F28702"/>
              </a:buClr>
            </a:pPr>
            <a:r>
              <a:rPr lang="fi-FI" sz="1800" dirty="0">
                <a:solidFill>
                  <a:srgbClr val="4A4B58"/>
                </a:solidFill>
                <a:effectLst/>
                <a:ea typeface="Source Sans Pro" panose="020B0503030403020204" pitchFamily="34" charset="0"/>
              </a:rPr>
              <a:t>Koulutuskokonaisuuksia, koulutusten laajuuksia ja sisältöjä vertailtiin paitsi toistensa kanssa, myös peilaamalla niitä aikaisempien vuosikymmenien koulutusrunkoihin sekä kotimaisiin ja kansainvälisiin palliatiivisen ja saattohoidon erityiskysymyksiin. </a:t>
            </a:r>
          </a:p>
          <a:p>
            <a:pPr>
              <a:lnSpc>
                <a:spcPts val="2020"/>
              </a:lnSpc>
              <a:buClr>
                <a:srgbClr val="F28702"/>
              </a:buClr>
            </a:pPr>
            <a:r>
              <a:rPr lang="fi-FI" sz="1800" dirty="0">
                <a:solidFill>
                  <a:srgbClr val="4A4B58"/>
                </a:solidFill>
                <a:effectLst/>
                <a:ea typeface="Source Sans Pro" panose="020B0503030403020204" pitchFamily="34" charset="0"/>
              </a:rPr>
              <a:t>Koulutusrunkoa rakennettiin yhdessä valtakunnallisten toimijoiden ja Suomen Palliatiivisen</a:t>
            </a:r>
            <a:r>
              <a:rPr lang="fi-FI" sz="1800" dirty="0">
                <a:solidFill>
                  <a:srgbClr val="4A4B58"/>
                </a:solidFill>
                <a:ea typeface="Source Sans Pro" panose="020B0503030403020204" pitchFamily="34" charset="0"/>
              </a:rPr>
              <a:t> Hoidon</a:t>
            </a:r>
            <a:r>
              <a:rPr lang="fi-FI" sz="1800" dirty="0">
                <a:solidFill>
                  <a:srgbClr val="4A4B58"/>
                </a:solidFill>
                <a:effectLst/>
                <a:ea typeface="Source Sans Pro" panose="020B0503030403020204" pitchFamily="34" charset="0"/>
              </a:rPr>
              <a:t> Yhdistys ry:n hallituksen kanssa. </a:t>
            </a:r>
          </a:p>
          <a:p>
            <a:pPr>
              <a:lnSpc>
                <a:spcPts val="2020"/>
              </a:lnSpc>
              <a:buClr>
                <a:srgbClr val="F28702"/>
              </a:buClr>
            </a:pPr>
            <a:r>
              <a:rPr lang="fi-FI" sz="1800" dirty="0">
                <a:solidFill>
                  <a:srgbClr val="4A4B58"/>
                </a:solidFill>
                <a:effectLst/>
                <a:ea typeface="Source Sans Pro" panose="020B0503030403020204" pitchFamily="34" charset="0"/>
              </a:rPr>
              <a:t>Koulutus on sisällöltään ja laajuudeltaan kompromissi, jossa on pyritty yhdistämään aiemmin toimivaksi havaittuja sisältöjä mahdollisimman monenlaisia toimijoita palvelevaksi kokonaisuudeksi. </a:t>
            </a:r>
            <a:endParaRPr lang="fi-FI" sz="1800" dirty="0">
              <a:solidFill>
                <a:srgbClr val="4A4B58"/>
              </a:solidFill>
            </a:endParaRPr>
          </a:p>
        </p:txBody>
      </p:sp>
      <p:sp>
        <p:nvSpPr>
          <p:cNvPr id="6" name="TextBox 5">
            <a:extLst>
              <a:ext uri="{FF2B5EF4-FFF2-40B4-BE49-F238E27FC236}">
                <a16:creationId xmlns:a16="http://schemas.microsoft.com/office/drawing/2014/main" id="{152E6E87-B249-FCBC-6560-CED4EFC71757}"/>
              </a:ext>
            </a:extLst>
          </p:cNvPr>
          <p:cNvSpPr txBox="1"/>
          <p:nvPr/>
        </p:nvSpPr>
        <p:spPr>
          <a:xfrm>
            <a:off x="1235460" y="1313765"/>
            <a:ext cx="6705447" cy="720080"/>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Näin</a:t>
            </a:r>
            <a:r>
              <a:rPr lang="en-US" sz="4000" b="1" dirty="0">
                <a:solidFill>
                  <a:srgbClr val="F28702"/>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malli</a:t>
            </a:r>
            <a:r>
              <a:rPr lang="en-US" sz="4000" b="1" dirty="0">
                <a:solidFill>
                  <a:srgbClr val="F28702"/>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luotiin</a:t>
            </a:r>
            <a:endParaRPr lang="en-FI" sz="4000" dirty="0">
              <a:latin typeface="Source Sans Pro" panose="020B0503030403020204" pitchFamily="34" charset="0"/>
            </a:endParaRPr>
          </a:p>
        </p:txBody>
      </p:sp>
    </p:spTree>
    <p:extLst>
      <p:ext uri="{BB962C8B-B14F-4D97-AF65-F5344CB8AC3E}">
        <p14:creationId xmlns:p14="http://schemas.microsoft.com/office/powerpoint/2010/main" val="4023418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300" y="2349500"/>
            <a:ext cx="8461300" cy="4544885"/>
          </a:xfrm>
        </p:spPr>
        <p:txBody>
          <a:bodyPr>
            <a:noAutofit/>
          </a:bodyPr>
          <a:lstStyle/>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Kiinnostuneet ilmoittautuvat koulutukseen antamalla yhteystietonsa </a:t>
            </a:r>
            <a:r>
              <a:rPr lang="fi-FI" sz="1800" dirty="0" err="1">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webpropolissa</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(tai vaikka post-it-lapulla, linkki lähetetään sähköpostilla –</a:t>
            </a:r>
            <a:r>
              <a:rPr lang="fi-FI" sz="1800" spc="-2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älä</a:t>
            </a:r>
            <a:r>
              <a:rPr lang="fi-FI" sz="1800" spc="-2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kerää</a:t>
            </a:r>
            <a:r>
              <a:rPr lang="fi-FI" sz="1800" spc="-2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turhaan</a:t>
            </a:r>
            <a:r>
              <a:rPr lang="fi-FI" sz="1800" spc="-2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rekisterin</a:t>
            </a:r>
            <a:r>
              <a:rPr lang="fi-FI" sz="1800" spc="-2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kaltaista</a:t>
            </a:r>
            <a:r>
              <a:rPr lang="fi-FI" sz="1800" spc="-2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listaa</a:t>
            </a:r>
            <a:r>
              <a:rPr lang="fi-FI" sz="1800" spc="-2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vaan</a:t>
            </a:r>
            <a:r>
              <a:rPr lang="fi-FI" sz="1800" spc="-2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tuhoa</a:t>
            </a:r>
            <a:r>
              <a:rPr lang="fi-FI" sz="1800" spc="-2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turhat</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tiedot</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sitä mukaa kuin etenet!)</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Yhteystietojen</a:t>
            </a:r>
            <a:r>
              <a:rPr lang="fi-FI" sz="1800" spc="-5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lisäksi</a:t>
            </a:r>
            <a:r>
              <a:rPr lang="fi-FI" sz="1800" spc="-5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ilmoittautumislomakkeessa</a:t>
            </a:r>
            <a:r>
              <a:rPr lang="fi-FI" sz="1800" spc="-5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on</a:t>
            </a:r>
            <a:r>
              <a:rPr lang="fi-FI" sz="1800" spc="-5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muutama</a:t>
            </a:r>
            <a:r>
              <a:rPr lang="fi-FI" sz="1800" spc="-5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kysymys kokemuksesta ja syistä hakeutua koulutukseen =&gt; nopea karsinta jo ennen ennakkotehtävää</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Linkki</a:t>
            </a:r>
            <a:r>
              <a:rPr lang="fi-FI" sz="1800" spc="-4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ennakkotehtävään</a:t>
            </a:r>
            <a:r>
              <a:rPr lang="fi-FI" sz="1800" spc="-3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lähetetään</a:t>
            </a:r>
            <a:r>
              <a:rPr lang="fi-FI" sz="1800" spc="-3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esikarsituille</a:t>
            </a:r>
            <a:r>
              <a:rPr lang="fi-FI" sz="1800" spc="-4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henkilöille,</a:t>
            </a:r>
            <a:r>
              <a:rPr lang="fi-FI" sz="1800" spc="-3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vastaukset </a:t>
            </a:r>
            <a:r>
              <a:rPr lang="fi-FI" sz="1800" dirty="0" err="1">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webpropolissa</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(laajaa pohdintaa, 2 h laskennallinen kesto)</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Kysymysten</a:t>
            </a:r>
            <a:r>
              <a:rPr lang="fi-FI" sz="1800" spc="-4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pohjalta</a:t>
            </a:r>
            <a:r>
              <a:rPr lang="fi-FI" sz="1800" spc="-4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on</a:t>
            </a:r>
            <a:r>
              <a:rPr lang="fi-FI" sz="1800" spc="-4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helppo</a:t>
            </a:r>
            <a:r>
              <a:rPr lang="fi-FI" sz="1800" spc="-4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käydä</a:t>
            </a:r>
            <a:r>
              <a:rPr lang="fi-FI" sz="1800" spc="-4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tarkentavaa</a:t>
            </a:r>
            <a:r>
              <a:rPr lang="fi-FI" sz="1800" spc="-4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keskustelua </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haastattelussa</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p:txBody>
      </p:sp>
      <p:sp>
        <p:nvSpPr>
          <p:cNvPr id="6" name="TextBox 5">
            <a:extLst>
              <a:ext uri="{FF2B5EF4-FFF2-40B4-BE49-F238E27FC236}">
                <a16:creationId xmlns:a16="http://schemas.microsoft.com/office/drawing/2014/main" id="{152E6E87-B249-FCBC-6560-CED4EFC71757}"/>
              </a:ext>
            </a:extLst>
          </p:cNvPr>
          <p:cNvSpPr txBox="1"/>
          <p:nvPr/>
        </p:nvSpPr>
        <p:spPr>
          <a:xfrm>
            <a:off x="1235460" y="1313766"/>
            <a:ext cx="10801200" cy="707886"/>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Ilmoittautuminen</a:t>
            </a:r>
            <a:r>
              <a:rPr lang="en-US" sz="4000" b="1" dirty="0">
                <a:solidFill>
                  <a:srgbClr val="F28702"/>
                </a:solidFill>
                <a:latin typeface="Zilla Slab" pitchFamily="2" charset="77"/>
                <a:ea typeface="Zilla Slab" pitchFamily="2" charset="77"/>
              </a:rPr>
              <a:t> ja </a:t>
            </a:r>
            <a:r>
              <a:rPr lang="en-US" sz="4000" b="1" dirty="0" err="1">
                <a:solidFill>
                  <a:srgbClr val="F28702"/>
                </a:solidFill>
                <a:latin typeface="Zilla Slab" pitchFamily="2" charset="77"/>
                <a:ea typeface="Zilla Slab" pitchFamily="2" charset="77"/>
              </a:rPr>
              <a:t>ennakkotehtävät</a:t>
            </a:r>
            <a:endParaRPr lang="en-FI" sz="4000" dirty="0">
              <a:latin typeface="Source Sans Pro" panose="020B0503030403020204" pitchFamily="34" charset="0"/>
            </a:endParaRPr>
          </a:p>
        </p:txBody>
      </p:sp>
    </p:spTree>
    <p:extLst>
      <p:ext uri="{BB962C8B-B14F-4D97-AF65-F5344CB8AC3E}">
        <p14:creationId xmlns:p14="http://schemas.microsoft.com/office/powerpoint/2010/main" val="2622835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300" y="2349500"/>
            <a:ext cx="8461300" cy="4544885"/>
          </a:xfrm>
        </p:spPr>
        <p:txBody>
          <a:bodyPr>
            <a:noAutofit/>
          </a:bodyPr>
          <a:lstStyle/>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Perustiedot:</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nimi,</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syntymävuosi,</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yhteystiedot</a:t>
            </a:r>
            <a:r>
              <a:rPr lang="fi-FI" sz="1800" spc="-3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sähköposti</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on </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edellytys!</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Oletko</a:t>
            </a:r>
            <a:r>
              <a:rPr lang="fi-FI" sz="1800" spc="-4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aikaisemmin</a:t>
            </a:r>
            <a:r>
              <a:rPr lang="fi-FI" sz="1800" spc="-3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toiminut</a:t>
            </a:r>
            <a:r>
              <a:rPr lang="fi-FI" sz="1800" spc="-3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vapaaehtoisena,</a:t>
            </a:r>
            <a:r>
              <a:rPr lang="fi-FI" sz="1800" spc="-3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millaisissa</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tehtävissä?</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Miksi</a:t>
            </a:r>
            <a:r>
              <a:rPr lang="fi-FI" sz="1800" spc="-5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haluat</a:t>
            </a:r>
            <a:r>
              <a:rPr lang="fi-FI" sz="1800" spc="-5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saattohoidon</a:t>
            </a:r>
            <a:r>
              <a:rPr lang="fi-FI" sz="1800" spc="-4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vapaaehtoiseksi,</a:t>
            </a:r>
            <a:r>
              <a:rPr lang="fi-FI" sz="1800" spc="-4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miksi</a:t>
            </a:r>
            <a:r>
              <a:rPr lang="fi-FI" sz="1800" spc="-5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saattohoidon vapaaehtoistyö kiinnostaa sinua?</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Minkälainen</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elämäntilanteesi</a:t>
            </a:r>
            <a:r>
              <a:rPr lang="fi-FI" sz="1800" spc="-3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on</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tällä</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hetkellä?</a:t>
            </a:r>
            <a:r>
              <a:rPr lang="fi-FI" sz="1800" spc="-3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Mieti</a:t>
            </a:r>
            <a:r>
              <a:rPr lang="fi-FI" sz="1800" spc="-3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ajanhallintaasi</a:t>
            </a:r>
            <a:r>
              <a:rPr lang="fi-FI" sz="1800" spc="-3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ja voimavarojasi (henkiset ja fyysiset). Onko juuri nyt sopiva hetki saattohoidon vapaaehtoistoiminnalle? Perustele ja pohdi.</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Mitä</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toivot</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vapaaehtoistyön</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antavan</a:t>
            </a:r>
            <a:r>
              <a:rPr lang="fi-FI" sz="1800" spc="-2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sinulle?</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Mitä</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ajattelet,</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että</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voisit</a:t>
            </a:r>
            <a:r>
              <a:rPr lang="fi-FI" sz="1800" spc="-3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antaa</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vapaaehtoistoiminnan</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kautta?</a:t>
            </a:r>
            <a:r>
              <a:rPr lang="fi-FI" sz="1800" spc="-3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Missä</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olet </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hyvä?</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p:txBody>
      </p:sp>
      <p:sp>
        <p:nvSpPr>
          <p:cNvPr id="6" name="TextBox 5">
            <a:extLst>
              <a:ext uri="{FF2B5EF4-FFF2-40B4-BE49-F238E27FC236}">
                <a16:creationId xmlns:a16="http://schemas.microsoft.com/office/drawing/2014/main" id="{152E6E87-B249-FCBC-6560-CED4EFC71757}"/>
              </a:ext>
            </a:extLst>
          </p:cNvPr>
          <p:cNvSpPr txBox="1"/>
          <p:nvPr/>
        </p:nvSpPr>
        <p:spPr>
          <a:xfrm>
            <a:off x="1235460" y="1313766"/>
            <a:ext cx="10801200" cy="707886"/>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Pikakarsinnan</a:t>
            </a:r>
            <a:r>
              <a:rPr lang="en-US" sz="4000" b="1" dirty="0">
                <a:solidFill>
                  <a:srgbClr val="F28702"/>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kysymykset</a:t>
            </a:r>
            <a:endParaRPr lang="en-FI" sz="4000" dirty="0">
              <a:latin typeface="Source Sans Pro" panose="020B0503030403020204" pitchFamily="34" charset="0"/>
            </a:endParaRPr>
          </a:p>
        </p:txBody>
      </p:sp>
    </p:spTree>
    <p:extLst>
      <p:ext uri="{BB962C8B-B14F-4D97-AF65-F5344CB8AC3E}">
        <p14:creationId xmlns:p14="http://schemas.microsoft.com/office/powerpoint/2010/main" val="2496574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300" y="2349500"/>
            <a:ext cx="8461300" cy="3554775"/>
          </a:xfrm>
        </p:spPr>
        <p:txBody>
          <a:bodyPr>
            <a:noAutofit/>
          </a:bodyPr>
          <a:lstStyle/>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Keskeinen</a:t>
            </a:r>
            <a:r>
              <a:rPr lang="fi-FI" sz="1800" spc="-4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työkokemuksesi</a:t>
            </a:r>
            <a:r>
              <a:rPr lang="fi-FI" sz="1800" spc="-4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lyhyesti.</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Kuvaile</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tämänhetkistä</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elämäntilannettasi.</a:t>
            </a:r>
            <a:r>
              <a:rPr lang="fi-FI" sz="1800" spc="-1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Millaista</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elämäsi</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on</a:t>
            </a:r>
            <a:r>
              <a:rPr lang="fi-FI" sz="1800" spc="-1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tällä</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hetkellä,</a:t>
            </a:r>
            <a:r>
              <a:rPr lang="fi-FI" sz="1800" spc="-1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mitä</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teet ja miten vietät vapaa-aikasi?</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Millaisia</a:t>
            </a:r>
            <a:r>
              <a:rPr lang="fi-FI" sz="1800" spc="-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ajatuksia</a:t>
            </a:r>
            <a:r>
              <a:rPr lang="fi-FI" sz="1800" spc="-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sinulla</a:t>
            </a:r>
            <a:r>
              <a:rPr lang="fi-FI" sz="1800" spc="-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on</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elämän</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rajallisuudesta</a:t>
            </a:r>
            <a:r>
              <a:rPr lang="fi-FI" sz="1800" spc="-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ja </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kuolemasta?</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Onko</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sinulla kokemuksia vaikeasti</a:t>
            </a:r>
            <a:r>
              <a:rPr lang="fi-FI" sz="1800" spc="-1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sairaan</a:t>
            </a:r>
            <a:r>
              <a:rPr lang="fi-FI" sz="1800" spc="-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ihmisen</a:t>
            </a:r>
            <a:r>
              <a:rPr lang="fi-FI" sz="1800" spc="-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lähellä olemisesta?</a:t>
            </a:r>
            <a:r>
              <a:rPr lang="fi-FI" sz="1800" spc="-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Minkälaisia?</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Onko</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joku sinulle</a:t>
            </a:r>
            <a:r>
              <a:rPr lang="fi-FI" sz="1800" spc="-1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läheinen ihminen</a:t>
            </a:r>
            <a:r>
              <a:rPr lang="fi-FI" sz="1800" spc="-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kuollut?</a:t>
            </a:r>
            <a:r>
              <a:rPr lang="fi-FI" sz="1800" spc="-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Kuinka kauan siitä</a:t>
            </a:r>
            <a:r>
              <a:rPr lang="fi-FI" sz="1800" spc="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on?</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Kerro</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jotain</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viimeisimmästä</a:t>
            </a:r>
            <a:r>
              <a:rPr lang="fi-FI" sz="1800" spc="-2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kosketuksestasi</a:t>
            </a:r>
            <a:r>
              <a:rPr lang="fi-FI" sz="1800" spc="-3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kuolemaan?</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Kauanko</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siitä</a:t>
            </a:r>
            <a:r>
              <a:rPr lang="fi-FI" sz="1800" spc="-2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on</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ja</a:t>
            </a:r>
            <a:r>
              <a:rPr lang="fi-FI" sz="1800" spc="-2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miten koet asian nyt?</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Millaiset</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asiat</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ovat</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sinulle</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henkilökohtaisesti</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tärkeitä</a:t>
            </a:r>
            <a:r>
              <a:rPr lang="fi-FI" sz="1800" spc="-1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elämässä?</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Miten</a:t>
            </a:r>
            <a:r>
              <a:rPr lang="fi-FI" sz="1800" spc="-2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pidät</a:t>
            </a:r>
            <a:r>
              <a:rPr lang="fi-FI" sz="1800" spc="-2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huolta</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itsestäsi</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ja</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omasta</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jaksamisestasi?</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Millaisista</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asioista</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nautit?</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p:txBody>
      </p:sp>
      <p:sp>
        <p:nvSpPr>
          <p:cNvPr id="6" name="TextBox 5">
            <a:extLst>
              <a:ext uri="{FF2B5EF4-FFF2-40B4-BE49-F238E27FC236}">
                <a16:creationId xmlns:a16="http://schemas.microsoft.com/office/drawing/2014/main" id="{152E6E87-B249-FCBC-6560-CED4EFC71757}"/>
              </a:ext>
            </a:extLst>
          </p:cNvPr>
          <p:cNvSpPr txBox="1"/>
          <p:nvPr/>
        </p:nvSpPr>
        <p:spPr>
          <a:xfrm>
            <a:off x="1235460" y="1313766"/>
            <a:ext cx="10801200" cy="707886"/>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Ennakkotehtävän</a:t>
            </a:r>
            <a:r>
              <a:rPr lang="en-US" sz="4000" b="1" dirty="0">
                <a:solidFill>
                  <a:srgbClr val="F28702"/>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kysymykset</a:t>
            </a:r>
            <a:r>
              <a:rPr lang="en-US" sz="4000" b="1" dirty="0">
                <a:solidFill>
                  <a:srgbClr val="F28702"/>
                </a:solidFill>
                <a:latin typeface="Zilla Slab" pitchFamily="2" charset="77"/>
                <a:ea typeface="Zilla Slab" pitchFamily="2" charset="77"/>
              </a:rPr>
              <a:t> </a:t>
            </a:r>
            <a:endParaRPr lang="en-FI" sz="4000" dirty="0">
              <a:latin typeface="Source Sans Pro" panose="020B0503030403020204" pitchFamily="34" charset="0"/>
            </a:endParaRPr>
          </a:p>
        </p:txBody>
      </p:sp>
      <p:pic>
        <p:nvPicPr>
          <p:cNvPr id="2" name="Graphic 1" descr="Arrow Right outline">
            <a:extLst>
              <a:ext uri="{FF2B5EF4-FFF2-40B4-BE49-F238E27FC236}">
                <a16:creationId xmlns:a16="http://schemas.microsoft.com/office/drawing/2014/main" id="{74EDF2C2-D325-3CD6-5D94-F907708EE8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1385" y="5799965"/>
            <a:ext cx="914400" cy="914400"/>
          </a:xfrm>
          <a:prstGeom prst="rect">
            <a:avLst/>
          </a:prstGeom>
        </p:spPr>
      </p:pic>
    </p:spTree>
    <p:extLst>
      <p:ext uri="{BB962C8B-B14F-4D97-AF65-F5344CB8AC3E}">
        <p14:creationId xmlns:p14="http://schemas.microsoft.com/office/powerpoint/2010/main" val="3712481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300" y="2349500"/>
            <a:ext cx="8461300" cy="4544885"/>
          </a:xfrm>
        </p:spPr>
        <p:txBody>
          <a:bodyPr>
            <a:noAutofit/>
          </a:bodyPr>
          <a:lstStyle/>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Omat</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luonteenpiirteesi:</a:t>
            </a:r>
            <a:r>
              <a:rPr lang="fi-FI" sz="1800" spc="-1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kolme</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vahvinta,</a:t>
            </a:r>
            <a:r>
              <a:rPr lang="fi-FI" sz="1800" spc="-1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kolme</a:t>
            </a:r>
            <a:r>
              <a:rPr lang="fi-FI" sz="1800" spc="-2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kehitettävää?</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Onko</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elämässäsi</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tapahtunut</a:t>
            </a:r>
            <a:r>
              <a:rPr lang="fi-FI" sz="1800" spc="-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muutoksia</a:t>
            </a:r>
            <a:r>
              <a:rPr lang="fi-FI" sz="1800" spc="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kahden</a:t>
            </a:r>
            <a:r>
              <a:rPr lang="fi-FI" sz="1800" spc="-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viimeisen vuoden aikana?</a:t>
            </a:r>
            <a:r>
              <a:rPr lang="fi-FI" sz="1800" spc="-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Minkälaisia?</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Onko</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jotakin</a:t>
            </a:r>
            <a:r>
              <a:rPr lang="fi-FI" sz="1800" spc="-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muuta tärkeää mitä haluaisit</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meidän </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tietävän?</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Miten olet käytettävissä saattohoidon vapaaehtoistoimintaan? arkena/viikonloppuisin,</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päivällä/iltaisin,</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yöllä,</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tuettavan</a:t>
            </a:r>
            <a:r>
              <a:rPr lang="fi-FI" sz="1800" spc="-3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kotona/sairaalan</a:t>
            </a:r>
            <a:r>
              <a:rPr lang="fi-FI" sz="1800" spc="-3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osastolla, etukäteen sovitusti/päivystysluonteisesti?</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Kuinka</a:t>
            </a:r>
            <a:r>
              <a:rPr lang="fi-FI" sz="1800" spc="-1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paljon</a:t>
            </a:r>
            <a:r>
              <a:rPr lang="fi-FI" sz="1800" spc="-2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aikaa</a:t>
            </a:r>
            <a:r>
              <a:rPr lang="fi-FI" sz="1800" spc="-1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(montako</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tuntia</a:t>
            </a:r>
            <a:r>
              <a:rPr lang="fi-FI" sz="1800" spc="-1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viikossa/kuukaudessa)</a:t>
            </a:r>
            <a:r>
              <a:rPr lang="fi-FI" sz="1800" spc="-2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sinulla olisi</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käytettävissä saattohoidon vapaaehtoistoimintaan?</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p:txBody>
      </p:sp>
      <p:sp>
        <p:nvSpPr>
          <p:cNvPr id="6" name="TextBox 5">
            <a:extLst>
              <a:ext uri="{FF2B5EF4-FFF2-40B4-BE49-F238E27FC236}">
                <a16:creationId xmlns:a16="http://schemas.microsoft.com/office/drawing/2014/main" id="{152E6E87-B249-FCBC-6560-CED4EFC71757}"/>
              </a:ext>
            </a:extLst>
          </p:cNvPr>
          <p:cNvSpPr txBox="1"/>
          <p:nvPr/>
        </p:nvSpPr>
        <p:spPr>
          <a:xfrm>
            <a:off x="1235460" y="1313766"/>
            <a:ext cx="10801200" cy="707886"/>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Ennakkotehtävän</a:t>
            </a:r>
            <a:r>
              <a:rPr lang="en-US" sz="4000" b="1" dirty="0">
                <a:solidFill>
                  <a:srgbClr val="F28702"/>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kysymykset</a:t>
            </a:r>
            <a:endParaRPr lang="en-FI" sz="4000" dirty="0">
              <a:latin typeface="Source Sans Pro" panose="020B0503030403020204" pitchFamily="34" charset="0"/>
            </a:endParaRPr>
          </a:p>
        </p:txBody>
      </p:sp>
    </p:spTree>
    <p:extLst>
      <p:ext uri="{BB962C8B-B14F-4D97-AF65-F5344CB8AC3E}">
        <p14:creationId xmlns:p14="http://schemas.microsoft.com/office/powerpoint/2010/main" val="2793857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300" y="2349500"/>
            <a:ext cx="8461300" cy="4544885"/>
          </a:xfrm>
        </p:spPr>
        <p:txBody>
          <a:bodyPr>
            <a:noAutofit/>
          </a:bodyPr>
          <a:lstStyle/>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Haastattelut vievät paljon aikaa, kannattaa sopia useamman</a:t>
            </a:r>
            <a:r>
              <a:rPr lang="fi-FI" sz="1800" spc="-5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ihmisen</a:t>
            </a:r>
            <a:r>
              <a:rPr lang="fi-FI" sz="1800" spc="-5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kalenteriin</a:t>
            </a:r>
            <a:r>
              <a:rPr lang="fi-FI" sz="1800" spc="-5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valmiiksi</a:t>
            </a:r>
            <a:r>
              <a:rPr lang="fi-FI" sz="1800" spc="-6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yhteisiä</a:t>
            </a:r>
            <a:r>
              <a:rPr lang="fi-FI" sz="1800" spc="-5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aikoja</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Kasvokkain</a:t>
            </a:r>
            <a:r>
              <a:rPr lang="fi-FI" sz="1800" spc="-5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mieluummin</a:t>
            </a:r>
            <a:r>
              <a:rPr lang="fi-FI" sz="1800" spc="-5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kuin</a:t>
            </a:r>
            <a:r>
              <a:rPr lang="fi-FI" sz="1800" spc="-6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err="1">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Teamsissa</a:t>
            </a:r>
            <a:r>
              <a:rPr lang="fi-FI" sz="1800" spc="-5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tai</a:t>
            </a:r>
            <a:r>
              <a:rPr lang="fi-FI" sz="1800" spc="-6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puhelimitse, voi toteuttaa myös ryhmänä</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Luota</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vaistoosi:</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jos</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hiemankaan</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epäilyttää,</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ota</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varman päälle ja ohjaa vapaaehtoinen toiseen toimintaan</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Onko</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nyt</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oikea</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aika</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tälle</a:t>
            </a:r>
            <a:r>
              <a:rPr lang="fi-FI" sz="1800" spc="-3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toiminnalle?</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Aikalisä</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tarpeen </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mukaan.</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”Kiitos</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mielenkiinnostasi.</a:t>
            </a:r>
            <a:r>
              <a:rPr lang="fi-FI" sz="1800" spc="-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Valitettavasti</a:t>
            </a:r>
            <a:r>
              <a:rPr lang="fi-FI" sz="1800" spc="-1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tällä kertaa et tullut valituksi tähän tehtävään” –&gt; karsintaa on kyettävä</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tekemään,</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vaikka</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se</a:t>
            </a:r>
            <a:r>
              <a:rPr lang="fi-FI" sz="1800" spc="-3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on</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vaikeaa.</a:t>
            </a:r>
            <a:r>
              <a:rPr lang="fi-FI" sz="1800" spc="-3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Ongelmia</a:t>
            </a:r>
            <a:r>
              <a:rPr lang="fi-FI" sz="1800" spc="-25"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rPr>
              <a:t>ei kannata siirtää eteenpäin.</a:t>
            </a:r>
            <a:endParaRPr lang="en-FI" sz="1800" dirty="0">
              <a:solidFill>
                <a:srgbClr val="4A4B58"/>
              </a:solidFill>
              <a:effectLst/>
              <a:latin typeface="Source Sans Pro" panose="020B0503030403020204" pitchFamily="34" charset="0"/>
              <a:ea typeface="Source Sans Pro" panose="020B0503030403020204" pitchFamily="34" charset="0"/>
              <a:cs typeface="Source Sans Pro" panose="020B0503030403020204" pitchFamily="34" charset="0"/>
            </a:endParaRPr>
          </a:p>
        </p:txBody>
      </p:sp>
      <p:sp>
        <p:nvSpPr>
          <p:cNvPr id="6" name="TextBox 5">
            <a:extLst>
              <a:ext uri="{FF2B5EF4-FFF2-40B4-BE49-F238E27FC236}">
                <a16:creationId xmlns:a16="http://schemas.microsoft.com/office/drawing/2014/main" id="{152E6E87-B249-FCBC-6560-CED4EFC71757}"/>
              </a:ext>
            </a:extLst>
          </p:cNvPr>
          <p:cNvSpPr txBox="1"/>
          <p:nvPr/>
        </p:nvSpPr>
        <p:spPr>
          <a:xfrm>
            <a:off x="1235460" y="1313766"/>
            <a:ext cx="10801200" cy="707886"/>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Haastattelut</a:t>
            </a:r>
            <a:endParaRPr lang="en-FI" sz="4000" dirty="0">
              <a:latin typeface="Source Sans Pro" panose="020B0503030403020204" pitchFamily="34" charset="0"/>
            </a:endParaRPr>
          </a:p>
        </p:txBody>
      </p:sp>
    </p:spTree>
    <p:extLst>
      <p:ext uri="{BB962C8B-B14F-4D97-AF65-F5344CB8AC3E}">
        <p14:creationId xmlns:p14="http://schemas.microsoft.com/office/powerpoint/2010/main" val="2800334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42F49C-3B84-21F3-603E-70D0185A8191}"/>
              </a:ext>
            </a:extLst>
          </p:cNvPr>
          <p:cNvSpPr>
            <a:spLocks noGrp="1"/>
          </p:cNvSpPr>
          <p:nvPr>
            <p:ph type="title" idx="4294967295"/>
          </p:nvPr>
        </p:nvSpPr>
        <p:spPr>
          <a:xfrm>
            <a:off x="4439743" y="1023937"/>
            <a:ext cx="7752257" cy="1325563"/>
          </a:xfrm>
        </p:spPr>
        <p:txBody>
          <a:bodyPr>
            <a:normAutofit/>
          </a:bodyPr>
          <a:lstStyle/>
          <a:p>
            <a:r>
              <a:rPr lang="fi-FI" sz="4000" dirty="0">
                <a:solidFill>
                  <a:schemeClr val="bg1"/>
                </a:solidFill>
              </a:rPr>
              <a:t>Valmis materiaalipaketti,</a:t>
            </a:r>
            <a:br>
              <a:rPr lang="fi-FI" sz="4000" dirty="0">
                <a:solidFill>
                  <a:schemeClr val="bg1"/>
                </a:solidFill>
              </a:rPr>
            </a:br>
            <a:r>
              <a:rPr lang="fi-FI" sz="4000" dirty="0">
                <a:solidFill>
                  <a:schemeClr val="bg1"/>
                </a:solidFill>
              </a:rPr>
              <a:t>ole hyvä!</a:t>
            </a:r>
          </a:p>
        </p:txBody>
      </p:sp>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4439743" y="2717885"/>
            <a:ext cx="7191375" cy="4351338"/>
          </a:xfrm>
        </p:spPr>
        <p:txBody>
          <a:bodyPr>
            <a:normAutofit/>
          </a:bodyPr>
          <a:lstStyle/>
          <a:p>
            <a:pPr marL="216000" indent="-180000">
              <a:lnSpc>
                <a:spcPts val="2160"/>
              </a:lnSpc>
              <a:spcBef>
                <a:spcPts val="600"/>
              </a:spcBef>
              <a:buClr>
                <a:srgbClr val="F28702"/>
              </a:buClr>
            </a:pPr>
            <a:r>
              <a:rPr lang="fi-FI" sz="1800" dirty="0">
                <a:solidFill>
                  <a:schemeClr val="bg1"/>
                </a:solidFill>
              </a:rPr>
              <a:t>Yleisesite saattohoidon vapaaehtoistoiminnasta</a:t>
            </a:r>
          </a:p>
          <a:p>
            <a:pPr marL="216000" indent="-180000">
              <a:lnSpc>
                <a:spcPts val="2160"/>
              </a:lnSpc>
              <a:spcBef>
                <a:spcPts val="600"/>
              </a:spcBef>
              <a:buClr>
                <a:srgbClr val="F28702"/>
              </a:buClr>
            </a:pPr>
            <a:r>
              <a:rPr lang="fi-FI" sz="1800" dirty="0">
                <a:solidFill>
                  <a:schemeClr val="bg1"/>
                </a:solidFill>
              </a:rPr>
              <a:t>Esittelyvideot saattohoidon vapaaehtoistoiminnasta</a:t>
            </a:r>
          </a:p>
          <a:p>
            <a:pPr marL="216000" indent="-180000">
              <a:lnSpc>
                <a:spcPts val="2160"/>
              </a:lnSpc>
              <a:spcBef>
                <a:spcPts val="600"/>
              </a:spcBef>
              <a:buClr>
                <a:srgbClr val="F28702"/>
              </a:buClr>
            </a:pPr>
            <a:r>
              <a:rPr lang="fi-FI" sz="1800" dirty="0">
                <a:solidFill>
                  <a:schemeClr val="bg1"/>
                </a:solidFill>
              </a:rPr>
              <a:t>Suositus vapaaehtoistyöhön palliatiivisessa hoidossa (ammattilaisille)</a:t>
            </a:r>
          </a:p>
          <a:p>
            <a:pPr marL="216000" indent="-180000">
              <a:lnSpc>
                <a:spcPts val="2160"/>
              </a:lnSpc>
              <a:spcBef>
                <a:spcPts val="600"/>
              </a:spcBef>
              <a:buClr>
                <a:srgbClr val="F28702"/>
              </a:buClr>
            </a:pPr>
            <a:r>
              <a:rPr lang="fi-FI" sz="1800" dirty="0">
                <a:solidFill>
                  <a:schemeClr val="bg1"/>
                </a:solidFill>
              </a:rPr>
              <a:t>SAAVA-koulutusdioja ja tämä kouluttajan taustamateriaali</a:t>
            </a:r>
          </a:p>
          <a:p>
            <a:pPr marL="216000" indent="-180000">
              <a:lnSpc>
                <a:spcPts val="2160"/>
              </a:lnSpc>
              <a:spcBef>
                <a:spcPts val="600"/>
              </a:spcBef>
              <a:buClr>
                <a:srgbClr val="F28702"/>
              </a:buClr>
            </a:pPr>
            <a:r>
              <a:rPr lang="fi-FI" sz="1800" dirty="0">
                <a:solidFill>
                  <a:schemeClr val="bg1"/>
                </a:solidFill>
              </a:rPr>
              <a:t>Vapaaehtoisen käsikirja (pdf ja painettuna)</a:t>
            </a:r>
          </a:p>
          <a:p>
            <a:pPr marL="216000" indent="-180000">
              <a:lnSpc>
                <a:spcPts val="2160"/>
              </a:lnSpc>
              <a:spcBef>
                <a:spcPts val="600"/>
              </a:spcBef>
              <a:buClr>
                <a:srgbClr val="F28702"/>
              </a:buClr>
            </a:pPr>
            <a:r>
              <a:rPr lang="fi-FI" sz="1800" dirty="0">
                <a:solidFill>
                  <a:schemeClr val="bg1"/>
                </a:solidFill>
              </a:rPr>
              <a:t>Onnistumisen ohjeet </a:t>
            </a:r>
          </a:p>
          <a:p>
            <a:pPr marL="216000" indent="-180000">
              <a:lnSpc>
                <a:spcPts val="2160"/>
              </a:lnSpc>
              <a:spcBef>
                <a:spcPts val="600"/>
              </a:spcBef>
              <a:buClr>
                <a:srgbClr val="F28702"/>
              </a:buClr>
            </a:pPr>
            <a:r>
              <a:rPr lang="fi-FI" sz="1800" dirty="0">
                <a:solidFill>
                  <a:schemeClr val="bg1"/>
                </a:solidFill>
              </a:rPr>
              <a:t>Ilmoituspohja, A4-info, osastoinfot, somemainos</a:t>
            </a:r>
          </a:p>
          <a:p>
            <a:pPr marL="216000" indent="-180000">
              <a:lnSpc>
                <a:spcPts val="2160"/>
              </a:lnSpc>
              <a:spcBef>
                <a:spcPts val="600"/>
              </a:spcBef>
              <a:buClr>
                <a:srgbClr val="F28702"/>
              </a:buClr>
            </a:pPr>
            <a:r>
              <a:rPr lang="fi-FI" sz="1800" dirty="0">
                <a:solidFill>
                  <a:schemeClr val="bg1"/>
                </a:solidFill>
              </a:rPr>
              <a:t>Kaulanauha ja nimikyltit</a:t>
            </a:r>
          </a:p>
          <a:p>
            <a:pPr marL="36000" indent="0">
              <a:lnSpc>
                <a:spcPts val="2160"/>
              </a:lnSpc>
              <a:spcBef>
                <a:spcPts val="600"/>
              </a:spcBef>
              <a:buClr>
                <a:srgbClr val="F28702"/>
              </a:buClr>
              <a:buNone/>
            </a:pPr>
            <a:endParaRPr lang="fi-FI" sz="1800" dirty="0">
              <a:solidFill>
                <a:schemeClr val="bg1"/>
              </a:solidFill>
            </a:endParaRPr>
          </a:p>
        </p:txBody>
      </p:sp>
      <p:pic>
        <p:nvPicPr>
          <p:cNvPr id="5" name="Kuva 4">
            <a:extLst>
              <a:ext uri="{FF2B5EF4-FFF2-40B4-BE49-F238E27FC236}">
                <a16:creationId xmlns:a16="http://schemas.microsoft.com/office/drawing/2014/main" id="{08F07D2F-A07B-626B-8976-B02CDAE2EECF}"/>
              </a:ext>
            </a:extLst>
          </p:cNvPr>
          <p:cNvPicPr>
            <a:picLocks noChangeAspect="1"/>
          </p:cNvPicPr>
          <p:nvPr/>
        </p:nvPicPr>
        <p:blipFill>
          <a:blip r:embed="rId3"/>
          <a:stretch>
            <a:fillRect/>
          </a:stretch>
        </p:blipFill>
        <p:spPr>
          <a:xfrm>
            <a:off x="1145450" y="2360217"/>
            <a:ext cx="2700300" cy="3232476"/>
          </a:xfrm>
          <a:prstGeom prst="rect">
            <a:avLst/>
          </a:prstGeom>
          <a:effectLst>
            <a:outerShdw blurRad="284041" dist="38100" dir="2700000" sx="105389" sy="105389" algn="tl" rotWithShape="0">
              <a:prstClr val="black">
                <a:alpha val="40000"/>
              </a:prstClr>
            </a:outerShdw>
          </a:effectLst>
        </p:spPr>
      </p:pic>
    </p:spTree>
    <p:extLst>
      <p:ext uri="{BB962C8B-B14F-4D97-AF65-F5344CB8AC3E}">
        <p14:creationId xmlns:p14="http://schemas.microsoft.com/office/powerpoint/2010/main" val="3684547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42F49C-3B84-21F3-603E-70D0185A8191}"/>
              </a:ext>
            </a:extLst>
          </p:cNvPr>
          <p:cNvSpPr>
            <a:spLocks noGrp="1"/>
          </p:cNvSpPr>
          <p:nvPr>
            <p:ph type="title" idx="4294967295"/>
          </p:nvPr>
        </p:nvSpPr>
        <p:spPr>
          <a:xfrm>
            <a:off x="4439743" y="1023937"/>
            <a:ext cx="7752257" cy="1325563"/>
          </a:xfrm>
        </p:spPr>
        <p:txBody>
          <a:bodyPr>
            <a:normAutofit/>
          </a:bodyPr>
          <a:lstStyle/>
          <a:p>
            <a:r>
              <a:rPr lang="fi-FI" sz="4000" dirty="0">
                <a:solidFill>
                  <a:schemeClr val="bg1"/>
                </a:solidFill>
              </a:rPr>
              <a:t>Muista mainostaa!</a:t>
            </a:r>
          </a:p>
        </p:txBody>
      </p:sp>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4439743" y="2213865"/>
            <a:ext cx="6876837" cy="4351338"/>
          </a:xfrm>
        </p:spPr>
        <p:txBody>
          <a:bodyPr>
            <a:normAutofit/>
          </a:bodyPr>
          <a:lstStyle/>
          <a:p>
            <a:pPr marL="216000" indent="-216000">
              <a:lnSpc>
                <a:spcPts val="2160"/>
              </a:lnSpc>
              <a:spcBef>
                <a:spcPts val="600"/>
              </a:spcBef>
              <a:buClr>
                <a:srgbClr val="F28702"/>
              </a:buClr>
            </a:pPr>
            <a:r>
              <a:rPr lang="fi-FI" sz="1800" spc="-1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rPr>
              <a:t>Lehtimainokset</a:t>
            </a:r>
            <a:endParaRPr lang="en-FI" sz="180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spc="-1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rPr>
              <a:t>Somemarkkinointi</a:t>
            </a:r>
            <a:endParaRPr lang="en-FI" sz="180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rPr>
              <a:t>Puffijuttu</a:t>
            </a:r>
            <a:r>
              <a:rPr lang="fi-FI" sz="1800" spc="-12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rPr>
              <a:t>paikallisessa</a:t>
            </a:r>
            <a:r>
              <a:rPr lang="fi-FI" sz="1800" spc="-12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rPr>
              <a:t>lehdessä tehokkain tapa</a:t>
            </a:r>
          </a:p>
          <a:p>
            <a:pPr marL="216000" indent="-216000">
              <a:lnSpc>
                <a:spcPts val="2160"/>
              </a:lnSpc>
              <a:spcBef>
                <a:spcPts val="600"/>
              </a:spcBef>
              <a:buClr>
                <a:srgbClr val="F28702"/>
              </a:buClr>
            </a:pPr>
            <a:r>
              <a:rPr lang="fi-FI" sz="1800" dirty="0">
                <a:solidFill>
                  <a:schemeClr val="bg1"/>
                </a:solidFill>
                <a:ea typeface="Source Sans Pro" panose="020B0503030403020204" pitchFamily="34" charset="0"/>
                <a:cs typeface="Source Sans Pro" panose="020B0503030403020204" pitchFamily="34" charset="0"/>
              </a:rPr>
              <a:t>Kokeneet vapaaehtoiset rekrytoimaan tuttaviaan!</a:t>
            </a:r>
            <a:endParaRPr lang="en-FI" sz="180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marL="216000" indent="-216000">
              <a:lnSpc>
                <a:spcPts val="2160"/>
              </a:lnSpc>
              <a:spcBef>
                <a:spcPts val="600"/>
              </a:spcBef>
              <a:buClr>
                <a:srgbClr val="F28702"/>
              </a:buClr>
            </a:pPr>
            <a:r>
              <a:rPr lang="fi-FI" sz="180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rPr>
              <a:t>ALOITA</a:t>
            </a:r>
            <a:r>
              <a:rPr lang="fi-FI" sz="1800" spc="-65"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rPr>
              <a:t>RIITTÄVÄN</a:t>
            </a:r>
            <a:r>
              <a:rPr lang="fi-FI" sz="1800" spc="-5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spc="-1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rPr>
              <a:t>AJOISSA:</a:t>
            </a:r>
            <a:endParaRPr lang="en-FI" sz="180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lvl="1">
              <a:lnSpc>
                <a:spcPts val="2160"/>
              </a:lnSpc>
              <a:spcBef>
                <a:spcPts val="600"/>
              </a:spcBef>
              <a:buClr>
                <a:srgbClr val="F28702"/>
              </a:buClr>
              <a:buFont typeface="Wingdings" pitchFamily="2" charset="2"/>
              <a:buChar char="ü"/>
            </a:pPr>
            <a:r>
              <a:rPr lang="fi-FI" sz="180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rPr>
              <a:t>infotilaisuuden</a:t>
            </a:r>
            <a:r>
              <a:rPr lang="fi-FI" sz="1800" spc="-12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rPr>
              <a:t>ja</a:t>
            </a:r>
            <a:r>
              <a:rPr lang="fi-FI" sz="1800" spc="-12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rPr>
              <a:t>koulutuksen välissä oltava aikaa haastatteluille, esim. 1–2 kk</a:t>
            </a:r>
            <a:endParaRPr lang="en-FI" sz="180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endParaRPr>
          </a:p>
          <a:p>
            <a:pPr lvl="1">
              <a:lnSpc>
                <a:spcPts val="2160"/>
              </a:lnSpc>
              <a:spcBef>
                <a:spcPts val="600"/>
              </a:spcBef>
              <a:buClr>
                <a:srgbClr val="F28702"/>
              </a:buClr>
              <a:buFont typeface="Wingdings" pitchFamily="2" charset="2"/>
              <a:buChar char="ü"/>
            </a:pPr>
            <a:r>
              <a:rPr lang="fi-FI" sz="180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rPr>
              <a:t>Ilmoituksessa olisi hyvä näkyä selkeästi, että koulutus on kokonaisuus</a:t>
            </a:r>
            <a:r>
              <a:rPr lang="fi-FI" sz="1800" spc="-12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rPr>
              <a:t>(jokaiseen</a:t>
            </a:r>
            <a:r>
              <a:rPr lang="fi-FI" sz="1800" spc="-12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rPr>
              <a:t> </a:t>
            </a:r>
            <a:r>
              <a:rPr lang="fi-FI" sz="180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rPr>
              <a:t>kertaan </a:t>
            </a:r>
            <a:r>
              <a:rPr lang="fi-FI" sz="1800" spc="-1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rPr>
              <a:t>osallistuttava)</a:t>
            </a:r>
            <a:endParaRPr lang="en-FI" sz="1800" dirty="0">
              <a:solidFill>
                <a:schemeClr val="bg1"/>
              </a:solidFill>
              <a:effectLst/>
              <a:latin typeface="Source Sans Pro" panose="020B0503030403020204" pitchFamily="34" charset="0"/>
              <a:ea typeface="Source Sans Pro" panose="020B0503030403020204" pitchFamily="34" charset="0"/>
              <a:cs typeface="Source Sans Pro" panose="020B0503030403020204" pitchFamily="34" charset="0"/>
            </a:endParaRPr>
          </a:p>
        </p:txBody>
      </p:sp>
      <p:pic>
        <p:nvPicPr>
          <p:cNvPr id="6" name="Kuva 4" descr="Kuva, joka sisältää kohteen teksti, kuvakaappaus, Fontti, logo&#10;&#10;Kuvaus luotu automaattisesti">
            <a:extLst>
              <a:ext uri="{FF2B5EF4-FFF2-40B4-BE49-F238E27FC236}">
                <a16:creationId xmlns:a16="http://schemas.microsoft.com/office/drawing/2014/main" id="{C2468D82-E085-D721-CA01-29A5AFA68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048" y="1265307"/>
            <a:ext cx="2734720" cy="4343883"/>
          </a:xfrm>
          <a:prstGeom prst="rect">
            <a:avLst/>
          </a:prstGeom>
          <a:effectLst>
            <a:outerShdw blurRad="283127" dist="38100" dir="2700000" sx="105462" sy="105462" algn="tl" rotWithShape="0">
              <a:prstClr val="black">
                <a:alpha val="40000"/>
              </a:prstClr>
            </a:outerShdw>
          </a:effectLst>
        </p:spPr>
      </p:pic>
    </p:spTree>
    <p:extLst>
      <p:ext uri="{BB962C8B-B14F-4D97-AF65-F5344CB8AC3E}">
        <p14:creationId xmlns:p14="http://schemas.microsoft.com/office/powerpoint/2010/main" val="3007047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3B28C95-A759-E8BD-638E-731773E62B6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2DA321F-A5A0-D346-8D20-866C7C13A538}"/>
              </a:ext>
            </a:extLst>
          </p:cNvPr>
          <p:cNvSpPr txBox="1"/>
          <p:nvPr/>
        </p:nvSpPr>
        <p:spPr>
          <a:xfrm>
            <a:off x="4655686" y="1989138"/>
            <a:ext cx="6480720" cy="3816424"/>
          </a:xfrm>
          <a:prstGeom prst="rect">
            <a:avLst/>
          </a:prstGeom>
          <a:noFill/>
        </p:spPr>
        <p:txBody>
          <a:bodyPr wrap="square" rtlCol="0">
            <a:noAutofit/>
          </a:bodyPr>
          <a:lstStyle/>
          <a:p>
            <a:pPr marL="216000" indent="-216000">
              <a:lnSpc>
                <a:spcPts val="2160"/>
              </a:lnSpc>
              <a:spcBef>
                <a:spcPts val="600"/>
              </a:spcBef>
              <a:buClr>
                <a:srgbClr val="F28702"/>
              </a:buClr>
              <a:buFont typeface="Arial" panose="020B0604020202020204" pitchFamily="34" charset="0"/>
              <a:buChar char="•"/>
            </a:pPr>
            <a:r>
              <a:rPr lang="en-US" sz="1800" dirty="0">
                <a:solidFill>
                  <a:srgbClr val="4A4B58"/>
                </a:solidFill>
                <a:latin typeface="Source Sans Pro" panose="020B0503030403020204" pitchFamily="34" charset="0"/>
                <a:ea typeface="Source Sans Pro" panose="020B0503030403020204" pitchFamily="34" charset="0"/>
              </a:rPr>
              <a:t>Kolmivuotinen </a:t>
            </a:r>
            <a:r>
              <a:rPr lang="en-US" sz="1800" dirty="0" err="1">
                <a:solidFill>
                  <a:srgbClr val="4A4B58"/>
                </a:solidFill>
                <a:latin typeface="Source Sans Pro" panose="020B0503030403020204" pitchFamily="34" charset="0"/>
                <a:ea typeface="Source Sans Pro" panose="020B0503030403020204" pitchFamily="34" charset="0"/>
              </a:rPr>
              <a:t>saattohoidon</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vapaaehtoistyön</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kehittämishanke</a:t>
            </a:r>
            <a:r>
              <a:rPr lang="en-US" sz="1800" dirty="0">
                <a:solidFill>
                  <a:srgbClr val="4A4B58"/>
                </a:solidFill>
                <a:latin typeface="Source Sans Pro" panose="020B0503030403020204" pitchFamily="34" charset="0"/>
                <a:ea typeface="Source Sans Pro" panose="020B0503030403020204" pitchFamily="34" charset="0"/>
              </a:rPr>
              <a:t> 2021–2024</a:t>
            </a:r>
          </a:p>
          <a:p>
            <a:pPr marL="216000" indent="-216000">
              <a:lnSpc>
                <a:spcPts val="2160"/>
              </a:lnSpc>
              <a:spcBef>
                <a:spcPts val="600"/>
              </a:spcBef>
              <a:buClr>
                <a:srgbClr val="F28702"/>
              </a:buClr>
              <a:buFont typeface="Arial" panose="020B0604020202020204" pitchFamily="34" charset="0"/>
              <a:buChar char="•"/>
            </a:pPr>
            <a:r>
              <a:rPr lang="en-US" sz="1800" dirty="0">
                <a:solidFill>
                  <a:srgbClr val="4A4B58"/>
                </a:solidFill>
                <a:latin typeface="Source Sans Pro" panose="020B0503030403020204" pitchFamily="34" charset="0"/>
                <a:ea typeface="Source Sans Pro" panose="020B0503030403020204" pitchFamily="34" charset="0"/>
              </a:rPr>
              <a:t>SPHY </a:t>
            </a:r>
            <a:r>
              <a:rPr lang="en-US" sz="1800" dirty="0" err="1">
                <a:solidFill>
                  <a:srgbClr val="4A4B58"/>
                </a:solidFill>
                <a:latin typeface="Source Sans Pro" panose="020B0503030403020204" pitchFamily="34" charset="0"/>
                <a:ea typeface="Source Sans Pro" panose="020B0503030403020204" pitchFamily="34" charset="0"/>
              </a:rPr>
              <a:t>ry</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hallinnoi</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rahoitus</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STEA:lta</a:t>
            </a:r>
            <a:endParaRPr lang="en-US" sz="1800" dirty="0">
              <a:solidFill>
                <a:srgbClr val="4A4B58"/>
              </a:solidFill>
              <a:latin typeface="Source Sans Pro" panose="020B0503030403020204" pitchFamily="34" charset="0"/>
              <a:ea typeface="Source Sans Pro" panose="020B0503030403020204" pitchFamily="34" charset="0"/>
            </a:endParaRPr>
          </a:p>
          <a:p>
            <a:pPr marL="216000" indent="-216000">
              <a:lnSpc>
                <a:spcPts val="2160"/>
              </a:lnSpc>
              <a:spcBef>
                <a:spcPts val="600"/>
              </a:spcBef>
              <a:buClr>
                <a:srgbClr val="F28702"/>
              </a:buClr>
              <a:buFont typeface="Arial" panose="020B0604020202020204" pitchFamily="34" charset="0"/>
              <a:buChar char="•"/>
            </a:pPr>
            <a:r>
              <a:rPr lang="en-US" sz="1800" dirty="0" err="1">
                <a:solidFill>
                  <a:srgbClr val="4A4B58"/>
                </a:solidFill>
                <a:latin typeface="Source Sans Pro" panose="020B0503030403020204" pitchFamily="34" charset="0"/>
                <a:ea typeface="Source Sans Pro" panose="020B0503030403020204" pitchFamily="34" charset="0"/>
              </a:rPr>
              <a:t>Valtakunnalliset</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yhteistyötahot</a:t>
            </a:r>
            <a:r>
              <a:rPr lang="en-US" sz="1800" dirty="0">
                <a:solidFill>
                  <a:srgbClr val="4A4B58"/>
                </a:solidFill>
                <a:latin typeface="Source Sans Pro" panose="020B0503030403020204" pitchFamily="34" charset="0"/>
                <a:ea typeface="Source Sans Pro" panose="020B0503030403020204" pitchFamily="34" charset="0"/>
              </a:rPr>
              <a:t>:</a:t>
            </a:r>
          </a:p>
          <a:p>
            <a:pPr marL="673200" lvl="3" indent="-216000">
              <a:lnSpc>
                <a:spcPts val="2160"/>
              </a:lnSpc>
              <a:spcBef>
                <a:spcPts val="600"/>
              </a:spcBef>
              <a:buClr>
                <a:srgbClr val="76778A"/>
              </a:buClr>
              <a:buFont typeface="Arial" panose="020B0604020202020204" pitchFamily="34" charset="0"/>
              <a:buChar char="•"/>
            </a:pPr>
            <a:r>
              <a:rPr lang="en-US" dirty="0" err="1">
                <a:solidFill>
                  <a:srgbClr val="4A4B58"/>
                </a:solidFill>
                <a:latin typeface="Source Sans Pro" panose="020B0503030403020204" pitchFamily="34" charset="0"/>
                <a:ea typeface="Source Sans Pro" panose="020B0503030403020204" pitchFamily="34" charset="0"/>
              </a:rPr>
              <a:t>Terhokoti</a:t>
            </a:r>
            <a:r>
              <a:rPr lang="en-US" dirty="0">
                <a:solidFill>
                  <a:srgbClr val="4A4B58"/>
                </a:solidFill>
                <a:latin typeface="Source Sans Pro" panose="020B0503030403020204" pitchFamily="34" charset="0"/>
                <a:ea typeface="Source Sans Pro" panose="020B0503030403020204" pitchFamily="34" charset="0"/>
              </a:rPr>
              <a:t>, </a:t>
            </a:r>
            <a:r>
              <a:rPr lang="en-US" dirty="0" err="1">
                <a:solidFill>
                  <a:srgbClr val="4A4B58"/>
                </a:solidFill>
                <a:latin typeface="Source Sans Pro" panose="020B0503030403020204" pitchFamily="34" charset="0"/>
                <a:ea typeface="Source Sans Pro" panose="020B0503030403020204" pitchFamily="34" charset="0"/>
              </a:rPr>
              <a:t>Koivikko-koti</a:t>
            </a:r>
            <a:r>
              <a:rPr lang="en-US" dirty="0">
                <a:solidFill>
                  <a:srgbClr val="4A4B58"/>
                </a:solidFill>
                <a:latin typeface="Source Sans Pro" panose="020B0503030403020204" pitchFamily="34" charset="0"/>
                <a:ea typeface="Source Sans Pro" panose="020B0503030403020204" pitchFamily="34" charset="0"/>
              </a:rPr>
              <a:t>, </a:t>
            </a:r>
            <a:r>
              <a:rPr lang="en-US" dirty="0" err="1">
                <a:solidFill>
                  <a:srgbClr val="4A4B58"/>
                </a:solidFill>
                <a:latin typeface="Source Sans Pro" panose="020B0503030403020204" pitchFamily="34" charset="0"/>
                <a:ea typeface="Source Sans Pro" panose="020B0503030403020204" pitchFamily="34" charset="0"/>
              </a:rPr>
              <a:t>Pirkanmaan</a:t>
            </a:r>
            <a:r>
              <a:rPr lang="en-US" dirty="0">
                <a:solidFill>
                  <a:srgbClr val="4A4B58"/>
                </a:solidFill>
                <a:latin typeface="Source Sans Pro" panose="020B0503030403020204" pitchFamily="34" charset="0"/>
                <a:ea typeface="Source Sans Pro" panose="020B0503030403020204" pitchFamily="34" charset="0"/>
              </a:rPr>
              <a:t> </a:t>
            </a:r>
            <a:r>
              <a:rPr lang="en-US" dirty="0" err="1">
                <a:solidFill>
                  <a:srgbClr val="4A4B58"/>
                </a:solidFill>
                <a:latin typeface="Source Sans Pro" panose="020B0503030403020204" pitchFamily="34" charset="0"/>
                <a:ea typeface="Source Sans Pro" panose="020B0503030403020204" pitchFamily="34" charset="0"/>
              </a:rPr>
              <a:t>Hoitokoti</a:t>
            </a:r>
            <a:endParaRPr lang="en-US" dirty="0">
              <a:solidFill>
                <a:srgbClr val="4A4B58"/>
              </a:solidFill>
              <a:latin typeface="Source Sans Pro" panose="020B0503030403020204" pitchFamily="34" charset="0"/>
              <a:ea typeface="Source Sans Pro" panose="020B0503030403020204" pitchFamily="34" charset="0"/>
            </a:endParaRPr>
          </a:p>
          <a:p>
            <a:pPr marL="673200" lvl="3" indent="-216000">
              <a:lnSpc>
                <a:spcPts val="2160"/>
              </a:lnSpc>
              <a:spcBef>
                <a:spcPts val="600"/>
              </a:spcBef>
              <a:buClr>
                <a:srgbClr val="76778A"/>
              </a:buClr>
              <a:buFont typeface="Arial" panose="020B0604020202020204" pitchFamily="34" charset="0"/>
              <a:buChar char="•"/>
            </a:pPr>
            <a:r>
              <a:rPr lang="en-US" dirty="0" err="1">
                <a:solidFill>
                  <a:srgbClr val="4A4B58"/>
                </a:solidFill>
                <a:latin typeface="Source Sans Pro" panose="020B0503030403020204" pitchFamily="34" charset="0"/>
                <a:ea typeface="Source Sans Pro" panose="020B0503030403020204" pitchFamily="34" charset="0"/>
              </a:rPr>
              <a:t>Kirkkohallitus</a:t>
            </a:r>
            <a:endParaRPr lang="en-US" dirty="0">
              <a:solidFill>
                <a:srgbClr val="4A4B58"/>
              </a:solidFill>
              <a:latin typeface="Source Sans Pro" panose="020B0503030403020204" pitchFamily="34" charset="0"/>
              <a:ea typeface="Source Sans Pro" panose="020B0503030403020204" pitchFamily="34" charset="0"/>
            </a:endParaRPr>
          </a:p>
          <a:p>
            <a:pPr marL="673200" lvl="3" indent="-216000">
              <a:lnSpc>
                <a:spcPts val="2160"/>
              </a:lnSpc>
              <a:spcBef>
                <a:spcPts val="600"/>
              </a:spcBef>
              <a:buClr>
                <a:srgbClr val="76778A"/>
              </a:buClr>
              <a:buFont typeface="Arial" panose="020B0604020202020204" pitchFamily="34" charset="0"/>
              <a:buChar char="•"/>
            </a:pPr>
            <a:r>
              <a:rPr lang="en-US" dirty="0" err="1">
                <a:solidFill>
                  <a:srgbClr val="4A4B58"/>
                </a:solidFill>
                <a:latin typeface="Source Sans Pro" panose="020B0503030403020204" pitchFamily="34" charset="0"/>
                <a:ea typeface="Source Sans Pro" panose="020B0503030403020204" pitchFamily="34" charset="0"/>
              </a:rPr>
              <a:t>Syöpäjärjestöt</a:t>
            </a:r>
            <a:endParaRPr lang="en-US" dirty="0">
              <a:solidFill>
                <a:srgbClr val="4A4B58"/>
              </a:solidFill>
              <a:latin typeface="Source Sans Pro" panose="020B0503030403020204" pitchFamily="34" charset="0"/>
              <a:ea typeface="Source Sans Pro" panose="020B0503030403020204" pitchFamily="34" charset="0"/>
            </a:endParaRPr>
          </a:p>
          <a:p>
            <a:pPr marL="673200" lvl="3" indent="-216000">
              <a:lnSpc>
                <a:spcPts val="2160"/>
              </a:lnSpc>
              <a:spcBef>
                <a:spcPts val="600"/>
              </a:spcBef>
              <a:buClr>
                <a:srgbClr val="76778A"/>
              </a:buClr>
              <a:buFont typeface="Arial" panose="020B0604020202020204" pitchFamily="34" charset="0"/>
              <a:buChar char="•"/>
            </a:pPr>
            <a:r>
              <a:rPr lang="en-US" dirty="0" err="1">
                <a:solidFill>
                  <a:srgbClr val="4A4B58"/>
                </a:solidFill>
                <a:latin typeface="Source Sans Pro" panose="020B0503030403020204" pitchFamily="34" charset="0"/>
                <a:ea typeface="Source Sans Pro" panose="020B0503030403020204" pitchFamily="34" charset="0"/>
              </a:rPr>
              <a:t>Opintokeskus</a:t>
            </a:r>
            <a:r>
              <a:rPr lang="en-US" dirty="0">
                <a:solidFill>
                  <a:srgbClr val="4A4B58"/>
                </a:solidFill>
                <a:latin typeface="Source Sans Pro" panose="020B0503030403020204" pitchFamily="34" charset="0"/>
                <a:ea typeface="Source Sans Pro" panose="020B0503030403020204" pitchFamily="34" charset="0"/>
              </a:rPr>
              <a:t> </a:t>
            </a:r>
            <a:r>
              <a:rPr lang="en-US" dirty="0" err="1">
                <a:solidFill>
                  <a:srgbClr val="4A4B58"/>
                </a:solidFill>
                <a:latin typeface="Source Sans Pro" panose="020B0503030403020204" pitchFamily="34" charset="0"/>
                <a:ea typeface="Source Sans Pro" panose="020B0503030403020204" pitchFamily="34" charset="0"/>
              </a:rPr>
              <a:t>Sivis</a:t>
            </a:r>
            <a:endParaRPr lang="en-US" dirty="0">
              <a:solidFill>
                <a:srgbClr val="4A4B58"/>
              </a:solidFill>
              <a:latin typeface="Source Sans Pro" panose="020B0503030403020204" pitchFamily="34" charset="0"/>
              <a:ea typeface="Source Sans Pro" panose="020B0503030403020204" pitchFamily="34" charset="0"/>
            </a:endParaRPr>
          </a:p>
          <a:p>
            <a:pPr marL="216000" indent="-216000">
              <a:lnSpc>
                <a:spcPts val="2160"/>
              </a:lnSpc>
              <a:spcBef>
                <a:spcPts val="600"/>
              </a:spcBef>
              <a:buClr>
                <a:srgbClr val="F28702"/>
              </a:buClr>
              <a:buFont typeface="Arial" panose="020B0604020202020204" pitchFamily="34" charset="0"/>
              <a:buChar char="•"/>
            </a:pPr>
            <a:r>
              <a:rPr lang="en-US" sz="1800" dirty="0" err="1">
                <a:solidFill>
                  <a:srgbClr val="4A4B58"/>
                </a:solidFill>
                <a:latin typeface="Source Sans Pro" panose="020B0503030403020204" pitchFamily="34" charset="0"/>
                <a:ea typeface="Source Sans Pro" panose="020B0503030403020204" pitchFamily="34" charset="0"/>
              </a:rPr>
              <a:t>Yhteistyö</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muiden</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hankkeiden</a:t>
            </a:r>
            <a:r>
              <a:rPr lang="en-US" sz="1800" dirty="0">
                <a:solidFill>
                  <a:srgbClr val="4A4B58"/>
                </a:solidFill>
                <a:latin typeface="Source Sans Pro" panose="020B0503030403020204" pitchFamily="34" charset="0"/>
                <a:ea typeface="Source Sans Pro" panose="020B0503030403020204" pitchFamily="34" charset="0"/>
              </a:rPr>
              <a:t> ja </a:t>
            </a:r>
            <a:r>
              <a:rPr lang="en-US" sz="1800" dirty="0" err="1">
                <a:solidFill>
                  <a:srgbClr val="4A4B58"/>
                </a:solidFill>
                <a:latin typeface="Source Sans Pro" panose="020B0503030403020204" pitchFamily="34" charset="0"/>
                <a:ea typeface="Source Sans Pro" panose="020B0503030403020204" pitchFamily="34" charset="0"/>
              </a:rPr>
              <a:t>järjestöjen</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kanssa</a:t>
            </a:r>
            <a:r>
              <a:rPr lang="en-US" sz="1800" dirty="0">
                <a:solidFill>
                  <a:srgbClr val="4A4B58"/>
                </a:solidFill>
                <a:latin typeface="Source Sans Pro" panose="020B0503030403020204" pitchFamily="34" charset="0"/>
                <a:ea typeface="Source Sans Pro" panose="020B0503030403020204" pitchFamily="34" charset="0"/>
              </a:rPr>
              <a:t>: </a:t>
            </a:r>
            <a:br>
              <a:rPr lang="en-US" sz="1800" dirty="0">
                <a:solidFill>
                  <a:srgbClr val="4A4B58"/>
                </a:solidFill>
                <a:latin typeface="Source Sans Pro" panose="020B0503030403020204" pitchFamily="34" charset="0"/>
                <a:ea typeface="Source Sans Pro" panose="020B0503030403020204" pitchFamily="34" charset="0"/>
              </a:rPr>
            </a:br>
            <a:r>
              <a:rPr lang="en-US" sz="1800" i="1" dirty="0">
                <a:solidFill>
                  <a:srgbClr val="4A4B58"/>
                </a:solidFill>
                <a:latin typeface="Source Sans Pro" panose="020B0503030403020204" pitchFamily="34" charset="0"/>
                <a:ea typeface="Source Sans Pro" panose="020B0503030403020204" pitchFamily="34" charset="0"/>
              </a:rPr>
              <a:t>OLKA, </a:t>
            </a:r>
            <a:r>
              <a:rPr lang="en-US" sz="1800" i="1" dirty="0" err="1">
                <a:solidFill>
                  <a:srgbClr val="4A4B58"/>
                </a:solidFill>
                <a:latin typeface="Source Sans Pro" panose="020B0503030403020204" pitchFamily="34" charset="0"/>
                <a:ea typeface="Source Sans Pro" panose="020B0503030403020204" pitchFamily="34" charset="0"/>
              </a:rPr>
              <a:t>Lohtua</a:t>
            </a:r>
            <a:r>
              <a:rPr lang="en-US" sz="1800" i="1" dirty="0">
                <a:solidFill>
                  <a:srgbClr val="4A4B58"/>
                </a:solidFill>
                <a:latin typeface="Source Sans Pro" panose="020B0503030403020204" pitchFamily="34" charset="0"/>
                <a:ea typeface="Source Sans Pro" panose="020B0503030403020204" pitchFamily="34" charset="0"/>
              </a:rPr>
              <a:t> </a:t>
            </a:r>
            <a:r>
              <a:rPr lang="en-US" sz="1800" i="1" dirty="0" err="1">
                <a:solidFill>
                  <a:srgbClr val="4A4B58"/>
                </a:solidFill>
                <a:latin typeface="Source Sans Pro" panose="020B0503030403020204" pitchFamily="34" charset="0"/>
                <a:ea typeface="Source Sans Pro" panose="020B0503030403020204" pitchFamily="34" charset="0"/>
              </a:rPr>
              <a:t>läsnäolosta</a:t>
            </a:r>
            <a:r>
              <a:rPr lang="en-US" sz="1800" i="1" dirty="0">
                <a:solidFill>
                  <a:srgbClr val="4A4B58"/>
                </a:solidFill>
                <a:latin typeface="Source Sans Pro" panose="020B0503030403020204" pitchFamily="34" charset="0"/>
                <a:ea typeface="Source Sans Pro" panose="020B0503030403020204" pitchFamily="34" charset="0"/>
              </a:rPr>
              <a:t> -</a:t>
            </a:r>
            <a:r>
              <a:rPr lang="en-US" sz="1800" i="1" dirty="0" err="1">
                <a:solidFill>
                  <a:srgbClr val="4A4B58"/>
                </a:solidFill>
                <a:latin typeface="Source Sans Pro" panose="020B0503030403020204" pitchFamily="34" charset="0"/>
                <a:ea typeface="Source Sans Pro" panose="020B0503030403020204" pitchFamily="34" charset="0"/>
              </a:rPr>
              <a:t>hanke</a:t>
            </a:r>
            <a:r>
              <a:rPr lang="en-US" sz="1800" i="1" dirty="0">
                <a:solidFill>
                  <a:srgbClr val="4A4B58"/>
                </a:solidFill>
                <a:latin typeface="Source Sans Pro" panose="020B0503030403020204" pitchFamily="34" charset="0"/>
                <a:ea typeface="Source Sans Pro" panose="020B0503030403020204" pitchFamily="34" charset="0"/>
              </a:rPr>
              <a:t>, KVPS, </a:t>
            </a:r>
            <a:r>
              <a:rPr lang="en-US" sz="1800" i="1" dirty="0" err="1">
                <a:solidFill>
                  <a:srgbClr val="4A4B58"/>
                </a:solidFill>
                <a:latin typeface="Source Sans Pro" panose="020B0503030403020204" pitchFamily="34" charset="0"/>
                <a:ea typeface="Source Sans Pro" panose="020B0503030403020204" pitchFamily="34" charset="0"/>
              </a:rPr>
              <a:t>FinPall</a:t>
            </a:r>
            <a:r>
              <a:rPr lang="en-US" sz="1800" i="1" dirty="0">
                <a:solidFill>
                  <a:srgbClr val="4A4B58"/>
                </a:solidFill>
                <a:latin typeface="Source Sans Pro" panose="020B0503030403020204" pitchFamily="34" charset="0"/>
                <a:ea typeface="Source Sans Pro" panose="020B0503030403020204" pitchFamily="34" charset="0"/>
              </a:rPr>
              <a:t> –</a:t>
            </a:r>
            <a:r>
              <a:rPr lang="en-US" sz="1800" i="1" dirty="0" err="1">
                <a:solidFill>
                  <a:srgbClr val="4A4B58"/>
                </a:solidFill>
                <a:latin typeface="Source Sans Pro" panose="020B0503030403020204" pitchFamily="34" charset="0"/>
                <a:ea typeface="Source Sans Pro" panose="020B0503030403020204" pitchFamily="34" charset="0"/>
              </a:rPr>
              <a:t>hanke</a:t>
            </a:r>
            <a:endParaRPr lang="en-US" sz="1800" i="1" dirty="0">
              <a:solidFill>
                <a:srgbClr val="4A4B58"/>
              </a:solidFill>
              <a:latin typeface="Source Sans Pro" panose="020B0503030403020204" pitchFamily="34" charset="0"/>
              <a:ea typeface="Source Sans Pro" panose="020B0503030403020204" pitchFamily="34" charset="0"/>
            </a:endParaRPr>
          </a:p>
          <a:p>
            <a:pPr marL="216000" indent="-216000">
              <a:lnSpc>
                <a:spcPts val="2160"/>
              </a:lnSpc>
              <a:spcBef>
                <a:spcPts val="600"/>
              </a:spcBef>
              <a:buClr>
                <a:srgbClr val="F28702"/>
              </a:buClr>
              <a:buFont typeface="Arial" panose="020B0604020202020204" pitchFamily="34" charset="0"/>
              <a:buChar char="•"/>
            </a:pPr>
            <a:r>
              <a:rPr lang="en-US" sz="1800" dirty="0">
                <a:solidFill>
                  <a:srgbClr val="4A4B58"/>
                </a:solidFill>
                <a:latin typeface="Source Sans Pro" panose="020B0503030403020204" pitchFamily="34" charset="0"/>
                <a:ea typeface="Source Sans Pro" panose="020B0503030403020204" pitchFamily="34" charset="0"/>
              </a:rPr>
              <a:t>Hanke </a:t>
            </a:r>
            <a:r>
              <a:rPr lang="en-US" sz="1800" dirty="0" err="1">
                <a:solidFill>
                  <a:srgbClr val="4A4B58"/>
                </a:solidFill>
                <a:latin typeface="Source Sans Pro" panose="020B0503030403020204" pitchFamily="34" charset="0"/>
                <a:ea typeface="Source Sans Pro" panose="020B0503030403020204" pitchFamily="34" charset="0"/>
              </a:rPr>
              <a:t>päättyy</a:t>
            </a:r>
            <a:r>
              <a:rPr lang="en-US" sz="1800" dirty="0">
                <a:solidFill>
                  <a:srgbClr val="4A4B58"/>
                </a:solidFill>
                <a:latin typeface="Source Sans Pro" panose="020B0503030403020204" pitchFamily="34" charset="0"/>
                <a:ea typeface="Source Sans Pro" panose="020B0503030403020204" pitchFamily="34" charset="0"/>
              </a:rPr>
              <a:t> 31.5.2024</a:t>
            </a:r>
          </a:p>
        </p:txBody>
      </p:sp>
      <p:sp>
        <p:nvSpPr>
          <p:cNvPr id="11" name="TextBox 10">
            <a:extLst>
              <a:ext uri="{FF2B5EF4-FFF2-40B4-BE49-F238E27FC236}">
                <a16:creationId xmlns:a16="http://schemas.microsoft.com/office/drawing/2014/main" id="{F7449FD9-FAB3-DFB9-C9A0-AC3D097A91F8}"/>
              </a:ext>
            </a:extLst>
          </p:cNvPr>
          <p:cNvSpPr txBox="1"/>
          <p:nvPr/>
        </p:nvSpPr>
        <p:spPr>
          <a:xfrm>
            <a:off x="4656138" y="1043735"/>
            <a:ext cx="4940776" cy="707886"/>
          </a:xfrm>
          <a:prstGeom prst="rect">
            <a:avLst/>
          </a:prstGeom>
          <a:noFill/>
        </p:spPr>
        <p:txBody>
          <a:bodyPr wrap="none" rtlCol="0">
            <a:spAutoFit/>
          </a:bodyPr>
          <a:lstStyle/>
          <a:p>
            <a:r>
              <a:rPr lang="en-US" sz="4000" b="1" dirty="0" err="1">
                <a:solidFill>
                  <a:srgbClr val="F28702"/>
                </a:solidFill>
                <a:latin typeface="Zilla Slab" pitchFamily="2" charset="77"/>
                <a:ea typeface="Zilla Slab" pitchFamily="2" charset="77"/>
              </a:rPr>
              <a:t>Mikä</a:t>
            </a:r>
            <a:r>
              <a:rPr lang="en-US" sz="4000" b="1" dirty="0">
                <a:solidFill>
                  <a:srgbClr val="F28702"/>
                </a:solidFill>
                <a:latin typeface="Zilla Slab" pitchFamily="2" charset="77"/>
                <a:ea typeface="Zilla Slab" pitchFamily="2" charset="77"/>
              </a:rPr>
              <a:t> SAAVA-</a:t>
            </a:r>
            <a:r>
              <a:rPr lang="en-US" sz="4000" b="1" dirty="0" err="1">
                <a:solidFill>
                  <a:srgbClr val="F28702"/>
                </a:solidFill>
                <a:latin typeface="Zilla Slab" pitchFamily="2" charset="77"/>
                <a:ea typeface="Zilla Slab" pitchFamily="2" charset="77"/>
              </a:rPr>
              <a:t>hanke</a:t>
            </a:r>
            <a:r>
              <a:rPr lang="en-US" sz="4000" b="1" dirty="0">
                <a:solidFill>
                  <a:srgbClr val="F28702"/>
                </a:solidFill>
                <a:latin typeface="Zilla Slab" pitchFamily="2" charset="77"/>
                <a:ea typeface="Zilla Slab" pitchFamily="2" charset="77"/>
              </a:rPr>
              <a:t>?</a:t>
            </a:r>
            <a:endParaRPr lang="en-FI" sz="4000" dirty="0">
              <a:latin typeface="Source Sans Pro" panose="020B0503030403020204" pitchFamily="34" charset="0"/>
            </a:endParaRPr>
          </a:p>
        </p:txBody>
      </p:sp>
    </p:spTree>
    <p:extLst>
      <p:ext uri="{BB962C8B-B14F-4D97-AF65-F5344CB8AC3E}">
        <p14:creationId xmlns:p14="http://schemas.microsoft.com/office/powerpoint/2010/main" val="2500320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1235460" y="1944454"/>
            <a:ext cx="10126125" cy="4544885"/>
          </a:xfrm>
        </p:spPr>
        <p:txBody>
          <a:bodyPr>
            <a:noAutofit/>
          </a:bodyPr>
          <a:lstStyle/>
          <a:p>
            <a:pPr>
              <a:buClr>
                <a:srgbClr val="F28702"/>
              </a:buClr>
            </a:pPr>
            <a:r>
              <a:rPr lang="fi-FI" sz="1800" dirty="0">
                <a:solidFill>
                  <a:schemeClr val="bg1"/>
                </a:solidFill>
              </a:rPr>
              <a:t>Hyvissä ajoin ennen koulutuksen alkua – onnistuessaan vetää osallistujia!</a:t>
            </a:r>
          </a:p>
          <a:p>
            <a:pPr>
              <a:buClr>
                <a:srgbClr val="F28702"/>
              </a:buClr>
            </a:pPr>
            <a:r>
              <a:rPr lang="fi-FI" sz="1800" dirty="0">
                <a:solidFill>
                  <a:schemeClr val="bg1"/>
                </a:solidFill>
              </a:rPr>
              <a:t>Avoin tilaisuus vs. ilmoittautuminen – aina joku tulee paikalle myös ilmoittamatta</a:t>
            </a:r>
          </a:p>
          <a:p>
            <a:pPr>
              <a:buClr>
                <a:srgbClr val="F28702"/>
              </a:buClr>
            </a:pPr>
            <a:r>
              <a:rPr lang="fi-FI" sz="1800" dirty="0">
                <a:solidFill>
                  <a:schemeClr val="bg1"/>
                </a:solidFill>
              </a:rPr>
              <a:t>Esitellään ihmiset: paikallinen verkosto, kouluttajat, koordinaattori, vapaaehtoinen</a:t>
            </a:r>
          </a:p>
          <a:p>
            <a:pPr>
              <a:buClr>
                <a:srgbClr val="F28702"/>
              </a:buClr>
            </a:pPr>
            <a:r>
              <a:rPr lang="fi-FI" sz="1800" dirty="0">
                <a:solidFill>
                  <a:schemeClr val="bg1"/>
                </a:solidFill>
              </a:rPr>
              <a:t>Esitellään koulutuksen teemat, aikataulut ja toteutus</a:t>
            </a:r>
          </a:p>
          <a:p>
            <a:pPr>
              <a:buClr>
                <a:srgbClr val="F28702"/>
              </a:buClr>
            </a:pPr>
            <a:r>
              <a:rPr lang="fi-FI" sz="1800" dirty="0">
                <a:solidFill>
                  <a:schemeClr val="bg1"/>
                </a:solidFill>
              </a:rPr>
              <a:t>Kokenut vapaaehtoinen voi olla mukana kertomassa toiminnasta</a:t>
            </a:r>
          </a:p>
          <a:p>
            <a:pPr>
              <a:buClr>
                <a:srgbClr val="F28702"/>
              </a:buClr>
            </a:pPr>
            <a:r>
              <a:rPr lang="fi-FI" sz="1800" dirty="0">
                <a:solidFill>
                  <a:schemeClr val="bg1"/>
                </a:solidFill>
              </a:rPr>
              <a:t>Kesto 1 h</a:t>
            </a:r>
          </a:p>
          <a:p>
            <a:pPr>
              <a:buClr>
                <a:srgbClr val="F28702"/>
              </a:buClr>
            </a:pPr>
            <a:r>
              <a:rPr lang="fi-FI" sz="1800" dirty="0">
                <a:solidFill>
                  <a:schemeClr val="bg1"/>
                </a:solidFill>
              </a:rPr>
              <a:t>Kahvia ja pullaa</a:t>
            </a:r>
          </a:p>
          <a:p>
            <a:pPr>
              <a:buClr>
                <a:srgbClr val="F28702"/>
              </a:buClr>
            </a:pPr>
            <a:r>
              <a:rPr lang="fi-FI" sz="1800" dirty="0">
                <a:solidFill>
                  <a:schemeClr val="bg1"/>
                </a:solidFill>
              </a:rPr>
              <a:t>Saavutettava paikka</a:t>
            </a:r>
          </a:p>
          <a:p>
            <a:pPr>
              <a:buClr>
                <a:srgbClr val="F28702"/>
              </a:buClr>
            </a:pPr>
            <a:r>
              <a:rPr lang="fi-FI" sz="1800" dirty="0">
                <a:solidFill>
                  <a:schemeClr val="bg1"/>
                </a:solidFill>
              </a:rPr>
              <a:t>Tärkeää kertoa tässä vaiheessa että koulutukseen haetaan, ei vain tulla: karsiminen voi tulla yllätyksenä. Hyvä käydä läpi selkeät esteet: oma tuore menetys, oman elämän haasteet, ajankäytölliset resurssit. Toiminta vaatii sitoutumista.</a:t>
            </a:r>
          </a:p>
          <a:p>
            <a:pPr>
              <a:buClr>
                <a:srgbClr val="F28702"/>
              </a:buClr>
            </a:pPr>
            <a:r>
              <a:rPr lang="fi-FI" sz="1800" dirty="0">
                <a:solidFill>
                  <a:schemeClr val="bg1"/>
                </a:solidFill>
              </a:rPr>
              <a:t>Nimi, puhelinnumero, sähköposti tarvitaan tässä vaiheessa, ei muuta</a:t>
            </a:r>
          </a:p>
        </p:txBody>
      </p:sp>
      <p:sp>
        <p:nvSpPr>
          <p:cNvPr id="6" name="TextBox 5">
            <a:extLst>
              <a:ext uri="{FF2B5EF4-FFF2-40B4-BE49-F238E27FC236}">
                <a16:creationId xmlns:a16="http://schemas.microsoft.com/office/drawing/2014/main" id="{152E6E87-B249-FCBC-6560-CED4EFC71757}"/>
              </a:ext>
            </a:extLst>
          </p:cNvPr>
          <p:cNvSpPr txBox="1"/>
          <p:nvPr/>
        </p:nvSpPr>
        <p:spPr>
          <a:xfrm>
            <a:off x="1235460" y="908720"/>
            <a:ext cx="10801200" cy="707886"/>
          </a:xfrm>
          <a:prstGeom prst="rect">
            <a:avLst/>
          </a:prstGeom>
          <a:noFill/>
        </p:spPr>
        <p:txBody>
          <a:bodyPr wrap="square" rtlCol="0">
            <a:spAutoFit/>
          </a:bodyPr>
          <a:lstStyle/>
          <a:p>
            <a:r>
              <a:rPr lang="en-US" sz="4000" b="1" dirty="0" err="1">
                <a:solidFill>
                  <a:schemeClr val="bg1"/>
                </a:solidFill>
                <a:latin typeface="Zilla Slab" pitchFamily="2" charset="77"/>
                <a:ea typeface="Zilla Slab" pitchFamily="2" charset="77"/>
              </a:rPr>
              <a:t>Infotilaisuus</a:t>
            </a:r>
            <a:r>
              <a:rPr lang="en-US" sz="4000" b="1" dirty="0">
                <a:solidFill>
                  <a:schemeClr val="bg1"/>
                </a:solidFill>
                <a:latin typeface="Zilla Slab" pitchFamily="2" charset="77"/>
                <a:ea typeface="Zilla Slab" pitchFamily="2" charset="77"/>
              </a:rPr>
              <a:t> 1–2 kk </a:t>
            </a:r>
            <a:r>
              <a:rPr lang="en-US" sz="4000" b="1" dirty="0" err="1">
                <a:solidFill>
                  <a:schemeClr val="bg1"/>
                </a:solidFill>
                <a:latin typeface="Zilla Slab" pitchFamily="2" charset="77"/>
                <a:ea typeface="Zilla Slab" pitchFamily="2" charset="77"/>
              </a:rPr>
              <a:t>ennen</a:t>
            </a:r>
            <a:r>
              <a:rPr lang="en-US" sz="4000" b="1" dirty="0">
                <a:solidFill>
                  <a:schemeClr val="bg1"/>
                </a:solidFill>
                <a:latin typeface="Zilla Slab" pitchFamily="2" charset="77"/>
                <a:ea typeface="Zilla Slab" pitchFamily="2" charset="77"/>
              </a:rPr>
              <a:t> </a:t>
            </a:r>
            <a:r>
              <a:rPr lang="en-US" sz="4000" b="1" dirty="0" err="1">
                <a:solidFill>
                  <a:schemeClr val="bg1"/>
                </a:solidFill>
                <a:latin typeface="Zilla Slab" pitchFamily="2" charset="77"/>
                <a:ea typeface="Zilla Slab" pitchFamily="2" charset="77"/>
              </a:rPr>
              <a:t>koulutusta</a:t>
            </a:r>
            <a:endParaRPr lang="en-FI" sz="4000" dirty="0">
              <a:solidFill>
                <a:schemeClr val="bg1"/>
              </a:solidFill>
              <a:latin typeface="Source Sans Pro" panose="020B0503030403020204" pitchFamily="34" charset="0"/>
            </a:endParaRPr>
          </a:p>
        </p:txBody>
      </p:sp>
    </p:spTree>
    <p:extLst>
      <p:ext uri="{BB962C8B-B14F-4D97-AF65-F5344CB8AC3E}">
        <p14:creationId xmlns:p14="http://schemas.microsoft.com/office/powerpoint/2010/main" val="998794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2E6E87-B249-FCBC-6560-CED4EFC71757}"/>
              </a:ext>
            </a:extLst>
          </p:cNvPr>
          <p:cNvSpPr txBox="1"/>
          <p:nvPr/>
        </p:nvSpPr>
        <p:spPr>
          <a:xfrm>
            <a:off x="3755740" y="2767280"/>
            <a:ext cx="7380820" cy="1794081"/>
          </a:xfrm>
          <a:prstGeom prst="rect">
            <a:avLst/>
          </a:prstGeom>
          <a:noFill/>
        </p:spPr>
        <p:txBody>
          <a:bodyPr wrap="square" rtlCol="0">
            <a:spAutoFit/>
          </a:bodyPr>
          <a:lstStyle/>
          <a:p>
            <a:pPr>
              <a:lnSpc>
                <a:spcPts val="6620"/>
              </a:lnSpc>
            </a:pPr>
            <a:r>
              <a:rPr lang="en-US" sz="6600" b="1" dirty="0" err="1">
                <a:solidFill>
                  <a:srgbClr val="F28702"/>
                </a:solidFill>
                <a:latin typeface="Zilla Slab" pitchFamily="2" charset="77"/>
                <a:ea typeface="Zilla Slab" pitchFamily="2" charset="77"/>
              </a:rPr>
              <a:t>Yleisiä</a:t>
            </a:r>
            <a:br>
              <a:rPr lang="en-US" sz="6600" b="1" dirty="0">
                <a:solidFill>
                  <a:srgbClr val="F28702"/>
                </a:solidFill>
                <a:latin typeface="Zilla Slab" pitchFamily="2" charset="77"/>
                <a:ea typeface="Zilla Slab" pitchFamily="2" charset="77"/>
              </a:rPr>
            </a:br>
            <a:r>
              <a:rPr lang="en-US" sz="6600" b="1" dirty="0" err="1">
                <a:solidFill>
                  <a:srgbClr val="F28702"/>
                </a:solidFill>
                <a:latin typeface="Zilla Slab" pitchFamily="2" charset="77"/>
                <a:ea typeface="Zilla Slab" pitchFamily="2" charset="77"/>
              </a:rPr>
              <a:t>huomioita</a:t>
            </a:r>
            <a:endParaRPr lang="en-FI" sz="6600" dirty="0">
              <a:solidFill>
                <a:srgbClr val="F28702"/>
              </a:solidFill>
              <a:latin typeface="Source Sans Pro" panose="020B0503030403020204" pitchFamily="34" charset="0"/>
            </a:endParaRPr>
          </a:p>
        </p:txBody>
      </p:sp>
    </p:spTree>
    <p:extLst>
      <p:ext uri="{BB962C8B-B14F-4D97-AF65-F5344CB8AC3E}">
        <p14:creationId xmlns:p14="http://schemas.microsoft.com/office/powerpoint/2010/main" val="1261897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087" y="1944454"/>
            <a:ext cx="8730970" cy="4544885"/>
          </a:xfrm>
        </p:spPr>
        <p:txBody>
          <a:bodyPr>
            <a:noAutofit/>
          </a:bodyPr>
          <a:lstStyle/>
          <a:p>
            <a:pPr marL="216000" indent="-216000">
              <a:lnSpc>
                <a:spcPts val="2160"/>
              </a:lnSpc>
              <a:spcBef>
                <a:spcPts val="600"/>
              </a:spcBef>
              <a:buClr>
                <a:srgbClr val="F28702"/>
              </a:buClr>
            </a:pPr>
            <a:r>
              <a:rPr lang="fi-FI" sz="1800" dirty="0">
                <a:solidFill>
                  <a:srgbClr val="4A4B58"/>
                </a:solidFill>
              </a:rPr>
              <a:t>Saattohoidon vapaaehtoisten koulutus on eri asia kuin saattohoitokoulutus. Saattohoidon vapaaehtoiset eivät ole hoitoalan ammattilaisia, eikä heistä ole tarkoitus myöskään tehdä sellaisia. </a:t>
            </a:r>
          </a:p>
          <a:p>
            <a:pPr marL="216000" indent="-216000">
              <a:lnSpc>
                <a:spcPts val="2160"/>
              </a:lnSpc>
              <a:spcBef>
                <a:spcPts val="600"/>
              </a:spcBef>
              <a:buClr>
                <a:srgbClr val="F28702"/>
              </a:buClr>
            </a:pPr>
            <a:r>
              <a:rPr lang="fi-FI" sz="1800" dirty="0">
                <a:solidFill>
                  <a:srgbClr val="4A4B58"/>
                </a:solidFill>
              </a:rPr>
              <a:t>Saattohoidosta voi kertoa yleisellä tasolla saattohoidossa toimiva ammattilainen – sairaanhoitaja, lähihoitaja tai osastonhoitaja, mutta on tärkeää muistaa avata ammattitermit jotka eivät ole alan ulkopuolisille tuttuja!</a:t>
            </a:r>
          </a:p>
          <a:p>
            <a:pPr marL="216000" indent="-216000">
              <a:lnSpc>
                <a:spcPts val="2160"/>
              </a:lnSpc>
              <a:spcBef>
                <a:spcPts val="600"/>
              </a:spcBef>
              <a:buClr>
                <a:srgbClr val="F28702"/>
              </a:buClr>
            </a:pPr>
            <a:r>
              <a:rPr lang="fi-FI" sz="1800" dirty="0">
                <a:solidFill>
                  <a:srgbClr val="4A4B58"/>
                </a:solidFill>
              </a:rPr>
              <a:t>Saattohoidon vapaaehtoisten kouluttajan ei siis tarvitse olla erikoistunut saattohoidon kouluttajaksi – nämä koulutusresurssit on viisainta käyttää hoitoalan ammattilaisten koulutukseen, sillä saattohoidon koulutusta saaneita hoitoalan ammattilaisiakaan ei vielä ole riittävästi Suomessa.</a:t>
            </a:r>
          </a:p>
          <a:p>
            <a:pPr marL="216000" indent="-216000">
              <a:lnSpc>
                <a:spcPts val="2160"/>
              </a:lnSpc>
              <a:spcBef>
                <a:spcPts val="600"/>
              </a:spcBef>
              <a:buClr>
                <a:srgbClr val="F28702"/>
              </a:buClr>
            </a:pPr>
            <a:r>
              <a:rPr lang="fi-FI" sz="1800" dirty="0">
                <a:solidFill>
                  <a:srgbClr val="4A4B58"/>
                </a:solidFill>
              </a:rPr>
              <a:t>Lämpö, lähestyttävyys, mukavan koulutusilmapiirin luominen tärkeää! Kiinnitä huomiota erityisesti </a:t>
            </a:r>
            <a:r>
              <a:rPr lang="fi-FI" sz="1800" dirty="0" err="1">
                <a:solidFill>
                  <a:srgbClr val="4A4B58"/>
                </a:solidFill>
              </a:rPr>
              <a:t>ensimmmäisen</a:t>
            </a:r>
            <a:r>
              <a:rPr lang="fi-FI" sz="1800" dirty="0">
                <a:solidFill>
                  <a:srgbClr val="4A4B58"/>
                </a:solidFill>
              </a:rPr>
              <a:t> koulutuskerran tunnelmaan.</a:t>
            </a:r>
          </a:p>
        </p:txBody>
      </p:sp>
      <p:sp>
        <p:nvSpPr>
          <p:cNvPr id="6" name="TextBox 5">
            <a:extLst>
              <a:ext uri="{FF2B5EF4-FFF2-40B4-BE49-F238E27FC236}">
                <a16:creationId xmlns:a16="http://schemas.microsoft.com/office/drawing/2014/main" id="{152E6E87-B249-FCBC-6560-CED4EFC71757}"/>
              </a:ext>
            </a:extLst>
          </p:cNvPr>
          <p:cNvSpPr txBox="1"/>
          <p:nvPr/>
        </p:nvSpPr>
        <p:spPr>
          <a:xfrm>
            <a:off x="1235460" y="908720"/>
            <a:ext cx="10801200" cy="707886"/>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Kouluttajat</a:t>
            </a:r>
            <a:endParaRPr lang="en-FI" sz="4000" dirty="0">
              <a:solidFill>
                <a:srgbClr val="F28702"/>
              </a:solidFill>
              <a:latin typeface="Source Sans Pro" panose="020B0503030403020204" pitchFamily="34" charset="0"/>
            </a:endParaRPr>
          </a:p>
        </p:txBody>
      </p:sp>
      <p:pic>
        <p:nvPicPr>
          <p:cNvPr id="4" name="Graphic 3" descr="Arrow Right outline">
            <a:extLst>
              <a:ext uri="{FF2B5EF4-FFF2-40B4-BE49-F238E27FC236}">
                <a16:creationId xmlns:a16="http://schemas.microsoft.com/office/drawing/2014/main" id="{077D6BA9-AD74-903A-8DEC-D84B945F98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6490" y="5814265"/>
            <a:ext cx="914400" cy="914400"/>
          </a:xfrm>
          <a:prstGeom prst="rect">
            <a:avLst/>
          </a:prstGeom>
        </p:spPr>
      </p:pic>
    </p:spTree>
    <p:extLst>
      <p:ext uri="{BB962C8B-B14F-4D97-AF65-F5344CB8AC3E}">
        <p14:creationId xmlns:p14="http://schemas.microsoft.com/office/powerpoint/2010/main" val="642463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087" y="1944454"/>
            <a:ext cx="8730970" cy="4544885"/>
          </a:xfrm>
        </p:spPr>
        <p:txBody>
          <a:bodyPr>
            <a:noAutofit/>
          </a:bodyPr>
          <a:lstStyle/>
          <a:p>
            <a:pPr marL="216000" indent="-216000">
              <a:lnSpc>
                <a:spcPts val="2160"/>
              </a:lnSpc>
              <a:spcBef>
                <a:spcPts val="600"/>
              </a:spcBef>
              <a:buClr>
                <a:srgbClr val="F28702"/>
              </a:buClr>
            </a:pPr>
            <a:r>
              <a:rPr lang="fi-FI" sz="1800" dirty="0">
                <a:solidFill>
                  <a:srgbClr val="4A4B58"/>
                </a:solidFill>
              </a:rPr>
              <a:t>Harkitse vierailevien tähtien käyttämistä: kriisityöntekijä, hautausalan ammattilainen, perheterapeutti, kokemusasiantuntijat, eri ammattiryhmien edustajat omasta yksiköstä…</a:t>
            </a:r>
          </a:p>
          <a:p>
            <a:pPr marL="216000" indent="-216000">
              <a:lnSpc>
                <a:spcPts val="2160"/>
              </a:lnSpc>
              <a:spcBef>
                <a:spcPts val="600"/>
              </a:spcBef>
              <a:buClr>
                <a:srgbClr val="F28702"/>
              </a:buClr>
            </a:pPr>
            <a:r>
              <a:rPr lang="fi-FI" sz="1800" dirty="0">
                <a:solidFill>
                  <a:srgbClr val="4A4B58"/>
                </a:solidFill>
              </a:rPr>
              <a:t>Moniammatillisuus ja moninaisuus on vahvuus. Koulutuksen järjestäjä ja toiminnan koollekutsuja voi olla myös omainen, läheinen, vapaaehtoinen tai muu aktiivi!</a:t>
            </a:r>
          </a:p>
          <a:p>
            <a:pPr marL="216000" indent="-216000">
              <a:lnSpc>
                <a:spcPts val="2160"/>
              </a:lnSpc>
              <a:spcBef>
                <a:spcPts val="600"/>
              </a:spcBef>
              <a:buClr>
                <a:srgbClr val="F28702"/>
              </a:buClr>
            </a:pPr>
            <a:r>
              <a:rPr lang="fi-FI" sz="1800" dirty="0">
                <a:solidFill>
                  <a:srgbClr val="4A4B58"/>
                </a:solidFill>
              </a:rPr>
              <a:t>Itsetuntemus ja itsereflektio, kohtaaminen ja ihmisten tukeminen, vapaaehtoistoiminnan käytännön kysymykset tai vaikkapa yhdenvertaisuuteen liittyvät asiat sen sijaan eivät ole välttämättä juuri sairaanhoitajan tai lähihoitajan syvintä erikoisosaamisaluetta, vaan kouluttajiksi sopivat erittäin hyvin myös muiden alojen ammattilaiset, esim. sairaalasielunhoidon ammattilaiset ja vapaaehtoiskoordinaattorit. </a:t>
            </a:r>
          </a:p>
          <a:p>
            <a:pPr marL="216000" indent="-216000">
              <a:lnSpc>
                <a:spcPts val="2160"/>
              </a:lnSpc>
              <a:spcBef>
                <a:spcPts val="600"/>
              </a:spcBef>
              <a:buClr>
                <a:srgbClr val="F28702"/>
              </a:buClr>
            </a:pPr>
            <a:r>
              <a:rPr lang="fi-FI" sz="1800" dirty="0">
                <a:solidFill>
                  <a:srgbClr val="4A4B58"/>
                </a:solidFill>
              </a:rPr>
              <a:t>Muista briiffata kouluttajat ennen koulutusta mahdollisimman hyvin koulutussession tavoitteista; käytä hyväksi havaittuja puhujia ja muista tärkeä kellottajan rooli!</a:t>
            </a:r>
          </a:p>
          <a:p>
            <a:pPr marL="0" indent="0">
              <a:lnSpc>
                <a:spcPts val="2160"/>
              </a:lnSpc>
              <a:spcBef>
                <a:spcPts val="600"/>
              </a:spcBef>
              <a:buClr>
                <a:srgbClr val="F28702"/>
              </a:buClr>
              <a:buNone/>
            </a:pPr>
            <a:endParaRPr lang="fi-FI" sz="1800" dirty="0">
              <a:solidFill>
                <a:srgbClr val="4A4B58"/>
              </a:solidFill>
            </a:endParaRPr>
          </a:p>
        </p:txBody>
      </p:sp>
      <p:sp>
        <p:nvSpPr>
          <p:cNvPr id="6" name="TextBox 5">
            <a:extLst>
              <a:ext uri="{FF2B5EF4-FFF2-40B4-BE49-F238E27FC236}">
                <a16:creationId xmlns:a16="http://schemas.microsoft.com/office/drawing/2014/main" id="{152E6E87-B249-FCBC-6560-CED4EFC71757}"/>
              </a:ext>
            </a:extLst>
          </p:cNvPr>
          <p:cNvSpPr txBox="1"/>
          <p:nvPr/>
        </p:nvSpPr>
        <p:spPr>
          <a:xfrm>
            <a:off x="1235460" y="908720"/>
            <a:ext cx="10801200" cy="707886"/>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Kouluttajat</a:t>
            </a:r>
            <a:endParaRPr lang="en-FI" sz="4000" dirty="0">
              <a:solidFill>
                <a:srgbClr val="F28702"/>
              </a:solidFill>
              <a:latin typeface="Source Sans Pro" panose="020B0503030403020204" pitchFamily="34" charset="0"/>
            </a:endParaRPr>
          </a:p>
        </p:txBody>
      </p:sp>
    </p:spTree>
    <p:extLst>
      <p:ext uri="{BB962C8B-B14F-4D97-AF65-F5344CB8AC3E}">
        <p14:creationId xmlns:p14="http://schemas.microsoft.com/office/powerpoint/2010/main" val="261587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087" y="1944454"/>
            <a:ext cx="8730970" cy="4544885"/>
          </a:xfrm>
        </p:spPr>
        <p:txBody>
          <a:bodyPr>
            <a:noAutofit/>
          </a:bodyPr>
          <a:lstStyle/>
          <a:p>
            <a:pPr marL="216000" indent="-216000">
              <a:lnSpc>
                <a:spcPts val="2160"/>
              </a:lnSpc>
              <a:spcBef>
                <a:spcPts val="600"/>
              </a:spcBef>
              <a:buClr>
                <a:srgbClr val="F28702"/>
              </a:buClr>
            </a:pPr>
            <a:r>
              <a:rPr lang="fi-FI" sz="1800" dirty="0">
                <a:solidFill>
                  <a:srgbClr val="4A4B58"/>
                </a:solidFill>
                <a:ea typeface="Source Sans Pro" panose="020B0503030403020204" pitchFamily="34" charset="0"/>
                <a:cs typeface="Calibri" panose="020F0502020204030204" pitchFamily="34" charset="0"/>
              </a:rPr>
              <a:t>Mieti etukäteen, kustannetaanko vapaaehtoisille koulutuksessa tarjoilut (kahvi, tee, voileivät) vai ovatko mahdolliset ruokailut omakustanteisia.</a:t>
            </a:r>
          </a:p>
          <a:p>
            <a:pPr marL="216000" indent="-216000">
              <a:lnSpc>
                <a:spcPts val="2160"/>
              </a:lnSpc>
              <a:spcBef>
                <a:spcPts val="600"/>
              </a:spcBef>
              <a:buClr>
                <a:srgbClr val="F28702"/>
              </a:buClr>
            </a:pPr>
            <a:r>
              <a:rPr lang="fi-FI" sz="1800" dirty="0">
                <a:solidFill>
                  <a:srgbClr val="4A4B58"/>
                </a:solidFill>
                <a:effectLst/>
                <a:ea typeface="Source Sans Pro" panose="020B0503030403020204" pitchFamily="34" charset="0"/>
                <a:cs typeface="Calibri" panose="020F0502020204030204" pitchFamily="34" charset="0"/>
              </a:rPr>
              <a:t>Varaa tilat hyvissä ajoin, ilmaisia ja tarkoitukseen sopivia tiloja ei ole välttämättä helppo löytää.</a:t>
            </a:r>
          </a:p>
          <a:p>
            <a:pPr marL="216000" indent="-216000">
              <a:lnSpc>
                <a:spcPts val="2160"/>
              </a:lnSpc>
              <a:spcBef>
                <a:spcPts val="600"/>
              </a:spcBef>
              <a:buClr>
                <a:srgbClr val="F28702"/>
              </a:buClr>
            </a:pPr>
            <a:r>
              <a:rPr lang="fi-FI" sz="1800" dirty="0">
                <a:solidFill>
                  <a:srgbClr val="4A4B58"/>
                </a:solidFill>
                <a:ea typeface="Source Sans Pro" panose="020B0503030403020204" pitchFamily="34" charset="0"/>
                <a:cs typeface="Calibri" panose="020F0502020204030204" pitchFamily="34" charset="0"/>
              </a:rPr>
              <a:t>Muista miettiä koulutuksen ajankohta tarkoin: jos koulutus on päivällä, työssäkäyvät eivät voi osallistua. Jaksota koulutus paikallisiin tarpeisiin sopivasti – toiset tykkäävät iltakoulutuksista, toiset yhdestä kokonaisesta viikonlopusta.</a:t>
            </a:r>
          </a:p>
          <a:p>
            <a:pPr marL="216000" indent="-216000">
              <a:lnSpc>
                <a:spcPts val="2160"/>
              </a:lnSpc>
              <a:spcBef>
                <a:spcPts val="600"/>
              </a:spcBef>
              <a:buClr>
                <a:srgbClr val="F28702"/>
              </a:buClr>
            </a:pPr>
            <a:r>
              <a:rPr lang="fi-FI" sz="1800" dirty="0">
                <a:solidFill>
                  <a:srgbClr val="4A4B58"/>
                </a:solidFill>
                <a:ea typeface="Source Sans Pro" panose="020B0503030403020204" pitchFamily="34" charset="0"/>
                <a:cs typeface="Calibri" panose="020F0502020204030204" pitchFamily="34" charset="0"/>
              </a:rPr>
              <a:t>Yksi pidempi koulutuspäivä edistää ryhmäytymistä. Muutenkin tauot, lounaat ja vapaa keskustelu ovat tärkeä osa koulutusta.</a:t>
            </a:r>
            <a:endParaRPr lang="fi-FI" sz="1800" dirty="0">
              <a:solidFill>
                <a:srgbClr val="4A4B58"/>
              </a:solidFill>
              <a:effectLst/>
              <a:ea typeface="Source Sans Pro" panose="020B0503030403020204" pitchFamily="34" charset="0"/>
              <a:cs typeface="Calibri" panose="020F0502020204030204" pitchFamily="34" charset="0"/>
            </a:endParaRPr>
          </a:p>
          <a:p>
            <a:pPr marL="216000" indent="-216000">
              <a:lnSpc>
                <a:spcPts val="2160"/>
              </a:lnSpc>
              <a:spcBef>
                <a:spcPts val="600"/>
              </a:spcBef>
              <a:buClr>
                <a:srgbClr val="F28702"/>
              </a:buClr>
            </a:pPr>
            <a:r>
              <a:rPr lang="fi-FI" sz="1800" dirty="0">
                <a:solidFill>
                  <a:srgbClr val="4A4B58"/>
                </a:solidFill>
                <a:ea typeface="Source Sans Pro" panose="020B0503030403020204" pitchFamily="34" charset="0"/>
                <a:cs typeface="Calibri" panose="020F0502020204030204" pitchFamily="34" charset="0"/>
              </a:rPr>
              <a:t>Kustannukset: tee budjetti etukäteen ja sovi kustannusten jakautumisesta. Maksetaanko kouluttajille vai voivatko he kouluttaa työajalla? Maksavatko tila ja tarjoilut, kuka maksaa? Painetaanko Vapaaehtoisen käsikirjaa vai kopioidaanko itse? Hankinnat?</a:t>
            </a:r>
          </a:p>
          <a:p>
            <a:pPr marL="216000" indent="-216000">
              <a:lnSpc>
                <a:spcPts val="2160"/>
              </a:lnSpc>
              <a:spcBef>
                <a:spcPts val="600"/>
              </a:spcBef>
              <a:buClr>
                <a:srgbClr val="F28702"/>
              </a:buClr>
            </a:pPr>
            <a:r>
              <a:rPr lang="fi-FI" sz="1800" dirty="0">
                <a:solidFill>
                  <a:srgbClr val="4A4B58"/>
                </a:solidFill>
                <a:ea typeface="Source Sans Pro" panose="020B0503030403020204" pitchFamily="34" charset="0"/>
                <a:cs typeface="Calibri" panose="020F0502020204030204" pitchFamily="34" charset="0"/>
              </a:rPr>
              <a:t>Koulutuksen järjestäminen vie aikaa ja jollakulla tulee olla päävastuu järjestelyistä.</a:t>
            </a:r>
            <a:endParaRPr lang="fi-FI" sz="1800" dirty="0">
              <a:solidFill>
                <a:srgbClr val="4A4B58"/>
              </a:solidFill>
            </a:endParaRPr>
          </a:p>
        </p:txBody>
      </p:sp>
      <p:sp>
        <p:nvSpPr>
          <p:cNvPr id="6" name="TextBox 5">
            <a:extLst>
              <a:ext uri="{FF2B5EF4-FFF2-40B4-BE49-F238E27FC236}">
                <a16:creationId xmlns:a16="http://schemas.microsoft.com/office/drawing/2014/main" id="{152E6E87-B249-FCBC-6560-CED4EFC71757}"/>
              </a:ext>
            </a:extLst>
          </p:cNvPr>
          <p:cNvSpPr txBox="1"/>
          <p:nvPr/>
        </p:nvSpPr>
        <p:spPr>
          <a:xfrm>
            <a:off x="1235460" y="908720"/>
            <a:ext cx="10801200" cy="707886"/>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Koulutuksen</a:t>
            </a:r>
            <a:r>
              <a:rPr lang="en-US" sz="4000" b="1" dirty="0">
                <a:solidFill>
                  <a:srgbClr val="F28702"/>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käytännön</a:t>
            </a:r>
            <a:r>
              <a:rPr lang="en-US" sz="4000" b="1" dirty="0">
                <a:solidFill>
                  <a:srgbClr val="F28702"/>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asiat</a:t>
            </a:r>
            <a:endParaRPr lang="en-FI" sz="4000" dirty="0">
              <a:solidFill>
                <a:srgbClr val="F28702"/>
              </a:solidFill>
              <a:latin typeface="Source Sans Pro" panose="020B0503030403020204" pitchFamily="34" charset="0"/>
            </a:endParaRPr>
          </a:p>
        </p:txBody>
      </p:sp>
    </p:spTree>
    <p:extLst>
      <p:ext uri="{BB962C8B-B14F-4D97-AF65-F5344CB8AC3E}">
        <p14:creationId xmlns:p14="http://schemas.microsoft.com/office/powerpoint/2010/main" val="1351454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087" y="1944454"/>
            <a:ext cx="8730970" cy="4544885"/>
          </a:xfrm>
        </p:spPr>
        <p:txBody>
          <a:bodyPr>
            <a:noAutofit/>
          </a:bodyPr>
          <a:lstStyle/>
          <a:p>
            <a:pPr marL="216000" indent="-216000">
              <a:lnSpc>
                <a:spcPts val="2160"/>
              </a:lnSpc>
              <a:spcBef>
                <a:spcPts val="600"/>
              </a:spcBef>
              <a:buClr>
                <a:srgbClr val="F28702"/>
              </a:buClr>
            </a:pPr>
            <a:r>
              <a:rPr lang="fi-FI" sz="1800" dirty="0">
                <a:solidFill>
                  <a:srgbClr val="4A4B58"/>
                </a:solidFill>
                <a:effectLst/>
                <a:ea typeface="Source Sans Pro" panose="020B0503030403020204" pitchFamily="34" charset="0"/>
                <a:cs typeface="Calibri" panose="020F0502020204030204" pitchFamily="34" charset="0"/>
              </a:rPr>
              <a:t>Vaikka koulutusrungossa on ehdotettu sisällölle tietty etenemisjärjestys, koulutuksen toteutukseen voi käytännössä vaikuttaa vaikkapa se, kuka kouluttajista pääsee milloinkin paikalle. </a:t>
            </a:r>
          </a:p>
          <a:p>
            <a:pPr marL="216000" indent="-216000">
              <a:lnSpc>
                <a:spcPts val="2160"/>
              </a:lnSpc>
              <a:spcBef>
                <a:spcPts val="600"/>
              </a:spcBef>
              <a:buClr>
                <a:srgbClr val="F28702"/>
              </a:buClr>
            </a:pPr>
            <a:r>
              <a:rPr lang="fi-FI" sz="1800" dirty="0">
                <a:solidFill>
                  <a:srgbClr val="4A4B58"/>
                </a:solidFill>
                <a:effectLst/>
                <a:ea typeface="Source Sans Pro" panose="020B0503030403020204" pitchFamily="34" charset="0"/>
                <a:cs typeface="Calibri" panose="020F0502020204030204" pitchFamily="34" charset="0"/>
              </a:rPr>
              <a:t>Koulutusteemojen keskinäinen järjestys vaihtui jo koulutuksen pilottivaiheessa: kaikki kolme pilottialuetta toteuttivat koulutukset hieman eri järjestyksessä riippuen siitä, minkälainen näkemys alueella muodostui teemojen keskinäisestä järjestyksestä. </a:t>
            </a:r>
          </a:p>
          <a:p>
            <a:pPr marL="216000" indent="-216000">
              <a:lnSpc>
                <a:spcPts val="2160"/>
              </a:lnSpc>
              <a:spcBef>
                <a:spcPts val="600"/>
              </a:spcBef>
              <a:buClr>
                <a:srgbClr val="F28702"/>
              </a:buClr>
            </a:pPr>
            <a:r>
              <a:rPr lang="fi-FI" sz="1800" dirty="0">
                <a:solidFill>
                  <a:srgbClr val="4A4B58"/>
                </a:solidFill>
                <a:effectLst/>
                <a:ea typeface="Source Sans Pro" panose="020B0503030403020204" pitchFamily="34" charset="0"/>
                <a:cs typeface="Calibri" panose="020F0502020204030204" pitchFamily="34" charset="0"/>
              </a:rPr>
              <a:t>Jollakin alueella koettiin, että jo ensimmäisellä kerralla oli tärkeää aloittaa ”itse asiasta” eli saattohoidosta ja kuolemasta, kun toisessa koulutussuunnitteluryhmässä toivottiin ensimmäiselle kerralle ryhmäytymistä ja tutustumista. </a:t>
            </a:r>
          </a:p>
          <a:p>
            <a:pPr marL="216000" indent="-216000">
              <a:lnSpc>
                <a:spcPts val="2160"/>
              </a:lnSpc>
              <a:spcBef>
                <a:spcPts val="600"/>
              </a:spcBef>
              <a:buClr>
                <a:srgbClr val="F28702"/>
              </a:buClr>
            </a:pPr>
            <a:r>
              <a:rPr lang="fi-FI" sz="1800" dirty="0">
                <a:solidFill>
                  <a:srgbClr val="4A4B58"/>
                </a:solidFill>
                <a:effectLst/>
                <a:ea typeface="Source Sans Pro" panose="020B0503030403020204" pitchFamily="34" charset="0"/>
                <a:cs typeface="Calibri" panose="020F0502020204030204" pitchFamily="34" charset="0"/>
              </a:rPr>
              <a:t>SAAVA-hankkeen kokemus on, että tämä tarpeelliseksi koettu valinnanvapaus ei vaikuta kokonaisuuden laatuun tai sisältöön heikentävästi, kokonaisuus ratkaisee.</a:t>
            </a:r>
          </a:p>
          <a:p>
            <a:pPr marL="216000" indent="-216000">
              <a:lnSpc>
                <a:spcPts val="2160"/>
              </a:lnSpc>
              <a:spcBef>
                <a:spcPts val="600"/>
              </a:spcBef>
              <a:buClr>
                <a:srgbClr val="F28702"/>
              </a:buClr>
            </a:pPr>
            <a:r>
              <a:rPr lang="fi-FI" sz="1800" dirty="0">
                <a:solidFill>
                  <a:srgbClr val="4A4B58"/>
                </a:solidFill>
                <a:ea typeface="Source Sans Pro" panose="020B0503030403020204" pitchFamily="34" charset="0"/>
                <a:cs typeface="Calibri" panose="020F0502020204030204" pitchFamily="34" charset="0"/>
              </a:rPr>
              <a:t>Poissaolot: perusperiaate, että yhden kerran poissaolon voi korvata itsenäisellä tehtävällä</a:t>
            </a:r>
            <a:endParaRPr lang="fi-FI" sz="1800" dirty="0">
              <a:solidFill>
                <a:srgbClr val="4A4B58"/>
              </a:solidFill>
              <a:effectLst/>
              <a:ea typeface="Source Sans Pro" panose="020B0503030403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52E6E87-B249-FCBC-6560-CED4EFC71757}"/>
              </a:ext>
            </a:extLst>
          </p:cNvPr>
          <p:cNvSpPr txBox="1"/>
          <p:nvPr/>
        </p:nvSpPr>
        <p:spPr>
          <a:xfrm>
            <a:off x="1235460" y="908720"/>
            <a:ext cx="10801200" cy="707886"/>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Teemojen</a:t>
            </a:r>
            <a:r>
              <a:rPr lang="en-US" sz="4000" b="1" dirty="0">
                <a:solidFill>
                  <a:srgbClr val="F28702"/>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järjestys</a:t>
            </a:r>
            <a:endParaRPr lang="en-FI" sz="4000" dirty="0">
              <a:solidFill>
                <a:srgbClr val="F28702"/>
              </a:solidFill>
              <a:latin typeface="Source Sans Pro" panose="020B0503030403020204" pitchFamily="34" charset="0"/>
            </a:endParaRPr>
          </a:p>
        </p:txBody>
      </p:sp>
    </p:spTree>
    <p:extLst>
      <p:ext uri="{BB962C8B-B14F-4D97-AF65-F5344CB8AC3E}">
        <p14:creationId xmlns:p14="http://schemas.microsoft.com/office/powerpoint/2010/main" val="1540063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087" y="1944454"/>
            <a:ext cx="8730970" cy="4544885"/>
          </a:xfrm>
        </p:spPr>
        <p:txBody>
          <a:bodyPr>
            <a:noAutofit/>
          </a:bodyPr>
          <a:lstStyle/>
          <a:p>
            <a:pPr marL="216000" indent="-216000">
              <a:lnSpc>
                <a:spcPts val="2160"/>
              </a:lnSpc>
              <a:spcBef>
                <a:spcPts val="600"/>
              </a:spcBef>
              <a:buClr>
                <a:srgbClr val="F28702"/>
              </a:buClr>
            </a:pPr>
            <a:r>
              <a:rPr lang="fi-FI" sz="1800" dirty="0">
                <a:solidFill>
                  <a:srgbClr val="4A4B58"/>
                </a:solidFill>
                <a:effectLst/>
                <a:ea typeface="Source Sans Pro" panose="020B0503030403020204" pitchFamily="34" charset="0"/>
                <a:cs typeface="Calibri" panose="020F0502020204030204" pitchFamily="34" charset="0"/>
              </a:rPr>
              <a:t>Koulutusrun</a:t>
            </a:r>
            <a:r>
              <a:rPr lang="fi-FI" sz="1800" dirty="0">
                <a:solidFill>
                  <a:srgbClr val="4A4B58"/>
                </a:solidFill>
                <a:ea typeface="Source Sans Pro" panose="020B0503030403020204" pitchFamily="34" charset="0"/>
                <a:cs typeface="Calibri" panose="020F0502020204030204" pitchFamily="34" charset="0"/>
              </a:rPr>
              <a:t>ko toimii </a:t>
            </a:r>
            <a:r>
              <a:rPr lang="fi-FI" sz="1800" dirty="0">
                <a:solidFill>
                  <a:srgbClr val="4A4B58"/>
                </a:solidFill>
                <a:effectLst/>
                <a:ea typeface="Source Sans Pro" panose="020B0503030403020204" pitchFamily="34" charset="0"/>
                <a:cs typeface="Calibri" panose="020F0502020204030204" pitchFamily="34" charset="0"/>
              </a:rPr>
              <a:t>opetussuunnitelmana, joka määrittää opetettavan kokonaisuuden laajuuden, keskeiset sisällöt ja aiheet sekä oppimistavoitteet. Koulutuskokonaisuuteen kuuluu käsikirja, joka mahdollistaa sisällön läpi käymisen jotakuinkin samankaltaisena milloin ja missä tahansa.</a:t>
            </a:r>
          </a:p>
          <a:p>
            <a:pPr marL="216000" indent="-216000">
              <a:lnSpc>
                <a:spcPts val="2160"/>
              </a:lnSpc>
              <a:spcBef>
                <a:spcPts val="600"/>
              </a:spcBef>
              <a:buClr>
                <a:srgbClr val="F28702"/>
              </a:buClr>
            </a:pPr>
            <a:r>
              <a:rPr lang="fi-FI" sz="1800" dirty="0">
                <a:solidFill>
                  <a:srgbClr val="4A4B58"/>
                </a:solidFill>
                <a:effectLst/>
                <a:ea typeface="Source Sans Pro" panose="020B0503030403020204" pitchFamily="34" charset="0"/>
                <a:cs typeface="Calibri" panose="020F0502020204030204" pitchFamily="34" charset="0"/>
              </a:rPr>
              <a:t>Pedagoginen toteutus, opetusmenetelmät ja näkökulmat sen sijaan voivat vaihdella hyvinkin paljon. Ne riippuvat siitä, kuka kouluttaa, ketä koulutetaan ja minkälaiseen toimintaympäristöön. Jotta koulutus olisi monenlaisiin yksiköihin ja tarpeisiin käyttökelpoinen ja toteutettavissa, sen on oltava joustava. Pedagoginen vapaus tuottaa myös parempia oppimistuloksia.</a:t>
            </a:r>
            <a:endParaRPr lang="fi-FI" sz="1800" dirty="0">
              <a:solidFill>
                <a:srgbClr val="4A4B58"/>
              </a:solidFill>
              <a:ea typeface="Source Sans Pro" panose="020B0503030403020204" pitchFamily="34" charset="0"/>
              <a:cs typeface="Calibri" panose="020F0502020204030204" pitchFamily="34" charset="0"/>
            </a:endParaRPr>
          </a:p>
          <a:p>
            <a:pPr marL="216000" indent="-216000">
              <a:lnSpc>
                <a:spcPts val="2160"/>
              </a:lnSpc>
              <a:spcBef>
                <a:spcPts val="600"/>
              </a:spcBef>
              <a:buClr>
                <a:srgbClr val="F28702"/>
              </a:buClr>
            </a:pPr>
            <a:r>
              <a:rPr lang="fi-FI" sz="1800" dirty="0">
                <a:solidFill>
                  <a:srgbClr val="4A4B58"/>
                </a:solidFill>
                <a:ea typeface="Source Sans Pro" panose="020B0503030403020204" pitchFamily="34" charset="0"/>
                <a:cs typeface="Calibri" panose="020F0502020204030204" pitchFamily="34" charset="0"/>
              </a:rPr>
              <a:t>P</a:t>
            </a:r>
            <a:r>
              <a:rPr lang="fi-FI" sz="1800" dirty="0">
                <a:solidFill>
                  <a:srgbClr val="4A4B58"/>
                </a:solidFill>
                <a:effectLst/>
                <a:ea typeface="Source Sans Pro" panose="020B0503030403020204" pitchFamily="34" charset="0"/>
                <a:cs typeface="Calibri" panose="020F0502020204030204" pitchFamily="34" charset="0"/>
              </a:rPr>
              <a:t>edagogiset ja didaktiset ratkaisut ovat kouluttajien vapaasti muokattavissa. Esimerkiksi vuorovaikutus-osion voi toteuttaa pienryhmätyöskentelynä, draamatyöpajana, vuorovaikutusasiantuntijan luentona tai pariharjoituksina.</a:t>
            </a:r>
            <a:endParaRPr lang="fi-FI" sz="1800" dirty="0">
              <a:solidFill>
                <a:srgbClr val="4A4B58"/>
              </a:solidFill>
            </a:endParaRPr>
          </a:p>
        </p:txBody>
      </p:sp>
      <p:sp>
        <p:nvSpPr>
          <p:cNvPr id="6" name="TextBox 5">
            <a:extLst>
              <a:ext uri="{FF2B5EF4-FFF2-40B4-BE49-F238E27FC236}">
                <a16:creationId xmlns:a16="http://schemas.microsoft.com/office/drawing/2014/main" id="{152E6E87-B249-FCBC-6560-CED4EFC71757}"/>
              </a:ext>
            </a:extLst>
          </p:cNvPr>
          <p:cNvSpPr txBox="1"/>
          <p:nvPr/>
        </p:nvSpPr>
        <p:spPr>
          <a:xfrm>
            <a:off x="1235460" y="908720"/>
            <a:ext cx="10801200" cy="707886"/>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Pedagoginen</a:t>
            </a:r>
            <a:r>
              <a:rPr lang="en-US" sz="4000" b="1" dirty="0">
                <a:solidFill>
                  <a:srgbClr val="F28702"/>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vapaus</a:t>
            </a:r>
            <a:endParaRPr lang="en-FI" sz="4000" dirty="0">
              <a:solidFill>
                <a:srgbClr val="F28702"/>
              </a:solidFill>
              <a:latin typeface="Source Sans Pro" panose="020B0503030403020204" pitchFamily="34" charset="0"/>
            </a:endParaRPr>
          </a:p>
        </p:txBody>
      </p:sp>
    </p:spTree>
    <p:extLst>
      <p:ext uri="{BB962C8B-B14F-4D97-AF65-F5344CB8AC3E}">
        <p14:creationId xmlns:p14="http://schemas.microsoft.com/office/powerpoint/2010/main" val="1369683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087" y="1944454"/>
            <a:ext cx="8730970" cy="4544885"/>
          </a:xfrm>
        </p:spPr>
        <p:txBody>
          <a:bodyPr>
            <a:noAutofit/>
          </a:bodyPr>
          <a:lstStyle/>
          <a:p>
            <a:pPr marL="216000" indent="-216000">
              <a:lnSpc>
                <a:spcPts val="2160"/>
              </a:lnSpc>
              <a:spcBef>
                <a:spcPts val="600"/>
              </a:spcBef>
              <a:buClr>
                <a:srgbClr val="F28702"/>
              </a:buClr>
            </a:pPr>
            <a:r>
              <a:rPr lang="fi-FI" sz="1800" dirty="0">
                <a:solidFill>
                  <a:srgbClr val="4A4B58"/>
                </a:solidFill>
                <a:effectLst/>
                <a:ea typeface="Source Sans Pro" panose="020B0503030403020204" pitchFamily="34" charset="0"/>
                <a:cs typeface="Calibri" panose="020F0502020204030204" pitchFamily="34" charset="0"/>
              </a:rPr>
              <a:t>Kirjastonhoitaja, merikapteeni, professori, </a:t>
            </a:r>
            <a:r>
              <a:rPr lang="fi-FI" sz="1800" dirty="0">
                <a:solidFill>
                  <a:srgbClr val="4A4B58"/>
                </a:solidFill>
                <a:ea typeface="Source Sans Pro" panose="020B0503030403020204" pitchFamily="34" charset="0"/>
                <a:cs typeface="Calibri" panose="020F0502020204030204" pitchFamily="34" charset="0"/>
              </a:rPr>
              <a:t>kampaaja: vapaaehtoiset ovat </a:t>
            </a:r>
            <a:r>
              <a:rPr lang="fi-FI" sz="1800" dirty="0">
                <a:solidFill>
                  <a:srgbClr val="4A4B58"/>
                </a:solidFill>
                <a:effectLst/>
                <a:ea typeface="Source Sans Pro" panose="020B0503030403020204" pitchFamily="34" charset="0"/>
                <a:cs typeface="Calibri" panose="020F0502020204030204" pitchFamily="34" charset="0"/>
              </a:rPr>
              <a:t>hyvin erilaisilla tiedoilla ja taidoilla varustettuja ihmisiä, joilla on hyvin erilaiset pohjatiedot ja erilaisia tapoja oppia. </a:t>
            </a:r>
          </a:p>
          <a:p>
            <a:pPr marL="216000" indent="-216000">
              <a:lnSpc>
                <a:spcPts val="2160"/>
              </a:lnSpc>
              <a:spcBef>
                <a:spcPts val="600"/>
              </a:spcBef>
              <a:buClr>
                <a:srgbClr val="F28702"/>
              </a:buClr>
            </a:pPr>
            <a:r>
              <a:rPr lang="fi-FI" sz="1800" dirty="0">
                <a:solidFill>
                  <a:srgbClr val="4A4B58"/>
                </a:solidFill>
                <a:ea typeface="Source Sans Pro" panose="020B0503030403020204" pitchFamily="34" charset="0"/>
                <a:cs typeface="Calibri" panose="020F0502020204030204" pitchFamily="34" charset="0"/>
              </a:rPr>
              <a:t>Erilaisuus on rikkaus: </a:t>
            </a:r>
            <a:r>
              <a:rPr lang="fi-FI" sz="1800" dirty="0">
                <a:solidFill>
                  <a:srgbClr val="4A4B58"/>
                </a:solidFill>
                <a:effectLst/>
                <a:ea typeface="Source Sans Pro" panose="020B0503030403020204" pitchFamily="34" charset="0"/>
                <a:cs typeface="Calibri" panose="020F0502020204030204" pitchFamily="34" charset="0"/>
              </a:rPr>
              <a:t>kannattaa panostaa vaihteleviin ja erilaisia oppimisen tapoja tukeviin opetusmenetelmiin, ja ihmisiä kannattaa </a:t>
            </a:r>
            <a:r>
              <a:rPr lang="fi-FI" sz="1800" dirty="0" err="1">
                <a:solidFill>
                  <a:srgbClr val="4A4B58"/>
                </a:solidFill>
                <a:effectLst/>
                <a:ea typeface="Source Sans Pro" panose="020B0503030403020204" pitchFamily="34" charset="0"/>
                <a:cs typeface="Calibri" panose="020F0502020204030204" pitchFamily="34" charset="0"/>
              </a:rPr>
              <a:t>ryhmäyttää</a:t>
            </a:r>
            <a:r>
              <a:rPr lang="fi-FI" sz="1800" dirty="0">
                <a:solidFill>
                  <a:srgbClr val="4A4B58"/>
                </a:solidFill>
                <a:effectLst/>
                <a:ea typeface="Source Sans Pro" panose="020B0503030403020204" pitchFamily="34" charset="0"/>
                <a:cs typeface="Calibri" panose="020F0502020204030204" pitchFamily="34" charset="0"/>
              </a:rPr>
              <a:t> ja </a:t>
            </a:r>
            <a:r>
              <a:rPr lang="fi-FI" sz="1800" dirty="0" err="1">
                <a:solidFill>
                  <a:srgbClr val="4A4B58"/>
                </a:solidFill>
                <a:effectLst/>
                <a:ea typeface="Source Sans Pro" panose="020B0503030403020204" pitchFamily="34" charset="0"/>
                <a:cs typeface="Calibri" panose="020F0502020204030204" pitchFamily="34" charset="0"/>
              </a:rPr>
              <a:t>kohtauttaa</a:t>
            </a:r>
            <a:r>
              <a:rPr lang="fi-FI" sz="1800" dirty="0">
                <a:solidFill>
                  <a:srgbClr val="4A4B58"/>
                </a:solidFill>
                <a:effectLst/>
                <a:ea typeface="Source Sans Pro" panose="020B0503030403020204" pitchFamily="34" charset="0"/>
                <a:cs typeface="Calibri" panose="020F0502020204030204" pitchFamily="34" charset="0"/>
              </a:rPr>
              <a:t>, jotta he voivat ammentaa kasvua ja oppimista myös vuorovaikutuksesta ja toisten kokemuksista ja ajatuksista.</a:t>
            </a:r>
          </a:p>
          <a:p>
            <a:pPr marL="216000" indent="-216000">
              <a:lnSpc>
                <a:spcPts val="2160"/>
              </a:lnSpc>
              <a:spcBef>
                <a:spcPts val="600"/>
              </a:spcBef>
              <a:buClr>
                <a:srgbClr val="F28702"/>
              </a:buClr>
            </a:pPr>
            <a:r>
              <a:rPr lang="fi-FI" sz="1800" dirty="0">
                <a:solidFill>
                  <a:srgbClr val="4A4B58"/>
                </a:solidFill>
              </a:rPr>
              <a:t>Arvostetaan koulutettavia: he ovat aikuisia, monenlaista osaamista, ammattiosaamista ja elämänkokemusta omaavia ihmisiä, jotka ovat yleensä myös erittäin motivoituneita tehtäväänsä. Keskustelu saa olla syvällistä ja perusteellista.</a:t>
            </a:r>
            <a:endParaRPr lang="fi-FI" sz="1800" dirty="0">
              <a:solidFill>
                <a:srgbClr val="4A4B58"/>
              </a:solidFill>
              <a:effectLst/>
              <a:ea typeface="Source Sans Pro" panose="020B0503030403020204" pitchFamily="34" charset="0"/>
              <a:cs typeface="Times New Roman" panose="02020603050405020304" pitchFamily="18" charset="0"/>
            </a:endParaRPr>
          </a:p>
          <a:p>
            <a:pPr marL="216000" indent="-216000">
              <a:lnSpc>
                <a:spcPts val="2160"/>
              </a:lnSpc>
              <a:spcBef>
                <a:spcPts val="600"/>
              </a:spcBef>
              <a:buClr>
                <a:srgbClr val="F28702"/>
              </a:buClr>
            </a:pPr>
            <a:r>
              <a:rPr lang="fi-FI" sz="1800" dirty="0">
                <a:solidFill>
                  <a:srgbClr val="4A4B58"/>
                </a:solidFill>
                <a:effectLst/>
                <a:ea typeface="Source Sans Pro" panose="020B0503030403020204" pitchFamily="34" charset="0"/>
                <a:cs typeface="Calibri" panose="020F0502020204030204" pitchFamily="34" charset="0"/>
              </a:rPr>
              <a:t>Aito kiinnostu</a:t>
            </a:r>
            <a:r>
              <a:rPr lang="fi-FI" sz="1800" dirty="0">
                <a:solidFill>
                  <a:srgbClr val="4A4B58"/>
                </a:solidFill>
                <a:ea typeface="Source Sans Pro" panose="020B0503030403020204" pitchFamily="34" charset="0"/>
                <a:cs typeface="Calibri" panose="020F0502020204030204" pitchFamily="34" charset="0"/>
              </a:rPr>
              <a:t>s: k</a:t>
            </a:r>
            <a:r>
              <a:rPr lang="fi-FI" sz="1800" dirty="0">
                <a:solidFill>
                  <a:srgbClr val="4A4B58"/>
                </a:solidFill>
                <a:effectLst/>
                <a:ea typeface="Source Sans Pro" panose="020B0503030403020204" pitchFamily="34" charset="0"/>
                <a:cs typeface="Calibri" panose="020F0502020204030204" pitchFamily="34" charset="0"/>
              </a:rPr>
              <a:t>ouluttajan tehtäväksi jää ruokkia tätä uteliaisuutta ja rakentaa yhteinen matka, jossa jokaisella on mahdollisuus kokea oivalluksia ja oppimisen iloa, verkostoitua ja kasvaa yhdessä vapaaehtoisiksi samanmielisten kanssa.</a:t>
            </a:r>
            <a:endParaRPr lang="fi-FI" sz="1800" dirty="0">
              <a:solidFill>
                <a:srgbClr val="4A4B58"/>
              </a:solidFill>
              <a:effectLst/>
              <a:ea typeface="Source Sans Pro" panose="020B0503030403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52E6E87-B249-FCBC-6560-CED4EFC71757}"/>
              </a:ext>
            </a:extLst>
          </p:cNvPr>
          <p:cNvSpPr txBox="1"/>
          <p:nvPr/>
        </p:nvSpPr>
        <p:spPr>
          <a:xfrm>
            <a:off x="1235460" y="908720"/>
            <a:ext cx="10801200" cy="707886"/>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Ketä</a:t>
            </a:r>
            <a:r>
              <a:rPr lang="en-US" sz="4000" b="1" dirty="0">
                <a:solidFill>
                  <a:srgbClr val="F28702"/>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koulutamme</a:t>
            </a:r>
            <a:r>
              <a:rPr lang="en-US" sz="4000" b="1" dirty="0">
                <a:solidFill>
                  <a:srgbClr val="F28702"/>
                </a:solidFill>
                <a:latin typeface="Zilla Slab" pitchFamily="2" charset="77"/>
                <a:ea typeface="Zilla Slab" pitchFamily="2" charset="77"/>
              </a:rPr>
              <a:t>?</a:t>
            </a:r>
            <a:endParaRPr lang="en-FI" sz="4000" dirty="0">
              <a:solidFill>
                <a:srgbClr val="F28702"/>
              </a:solidFill>
              <a:latin typeface="Source Sans Pro" panose="020B0503030403020204" pitchFamily="34" charset="0"/>
            </a:endParaRPr>
          </a:p>
        </p:txBody>
      </p:sp>
    </p:spTree>
    <p:extLst>
      <p:ext uri="{BB962C8B-B14F-4D97-AF65-F5344CB8AC3E}">
        <p14:creationId xmlns:p14="http://schemas.microsoft.com/office/powerpoint/2010/main" val="3670046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2E6E87-B249-FCBC-6560-CED4EFC71757}"/>
              </a:ext>
            </a:extLst>
          </p:cNvPr>
          <p:cNvSpPr txBox="1"/>
          <p:nvPr/>
        </p:nvSpPr>
        <p:spPr>
          <a:xfrm>
            <a:off x="3755740" y="2767280"/>
            <a:ext cx="7380820" cy="1793248"/>
          </a:xfrm>
          <a:prstGeom prst="rect">
            <a:avLst/>
          </a:prstGeom>
          <a:noFill/>
        </p:spPr>
        <p:txBody>
          <a:bodyPr wrap="square" rtlCol="0">
            <a:spAutoFit/>
          </a:bodyPr>
          <a:lstStyle/>
          <a:p>
            <a:pPr>
              <a:lnSpc>
                <a:spcPts val="6620"/>
              </a:lnSpc>
            </a:pPr>
            <a:r>
              <a:rPr lang="en-US" sz="6600" b="1" dirty="0">
                <a:solidFill>
                  <a:srgbClr val="76778A"/>
                </a:solidFill>
                <a:latin typeface="Zilla Slab" pitchFamily="2" charset="77"/>
                <a:ea typeface="Zilla Slab" pitchFamily="2" charset="77"/>
              </a:rPr>
              <a:t>Koulutus</a:t>
            </a:r>
            <a:br>
              <a:rPr lang="en-US" sz="6600" b="1" dirty="0">
                <a:solidFill>
                  <a:srgbClr val="76778A"/>
                </a:solidFill>
                <a:latin typeface="Zilla Slab" pitchFamily="2" charset="77"/>
                <a:ea typeface="Zilla Slab" pitchFamily="2" charset="77"/>
              </a:rPr>
            </a:br>
            <a:r>
              <a:rPr lang="en-US" sz="6600" b="1" dirty="0" err="1">
                <a:solidFill>
                  <a:srgbClr val="76778A"/>
                </a:solidFill>
                <a:latin typeface="Zilla Slab" pitchFamily="2" charset="77"/>
                <a:ea typeface="Zilla Slab" pitchFamily="2" charset="77"/>
              </a:rPr>
              <a:t>kerta</a:t>
            </a:r>
            <a:r>
              <a:rPr lang="en-US" sz="6600" b="1" dirty="0">
                <a:solidFill>
                  <a:srgbClr val="76778A"/>
                </a:solidFill>
                <a:latin typeface="Zilla Slab" pitchFamily="2" charset="77"/>
                <a:ea typeface="Zilla Slab" pitchFamily="2" charset="77"/>
              </a:rPr>
              <a:t> </a:t>
            </a:r>
            <a:r>
              <a:rPr lang="en-US" sz="6600" b="1" dirty="0" err="1">
                <a:solidFill>
                  <a:srgbClr val="76778A"/>
                </a:solidFill>
                <a:latin typeface="Zilla Slab" pitchFamily="2" charset="77"/>
                <a:ea typeface="Zilla Slab" pitchFamily="2" charset="77"/>
              </a:rPr>
              <a:t>kerralta</a:t>
            </a:r>
            <a:endParaRPr lang="en-FI" sz="6600" dirty="0">
              <a:solidFill>
                <a:srgbClr val="76778A"/>
              </a:solidFill>
              <a:latin typeface="Source Sans Pro" panose="020B0503030403020204" pitchFamily="34" charset="0"/>
            </a:endParaRPr>
          </a:p>
        </p:txBody>
      </p:sp>
    </p:spTree>
    <p:extLst>
      <p:ext uri="{BB962C8B-B14F-4D97-AF65-F5344CB8AC3E}">
        <p14:creationId xmlns:p14="http://schemas.microsoft.com/office/powerpoint/2010/main" val="2368255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diagram of a diagram&#10;&#10;Description automatically generated with medium confidence">
            <a:extLst>
              <a:ext uri="{FF2B5EF4-FFF2-40B4-BE49-F238E27FC236}">
                <a16:creationId xmlns:a16="http://schemas.microsoft.com/office/drawing/2014/main" id="{57AAF1D4-F271-3367-4BA6-F1A2D5B0C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927" y="-216753"/>
            <a:ext cx="10306145" cy="7246153"/>
          </a:xfrm>
          <a:prstGeom prst="rect">
            <a:avLst/>
          </a:prstGeom>
        </p:spPr>
      </p:pic>
    </p:spTree>
    <p:extLst>
      <p:ext uri="{BB962C8B-B14F-4D97-AF65-F5344CB8AC3E}">
        <p14:creationId xmlns:p14="http://schemas.microsoft.com/office/powerpoint/2010/main" val="2912256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1CFA2F4-813D-7369-2356-0BD2B898AC3A}"/>
              </a:ext>
            </a:extLst>
          </p:cNvPr>
          <p:cNvSpPr txBox="1"/>
          <p:nvPr/>
        </p:nvSpPr>
        <p:spPr>
          <a:xfrm>
            <a:off x="4656138" y="1051827"/>
            <a:ext cx="4517199" cy="707886"/>
          </a:xfrm>
          <a:prstGeom prst="rect">
            <a:avLst/>
          </a:prstGeom>
          <a:noFill/>
        </p:spPr>
        <p:txBody>
          <a:bodyPr wrap="none" rtlCol="0">
            <a:spAutoFit/>
          </a:bodyPr>
          <a:lstStyle/>
          <a:p>
            <a:r>
              <a:rPr lang="en-US" sz="4000" b="1" dirty="0" err="1">
                <a:solidFill>
                  <a:srgbClr val="F28702"/>
                </a:solidFill>
                <a:latin typeface="Zilla Slab" pitchFamily="2" charset="77"/>
                <a:ea typeface="Zilla Slab" pitchFamily="2" charset="77"/>
              </a:rPr>
              <a:t>Hankkeen</a:t>
            </a:r>
            <a:r>
              <a:rPr lang="en-US" sz="4000" b="1" dirty="0">
                <a:solidFill>
                  <a:srgbClr val="F28702"/>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tavoitteet</a:t>
            </a:r>
            <a:endParaRPr lang="en-FI" sz="4000" dirty="0">
              <a:solidFill>
                <a:srgbClr val="F28702"/>
              </a:solidFill>
              <a:latin typeface="Source Sans Pro" panose="020B0503030403020204" pitchFamily="34" charset="0"/>
            </a:endParaRPr>
          </a:p>
        </p:txBody>
      </p:sp>
      <p:sp>
        <p:nvSpPr>
          <p:cNvPr id="7" name="TextBox 6">
            <a:extLst>
              <a:ext uri="{FF2B5EF4-FFF2-40B4-BE49-F238E27FC236}">
                <a16:creationId xmlns:a16="http://schemas.microsoft.com/office/drawing/2014/main" id="{B4E054F0-C3EC-1F00-DC38-A5935676E82E}"/>
              </a:ext>
            </a:extLst>
          </p:cNvPr>
          <p:cNvSpPr txBox="1"/>
          <p:nvPr/>
        </p:nvSpPr>
        <p:spPr>
          <a:xfrm>
            <a:off x="4656138" y="1989138"/>
            <a:ext cx="5997001" cy="2339102"/>
          </a:xfrm>
          <a:prstGeom prst="rect">
            <a:avLst/>
          </a:prstGeom>
          <a:noFill/>
        </p:spPr>
        <p:txBody>
          <a:bodyPr wrap="square" rtlCol="0">
            <a:spAutoFit/>
          </a:bodyPr>
          <a:lstStyle/>
          <a:p>
            <a:pPr marL="216000" indent="-216000" algn="l">
              <a:lnSpc>
                <a:spcPts val="2160"/>
              </a:lnSpc>
              <a:spcBef>
                <a:spcPts val="600"/>
              </a:spcBef>
              <a:buClr>
                <a:srgbClr val="F28702"/>
              </a:buClr>
              <a:buFont typeface="Arial" panose="020B0604020202020204" pitchFamily="34" charset="0"/>
              <a:buChar char="•"/>
            </a:pPr>
            <a:r>
              <a:rPr lang="en-US" sz="1800" dirty="0">
                <a:solidFill>
                  <a:srgbClr val="4A4B58"/>
                </a:solidFill>
                <a:latin typeface="Source Sans Pro" panose="020B0503030403020204" pitchFamily="34" charset="0"/>
                <a:ea typeface="Source Sans Pro" panose="020B0503030403020204" pitchFamily="34" charset="0"/>
              </a:rPr>
              <a:t>Valtakunnallinen </a:t>
            </a:r>
            <a:r>
              <a:rPr lang="en-US" sz="1800" dirty="0" err="1">
                <a:solidFill>
                  <a:srgbClr val="4A4B58"/>
                </a:solidFill>
                <a:latin typeface="Source Sans Pro" panose="020B0503030403020204" pitchFamily="34" charset="0"/>
                <a:ea typeface="Source Sans Pro" panose="020B0503030403020204" pitchFamily="34" charset="0"/>
              </a:rPr>
              <a:t>malli</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saattohoidon</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vapaaehtoisten</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koulutukseen</a:t>
            </a:r>
            <a:endParaRPr lang="en-US" sz="1800" dirty="0">
              <a:solidFill>
                <a:srgbClr val="4A4B58"/>
              </a:solidFill>
              <a:latin typeface="Source Sans Pro" panose="020B0503030403020204" pitchFamily="34" charset="0"/>
              <a:ea typeface="Source Sans Pro" panose="020B0503030403020204" pitchFamily="34" charset="0"/>
            </a:endParaRPr>
          </a:p>
          <a:p>
            <a:pPr marL="216000" indent="-216000" algn="l">
              <a:lnSpc>
                <a:spcPts val="2160"/>
              </a:lnSpc>
              <a:spcBef>
                <a:spcPts val="600"/>
              </a:spcBef>
              <a:buClr>
                <a:srgbClr val="F28702"/>
              </a:buClr>
              <a:buFont typeface="Arial" panose="020B0604020202020204" pitchFamily="34" charset="0"/>
              <a:buChar char="•"/>
            </a:pPr>
            <a:r>
              <a:rPr lang="en-US" sz="1800" dirty="0" err="1">
                <a:solidFill>
                  <a:srgbClr val="4A4B58"/>
                </a:solidFill>
                <a:latin typeface="Source Sans Pro" panose="020B0503030403020204" pitchFamily="34" charset="0"/>
                <a:ea typeface="Source Sans Pro" panose="020B0503030403020204" pitchFamily="34" charset="0"/>
              </a:rPr>
              <a:t>Ohjeistuksia</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ammattilaisille</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eri</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toimintayksiköissä</a:t>
            </a:r>
            <a:r>
              <a:rPr lang="en-US" sz="1800" dirty="0">
                <a:solidFill>
                  <a:srgbClr val="4A4B58"/>
                </a:solidFill>
                <a:latin typeface="Source Sans Pro" panose="020B0503030403020204" pitchFamily="34" charset="0"/>
                <a:ea typeface="Source Sans Pro" panose="020B0503030403020204" pitchFamily="34" charset="0"/>
              </a:rPr>
              <a:t> </a:t>
            </a:r>
          </a:p>
          <a:p>
            <a:pPr marL="216000" indent="-216000" algn="l">
              <a:lnSpc>
                <a:spcPts val="2160"/>
              </a:lnSpc>
              <a:spcBef>
                <a:spcPts val="600"/>
              </a:spcBef>
              <a:buClr>
                <a:srgbClr val="F28702"/>
              </a:buClr>
              <a:buFont typeface="Arial" panose="020B0604020202020204" pitchFamily="34" charset="0"/>
              <a:buChar char="•"/>
            </a:pPr>
            <a:r>
              <a:rPr lang="en-US" sz="1800" dirty="0" err="1">
                <a:solidFill>
                  <a:srgbClr val="4A4B58"/>
                </a:solidFill>
                <a:latin typeface="Source Sans Pro" panose="020B0503030403020204" pitchFamily="34" charset="0"/>
                <a:ea typeface="Source Sans Pro" panose="020B0503030403020204" pitchFamily="34" charset="0"/>
              </a:rPr>
              <a:t>Alueellisen</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yhteistyön</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verkostomalleja</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testattu</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pilottialueilla</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konkreettisia</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huomioita</a:t>
            </a:r>
            <a:endParaRPr lang="en-US" sz="1800" dirty="0">
              <a:solidFill>
                <a:srgbClr val="4A4B58"/>
              </a:solidFill>
              <a:latin typeface="Source Sans Pro" panose="020B0503030403020204" pitchFamily="34" charset="0"/>
              <a:ea typeface="Source Sans Pro" panose="020B0503030403020204" pitchFamily="34" charset="0"/>
            </a:endParaRPr>
          </a:p>
          <a:p>
            <a:pPr marL="216000" indent="-216000" algn="l">
              <a:lnSpc>
                <a:spcPts val="2160"/>
              </a:lnSpc>
              <a:spcBef>
                <a:spcPts val="600"/>
              </a:spcBef>
              <a:buClr>
                <a:srgbClr val="F28702"/>
              </a:buClr>
              <a:buFont typeface="Arial" panose="020B0604020202020204" pitchFamily="34" charset="0"/>
              <a:buChar char="•"/>
            </a:pPr>
            <a:r>
              <a:rPr lang="en-US" sz="1800" dirty="0" err="1">
                <a:solidFill>
                  <a:srgbClr val="4A4B58"/>
                </a:solidFill>
                <a:latin typeface="Source Sans Pro" panose="020B0503030403020204" pitchFamily="34" charset="0"/>
                <a:ea typeface="Source Sans Pro" panose="020B0503030403020204" pitchFamily="34" charset="0"/>
              </a:rPr>
              <a:t>Saattohoidon</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vapaaehtoistyön</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valtakunnallisten</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verkostojen</a:t>
            </a:r>
            <a:r>
              <a:rPr lang="en-US" sz="1800" dirty="0">
                <a:solidFill>
                  <a:srgbClr val="4A4B58"/>
                </a:solidFill>
                <a:latin typeface="Source Sans Pro" panose="020B0503030403020204" pitchFamily="34" charset="0"/>
                <a:ea typeface="Source Sans Pro" panose="020B0503030403020204" pitchFamily="34" charset="0"/>
              </a:rPr>
              <a:t> </a:t>
            </a:r>
            <a:r>
              <a:rPr lang="en-US" sz="1800" dirty="0" err="1">
                <a:solidFill>
                  <a:srgbClr val="4A4B58"/>
                </a:solidFill>
                <a:latin typeface="Source Sans Pro" panose="020B0503030403020204" pitchFamily="34" charset="0"/>
                <a:ea typeface="Source Sans Pro" panose="020B0503030403020204" pitchFamily="34" charset="0"/>
              </a:rPr>
              <a:t>kokoaminen</a:t>
            </a:r>
            <a:endParaRPr lang="en-US" sz="1800" dirty="0">
              <a:solidFill>
                <a:srgbClr val="4A4B58"/>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893695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087" y="1944454"/>
            <a:ext cx="8730970" cy="4544885"/>
          </a:xfrm>
        </p:spPr>
        <p:txBody>
          <a:bodyPr>
            <a:noAutofit/>
          </a:bodyPr>
          <a:lstStyle/>
          <a:p>
            <a:pPr>
              <a:buClr>
                <a:srgbClr val="F28702"/>
              </a:buClr>
            </a:pPr>
            <a:r>
              <a:rPr lang="fi-FI" sz="1800" b="1" dirty="0">
                <a:solidFill>
                  <a:srgbClr val="4A4B58"/>
                </a:solidFill>
              </a:rPr>
              <a:t>Keskeiset teemat: </a:t>
            </a:r>
          </a:p>
          <a:p>
            <a:pPr lvl="1">
              <a:buClr>
                <a:srgbClr val="F28702"/>
              </a:buClr>
            </a:pPr>
            <a:r>
              <a:rPr lang="fi-FI" sz="1800" dirty="0">
                <a:solidFill>
                  <a:srgbClr val="4A4B58"/>
                </a:solidFill>
              </a:rPr>
              <a:t>Motivaatio ja odotukset</a:t>
            </a:r>
          </a:p>
          <a:p>
            <a:pPr lvl="1">
              <a:buClr>
                <a:srgbClr val="F28702"/>
              </a:buClr>
            </a:pPr>
            <a:r>
              <a:rPr lang="fi-FI" sz="1800" dirty="0">
                <a:solidFill>
                  <a:srgbClr val="4A4B58"/>
                </a:solidFill>
              </a:rPr>
              <a:t>Vapaaehtoistyön periaatteet, erityisesti vaitiolovelvollisuus</a:t>
            </a:r>
          </a:p>
          <a:p>
            <a:pPr lvl="1">
              <a:buClr>
                <a:srgbClr val="F28702"/>
              </a:buClr>
            </a:pPr>
            <a:r>
              <a:rPr lang="fi-FI" sz="1800" dirty="0">
                <a:solidFill>
                  <a:srgbClr val="4A4B58"/>
                </a:solidFill>
              </a:rPr>
              <a:t>Kuolema ja saattohoidon vapaaehtoistoiminta erilaisissa toimintayksiköissä</a:t>
            </a:r>
          </a:p>
          <a:p>
            <a:pPr>
              <a:buClr>
                <a:srgbClr val="F28702"/>
              </a:buClr>
            </a:pPr>
            <a:r>
              <a:rPr lang="fi-FI" sz="1800" b="1" dirty="0">
                <a:solidFill>
                  <a:srgbClr val="4A4B58"/>
                </a:solidFill>
              </a:rPr>
              <a:t>Oppimistavoitteet:</a:t>
            </a:r>
          </a:p>
          <a:p>
            <a:pPr lvl="1">
              <a:buClr>
                <a:srgbClr val="F28702"/>
              </a:buClr>
            </a:pPr>
            <a:r>
              <a:rPr lang="fi-FI" sz="1800" dirty="0">
                <a:solidFill>
                  <a:srgbClr val="4A4B58"/>
                </a:solidFill>
                <a:effectLst/>
                <a:ea typeface="Source Sans Pro" panose="020B0503030403020204" pitchFamily="34" charset="0"/>
                <a:cs typeface="Calibri" panose="020F0502020204030204" pitchFamily="34" charset="0"/>
              </a:rPr>
              <a:t>Tuntee omat motiivinsa saattohoidon vapaaehtoisena toimimiseen ja osaa myös arvioida omia motiivejaan kriittisesti.</a:t>
            </a:r>
          </a:p>
          <a:p>
            <a:pPr lvl="1">
              <a:buClr>
                <a:srgbClr val="F28702"/>
              </a:buClr>
            </a:pPr>
            <a:r>
              <a:rPr lang="fi-FI" sz="1800" dirty="0">
                <a:solidFill>
                  <a:srgbClr val="4A4B58"/>
                </a:solidFill>
                <a:effectLst/>
                <a:ea typeface="Source Sans Pro" panose="020B0503030403020204" pitchFamily="34" charset="0"/>
                <a:cs typeface="Calibri" panose="020F0502020204030204" pitchFamily="34" charset="0"/>
              </a:rPr>
              <a:t>On käsitellyt omia aikaisempia kuolema- ja surukokemuksia ja osaa ottaa niihin riittävästi etäisyyttä vapaaehtoisena toimiessaan. </a:t>
            </a:r>
          </a:p>
          <a:p>
            <a:pPr lvl="1">
              <a:buClr>
                <a:srgbClr val="F28702"/>
              </a:buClr>
            </a:pPr>
            <a:r>
              <a:rPr lang="fi-FI" sz="1800" dirty="0">
                <a:solidFill>
                  <a:srgbClr val="4A4B58"/>
                </a:solidFill>
                <a:ea typeface="Source Sans Pro" panose="020B0503030403020204" pitchFamily="34" charset="0"/>
                <a:cs typeface="Calibri" panose="020F0502020204030204" pitchFamily="34" charset="0"/>
              </a:rPr>
              <a:t>Ymmärtää vapaaehtoistoiminnan yleiset periaatteet ja pohtii syvällisesti vaitiolovelvollisuuden merkitystä ja käytäntöjä</a:t>
            </a:r>
          </a:p>
          <a:p>
            <a:pPr lvl="1">
              <a:buClr>
                <a:srgbClr val="F28702"/>
              </a:buClr>
            </a:pPr>
            <a:r>
              <a:rPr lang="fi-FI" sz="1800" dirty="0">
                <a:solidFill>
                  <a:srgbClr val="4A4B58"/>
                </a:solidFill>
                <a:ea typeface="Source Sans Pro" panose="020B0503030403020204" pitchFamily="34" charset="0"/>
                <a:cs typeface="Calibri" panose="020F0502020204030204" pitchFamily="34" charset="0"/>
              </a:rPr>
              <a:t>Tunnistaa, että ihmiset kuolevat hyvin erilaisissa toimintayksiköissä ja myös saattohoidon vapaaehtoistoiminta voi olla monenlaista</a:t>
            </a:r>
            <a:endParaRPr lang="fi-FI" sz="1800" dirty="0">
              <a:solidFill>
                <a:srgbClr val="4A4B58"/>
              </a:solidFill>
            </a:endParaRPr>
          </a:p>
          <a:p>
            <a:pPr>
              <a:buClr>
                <a:srgbClr val="F28702"/>
              </a:buClr>
            </a:pPr>
            <a:r>
              <a:rPr lang="fi-FI" sz="1800" b="1" dirty="0">
                <a:solidFill>
                  <a:srgbClr val="4A4B58"/>
                </a:solidFill>
              </a:rPr>
              <a:t>Kouluttajina</a:t>
            </a:r>
            <a:r>
              <a:rPr lang="fi-FI" sz="1800" dirty="0">
                <a:solidFill>
                  <a:srgbClr val="4A4B58"/>
                </a:solidFill>
              </a:rPr>
              <a:t> esimerkiksi vapaaehtoistyön koordinaattori; aluekoordinaattori; kokenut vapaaehtoinen</a:t>
            </a:r>
          </a:p>
        </p:txBody>
      </p:sp>
      <p:sp>
        <p:nvSpPr>
          <p:cNvPr id="6" name="TextBox 5">
            <a:extLst>
              <a:ext uri="{FF2B5EF4-FFF2-40B4-BE49-F238E27FC236}">
                <a16:creationId xmlns:a16="http://schemas.microsoft.com/office/drawing/2014/main" id="{152E6E87-B249-FCBC-6560-CED4EFC71757}"/>
              </a:ext>
            </a:extLst>
          </p:cNvPr>
          <p:cNvSpPr txBox="1"/>
          <p:nvPr/>
        </p:nvSpPr>
        <p:spPr>
          <a:xfrm>
            <a:off x="964857" y="908720"/>
            <a:ext cx="10801200" cy="707886"/>
          </a:xfrm>
          <a:prstGeom prst="rect">
            <a:avLst/>
          </a:prstGeom>
          <a:noFill/>
        </p:spPr>
        <p:txBody>
          <a:bodyPr wrap="square" rtlCol="0">
            <a:spAutoFit/>
          </a:bodyPr>
          <a:lstStyle/>
          <a:p>
            <a:r>
              <a:rPr lang="en-US" sz="2400" i="1" dirty="0">
                <a:solidFill>
                  <a:srgbClr val="4A4B58"/>
                </a:solidFill>
                <a:latin typeface="Zilla Slab" pitchFamily="2" charset="77"/>
                <a:ea typeface="Zilla Slab" pitchFamily="2" charset="77"/>
              </a:rPr>
              <a:t>1. </a:t>
            </a:r>
            <a:r>
              <a:rPr lang="en-US" sz="2400" i="1" dirty="0" err="1">
                <a:solidFill>
                  <a:srgbClr val="4A4B58"/>
                </a:solidFill>
                <a:latin typeface="Zilla Slab" pitchFamily="2" charset="77"/>
                <a:ea typeface="Zilla Slab" pitchFamily="2" charset="77"/>
              </a:rPr>
              <a:t>koulutuskerta</a:t>
            </a:r>
            <a:r>
              <a:rPr lang="en-US" sz="2400" i="1" dirty="0">
                <a:solidFill>
                  <a:srgbClr val="4A4B58"/>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Minä</a:t>
            </a:r>
            <a:r>
              <a:rPr lang="en-US" sz="4000" b="1" dirty="0">
                <a:solidFill>
                  <a:srgbClr val="F28702"/>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vapaaehtoisena</a:t>
            </a:r>
            <a:endParaRPr lang="en-FI" sz="4000" dirty="0">
              <a:solidFill>
                <a:srgbClr val="F28702"/>
              </a:solidFill>
              <a:latin typeface="Source Sans Pro" panose="020B0503030403020204" pitchFamily="34" charset="0"/>
            </a:endParaRPr>
          </a:p>
        </p:txBody>
      </p:sp>
    </p:spTree>
    <p:extLst>
      <p:ext uri="{BB962C8B-B14F-4D97-AF65-F5344CB8AC3E}">
        <p14:creationId xmlns:p14="http://schemas.microsoft.com/office/powerpoint/2010/main" val="3777749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087" y="1944454"/>
            <a:ext cx="8730970" cy="4544885"/>
          </a:xfrm>
        </p:spPr>
        <p:txBody>
          <a:bodyPr>
            <a:noAutofit/>
          </a:bodyPr>
          <a:lstStyle/>
          <a:p>
            <a:pPr marL="216000" indent="-216000">
              <a:lnSpc>
                <a:spcPts val="2160"/>
              </a:lnSpc>
              <a:spcBef>
                <a:spcPts val="600"/>
              </a:spcBef>
              <a:buClr>
                <a:srgbClr val="F28702"/>
              </a:buClr>
            </a:pPr>
            <a:r>
              <a:rPr lang="fi-FI" sz="1800" dirty="0"/>
              <a:t>Tarkoitus on rohkaista vapaaehtoisen omaa pohdintaa.</a:t>
            </a:r>
          </a:p>
          <a:p>
            <a:pPr marL="216000" indent="-216000">
              <a:lnSpc>
                <a:spcPts val="2160"/>
              </a:lnSpc>
              <a:spcBef>
                <a:spcPts val="600"/>
              </a:spcBef>
              <a:buClr>
                <a:srgbClr val="F28702"/>
              </a:buClr>
            </a:pPr>
            <a:r>
              <a:rPr lang="fi-FI" sz="1800" dirty="0"/>
              <a:t>Reflektio alkaa jo ennakkotehtävästä ja haastattelusta, näitä ei koulutuksen alussa enää tarvitse toistaa vaan voidaan siirtyä eteenpäin.</a:t>
            </a:r>
          </a:p>
          <a:p>
            <a:pPr marL="216000" indent="-216000">
              <a:lnSpc>
                <a:spcPts val="2160"/>
              </a:lnSpc>
              <a:spcBef>
                <a:spcPts val="600"/>
              </a:spcBef>
              <a:buClr>
                <a:srgbClr val="F28702"/>
              </a:buClr>
            </a:pPr>
            <a:r>
              <a:rPr lang="fi-FI" sz="1800" dirty="0"/>
              <a:t>Kokonaisuuteen on suositeltavaa rakentaa mahdollisuuksia omien kuolemakokemusten jakamiseen turvallisessa vuorovaikutuksessa vertaisten ja kouluttajien kanssa, mutta tämä vaatii kouluttajalta pelisilmää ja ryhmän hallintaa. </a:t>
            </a:r>
          </a:p>
          <a:p>
            <a:pPr marL="216000" indent="-216000">
              <a:lnSpc>
                <a:spcPts val="2160"/>
              </a:lnSpc>
              <a:spcBef>
                <a:spcPts val="600"/>
              </a:spcBef>
              <a:buClr>
                <a:srgbClr val="F28702"/>
              </a:buClr>
            </a:pPr>
            <a:r>
              <a:rPr lang="fi-FI" sz="1800" dirty="0"/>
              <a:t>Syvällisiä asioita on helpompi jakaa pariporinoissa tai pienryhmissä kuin koko ryhmän kesken. Tälle keskustelulle on oltava mietityt kohdat ja hallittu tapa – kouluttajalla valmius keskeyttää pitkät avautumiset.</a:t>
            </a:r>
          </a:p>
          <a:p>
            <a:pPr marL="216000" indent="-216000">
              <a:lnSpc>
                <a:spcPts val="2160"/>
              </a:lnSpc>
              <a:spcBef>
                <a:spcPts val="600"/>
              </a:spcBef>
              <a:buClr>
                <a:srgbClr val="F28702"/>
              </a:buClr>
            </a:pPr>
            <a:r>
              <a:rPr lang="fi-FI" sz="1800" dirty="0"/>
              <a:t>Kouluttajien on tärkeää osallistua keskusteluun myös itse, heittää persoonansa peliin eikä istua rintamana ”tarkkailemassa” tilannetta!</a:t>
            </a:r>
          </a:p>
          <a:p>
            <a:pPr marL="216000" indent="-216000">
              <a:lnSpc>
                <a:spcPts val="2160"/>
              </a:lnSpc>
              <a:spcBef>
                <a:spcPts val="600"/>
              </a:spcBef>
              <a:buClr>
                <a:srgbClr val="F28702"/>
              </a:buClr>
            </a:pPr>
            <a:r>
              <a:rPr lang="fi-FI" sz="1800" dirty="0"/>
              <a:t>Välitehtävä syventää koulutuskertaa ja johdattelee seuraavaan kertaan.</a:t>
            </a:r>
          </a:p>
        </p:txBody>
      </p:sp>
      <p:sp>
        <p:nvSpPr>
          <p:cNvPr id="6" name="TextBox 5">
            <a:extLst>
              <a:ext uri="{FF2B5EF4-FFF2-40B4-BE49-F238E27FC236}">
                <a16:creationId xmlns:a16="http://schemas.microsoft.com/office/drawing/2014/main" id="{152E6E87-B249-FCBC-6560-CED4EFC71757}"/>
              </a:ext>
            </a:extLst>
          </p:cNvPr>
          <p:cNvSpPr txBox="1"/>
          <p:nvPr/>
        </p:nvSpPr>
        <p:spPr>
          <a:xfrm>
            <a:off x="1235460" y="908720"/>
            <a:ext cx="10801200" cy="707886"/>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Huomioita</a:t>
            </a:r>
            <a:endParaRPr lang="en-FI" sz="4000" dirty="0">
              <a:solidFill>
                <a:srgbClr val="F28702"/>
              </a:solidFill>
              <a:latin typeface="Source Sans Pro" panose="020B0503030403020204" pitchFamily="34" charset="0"/>
            </a:endParaRPr>
          </a:p>
        </p:txBody>
      </p:sp>
    </p:spTree>
    <p:extLst>
      <p:ext uri="{BB962C8B-B14F-4D97-AF65-F5344CB8AC3E}">
        <p14:creationId xmlns:p14="http://schemas.microsoft.com/office/powerpoint/2010/main" val="3065507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087" y="1944454"/>
            <a:ext cx="8191483" cy="4544885"/>
          </a:xfrm>
        </p:spPr>
        <p:txBody>
          <a:bodyPr>
            <a:noAutofit/>
          </a:bodyPr>
          <a:lstStyle/>
          <a:p>
            <a:pPr>
              <a:buClr>
                <a:srgbClr val="F28702"/>
              </a:buClr>
            </a:pPr>
            <a:r>
              <a:rPr lang="fi-FI" sz="1800" dirty="0">
                <a:solidFill>
                  <a:srgbClr val="4A4B58"/>
                </a:solidFill>
              </a:rPr>
              <a:t>Aloitus klo 16.30: kahvi ja voileipä, esittelykierros kuvakortteja käyttämällä</a:t>
            </a:r>
          </a:p>
          <a:p>
            <a:pPr>
              <a:buClr>
                <a:srgbClr val="F28702"/>
              </a:buClr>
            </a:pPr>
            <a:r>
              <a:rPr lang="fi-FI" sz="1800" dirty="0">
                <a:solidFill>
                  <a:srgbClr val="4A4B58"/>
                </a:solidFill>
              </a:rPr>
              <a:t>Saattohoidon vapaaehtoiset Suomessa, perusesittely</a:t>
            </a:r>
          </a:p>
          <a:p>
            <a:pPr>
              <a:buClr>
                <a:srgbClr val="F28702"/>
              </a:buClr>
            </a:pPr>
            <a:r>
              <a:rPr lang="fi-FI" sz="1800" dirty="0">
                <a:solidFill>
                  <a:srgbClr val="4A4B58"/>
                </a:solidFill>
              </a:rPr>
              <a:t>Käydään läpi keskustellen motivaatiota, odotuksia ja kysymyksiä </a:t>
            </a:r>
          </a:p>
          <a:p>
            <a:pPr>
              <a:buClr>
                <a:srgbClr val="F28702"/>
              </a:buClr>
            </a:pPr>
            <a:r>
              <a:rPr lang="fi-FI" sz="1800" dirty="0">
                <a:solidFill>
                  <a:srgbClr val="4A4B58"/>
                </a:solidFill>
              </a:rPr>
              <a:t>Tauko klo 18.00</a:t>
            </a:r>
          </a:p>
          <a:p>
            <a:pPr>
              <a:buClr>
                <a:srgbClr val="F28702"/>
              </a:buClr>
            </a:pPr>
            <a:r>
              <a:rPr lang="fi-FI" sz="1800" dirty="0">
                <a:solidFill>
                  <a:srgbClr val="4A4B58"/>
                </a:solidFill>
              </a:rPr>
              <a:t>Vapaaehtoistyön periaatteet</a:t>
            </a:r>
          </a:p>
          <a:p>
            <a:pPr>
              <a:buClr>
                <a:srgbClr val="F28702"/>
              </a:buClr>
            </a:pPr>
            <a:r>
              <a:rPr lang="fi-FI" sz="1800" dirty="0">
                <a:solidFill>
                  <a:srgbClr val="4A4B58"/>
                </a:solidFill>
              </a:rPr>
              <a:t>Keskustelua kuolemasta erilaisissa toimintayksiköissä: mikä on vapaaehtoisen rooli erilaisten potilaiden rinnalla?</a:t>
            </a:r>
          </a:p>
          <a:p>
            <a:pPr>
              <a:buClr>
                <a:srgbClr val="F28702"/>
              </a:buClr>
            </a:pPr>
            <a:r>
              <a:rPr lang="fi-FI" sz="1800" dirty="0">
                <a:solidFill>
                  <a:srgbClr val="4A4B58"/>
                </a:solidFill>
              </a:rPr>
              <a:t>Lopetus klo 19.30</a:t>
            </a:r>
          </a:p>
        </p:txBody>
      </p:sp>
      <p:sp>
        <p:nvSpPr>
          <p:cNvPr id="2" name="TextBox 1">
            <a:extLst>
              <a:ext uri="{FF2B5EF4-FFF2-40B4-BE49-F238E27FC236}">
                <a16:creationId xmlns:a16="http://schemas.microsoft.com/office/drawing/2014/main" id="{4C441E13-78B7-1779-86E4-396F556D06C4}"/>
              </a:ext>
            </a:extLst>
          </p:cNvPr>
          <p:cNvSpPr txBox="1"/>
          <p:nvPr/>
        </p:nvSpPr>
        <p:spPr>
          <a:xfrm>
            <a:off x="1685510" y="908720"/>
            <a:ext cx="10801200" cy="707886"/>
          </a:xfrm>
          <a:prstGeom prst="rect">
            <a:avLst/>
          </a:prstGeom>
          <a:noFill/>
        </p:spPr>
        <p:txBody>
          <a:bodyPr wrap="square" rtlCol="0">
            <a:spAutoFit/>
          </a:bodyPr>
          <a:lstStyle/>
          <a:p>
            <a:r>
              <a:rPr lang="en-US" sz="2400" i="1" dirty="0" err="1">
                <a:solidFill>
                  <a:srgbClr val="4A4B58"/>
                </a:solidFill>
                <a:latin typeface="Zilla Slab" pitchFamily="2" charset="77"/>
                <a:ea typeface="Zilla Slab" pitchFamily="2" charset="77"/>
              </a:rPr>
              <a:t>Esimerkki</a:t>
            </a:r>
            <a:r>
              <a:rPr lang="en-US" sz="2400" i="1" dirty="0">
                <a:solidFill>
                  <a:srgbClr val="4A4B58"/>
                </a:solidFill>
                <a:latin typeface="Zilla Slab" pitchFamily="2" charset="77"/>
                <a:ea typeface="Zilla Slab" pitchFamily="2" charset="77"/>
              </a:rPr>
              <a:t>: </a:t>
            </a:r>
            <a:r>
              <a:rPr lang="en-US" sz="4000" i="1" dirty="0" err="1">
                <a:solidFill>
                  <a:srgbClr val="F28702"/>
                </a:solidFill>
                <a:latin typeface="Zilla Slab Medium" pitchFamily="2" charset="77"/>
                <a:ea typeface="Zilla Slab Medium" pitchFamily="2" charset="77"/>
              </a:rPr>
              <a:t>Ensimmäinen</a:t>
            </a:r>
            <a:r>
              <a:rPr lang="en-US" sz="4000" i="1" dirty="0">
                <a:solidFill>
                  <a:srgbClr val="F28702"/>
                </a:solidFill>
                <a:latin typeface="Zilla Slab Medium" pitchFamily="2" charset="77"/>
                <a:ea typeface="Zilla Slab Medium" pitchFamily="2" charset="77"/>
              </a:rPr>
              <a:t> </a:t>
            </a:r>
            <a:r>
              <a:rPr lang="en-US" sz="4000" i="1" dirty="0" err="1">
                <a:solidFill>
                  <a:srgbClr val="F28702"/>
                </a:solidFill>
                <a:latin typeface="Zilla Slab Medium" pitchFamily="2" charset="77"/>
                <a:ea typeface="Zilla Slab Medium" pitchFamily="2" charset="77"/>
              </a:rPr>
              <a:t>koulutuskerta</a:t>
            </a:r>
            <a:endParaRPr lang="en-FI" sz="4000" i="1" dirty="0">
              <a:solidFill>
                <a:srgbClr val="F28702"/>
              </a:solidFill>
              <a:latin typeface="Zilla Slab Medium" pitchFamily="2" charset="77"/>
              <a:ea typeface="Zilla Slab Medium" pitchFamily="2" charset="77"/>
            </a:endParaRPr>
          </a:p>
        </p:txBody>
      </p:sp>
    </p:spTree>
    <p:extLst>
      <p:ext uri="{BB962C8B-B14F-4D97-AF65-F5344CB8AC3E}">
        <p14:creationId xmlns:p14="http://schemas.microsoft.com/office/powerpoint/2010/main" val="3836381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087" y="1944454"/>
            <a:ext cx="8730970" cy="4544885"/>
          </a:xfrm>
        </p:spPr>
        <p:txBody>
          <a:bodyPr>
            <a:noAutofit/>
          </a:bodyPr>
          <a:lstStyle/>
          <a:p>
            <a:pPr marL="216000" indent="-216000">
              <a:lnSpc>
                <a:spcPts val="2160"/>
              </a:lnSpc>
              <a:spcBef>
                <a:spcPts val="600"/>
              </a:spcBef>
              <a:buClr>
                <a:srgbClr val="F28702"/>
              </a:buClr>
            </a:pPr>
            <a:r>
              <a:rPr lang="fi-FI" sz="1800" b="1" dirty="0">
                <a:solidFill>
                  <a:srgbClr val="4A4B58"/>
                </a:solidFill>
              </a:rPr>
              <a:t>Keskeiset teemat:</a:t>
            </a:r>
            <a:r>
              <a:rPr lang="fi-FI" sz="1800" dirty="0">
                <a:solidFill>
                  <a:srgbClr val="4A4B58"/>
                </a:solidFill>
              </a:rPr>
              <a:t> </a:t>
            </a:r>
          </a:p>
          <a:p>
            <a:pPr marL="673200" lvl="2" indent="-216000">
              <a:lnSpc>
                <a:spcPts val="2160"/>
              </a:lnSpc>
              <a:spcBef>
                <a:spcPts val="600"/>
              </a:spcBef>
              <a:buClr>
                <a:srgbClr val="F28702"/>
              </a:buClr>
            </a:pPr>
            <a:r>
              <a:rPr lang="fi-FI" sz="1800" dirty="0">
                <a:solidFill>
                  <a:srgbClr val="4A4B58"/>
                </a:solidFill>
              </a:rPr>
              <a:t>Palliatiivinen hoito</a:t>
            </a:r>
          </a:p>
          <a:p>
            <a:pPr marL="673200" lvl="2" indent="-216000">
              <a:lnSpc>
                <a:spcPts val="2160"/>
              </a:lnSpc>
              <a:spcBef>
                <a:spcPts val="600"/>
              </a:spcBef>
              <a:buClr>
                <a:srgbClr val="F28702"/>
              </a:buClr>
            </a:pPr>
            <a:r>
              <a:rPr lang="fi-FI" sz="1800" dirty="0">
                <a:solidFill>
                  <a:srgbClr val="4A4B58"/>
                </a:solidFill>
              </a:rPr>
              <a:t>Saattohoito</a:t>
            </a:r>
          </a:p>
          <a:p>
            <a:pPr marL="673200" lvl="2" indent="-216000">
              <a:lnSpc>
                <a:spcPts val="2160"/>
              </a:lnSpc>
              <a:spcBef>
                <a:spcPts val="600"/>
              </a:spcBef>
              <a:buClr>
                <a:srgbClr val="F28702"/>
              </a:buClr>
            </a:pPr>
            <a:r>
              <a:rPr lang="fi-FI" sz="1800" dirty="0">
                <a:solidFill>
                  <a:srgbClr val="4A4B58"/>
                </a:solidFill>
              </a:rPr>
              <a:t>Lähestyvä kuolema </a:t>
            </a:r>
          </a:p>
          <a:p>
            <a:pPr marL="216000" indent="-216000">
              <a:lnSpc>
                <a:spcPts val="2160"/>
              </a:lnSpc>
              <a:spcBef>
                <a:spcPts val="600"/>
              </a:spcBef>
              <a:buClr>
                <a:srgbClr val="F28702"/>
              </a:buClr>
            </a:pPr>
            <a:r>
              <a:rPr lang="fi-FI" sz="1800" b="1" dirty="0">
                <a:solidFill>
                  <a:srgbClr val="4A4B58"/>
                </a:solidFill>
              </a:rPr>
              <a:t>Oppimistavoitteet:</a:t>
            </a:r>
          </a:p>
          <a:p>
            <a:pPr marL="673200" lvl="2" indent="-216000">
              <a:lnSpc>
                <a:spcPts val="2160"/>
              </a:lnSpc>
              <a:spcBef>
                <a:spcPts val="600"/>
              </a:spcBef>
              <a:buClr>
                <a:srgbClr val="F28702"/>
              </a:buClr>
            </a:pPr>
            <a:r>
              <a:rPr lang="fi-FI" sz="1800" dirty="0">
                <a:solidFill>
                  <a:srgbClr val="4A4B58"/>
                </a:solidFill>
                <a:effectLst/>
                <a:ea typeface="Source Sans Pro" panose="020B0503030403020204" pitchFamily="34" charset="0"/>
                <a:cs typeface="Calibri" panose="020F0502020204030204" pitchFamily="34" charset="0"/>
              </a:rPr>
              <a:t>Ymmärtää kuolemaa fyysisenä, psyykkisenä, sosiaalisena ja eksistentiaalisena ilmiönä.</a:t>
            </a:r>
          </a:p>
          <a:p>
            <a:pPr marL="673200" lvl="2" indent="-216000">
              <a:lnSpc>
                <a:spcPts val="2160"/>
              </a:lnSpc>
              <a:spcBef>
                <a:spcPts val="600"/>
              </a:spcBef>
              <a:buClr>
                <a:srgbClr val="F28702"/>
              </a:buClr>
            </a:pPr>
            <a:r>
              <a:rPr lang="fi-FI" sz="1800" dirty="0">
                <a:solidFill>
                  <a:srgbClr val="4A4B58"/>
                </a:solidFill>
                <a:effectLst/>
                <a:ea typeface="Source Sans Pro" panose="020B0503030403020204" pitchFamily="34" charset="0"/>
                <a:cs typeface="Calibri" panose="020F0502020204030204" pitchFamily="34" charset="0"/>
              </a:rPr>
              <a:t>On saanut perustietoa kuolemaan johtavista sairauksista ja tiloista, kuolemaan liittyvistä oireista ja siitä, millä tavalla hoitotyön ammattilaiset lievittävät kuolemaan liittyviä oireita. Tuntee kuolemaan liittyviä fyysisiä merkkejä ja ymmärtää ne luonnollisena osana kuolemisen prosessia.</a:t>
            </a:r>
          </a:p>
          <a:p>
            <a:pPr marL="216000" indent="-216000">
              <a:lnSpc>
                <a:spcPts val="2160"/>
              </a:lnSpc>
              <a:spcBef>
                <a:spcPts val="600"/>
              </a:spcBef>
              <a:buClr>
                <a:srgbClr val="F28702"/>
              </a:buClr>
            </a:pPr>
            <a:r>
              <a:rPr lang="fi-FI" sz="1800" b="1" dirty="0">
                <a:solidFill>
                  <a:srgbClr val="4A4B58"/>
                </a:solidFill>
              </a:rPr>
              <a:t>Kouluttajat:</a:t>
            </a:r>
            <a:r>
              <a:rPr lang="fi-FI" sz="1800" dirty="0">
                <a:solidFill>
                  <a:srgbClr val="4A4B58"/>
                </a:solidFill>
              </a:rPr>
              <a:t> kokenut saattohoidon lähihoitaja tai sairaanhoitaja</a:t>
            </a:r>
          </a:p>
        </p:txBody>
      </p:sp>
      <p:sp>
        <p:nvSpPr>
          <p:cNvPr id="6" name="TextBox 5">
            <a:extLst>
              <a:ext uri="{FF2B5EF4-FFF2-40B4-BE49-F238E27FC236}">
                <a16:creationId xmlns:a16="http://schemas.microsoft.com/office/drawing/2014/main" id="{152E6E87-B249-FCBC-6560-CED4EFC71757}"/>
              </a:ext>
            </a:extLst>
          </p:cNvPr>
          <p:cNvSpPr txBox="1"/>
          <p:nvPr/>
        </p:nvSpPr>
        <p:spPr>
          <a:xfrm>
            <a:off x="920425" y="908720"/>
            <a:ext cx="10801200" cy="707886"/>
          </a:xfrm>
          <a:prstGeom prst="rect">
            <a:avLst/>
          </a:prstGeom>
          <a:noFill/>
        </p:spPr>
        <p:txBody>
          <a:bodyPr wrap="square" rtlCol="0">
            <a:spAutoFit/>
          </a:bodyPr>
          <a:lstStyle/>
          <a:p>
            <a:r>
              <a:rPr lang="en-US" sz="2400" i="1" dirty="0">
                <a:solidFill>
                  <a:srgbClr val="4A4B58"/>
                </a:solidFill>
                <a:latin typeface="Zilla Slab" pitchFamily="2" charset="77"/>
                <a:ea typeface="Zilla Slab" pitchFamily="2" charset="77"/>
              </a:rPr>
              <a:t>2. </a:t>
            </a:r>
            <a:r>
              <a:rPr lang="en-US" sz="2400" i="1" dirty="0" err="1">
                <a:solidFill>
                  <a:srgbClr val="4A4B58"/>
                </a:solidFill>
                <a:latin typeface="Zilla Slab" pitchFamily="2" charset="77"/>
                <a:ea typeface="Zilla Slab" pitchFamily="2" charset="77"/>
              </a:rPr>
              <a:t>koulutuskerta</a:t>
            </a:r>
            <a:r>
              <a:rPr lang="en-US" sz="2400" i="1" dirty="0">
                <a:solidFill>
                  <a:srgbClr val="4A4B58"/>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Saattohoito</a:t>
            </a:r>
            <a:r>
              <a:rPr lang="en-US" sz="4000" b="1" dirty="0">
                <a:solidFill>
                  <a:srgbClr val="F28702"/>
                </a:solidFill>
                <a:latin typeface="Zilla Slab" pitchFamily="2" charset="77"/>
                <a:ea typeface="Zilla Slab" pitchFamily="2" charset="77"/>
              </a:rPr>
              <a:t> ja </a:t>
            </a:r>
            <a:r>
              <a:rPr lang="en-US" sz="4000" b="1" dirty="0" err="1">
                <a:solidFill>
                  <a:srgbClr val="F28702"/>
                </a:solidFill>
                <a:latin typeface="Zilla Slab" pitchFamily="2" charset="77"/>
                <a:ea typeface="Zilla Slab" pitchFamily="2" charset="77"/>
              </a:rPr>
              <a:t>lähestyvä</a:t>
            </a:r>
            <a:r>
              <a:rPr lang="en-US" sz="4000" b="1" dirty="0">
                <a:solidFill>
                  <a:srgbClr val="F28702"/>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kuolema</a:t>
            </a:r>
            <a:endParaRPr lang="en-FI" sz="4000" dirty="0">
              <a:solidFill>
                <a:srgbClr val="F28702"/>
              </a:solidFill>
              <a:latin typeface="Source Sans Pro" panose="020B0503030403020204" pitchFamily="34" charset="0"/>
            </a:endParaRPr>
          </a:p>
        </p:txBody>
      </p:sp>
    </p:spTree>
    <p:extLst>
      <p:ext uri="{BB962C8B-B14F-4D97-AF65-F5344CB8AC3E}">
        <p14:creationId xmlns:p14="http://schemas.microsoft.com/office/powerpoint/2010/main" val="3410685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087" y="1944454"/>
            <a:ext cx="8730970" cy="4544885"/>
          </a:xfrm>
        </p:spPr>
        <p:txBody>
          <a:bodyPr>
            <a:noAutofit/>
          </a:bodyPr>
          <a:lstStyle/>
          <a:p>
            <a:pPr marL="216000" indent="-216000">
              <a:lnSpc>
                <a:spcPts val="2160"/>
              </a:lnSpc>
              <a:spcBef>
                <a:spcPts val="600"/>
              </a:spcBef>
              <a:buClr>
                <a:srgbClr val="F28702"/>
              </a:buClr>
            </a:pPr>
            <a:r>
              <a:rPr lang="fi-FI" sz="1800" dirty="0"/>
              <a:t>Koulutuksessa halutaan saada ihmisten sydämet mukaan: käsitteet kannattaa avata ja </a:t>
            </a:r>
            <a:r>
              <a:rPr lang="fi-FI" sz="1800" dirty="0" err="1"/>
              <a:t>keskutella</a:t>
            </a:r>
            <a:r>
              <a:rPr lang="fi-FI" sz="1800" dirty="0"/>
              <a:t> siitä, millaisia ajatuksia ja tunteita ne herättävät</a:t>
            </a:r>
          </a:p>
          <a:p>
            <a:pPr marL="216000" indent="-216000">
              <a:lnSpc>
                <a:spcPts val="2160"/>
              </a:lnSpc>
              <a:spcBef>
                <a:spcPts val="600"/>
              </a:spcBef>
              <a:buClr>
                <a:srgbClr val="F28702"/>
              </a:buClr>
            </a:pPr>
            <a:r>
              <a:rPr lang="fi-FI" sz="1800" dirty="0"/>
              <a:t>Tärkeää vahvistaa sitä faktaa, että 95% kaikki menee ihan hyvin! Lisätieto tuo turvaa, mutta graaveimmilla esimerkeillä ei kannata pelotella vapaaehtoisia.</a:t>
            </a:r>
          </a:p>
          <a:p>
            <a:pPr marL="216000" indent="-216000">
              <a:lnSpc>
                <a:spcPts val="2160"/>
              </a:lnSpc>
              <a:spcBef>
                <a:spcPts val="600"/>
              </a:spcBef>
              <a:buClr>
                <a:srgbClr val="F28702"/>
              </a:buClr>
            </a:pPr>
            <a:r>
              <a:rPr lang="fi-FI" sz="1800" dirty="0"/>
              <a:t>Muistutetaan siitä, että vapaaehtoinen voi toimia tehtävissään kauankin (jopa vuosia) olematta koskaan paikalla juuri silloin, kun ihminen kuolee: kuolinhetken todistaminen on ennakoimaton lahja</a:t>
            </a:r>
          </a:p>
          <a:p>
            <a:pPr marL="216000" indent="-216000">
              <a:lnSpc>
                <a:spcPts val="2160"/>
              </a:lnSpc>
              <a:spcBef>
                <a:spcPts val="600"/>
              </a:spcBef>
              <a:buClr>
                <a:srgbClr val="F28702"/>
              </a:buClr>
            </a:pPr>
            <a:r>
              <a:rPr lang="fi-FI" sz="1800" dirty="0"/>
              <a:t>Jos ensimmäisellä kerralla on onnistuttu vapauttamaan tunnelmaa, voidaan toisella kerralla sukeltaa aika syvällekin kuoleman teemoihin. Tärkeää on kuitenkin päättää koulutussessio elämään: vapaaehtoiset kohtaavat toiminnassa aina eläviä ihmisiä ja saattohoidossa hoidetaan eläviä ihmisiä! ”Yhtenä päivän kuolen ja siihen asti elän”.</a:t>
            </a:r>
          </a:p>
          <a:p>
            <a:pPr marL="216000" indent="-216000">
              <a:lnSpc>
                <a:spcPts val="2160"/>
              </a:lnSpc>
              <a:spcBef>
                <a:spcPts val="600"/>
              </a:spcBef>
              <a:buClr>
                <a:srgbClr val="F28702"/>
              </a:buClr>
            </a:pPr>
            <a:r>
              <a:rPr lang="fi-FI" sz="1800" dirty="0"/>
              <a:t>Loppuun on hyvä varata kiireetöntä aikaa kysymyksille</a:t>
            </a:r>
          </a:p>
        </p:txBody>
      </p:sp>
      <p:sp>
        <p:nvSpPr>
          <p:cNvPr id="6" name="TextBox 5">
            <a:extLst>
              <a:ext uri="{FF2B5EF4-FFF2-40B4-BE49-F238E27FC236}">
                <a16:creationId xmlns:a16="http://schemas.microsoft.com/office/drawing/2014/main" id="{152E6E87-B249-FCBC-6560-CED4EFC71757}"/>
              </a:ext>
            </a:extLst>
          </p:cNvPr>
          <p:cNvSpPr txBox="1"/>
          <p:nvPr/>
        </p:nvSpPr>
        <p:spPr>
          <a:xfrm>
            <a:off x="1235460" y="908720"/>
            <a:ext cx="10801200" cy="707886"/>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Huomioita</a:t>
            </a:r>
            <a:endParaRPr lang="en-FI" sz="4000" dirty="0">
              <a:solidFill>
                <a:srgbClr val="F28702"/>
              </a:solidFill>
              <a:latin typeface="Source Sans Pro" panose="020B0503030403020204" pitchFamily="34" charset="0"/>
            </a:endParaRPr>
          </a:p>
        </p:txBody>
      </p:sp>
    </p:spTree>
    <p:extLst>
      <p:ext uri="{BB962C8B-B14F-4D97-AF65-F5344CB8AC3E}">
        <p14:creationId xmlns:p14="http://schemas.microsoft.com/office/powerpoint/2010/main" val="1385899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087" y="1944454"/>
            <a:ext cx="8191483" cy="4544885"/>
          </a:xfrm>
        </p:spPr>
        <p:txBody>
          <a:bodyPr>
            <a:noAutofit/>
          </a:bodyPr>
          <a:lstStyle/>
          <a:p>
            <a:pPr>
              <a:buClr>
                <a:srgbClr val="F28702"/>
              </a:buClr>
            </a:pPr>
            <a:r>
              <a:rPr lang="fi-FI" sz="1800" dirty="0">
                <a:solidFill>
                  <a:srgbClr val="4A4B58"/>
                </a:solidFill>
              </a:rPr>
              <a:t>Kahvit ja välitehtävän purku</a:t>
            </a:r>
          </a:p>
          <a:p>
            <a:pPr marL="216000" indent="-216000">
              <a:lnSpc>
                <a:spcPts val="2120"/>
              </a:lnSpc>
              <a:spcBef>
                <a:spcPts val="600"/>
              </a:spcBef>
              <a:buClr>
                <a:srgbClr val="F28702"/>
              </a:buClr>
            </a:pPr>
            <a:r>
              <a:rPr lang="fi-FI" sz="1800" dirty="0">
                <a:solidFill>
                  <a:srgbClr val="4A4B58"/>
                </a:solidFill>
              </a:rPr>
              <a:t>Pariporina/pienryhmäkeskustelu: Minkälaisia ajatuksia sana ”saattohoito” herättää?</a:t>
            </a:r>
          </a:p>
          <a:p>
            <a:pPr>
              <a:buClr>
                <a:srgbClr val="F28702"/>
              </a:buClr>
            </a:pPr>
            <a:r>
              <a:rPr lang="fi-FI" sz="1800" dirty="0">
                <a:solidFill>
                  <a:srgbClr val="4A4B58"/>
                </a:solidFill>
              </a:rPr>
              <a:t>Luento: saattohoito ja palliatiivinen hoito</a:t>
            </a:r>
          </a:p>
          <a:p>
            <a:pPr marL="216000" indent="-216000">
              <a:lnSpc>
                <a:spcPts val="2120"/>
              </a:lnSpc>
              <a:spcBef>
                <a:spcPts val="600"/>
              </a:spcBef>
              <a:buClr>
                <a:srgbClr val="F28702"/>
              </a:buClr>
            </a:pPr>
            <a:r>
              <a:rPr lang="fi-FI" sz="1800" dirty="0">
                <a:solidFill>
                  <a:srgbClr val="4A4B58"/>
                </a:solidFill>
              </a:rPr>
              <a:t>Tauko</a:t>
            </a:r>
          </a:p>
          <a:p>
            <a:pPr>
              <a:buClr>
                <a:srgbClr val="F28702"/>
              </a:buClr>
            </a:pPr>
            <a:r>
              <a:rPr lang="fi-FI" sz="1800" dirty="0">
                <a:solidFill>
                  <a:srgbClr val="4A4B58"/>
                </a:solidFill>
              </a:rPr>
              <a:t>Keskustelua: millaisia kokemuksia kuolemasta, onko joku ollut aiemmin saattamassa, mikä pelottaa tai mietityttää?</a:t>
            </a:r>
          </a:p>
          <a:p>
            <a:pPr>
              <a:buClr>
                <a:srgbClr val="F28702"/>
              </a:buClr>
            </a:pPr>
            <a:r>
              <a:rPr lang="fi-FI" sz="1800" dirty="0">
                <a:solidFill>
                  <a:srgbClr val="4A4B58"/>
                </a:solidFill>
              </a:rPr>
              <a:t>Alustus: kuoleman merkit ja fyysinen kuolema; miten vainaja laitetaan kuoleman jälkeen</a:t>
            </a:r>
          </a:p>
          <a:p>
            <a:pPr>
              <a:buClr>
                <a:srgbClr val="F28702"/>
              </a:buClr>
            </a:pPr>
            <a:r>
              <a:rPr lang="fi-FI" sz="1800" dirty="0">
                <a:solidFill>
                  <a:srgbClr val="4A4B58"/>
                </a:solidFill>
              </a:rPr>
              <a:t>Pohdintatehtävä: vapaaehtoinen voi olla vain harvoin juuri kuoleman hetkellä paikalla. Miksi läsnäoloni on silti tärkeää, mitä tarkoitetaan läsnäololla ja miten jaksaa hiljaisuutta ja tapahtumattomuutta, käytännön vinkkejä omalle käynnille (eväät, neule, jaksotus jne.)</a:t>
            </a:r>
          </a:p>
          <a:p>
            <a:pPr>
              <a:buClr>
                <a:srgbClr val="F28702"/>
              </a:buClr>
            </a:pPr>
            <a:r>
              <a:rPr lang="fi-FI" sz="1800" dirty="0">
                <a:solidFill>
                  <a:srgbClr val="4A4B58"/>
                </a:solidFill>
              </a:rPr>
              <a:t>Lähihoitajan puheenvuoro</a:t>
            </a:r>
          </a:p>
        </p:txBody>
      </p:sp>
      <p:sp>
        <p:nvSpPr>
          <p:cNvPr id="2" name="TextBox 1">
            <a:extLst>
              <a:ext uri="{FF2B5EF4-FFF2-40B4-BE49-F238E27FC236}">
                <a16:creationId xmlns:a16="http://schemas.microsoft.com/office/drawing/2014/main" id="{CAD0524A-49A7-61A9-862E-07C47B11F3D9}"/>
              </a:ext>
            </a:extLst>
          </p:cNvPr>
          <p:cNvSpPr txBox="1"/>
          <p:nvPr/>
        </p:nvSpPr>
        <p:spPr>
          <a:xfrm>
            <a:off x="1685510" y="908720"/>
            <a:ext cx="10801200" cy="707886"/>
          </a:xfrm>
          <a:prstGeom prst="rect">
            <a:avLst/>
          </a:prstGeom>
          <a:noFill/>
        </p:spPr>
        <p:txBody>
          <a:bodyPr wrap="square" rtlCol="0">
            <a:spAutoFit/>
          </a:bodyPr>
          <a:lstStyle/>
          <a:p>
            <a:r>
              <a:rPr lang="en-US" sz="2400" i="1" dirty="0" err="1">
                <a:solidFill>
                  <a:srgbClr val="4A4B58"/>
                </a:solidFill>
                <a:latin typeface="Zilla Slab" pitchFamily="2" charset="77"/>
                <a:ea typeface="Zilla Slab" pitchFamily="2" charset="77"/>
              </a:rPr>
              <a:t>Esimerkki</a:t>
            </a:r>
            <a:r>
              <a:rPr lang="en-US" sz="2400" i="1" dirty="0">
                <a:solidFill>
                  <a:srgbClr val="4A4B58"/>
                </a:solidFill>
                <a:latin typeface="Zilla Slab" pitchFamily="2" charset="77"/>
                <a:ea typeface="Zilla Slab" pitchFamily="2" charset="77"/>
              </a:rPr>
              <a:t>: </a:t>
            </a:r>
            <a:r>
              <a:rPr lang="en-US" sz="4000" i="1" dirty="0" err="1">
                <a:solidFill>
                  <a:srgbClr val="F28702"/>
                </a:solidFill>
                <a:latin typeface="Zilla Slab Medium" pitchFamily="2" charset="77"/>
                <a:ea typeface="Zilla Slab Medium" pitchFamily="2" charset="77"/>
              </a:rPr>
              <a:t>Toinen</a:t>
            </a:r>
            <a:r>
              <a:rPr lang="en-US" sz="4000" i="1" dirty="0">
                <a:solidFill>
                  <a:srgbClr val="F28702"/>
                </a:solidFill>
                <a:latin typeface="Zilla Slab Medium" pitchFamily="2" charset="77"/>
                <a:ea typeface="Zilla Slab Medium" pitchFamily="2" charset="77"/>
              </a:rPr>
              <a:t> </a:t>
            </a:r>
            <a:r>
              <a:rPr lang="en-US" sz="4000" i="1" dirty="0" err="1">
                <a:solidFill>
                  <a:srgbClr val="F28702"/>
                </a:solidFill>
                <a:latin typeface="Zilla Slab Medium" pitchFamily="2" charset="77"/>
                <a:ea typeface="Zilla Slab Medium" pitchFamily="2" charset="77"/>
              </a:rPr>
              <a:t>koulutuskerta</a:t>
            </a:r>
            <a:endParaRPr lang="en-FI" sz="4000" i="1" dirty="0">
              <a:solidFill>
                <a:srgbClr val="F28702"/>
              </a:solidFill>
              <a:latin typeface="Zilla Slab Medium" pitchFamily="2" charset="77"/>
              <a:ea typeface="Zilla Slab Medium" pitchFamily="2" charset="77"/>
            </a:endParaRPr>
          </a:p>
        </p:txBody>
      </p:sp>
    </p:spTree>
    <p:extLst>
      <p:ext uri="{BB962C8B-B14F-4D97-AF65-F5344CB8AC3E}">
        <p14:creationId xmlns:p14="http://schemas.microsoft.com/office/powerpoint/2010/main" val="3233940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087" y="1944454"/>
            <a:ext cx="8730970" cy="4544885"/>
          </a:xfrm>
        </p:spPr>
        <p:txBody>
          <a:bodyPr>
            <a:noAutofit/>
          </a:bodyPr>
          <a:lstStyle/>
          <a:p>
            <a:pPr marL="216000" indent="-216000">
              <a:lnSpc>
                <a:spcPts val="2160"/>
              </a:lnSpc>
              <a:spcBef>
                <a:spcPts val="600"/>
              </a:spcBef>
              <a:buClr>
                <a:srgbClr val="F28702"/>
              </a:buClr>
            </a:pPr>
            <a:r>
              <a:rPr lang="fi-FI" sz="1800" b="1" dirty="0">
                <a:solidFill>
                  <a:srgbClr val="4A4B58"/>
                </a:solidFill>
              </a:rPr>
              <a:t>Keskeiset teemat: </a:t>
            </a:r>
            <a:r>
              <a:rPr lang="fi-FI" sz="1800" dirty="0">
                <a:solidFill>
                  <a:srgbClr val="4A4B58"/>
                </a:solidFill>
              </a:rPr>
              <a:t>Kohtaaminen, elämänlaatu ja toivo, kärsimys</a:t>
            </a:r>
          </a:p>
          <a:p>
            <a:pPr marL="216000" indent="-216000">
              <a:lnSpc>
                <a:spcPts val="2160"/>
              </a:lnSpc>
              <a:spcBef>
                <a:spcPts val="600"/>
              </a:spcBef>
              <a:buClr>
                <a:srgbClr val="F28702"/>
              </a:buClr>
            </a:pPr>
            <a:r>
              <a:rPr lang="fi-FI" sz="1800" b="1" dirty="0">
                <a:solidFill>
                  <a:srgbClr val="4A4B58"/>
                </a:solidFill>
              </a:rPr>
              <a:t>Oppimistavoitteet:</a:t>
            </a:r>
          </a:p>
          <a:p>
            <a:pPr marL="673200" lvl="2" indent="-216000">
              <a:lnSpc>
                <a:spcPts val="2160"/>
              </a:lnSpc>
              <a:spcBef>
                <a:spcPts val="600"/>
              </a:spcBef>
              <a:spcAft>
                <a:spcPts val="800"/>
              </a:spcAft>
              <a:buClr>
                <a:srgbClr val="F28702"/>
              </a:buClr>
              <a:buFont typeface="Symbol" panose="05050102010706020507" pitchFamily="18" charset="2"/>
              <a:buChar char=""/>
            </a:pPr>
            <a:r>
              <a:rPr lang="fi-FI" sz="1800" dirty="0">
                <a:solidFill>
                  <a:srgbClr val="4A4B58"/>
                </a:solidFill>
                <a:effectLst/>
                <a:ea typeface="Source Sans Pro" panose="020B0503030403020204" pitchFamily="34" charset="0"/>
                <a:cs typeface="Calibri" panose="020F0502020204030204" pitchFamily="34" charset="0"/>
              </a:rPr>
              <a:t>On saanut näkökulmia kuolevan ihmisen ja hänen läheistensä kohtaamiseen ja harjoitellut vuorovaikutustaitoja ja kohtaamisia osana koulutuskokonaisuutta.</a:t>
            </a:r>
          </a:p>
          <a:p>
            <a:pPr marL="673200" lvl="2" indent="-216000">
              <a:lnSpc>
                <a:spcPts val="2160"/>
              </a:lnSpc>
              <a:spcBef>
                <a:spcPts val="600"/>
              </a:spcBef>
              <a:spcAft>
                <a:spcPts val="800"/>
              </a:spcAft>
              <a:buClr>
                <a:srgbClr val="F28702"/>
              </a:buClr>
              <a:buFont typeface="Symbol" panose="05050102010706020507" pitchFamily="18" charset="2"/>
              <a:buChar char=""/>
            </a:pPr>
            <a:r>
              <a:rPr lang="fi-FI" sz="1800" dirty="0">
                <a:solidFill>
                  <a:srgbClr val="4A4B58"/>
                </a:solidFill>
                <a:effectLst/>
                <a:ea typeface="Source Sans Pro" panose="020B0503030403020204" pitchFamily="34" charset="0"/>
                <a:cs typeface="Calibri" panose="020F0502020204030204" pitchFamily="34" charset="0"/>
              </a:rPr>
              <a:t>On pohtinut saattohoidon vapaaehtoisen tehtävää, identiteettiä ja roolia sekä sitä, miten ja millä keinoilla vapaaehtoinen voi tukea kuolevaa ihmistä ja hänen läheisiään.</a:t>
            </a:r>
            <a:endParaRPr lang="fi-FI" sz="1800" dirty="0">
              <a:solidFill>
                <a:srgbClr val="4A4B58"/>
              </a:solidFill>
              <a:effectLst/>
              <a:ea typeface="Source Sans Pro" panose="020B0503030403020204" pitchFamily="34" charset="0"/>
              <a:cs typeface="Times New Roman" panose="02020603050405020304" pitchFamily="18" charset="0"/>
            </a:endParaRPr>
          </a:p>
          <a:p>
            <a:pPr marL="673200" lvl="2" indent="-216000">
              <a:lnSpc>
                <a:spcPts val="2160"/>
              </a:lnSpc>
              <a:spcBef>
                <a:spcPts val="600"/>
              </a:spcBef>
              <a:spcAft>
                <a:spcPts val="800"/>
              </a:spcAft>
              <a:buClr>
                <a:srgbClr val="F28702"/>
              </a:buClr>
              <a:buFont typeface="Symbol" panose="05050102010706020507" pitchFamily="18" charset="2"/>
              <a:buChar char=""/>
            </a:pPr>
            <a:r>
              <a:rPr lang="fi-FI" sz="1800" dirty="0">
                <a:solidFill>
                  <a:srgbClr val="4A4B58"/>
                </a:solidFill>
                <a:effectLst/>
                <a:ea typeface="Source Sans Pro" panose="020B0503030403020204" pitchFamily="34" charset="0"/>
                <a:cs typeface="Calibri" panose="020F0502020204030204" pitchFamily="34" charset="0"/>
              </a:rPr>
              <a:t>On sitoutunut toimimaan yhdenvertaisuutta edistäen, tuntee saattohoidon yhdenvertaisuushaasteita ja tietää, millä tavoin vapaaehtoinen voi varjella ja edistää yhdenvertaisuuden toteutumista omalla toiminnallaan.</a:t>
            </a:r>
          </a:p>
          <a:p>
            <a:pPr marL="673200" lvl="2" indent="-216000">
              <a:lnSpc>
                <a:spcPts val="2160"/>
              </a:lnSpc>
              <a:spcBef>
                <a:spcPts val="600"/>
              </a:spcBef>
              <a:spcAft>
                <a:spcPts val="800"/>
              </a:spcAft>
              <a:buClr>
                <a:srgbClr val="F28702"/>
              </a:buClr>
              <a:buFont typeface="Symbol" panose="05050102010706020507" pitchFamily="18" charset="2"/>
              <a:buChar char=""/>
            </a:pPr>
            <a:r>
              <a:rPr lang="fi-FI" sz="1800" dirty="0">
                <a:solidFill>
                  <a:srgbClr val="4A4B58"/>
                </a:solidFill>
                <a:ea typeface="Source Sans Pro" panose="020B0503030403020204" pitchFamily="34" charset="0"/>
                <a:cs typeface="Calibri" panose="020F0502020204030204" pitchFamily="34" charset="0"/>
              </a:rPr>
              <a:t>Ymmärtää, että saattohoidon vapaaehtoistyö on ei-tunnustuksellista toimintaa, jossa toisen vakaumuksen kunnioittamisen on ehdoton perusperiaate</a:t>
            </a:r>
            <a:endParaRPr lang="fi-FI" sz="1800" dirty="0">
              <a:solidFill>
                <a:srgbClr val="4A4B58"/>
              </a:solidFill>
            </a:endParaRPr>
          </a:p>
          <a:p>
            <a:pPr marL="216000" indent="-216000">
              <a:lnSpc>
                <a:spcPts val="2160"/>
              </a:lnSpc>
              <a:spcBef>
                <a:spcPts val="600"/>
              </a:spcBef>
              <a:buClr>
                <a:srgbClr val="F28702"/>
              </a:buClr>
            </a:pPr>
            <a:r>
              <a:rPr lang="fi-FI" sz="1800" b="1" dirty="0">
                <a:solidFill>
                  <a:srgbClr val="4A4B58"/>
                </a:solidFill>
              </a:rPr>
              <a:t>Kouluttajina</a:t>
            </a:r>
            <a:r>
              <a:rPr lang="fi-FI" sz="1800" dirty="0">
                <a:solidFill>
                  <a:srgbClr val="4A4B58"/>
                </a:solidFill>
              </a:rPr>
              <a:t> esim. sairaalapappi ja vapaaehtoistyön koordinaattori</a:t>
            </a:r>
          </a:p>
        </p:txBody>
      </p:sp>
      <p:sp>
        <p:nvSpPr>
          <p:cNvPr id="6" name="TextBox 5">
            <a:extLst>
              <a:ext uri="{FF2B5EF4-FFF2-40B4-BE49-F238E27FC236}">
                <a16:creationId xmlns:a16="http://schemas.microsoft.com/office/drawing/2014/main" id="{152E6E87-B249-FCBC-6560-CED4EFC71757}"/>
              </a:ext>
            </a:extLst>
          </p:cNvPr>
          <p:cNvSpPr txBox="1"/>
          <p:nvPr/>
        </p:nvSpPr>
        <p:spPr>
          <a:xfrm>
            <a:off x="920425" y="908720"/>
            <a:ext cx="10801200" cy="707886"/>
          </a:xfrm>
          <a:prstGeom prst="rect">
            <a:avLst/>
          </a:prstGeom>
          <a:noFill/>
        </p:spPr>
        <p:txBody>
          <a:bodyPr wrap="square" rtlCol="0">
            <a:spAutoFit/>
          </a:bodyPr>
          <a:lstStyle/>
          <a:p>
            <a:r>
              <a:rPr lang="en-US" sz="2400" i="1" dirty="0">
                <a:solidFill>
                  <a:srgbClr val="4A4B58"/>
                </a:solidFill>
                <a:latin typeface="Zilla Slab" pitchFamily="2" charset="77"/>
                <a:ea typeface="Zilla Slab" pitchFamily="2" charset="77"/>
              </a:rPr>
              <a:t>3. </a:t>
            </a:r>
            <a:r>
              <a:rPr lang="en-US" sz="2400" i="1" dirty="0" err="1">
                <a:solidFill>
                  <a:srgbClr val="4A4B58"/>
                </a:solidFill>
                <a:latin typeface="Zilla Slab" pitchFamily="2" charset="77"/>
                <a:ea typeface="Zilla Slab" pitchFamily="2" charset="77"/>
              </a:rPr>
              <a:t>koulutuskerta</a:t>
            </a:r>
            <a:r>
              <a:rPr lang="en-US" sz="2400" i="1" dirty="0">
                <a:solidFill>
                  <a:srgbClr val="4A4B58"/>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Vuorovaikutus</a:t>
            </a:r>
            <a:r>
              <a:rPr lang="en-US" sz="4000" b="1" dirty="0">
                <a:solidFill>
                  <a:srgbClr val="F28702"/>
                </a:solidFill>
                <a:latin typeface="Zilla Slab" pitchFamily="2" charset="77"/>
                <a:ea typeface="Zilla Slab" pitchFamily="2" charset="77"/>
              </a:rPr>
              <a:t> ja </a:t>
            </a:r>
            <a:r>
              <a:rPr lang="en-US" sz="4000" b="1" dirty="0" err="1">
                <a:solidFill>
                  <a:srgbClr val="F28702"/>
                </a:solidFill>
                <a:latin typeface="Zilla Slab" pitchFamily="2" charset="77"/>
                <a:ea typeface="Zilla Slab" pitchFamily="2" charset="77"/>
              </a:rPr>
              <a:t>kohtaaminen</a:t>
            </a:r>
            <a:endParaRPr lang="en-FI" sz="4000" dirty="0">
              <a:solidFill>
                <a:srgbClr val="F28702"/>
              </a:solidFill>
              <a:latin typeface="Source Sans Pro" panose="020B0503030403020204" pitchFamily="34" charset="0"/>
            </a:endParaRPr>
          </a:p>
        </p:txBody>
      </p:sp>
    </p:spTree>
    <p:extLst>
      <p:ext uri="{BB962C8B-B14F-4D97-AF65-F5344CB8AC3E}">
        <p14:creationId xmlns:p14="http://schemas.microsoft.com/office/powerpoint/2010/main" val="225691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087" y="1944454"/>
            <a:ext cx="8730970" cy="4544885"/>
          </a:xfrm>
        </p:spPr>
        <p:txBody>
          <a:bodyPr>
            <a:noAutofit/>
          </a:bodyPr>
          <a:lstStyle/>
          <a:p>
            <a:pPr marL="216000" indent="-216000">
              <a:lnSpc>
                <a:spcPts val="2160"/>
              </a:lnSpc>
              <a:spcBef>
                <a:spcPts val="600"/>
              </a:spcBef>
              <a:buClr>
                <a:srgbClr val="F28702"/>
              </a:buClr>
            </a:pPr>
            <a:r>
              <a:rPr lang="fi-FI" sz="1800" dirty="0">
                <a:solidFill>
                  <a:srgbClr val="4A4B58"/>
                </a:solidFill>
              </a:rPr>
              <a:t>Kohtaaminen on saattohoidon vapaaehtoistyön ydintä, joten tätä kertaa voi myös laajentaa, jakaa useammalle kerralle tai syventää lisätehtävin.</a:t>
            </a:r>
          </a:p>
          <a:p>
            <a:pPr marL="216000" indent="-216000">
              <a:lnSpc>
                <a:spcPts val="2160"/>
              </a:lnSpc>
              <a:spcBef>
                <a:spcPts val="600"/>
              </a:spcBef>
              <a:buClr>
                <a:srgbClr val="F28702"/>
              </a:buClr>
            </a:pPr>
            <a:r>
              <a:rPr lang="fi-FI" sz="1800" dirty="0">
                <a:solidFill>
                  <a:srgbClr val="4A4B58"/>
                </a:solidFill>
              </a:rPr>
              <a:t>Vapaaehtoisen käsikirjassa on kohtaamiseen runsaasti materiaalia ja harjoituksia</a:t>
            </a:r>
          </a:p>
          <a:p>
            <a:pPr marL="216000" indent="-216000">
              <a:lnSpc>
                <a:spcPts val="2160"/>
              </a:lnSpc>
              <a:spcBef>
                <a:spcPts val="600"/>
              </a:spcBef>
              <a:buClr>
                <a:srgbClr val="F28702"/>
              </a:buClr>
            </a:pPr>
            <a:r>
              <a:rPr lang="fi-FI" sz="1800" dirty="0">
                <a:solidFill>
                  <a:srgbClr val="4A4B58"/>
                </a:solidFill>
              </a:rPr>
              <a:t>Tällä koulutuskerralla on hyvä käydä pohtien ja perusteellisesti läpi perusperiaate: kunnioitamme saatettavan omaa vakaumusta. </a:t>
            </a:r>
          </a:p>
          <a:p>
            <a:pPr marL="216000" indent="-216000">
              <a:lnSpc>
                <a:spcPts val="2160"/>
              </a:lnSpc>
              <a:spcBef>
                <a:spcPts val="600"/>
              </a:spcBef>
              <a:buClr>
                <a:srgbClr val="F28702"/>
              </a:buClr>
            </a:pPr>
            <a:r>
              <a:rPr lang="fi-FI" sz="1800" dirty="0">
                <a:solidFill>
                  <a:srgbClr val="4A4B58"/>
                </a:solidFill>
              </a:rPr>
              <a:t>Yhdenvertaisuutta käsittelevä osuus voi olla monelle uutta, tähän voi harkita myös ulkopuolista kouluttajaa tai osaajaa puhumaan. </a:t>
            </a:r>
          </a:p>
          <a:p>
            <a:pPr marL="216000" indent="-216000">
              <a:lnSpc>
                <a:spcPts val="2160"/>
              </a:lnSpc>
              <a:spcBef>
                <a:spcPts val="600"/>
              </a:spcBef>
              <a:buClr>
                <a:srgbClr val="F28702"/>
              </a:buClr>
            </a:pPr>
            <a:r>
              <a:rPr lang="fi-FI" sz="1800" dirty="0">
                <a:solidFill>
                  <a:srgbClr val="4A4B58"/>
                </a:solidFill>
              </a:rPr>
              <a:t>Sairaalapappien erityisosaaminen kannattaa muistaa, samoin kokemusasiantuntijat Surevan kohtaaminen –toiminnasta ovat hyväksi havaittu tapa käsitellä kohtaamisen teemoja.</a:t>
            </a:r>
          </a:p>
          <a:p>
            <a:pPr marL="216000" indent="-216000">
              <a:lnSpc>
                <a:spcPts val="2160"/>
              </a:lnSpc>
              <a:spcBef>
                <a:spcPts val="600"/>
              </a:spcBef>
              <a:buClr>
                <a:srgbClr val="F28702"/>
              </a:buClr>
            </a:pPr>
            <a:r>
              <a:rPr lang="fi-FI" sz="1800" dirty="0">
                <a:solidFill>
                  <a:srgbClr val="4A4B58"/>
                </a:solidFill>
              </a:rPr>
              <a:t>Kaikki vapaaehtoiset eivät välttämättä suoraan kohtaa kuolevia potilaita/asukkaita, vaan voivat toimia muissa tehtävissä (varainkeruu, leivonta, saunottaminen, aulaemäntä jne.). Kohtaaminen on kuitenkin saattohoidon vapaaehtoistyön ydin ja erityisesti vakaumuksen kunnioittaminen ja yhdenvertaisuus ovat periaatteita jotka kaikkien toiminnassa mukana olevien on syytä sisäistää. </a:t>
            </a:r>
          </a:p>
        </p:txBody>
      </p:sp>
      <p:sp>
        <p:nvSpPr>
          <p:cNvPr id="6" name="TextBox 5">
            <a:extLst>
              <a:ext uri="{FF2B5EF4-FFF2-40B4-BE49-F238E27FC236}">
                <a16:creationId xmlns:a16="http://schemas.microsoft.com/office/drawing/2014/main" id="{152E6E87-B249-FCBC-6560-CED4EFC71757}"/>
              </a:ext>
            </a:extLst>
          </p:cNvPr>
          <p:cNvSpPr txBox="1"/>
          <p:nvPr/>
        </p:nvSpPr>
        <p:spPr>
          <a:xfrm>
            <a:off x="1235460" y="908720"/>
            <a:ext cx="10801200" cy="707886"/>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Huomioita</a:t>
            </a:r>
            <a:endParaRPr lang="en-FI" sz="4000" dirty="0">
              <a:solidFill>
                <a:srgbClr val="F28702"/>
              </a:solidFill>
              <a:latin typeface="Source Sans Pro" panose="020B0503030403020204" pitchFamily="34" charset="0"/>
            </a:endParaRPr>
          </a:p>
        </p:txBody>
      </p:sp>
    </p:spTree>
    <p:extLst>
      <p:ext uri="{BB962C8B-B14F-4D97-AF65-F5344CB8AC3E}">
        <p14:creationId xmlns:p14="http://schemas.microsoft.com/office/powerpoint/2010/main" val="2931101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087" y="1944454"/>
            <a:ext cx="8191483" cy="4544885"/>
          </a:xfrm>
        </p:spPr>
        <p:txBody>
          <a:bodyPr>
            <a:noAutofit/>
          </a:bodyPr>
          <a:lstStyle/>
          <a:p>
            <a:pPr marL="216000" indent="-216000">
              <a:lnSpc>
                <a:spcPts val="2160"/>
              </a:lnSpc>
              <a:spcBef>
                <a:spcPts val="600"/>
              </a:spcBef>
              <a:buClr>
                <a:srgbClr val="F28702"/>
              </a:buClr>
            </a:pPr>
            <a:r>
              <a:rPr lang="fi-FI" sz="1800" dirty="0">
                <a:solidFill>
                  <a:srgbClr val="4A4B58"/>
                </a:solidFill>
              </a:rPr>
              <a:t>Välitehtävän yhteinen purku</a:t>
            </a:r>
          </a:p>
          <a:p>
            <a:pPr marL="216000" indent="-216000">
              <a:lnSpc>
                <a:spcPts val="2160"/>
              </a:lnSpc>
              <a:spcBef>
                <a:spcPts val="600"/>
              </a:spcBef>
              <a:buClr>
                <a:srgbClr val="F28702"/>
              </a:buClr>
            </a:pPr>
            <a:r>
              <a:rPr lang="fi-FI" sz="1800" dirty="0">
                <a:solidFill>
                  <a:srgbClr val="4A4B58"/>
                </a:solidFill>
              </a:rPr>
              <a:t>Sairaalapappi – vuorovaikutuksesta ja kohtaamisesta</a:t>
            </a:r>
          </a:p>
          <a:p>
            <a:pPr marL="216000" indent="-216000">
              <a:lnSpc>
                <a:spcPts val="2160"/>
              </a:lnSpc>
              <a:spcBef>
                <a:spcPts val="600"/>
              </a:spcBef>
              <a:buClr>
                <a:srgbClr val="F28702"/>
              </a:buClr>
            </a:pPr>
            <a:r>
              <a:rPr lang="fi-FI" sz="1800" dirty="0">
                <a:solidFill>
                  <a:srgbClr val="4A4B58"/>
                </a:solidFill>
              </a:rPr>
              <a:t>Kokemusasiantuntija – läheisen menettämisestä ja surusta</a:t>
            </a:r>
          </a:p>
          <a:p>
            <a:pPr marL="216000" indent="-216000">
              <a:lnSpc>
                <a:spcPts val="2160"/>
              </a:lnSpc>
              <a:spcBef>
                <a:spcPts val="600"/>
              </a:spcBef>
              <a:buClr>
                <a:srgbClr val="F28702"/>
              </a:buClr>
            </a:pPr>
            <a:r>
              <a:rPr lang="fi-FI" sz="1800" dirty="0">
                <a:solidFill>
                  <a:srgbClr val="4A4B58"/>
                </a:solidFill>
              </a:rPr>
              <a:t>Kohtaamisharjoitukset pienryhmissä – tapausesimerkkien kautta: miten menen omana itsenäni erilaisiin tilanteisiin, millaisia tunteita herää</a:t>
            </a:r>
          </a:p>
        </p:txBody>
      </p:sp>
      <p:sp>
        <p:nvSpPr>
          <p:cNvPr id="2" name="TextBox 1">
            <a:extLst>
              <a:ext uri="{FF2B5EF4-FFF2-40B4-BE49-F238E27FC236}">
                <a16:creationId xmlns:a16="http://schemas.microsoft.com/office/drawing/2014/main" id="{A88E2642-1952-F478-F222-C611363E728B}"/>
              </a:ext>
            </a:extLst>
          </p:cNvPr>
          <p:cNvSpPr txBox="1"/>
          <p:nvPr/>
        </p:nvSpPr>
        <p:spPr>
          <a:xfrm>
            <a:off x="1685510" y="908720"/>
            <a:ext cx="10801200" cy="707886"/>
          </a:xfrm>
          <a:prstGeom prst="rect">
            <a:avLst/>
          </a:prstGeom>
          <a:noFill/>
        </p:spPr>
        <p:txBody>
          <a:bodyPr wrap="square" rtlCol="0">
            <a:spAutoFit/>
          </a:bodyPr>
          <a:lstStyle/>
          <a:p>
            <a:r>
              <a:rPr lang="en-US" sz="2400" i="1" dirty="0" err="1">
                <a:solidFill>
                  <a:srgbClr val="4A4B58"/>
                </a:solidFill>
                <a:latin typeface="Zilla Slab" pitchFamily="2" charset="77"/>
                <a:ea typeface="Zilla Slab" pitchFamily="2" charset="77"/>
              </a:rPr>
              <a:t>Esimerkki</a:t>
            </a:r>
            <a:r>
              <a:rPr lang="en-US" sz="2400" i="1" dirty="0">
                <a:solidFill>
                  <a:srgbClr val="4A4B58"/>
                </a:solidFill>
                <a:latin typeface="Zilla Slab" pitchFamily="2" charset="77"/>
                <a:ea typeface="Zilla Slab" pitchFamily="2" charset="77"/>
              </a:rPr>
              <a:t>: </a:t>
            </a:r>
            <a:r>
              <a:rPr lang="en-US" sz="4000" i="1" dirty="0" err="1">
                <a:solidFill>
                  <a:srgbClr val="F28702"/>
                </a:solidFill>
                <a:latin typeface="Zilla Slab Medium" pitchFamily="2" charset="77"/>
                <a:ea typeface="Zilla Slab Medium" pitchFamily="2" charset="77"/>
              </a:rPr>
              <a:t>Kolmas</a:t>
            </a:r>
            <a:r>
              <a:rPr lang="en-US" sz="4000" i="1" dirty="0">
                <a:solidFill>
                  <a:srgbClr val="F28702"/>
                </a:solidFill>
                <a:latin typeface="Zilla Slab Medium" pitchFamily="2" charset="77"/>
                <a:ea typeface="Zilla Slab Medium" pitchFamily="2" charset="77"/>
              </a:rPr>
              <a:t> </a:t>
            </a:r>
            <a:r>
              <a:rPr lang="en-US" sz="4000" i="1" dirty="0" err="1">
                <a:solidFill>
                  <a:srgbClr val="F28702"/>
                </a:solidFill>
                <a:latin typeface="Zilla Slab Medium" pitchFamily="2" charset="77"/>
                <a:ea typeface="Zilla Slab Medium" pitchFamily="2" charset="77"/>
              </a:rPr>
              <a:t>koulutuskerta</a:t>
            </a:r>
            <a:endParaRPr lang="en-FI" sz="4000" i="1" dirty="0">
              <a:solidFill>
                <a:srgbClr val="F28702"/>
              </a:solidFill>
              <a:latin typeface="Zilla Slab Medium" pitchFamily="2" charset="77"/>
              <a:ea typeface="Zilla Slab Medium" pitchFamily="2" charset="77"/>
            </a:endParaRPr>
          </a:p>
        </p:txBody>
      </p:sp>
    </p:spTree>
    <p:extLst>
      <p:ext uri="{BB962C8B-B14F-4D97-AF65-F5344CB8AC3E}">
        <p14:creationId xmlns:p14="http://schemas.microsoft.com/office/powerpoint/2010/main" val="2909840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087" y="1944454"/>
            <a:ext cx="8596528" cy="4544885"/>
          </a:xfrm>
        </p:spPr>
        <p:txBody>
          <a:bodyPr>
            <a:noAutofit/>
          </a:bodyPr>
          <a:lstStyle/>
          <a:p>
            <a:pPr lvl="0">
              <a:lnSpc>
                <a:spcPts val="2160"/>
              </a:lnSpc>
              <a:spcBef>
                <a:spcPts val="600"/>
              </a:spcBef>
              <a:buClr>
                <a:srgbClr val="F28702"/>
              </a:buClr>
            </a:pPr>
            <a:r>
              <a:rPr lang="fi-FI" sz="1800" b="1" dirty="0">
                <a:solidFill>
                  <a:srgbClr val="4A4B58"/>
                </a:solidFill>
              </a:rPr>
              <a:t>Keskeiset teemat: </a:t>
            </a:r>
            <a:r>
              <a:rPr lang="fi-FI" sz="1800" dirty="0">
                <a:solidFill>
                  <a:srgbClr val="4A4B58"/>
                </a:solidFill>
              </a:rPr>
              <a:t>Käytännöt ja pelisäännöt, vapaaehtoisen hyvinvointi, toiminnanohjaus/työnohjaus</a:t>
            </a:r>
          </a:p>
          <a:p>
            <a:pPr lvl="0">
              <a:lnSpc>
                <a:spcPts val="2160"/>
              </a:lnSpc>
              <a:spcBef>
                <a:spcPts val="600"/>
              </a:spcBef>
              <a:buClr>
                <a:srgbClr val="F28702"/>
              </a:buClr>
            </a:pPr>
            <a:r>
              <a:rPr lang="fi-FI" sz="1800" b="1" dirty="0">
                <a:solidFill>
                  <a:srgbClr val="4A4B58"/>
                </a:solidFill>
              </a:rPr>
              <a:t>Oppimistavoitteet:</a:t>
            </a:r>
          </a:p>
          <a:p>
            <a:pPr marL="742950" lvl="3" indent="-285750">
              <a:lnSpc>
                <a:spcPts val="2160"/>
              </a:lnSpc>
              <a:spcBef>
                <a:spcPts val="600"/>
              </a:spcBef>
              <a:buClr>
                <a:srgbClr val="F28702"/>
              </a:buClr>
            </a:pPr>
            <a:r>
              <a:rPr lang="fi-FI" dirty="0">
                <a:solidFill>
                  <a:srgbClr val="4A4B58"/>
                </a:solidFill>
                <a:effectLst/>
                <a:ea typeface="Source Sans Pro" panose="020B0503030403020204" pitchFamily="34" charset="0"/>
                <a:cs typeface="Calibri" panose="020F0502020204030204" pitchFamily="34" charset="0"/>
              </a:rPr>
              <a:t>On saanut perustietoa vapaaehtoistoimintaan, kuolemiseen ja kuolemaan liittyvistä käytännöistä sairaala- tai osastoympäristössä. Tuntee erilaisia saattohoidon toimintaympäristöjä ja on saanut tietoa näissä ympäristöissä toimimisen periaatteista ja säännöistä.</a:t>
            </a:r>
            <a:endParaRPr lang="fi-FI" dirty="0">
              <a:solidFill>
                <a:srgbClr val="4A4B58"/>
              </a:solidFill>
              <a:effectLst/>
              <a:ea typeface="Source Sans Pro" panose="020B0503030403020204" pitchFamily="34" charset="0"/>
              <a:cs typeface="Times New Roman" panose="02020603050405020304" pitchFamily="18" charset="0"/>
            </a:endParaRPr>
          </a:p>
          <a:p>
            <a:pPr marL="742950" lvl="3" indent="-285750">
              <a:lnSpc>
                <a:spcPts val="2160"/>
              </a:lnSpc>
              <a:spcBef>
                <a:spcPts val="600"/>
              </a:spcBef>
              <a:buClr>
                <a:srgbClr val="F28702"/>
              </a:buClr>
            </a:pPr>
            <a:r>
              <a:rPr lang="fi-FI" dirty="0">
                <a:solidFill>
                  <a:srgbClr val="4A4B58"/>
                </a:solidFill>
                <a:effectLst/>
                <a:ea typeface="Source Sans Pro" panose="020B0503030403020204" pitchFamily="34" charset="0"/>
                <a:cs typeface="Calibri" panose="020F0502020204030204" pitchFamily="34" charset="0"/>
              </a:rPr>
              <a:t>Osaa toimia vapaaehtoisen roolissaan vastuullisesti ja turvallisesti, vapaaehtoistoiminnan eettisiä periaatteita ja arvoja sekä toimintayksikön sääntöjä noudattaen.</a:t>
            </a:r>
          </a:p>
          <a:p>
            <a:pPr marL="742950" lvl="3" indent="-285750">
              <a:lnSpc>
                <a:spcPts val="2160"/>
              </a:lnSpc>
              <a:spcBef>
                <a:spcPts val="600"/>
              </a:spcBef>
              <a:buClr>
                <a:srgbClr val="F28702"/>
              </a:buClr>
            </a:pPr>
            <a:r>
              <a:rPr lang="fi-FI" dirty="0">
                <a:solidFill>
                  <a:srgbClr val="4A4B58"/>
                </a:solidFill>
                <a:effectLst/>
                <a:ea typeface="Source Sans Pro" panose="020B0503030403020204" pitchFamily="34" charset="0"/>
                <a:cs typeface="Calibri" panose="020F0502020204030204" pitchFamily="34" charset="0"/>
              </a:rPr>
              <a:t>Osaa tunnistaa voimavarojaan, vahvuuksiaan ja heikkouksiaan ja suhteuttaa niitä omaan toimintaansa sekä tuntee keinoja huolehtia omasta jaksamisestaan ja palautumisestaan.</a:t>
            </a:r>
          </a:p>
          <a:p>
            <a:pPr lvl="0">
              <a:lnSpc>
                <a:spcPts val="2160"/>
              </a:lnSpc>
              <a:spcBef>
                <a:spcPts val="600"/>
              </a:spcBef>
              <a:buClr>
                <a:srgbClr val="F28702"/>
              </a:buClr>
            </a:pPr>
            <a:r>
              <a:rPr lang="fi-FI" sz="1800" b="1" dirty="0">
                <a:solidFill>
                  <a:srgbClr val="4A4B58"/>
                </a:solidFill>
                <a:ea typeface="Source Sans Pro" panose="020B0503030403020204" pitchFamily="34" charset="0"/>
                <a:cs typeface="Calibri" panose="020F0502020204030204" pitchFamily="34" charset="0"/>
              </a:rPr>
              <a:t>Kouluttajina: </a:t>
            </a:r>
            <a:r>
              <a:rPr lang="fi-FI" sz="1800" dirty="0">
                <a:solidFill>
                  <a:srgbClr val="4A4B58"/>
                </a:solidFill>
                <a:ea typeface="Source Sans Pro" panose="020B0503030403020204" pitchFamily="34" charset="0"/>
                <a:cs typeface="Calibri" panose="020F0502020204030204" pitchFamily="34" charset="0"/>
              </a:rPr>
              <a:t>vapaaehtoistoiminnan koordinaattori; järjestötyöntekijä; kokenut vapaaehtoinen; toimintayksiköiden henkilökunta</a:t>
            </a:r>
            <a:endParaRPr lang="fi-FI" sz="1800" dirty="0">
              <a:solidFill>
                <a:srgbClr val="4A4B58"/>
              </a:solidFill>
              <a:effectLst/>
              <a:ea typeface="Source Sans Pro" panose="020B0503030403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52E6E87-B249-FCBC-6560-CED4EFC71757}"/>
              </a:ext>
            </a:extLst>
          </p:cNvPr>
          <p:cNvSpPr txBox="1"/>
          <p:nvPr/>
        </p:nvSpPr>
        <p:spPr>
          <a:xfrm>
            <a:off x="920425" y="908720"/>
            <a:ext cx="10801200" cy="707886"/>
          </a:xfrm>
          <a:prstGeom prst="rect">
            <a:avLst/>
          </a:prstGeom>
          <a:noFill/>
        </p:spPr>
        <p:txBody>
          <a:bodyPr wrap="square" rtlCol="0">
            <a:spAutoFit/>
          </a:bodyPr>
          <a:lstStyle/>
          <a:p>
            <a:r>
              <a:rPr lang="en-US" sz="2400" i="1" dirty="0">
                <a:solidFill>
                  <a:srgbClr val="4A4B58"/>
                </a:solidFill>
                <a:latin typeface="Zilla Slab" pitchFamily="2" charset="77"/>
                <a:ea typeface="Zilla Slab" pitchFamily="2" charset="77"/>
              </a:rPr>
              <a:t>4. </a:t>
            </a:r>
            <a:r>
              <a:rPr lang="en-US" sz="2400" i="1" dirty="0" err="1">
                <a:solidFill>
                  <a:srgbClr val="4A4B58"/>
                </a:solidFill>
                <a:latin typeface="Zilla Slab" pitchFamily="2" charset="77"/>
                <a:ea typeface="Zilla Slab" pitchFamily="2" charset="77"/>
              </a:rPr>
              <a:t>koulutuskerta</a:t>
            </a:r>
            <a:r>
              <a:rPr lang="en-US" sz="2400" i="1" dirty="0">
                <a:solidFill>
                  <a:srgbClr val="4A4B58"/>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Käytännöt</a:t>
            </a:r>
            <a:endParaRPr lang="en-FI" sz="4000" dirty="0">
              <a:solidFill>
                <a:srgbClr val="F28702"/>
              </a:solidFill>
              <a:latin typeface="Source Sans Pro" panose="020B0503030403020204" pitchFamily="34" charset="0"/>
            </a:endParaRPr>
          </a:p>
        </p:txBody>
      </p:sp>
    </p:spTree>
    <p:extLst>
      <p:ext uri="{BB962C8B-B14F-4D97-AF65-F5344CB8AC3E}">
        <p14:creationId xmlns:p14="http://schemas.microsoft.com/office/powerpoint/2010/main" val="1737545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854A3D2-A0F4-9A43-BD72-0A3A0BECC2FD}"/>
            </a:ext>
          </a:extLst>
        </p:cNvPr>
        <p:cNvGrpSpPr/>
        <p:nvPr/>
      </p:nvGrpSpPr>
      <p:grpSpPr>
        <a:xfrm>
          <a:off x="0" y="0"/>
          <a:ext cx="0" cy="0"/>
          <a:chOff x="0" y="0"/>
          <a:chExt cx="0" cy="0"/>
        </a:xfrm>
      </p:grpSpPr>
      <p:sp>
        <p:nvSpPr>
          <p:cNvPr id="3" name="Alaotsikko 2">
            <a:extLst>
              <a:ext uri="{FF2B5EF4-FFF2-40B4-BE49-F238E27FC236}">
                <a16:creationId xmlns:a16="http://schemas.microsoft.com/office/drawing/2014/main" id="{6D391CD5-A7C0-FB2F-459F-B99D606F1FBF}"/>
              </a:ext>
            </a:extLst>
          </p:cNvPr>
          <p:cNvSpPr>
            <a:spLocks noGrp="1"/>
          </p:cNvSpPr>
          <p:nvPr>
            <p:ph type="subTitle" idx="4294967295"/>
          </p:nvPr>
        </p:nvSpPr>
        <p:spPr>
          <a:xfrm>
            <a:off x="4656138" y="1989138"/>
            <a:ext cx="6075377" cy="3786188"/>
          </a:xfrm>
        </p:spPr>
        <p:txBody>
          <a:bodyPr vert="horz" lIns="91440" tIns="45720" rIns="91440" bIns="45720" rtlCol="0">
            <a:normAutofit/>
          </a:bodyPr>
          <a:lstStyle/>
          <a:p>
            <a:pPr marL="216000" indent="-216000" algn="l">
              <a:lnSpc>
                <a:spcPts val="2160"/>
              </a:lnSpc>
              <a:spcBef>
                <a:spcPts val="600"/>
              </a:spcBef>
              <a:buClr>
                <a:srgbClr val="F28702"/>
              </a:buClr>
              <a:buFont typeface="Arial" panose="020B0604020202020204" pitchFamily="34" charset="0"/>
              <a:buChar char="•"/>
            </a:pPr>
            <a:r>
              <a:rPr lang="fi-FI" sz="1800" dirty="0">
                <a:solidFill>
                  <a:srgbClr val="4A4B58"/>
                </a:solidFill>
                <a:ea typeface="Source Sans Pro" panose="020B0503030403020204" pitchFamily="34" charset="0"/>
                <a:cs typeface="Calibri" panose="020F0502020204030204" pitchFamily="34" charset="0"/>
              </a:rPr>
              <a:t>Riittävästi tietoa vs. </a:t>
            </a:r>
            <a:r>
              <a:rPr lang="fi-FI" sz="1800" dirty="0">
                <a:solidFill>
                  <a:srgbClr val="4A4B58"/>
                </a:solidFill>
                <a:effectLst/>
                <a:ea typeface="Source Sans Pro" panose="020B0503030403020204" pitchFamily="34" charset="0"/>
                <a:cs typeface="Calibri" panose="020F0502020204030204" pitchFamily="34" charset="0"/>
              </a:rPr>
              <a:t>”</a:t>
            </a:r>
            <a:r>
              <a:rPr lang="fi-FI" sz="1800" dirty="0">
                <a:solidFill>
                  <a:srgbClr val="4A4B58"/>
                </a:solidFill>
                <a:ea typeface="Source Sans Pro" panose="020B0503030403020204" pitchFamily="34" charset="0"/>
                <a:cs typeface="Calibri" panose="020F0502020204030204" pitchFamily="34" charset="0"/>
              </a:rPr>
              <a:t>i</a:t>
            </a:r>
            <a:r>
              <a:rPr lang="fi-FI" sz="1800" dirty="0">
                <a:solidFill>
                  <a:srgbClr val="4A4B58"/>
                </a:solidFill>
                <a:effectLst/>
                <a:ea typeface="Source Sans Pro" panose="020B0503030403020204" pitchFamily="34" charset="0"/>
                <a:cs typeface="Calibri" panose="020F0502020204030204" pitchFamily="34" charset="0"/>
              </a:rPr>
              <a:t>hmisen tiedot ja taidot riittävät”</a:t>
            </a:r>
          </a:p>
          <a:p>
            <a:pPr marL="216000" indent="-216000" algn="l">
              <a:lnSpc>
                <a:spcPts val="2160"/>
              </a:lnSpc>
              <a:spcBef>
                <a:spcPts val="600"/>
              </a:spcBef>
              <a:buClr>
                <a:srgbClr val="F28702"/>
              </a:buClr>
              <a:buFont typeface="Arial" panose="020B0604020202020204" pitchFamily="34" charset="0"/>
              <a:buChar char="•"/>
            </a:pPr>
            <a:r>
              <a:rPr lang="fi-FI" sz="1800" dirty="0">
                <a:solidFill>
                  <a:srgbClr val="4A4B58"/>
                </a:solidFill>
                <a:ea typeface="Source Sans Pro" panose="020B0503030403020204" pitchFamily="34" charset="0"/>
                <a:cs typeface="Calibri" panose="020F0502020204030204" pitchFamily="34" charset="0"/>
              </a:rPr>
              <a:t>Valtakunnallisesti yhtenäiset teemat ja oppimistavoitteet ovat tietty laadun tae, joka mahdollistaa myös vapaaehtoisten siirtymisen alueelta tai toimintayksiköstä toiseen.</a:t>
            </a:r>
          </a:p>
          <a:p>
            <a:pPr marL="216000" indent="-216000" algn="l">
              <a:lnSpc>
                <a:spcPts val="2160"/>
              </a:lnSpc>
              <a:spcBef>
                <a:spcPts val="600"/>
              </a:spcBef>
              <a:buClr>
                <a:srgbClr val="F28702"/>
              </a:buClr>
              <a:buFont typeface="Arial" panose="020B0604020202020204" pitchFamily="34" charset="0"/>
              <a:buChar char="•"/>
            </a:pPr>
            <a:r>
              <a:rPr lang="fi-FI" sz="1800" dirty="0">
                <a:solidFill>
                  <a:srgbClr val="4A4B58"/>
                </a:solidFill>
                <a:effectLst/>
                <a:ea typeface="Source Sans Pro" panose="020B0503030403020204" pitchFamily="34" charset="0"/>
                <a:cs typeface="Calibri" panose="020F0502020204030204" pitchFamily="34" charset="0"/>
              </a:rPr>
              <a:t>Käydystä koulutuksesta on syytä jaka</a:t>
            </a:r>
            <a:r>
              <a:rPr lang="fi-FI" sz="1800" dirty="0">
                <a:solidFill>
                  <a:srgbClr val="4A4B58"/>
                </a:solidFill>
                <a:ea typeface="Source Sans Pro" panose="020B0503030403020204" pitchFamily="34" charset="0"/>
                <a:cs typeface="Calibri" panose="020F0502020204030204" pitchFamily="34" charset="0"/>
              </a:rPr>
              <a:t>a vapaaehtoiselle todistus (mutta hankkeessa todettiin että vapaaehtoiset eivät useimmiten kaipaa osaamismerkkejä, Koski-merkintää tai pitkiä opintoja)</a:t>
            </a:r>
            <a:endParaRPr lang="fi-FI" sz="1800" dirty="0">
              <a:solidFill>
                <a:srgbClr val="4A4B58"/>
              </a:solidFill>
              <a:effectLst/>
              <a:ea typeface="Source Sans Pro" panose="020B0503030403020204" pitchFamily="34" charset="0"/>
              <a:cs typeface="Times New Roman" panose="02020603050405020304" pitchFamily="18" charset="0"/>
            </a:endParaRPr>
          </a:p>
          <a:p>
            <a:pPr marL="216000" indent="-216000">
              <a:lnSpc>
                <a:spcPts val="2160"/>
              </a:lnSpc>
              <a:spcBef>
                <a:spcPts val="600"/>
              </a:spcBef>
              <a:buClr>
                <a:srgbClr val="F28702"/>
              </a:buClr>
            </a:pPr>
            <a:endParaRPr lang="en-US" sz="1800" dirty="0">
              <a:solidFill>
                <a:srgbClr val="4A4B58"/>
              </a:solidFill>
            </a:endParaRPr>
          </a:p>
        </p:txBody>
      </p:sp>
      <p:sp>
        <p:nvSpPr>
          <p:cNvPr id="7" name="TextBox 6">
            <a:extLst>
              <a:ext uri="{FF2B5EF4-FFF2-40B4-BE49-F238E27FC236}">
                <a16:creationId xmlns:a16="http://schemas.microsoft.com/office/drawing/2014/main" id="{DFC0DD9C-C06D-3074-2A4B-5AFFB353BE54}"/>
              </a:ext>
            </a:extLst>
          </p:cNvPr>
          <p:cNvSpPr txBox="1"/>
          <p:nvPr/>
        </p:nvSpPr>
        <p:spPr>
          <a:xfrm>
            <a:off x="4656137" y="1088740"/>
            <a:ext cx="5805347" cy="707886"/>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Reunaehdot</a:t>
            </a:r>
            <a:r>
              <a:rPr lang="en-US" sz="4000" b="1" dirty="0">
                <a:solidFill>
                  <a:srgbClr val="F28702"/>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koulutukselle</a:t>
            </a:r>
            <a:r>
              <a:rPr lang="en-US" sz="4000" b="1" dirty="0">
                <a:solidFill>
                  <a:srgbClr val="F28702"/>
                </a:solidFill>
                <a:latin typeface="Zilla Slab" pitchFamily="2" charset="77"/>
                <a:ea typeface="Zilla Slab" pitchFamily="2" charset="77"/>
              </a:rPr>
              <a:t> </a:t>
            </a:r>
            <a:endParaRPr lang="en-FI" sz="4000" dirty="0">
              <a:latin typeface="Source Sans Pro" panose="020B0503030403020204" pitchFamily="34" charset="0"/>
            </a:endParaRPr>
          </a:p>
        </p:txBody>
      </p:sp>
    </p:spTree>
    <p:extLst>
      <p:ext uri="{BB962C8B-B14F-4D97-AF65-F5344CB8AC3E}">
        <p14:creationId xmlns:p14="http://schemas.microsoft.com/office/powerpoint/2010/main" val="2374101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087" y="1944454"/>
            <a:ext cx="8730970" cy="4544885"/>
          </a:xfrm>
        </p:spPr>
        <p:txBody>
          <a:bodyPr>
            <a:noAutofit/>
          </a:bodyPr>
          <a:lstStyle/>
          <a:p>
            <a:pPr marL="216000" indent="-216000">
              <a:lnSpc>
                <a:spcPts val="2160"/>
              </a:lnSpc>
              <a:spcBef>
                <a:spcPts val="600"/>
              </a:spcBef>
              <a:buClr>
                <a:srgbClr val="F28702"/>
              </a:buClr>
            </a:pPr>
            <a:r>
              <a:rPr lang="fi-FI" sz="1800" dirty="0">
                <a:solidFill>
                  <a:srgbClr val="4A4B58"/>
                </a:solidFill>
                <a:ea typeface="Source Sans Pro" panose="020B0503030403020204" pitchFamily="34" charset="0"/>
              </a:rPr>
              <a:t>Vapaaehtoistyön aloittaminen on huomattavasti helpompaa, jos ollaan jo opittu tuntemaan toinen toistaan, eli viimeistään viimeisellä koulutuskerralla kannattaa ottaa mukaan toimintayksiköiden henkilökuntaa ja/tai kokeneita vapaaehtoisia, jotka saattelevat uudet vapaaehtoiset tehtäviinsä. Toimintayksiköt esitellään.</a:t>
            </a:r>
          </a:p>
          <a:p>
            <a:pPr marL="216000" indent="-216000">
              <a:lnSpc>
                <a:spcPts val="2160"/>
              </a:lnSpc>
              <a:spcBef>
                <a:spcPts val="600"/>
              </a:spcBef>
              <a:buClr>
                <a:srgbClr val="F28702"/>
              </a:buClr>
            </a:pPr>
            <a:r>
              <a:rPr lang="fi-FI" sz="1800" dirty="0">
                <a:solidFill>
                  <a:srgbClr val="4A4B58"/>
                </a:solidFill>
                <a:ea typeface="Source Sans Pro" panose="020B0503030403020204" pitchFamily="34" charset="0"/>
              </a:rPr>
              <a:t>Viimeisellä kerralla jaetaan liivit, nimikyltit, kaulanauhat yms. tarvikkeet</a:t>
            </a:r>
          </a:p>
          <a:p>
            <a:pPr marL="216000" indent="-216000">
              <a:lnSpc>
                <a:spcPts val="2160"/>
              </a:lnSpc>
              <a:spcBef>
                <a:spcPts val="600"/>
              </a:spcBef>
              <a:buClr>
                <a:srgbClr val="F28702"/>
              </a:buClr>
            </a:pPr>
            <a:r>
              <a:rPr lang="fi-FI" sz="1800" dirty="0">
                <a:solidFill>
                  <a:srgbClr val="4A4B58"/>
                </a:solidFill>
                <a:ea typeface="Source Sans Pro" panose="020B0503030403020204" pitchFamily="34" charset="0"/>
              </a:rPr>
              <a:t>Onhan jatkosta sovittu? Kukaan ei saisi lähteä kotiin ilman että on selvää, koska, missä ja miten hän pääsee ensimmäiselle tutustumiskäynnille tulevassa toimintayksikössä – kalenterit esiin! Perehdytys tapahtuu toimintayksiköissä henkilökunnan toimesta, yksityiskohtaiset ohjeet annetaan vasta perehdytyksessä, ei tällä koulutuskerralla (tai vaihtoehtoisesti jakaudutaan ryhmiin toimintayksiköiden mukaisesti ja annetaan </a:t>
            </a:r>
            <a:r>
              <a:rPr lang="fi-FI" sz="1800" dirty="0" err="1">
                <a:solidFill>
                  <a:srgbClr val="4A4B58"/>
                </a:solidFill>
                <a:ea typeface="Source Sans Pro" panose="020B0503030403020204" pitchFamily="34" charset="0"/>
              </a:rPr>
              <a:t>täsmäohjeet</a:t>
            </a:r>
            <a:r>
              <a:rPr lang="fi-FI" sz="1800" dirty="0">
                <a:solidFill>
                  <a:srgbClr val="4A4B58"/>
                </a:solidFill>
                <a:ea typeface="Source Sans Pro" panose="020B0503030403020204" pitchFamily="34" charset="0"/>
              </a:rPr>
              <a:t> tarpeen mukaan)</a:t>
            </a:r>
          </a:p>
          <a:p>
            <a:pPr marL="216000" indent="-216000">
              <a:lnSpc>
                <a:spcPts val="2160"/>
              </a:lnSpc>
              <a:spcBef>
                <a:spcPts val="600"/>
              </a:spcBef>
              <a:buClr>
                <a:srgbClr val="F28702"/>
              </a:buClr>
            </a:pPr>
            <a:r>
              <a:rPr lang="fi-FI" sz="1800" dirty="0">
                <a:solidFill>
                  <a:srgbClr val="4A4B58"/>
                </a:solidFill>
                <a:ea typeface="Source Sans Pro" panose="020B0503030403020204" pitchFamily="34" charset="0"/>
              </a:rPr>
              <a:t>Viimeisellä koulutuskerralla ilmoitetaan myös ensimmäisen toiminnanohjauksen ja seuraavan yhteisen kokoontumisen (ns. luokkakokouksen) päivämäärä</a:t>
            </a:r>
          </a:p>
          <a:p>
            <a:pPr marL="216000" indent="-216000">
              <a:lnSpc>
                <a:spcPts val="2160"/>
              </a:lnSpc>
              <a:spcBef>
                <a:spcPts val="600"/>
              </a:spcBef>
              <a:buClr>
                <a:srgbClr val="F28702"/>
              </a:buClr>
            </a:pPr>
            <a:r>
              <a:rPr lang="fi-FI" sz="1800" dirty="0">
                <a:solidFill>
                  <a:srgbClr val="4A4B58"/>
                </a:solidFill>
                <a:ea typeface="Source Sans Pro" panose="020B0503030403020204" pitchFamily="34" charset="0"/>
              </a:rPr>
              <a:t>Käytännön kysymysten lisäksi tärkeää keskustella rajoista, ajankäytöstä ja vapaaehtoisen hyvinvoinnista.</a:t>
            </a:r>
          </a:p>
        </p:txBody>
      </p:sp>
      <p:sp>
        <p:nvSpPr>
          <p:cNvPr id="6" name="TextBox 5">
            <a:extLst>
              <a:ext uri="{FF2B5EF4-FFF2-40B4-BE49-F238E27FC236}">
                <a16:creationId xmlns:a16="http://schemas.microsoft.com/office/drawing/2014/main" id="{152E6E87-B249-FCBC-6560-CED4EFC71757}"/>
              </a:ext>
            </a:extLst>
          </p:cNvPr>
          <p:cNvSpPr txBox="1"/>
          <p:nvPr/>
        </p:nvSpPr>
        <p:spPr>
          <a:xfrm>
            <a:off x="1235460" y="908720"/>
            <a:ext cx="10801200" cy="707886"/>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Huomioita</a:t>
            </a:r>
            <a:endParaRPr lang="en-FI" sz="4000" dirty="0">
              <a:solidFill>
                <a:srgbClr val="F28702"/>
              </a:solidFill>
              <a:latin typeface="Source Sans Pro" panose="020B0503030403020204" pitchFamily="34" charset="0"/>
            </a:endParaRPr>
          </a:p>
        </p:txBody>
      </p:sp>
    </p:spTree>
    <p:extLst>
      <p:ext uri="{BB962C8B-B14F-4D97-AF65-F5344CB8AC3E}">
        <p14:creationId xmlns:p14="http://schemas.microsoft.com/office/powerpoint/2010/main" val="234677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1CA92D-C274-483F-64DE-E81BC19ED73E}"/>
              </a:ext>
            </a:extLst>
          </p:cNvPr>
          <p:cNvSpPr>
            <a:spLocks noGrp="1"/>
          </p:cNvSpPr>
          <p:nvPr>
            <p:ph idx="4294967295"/>
          </p:nvPr>
        </p:nvSpPr>
        <p:spPr>
          <a:xfrm>
            <a:off x="3035087" y="1944454"/>
            <a:ext cx="8191483" cy="4544885"/>
          </a:xfrm>
        </p:spPr>
        <p:txBody>
          <a:bodyPr>
            <a:noAutofit/>
          </a:bodyPr>
          <a:lstStyle/>
          <a:p>
            <a:pPr marL="216000" indent="-216000">
              <a:lnSpc>
                <a:spcPts val="2160"/>
              </a:lnSpc>
              <a:spcBef>
                <a:spcPts val="600"/>
              </a:spcBef>
              <a:buClr>
                <a:srgbClr val="F28702"/>
              </a:buClr>
            </a:pPr>
            <a:r>
              <a:rPr lang="fi-FI" sz="1800" dirty="0">
                <a:solidFill>
                  <a:srgbClr val="4A4B58"/>
                </a:solidFill>
              </a:rPr>
              <a:t>Välitehtävän yhteinen purku</a:t>
            </a:r>
          </a:p>
          <a:p>
            <a:pPr marL="216000" indent="-216000">
              <a:lnSpc>
                <a:spcPts val="2160"/>
              </a:lnSpc>
              <a:spcBef>
                <a:spcPts val="600"/>
              </a:spcBef>
              <a:buClr>
                <a:srgbClr val="F28702"/>
              </a:buClr>
            </a:pPr>
            <a:r>
              <a:rPr lang="fi-FI" sz="1800" dirty="0">
                <a:solidFill>
                  <a:srgbClr val="4A4B58"/>
                </a:solidFill>
              </a:rPr>
              <a:t>Käytännön kysymyksiä -esitys </a:t>
            </a:r>
          </a:p>
          <a:p>
            <a:pPr marL="216000" indent="-216000">
              <a:lnSpc>
                <a:spcPts val="2160"/>
              </a:lnSpc>
              <a:spcBef>
                <a:spcPts val="600"/>
              </a:spcBef>
              <a:buClr>
                <a:srgbClr val="F28702"/>
              </a:buClr>
            </a:pPr>
            <a:r>
              <a:rPr lang="fi-FI" sz="1800" dirty="0">
                <a:solidFill>
                  <a:srgbClr val="4A4B58"/>
                </a:solidFill>
              </a:rPr>
              <a:t>Yksiköt esittäytyvät – henkilökunnan edustaja ja siellä toimiva vapaaehtoinen</a:t>
            </a:r>
          </a:p>
          <a:p>
            <a:pPr marL="216000" indent="-216000">
              <a:lnSpc>
                <a:spcPts val="2160"/>
              </a:lnSpc>
              <a:spcBef>
                <a:spcPts val="600"/>
              </a:spcBef>
              <a:buClr>
                <a:srgbClr val="F28702"/>
              </a:buClr>
            </a:pPr>
            <a:r>
              <a:rPr lang="fi-FI" sz="1800" dirty="0">
                <a:solidFill>
                  <a:srgbClr val="4A4B58"/>
                </a:solidFill>
              </a:rPr>
              <a:t>Tutustumiskäynti</a:t>
            </a:r>
          </a:p>
          <a:p>
            <a:pPr marL="216000" indent="-216000">
              <a:lnSpc>
                <a:spcPts val="2160"/>
              </a:lnSpc>
              <a:spcBef>
                <a:spcPts val="600"/>
              </a:spcBef>
              <a:buClr>
                <a:srgbClr val="F28702"/>
              </a:buClr>
            </a:pPr>
            <a:r>
              <a:rPr lang="fi-FI" sz="1800" dirty="0">
                <a:solidFill>
                  <a:srgbClr val="4A4B58"/>
                </a:solidFill>
              </a:rPr>
              <a:t>Kokeneen vapaaehtoisen puheenvuoro – ensimmäiset vapaaehtoiskäynnit koulutuksen jälkeen</a:t>
            </a:r>
          </a:p>
          <a:p>
            <a:pPr marL="216000" indent="-216000">
              <a:lnSpc>
                <a:spcPts val="2160"/>
              </a:lnSpc>
              <a:spcBef>
                <a:spcPts val="600"/>
              </a:spcBef>
              <a:buClr>
                <a:srgbClr val="F28702"/>
              </a:buClr>
            </a:pPr>
            <a:r>
              <a:rPr lang="fi-FI" sz="1800" dirty="0">
                <a:solidFill>
                  <a:srgbClr val="4A4B58"/>
                </a:solidFill>
              </a:rPr>
              <a:t>Ryhmäytyminen</a:t>
            </a:r>
          </a:p>
          <a:p>
            <a:pPr marL="216000" indent="-216000">
              <a:lnSpc>
                <a:spcPts val="2160"/>
              </a:lnSpc>
              <a:spcBef>
                <a:spcPts val="600"/>
              </a:spcBef>
              <a:buClr>
                <a:srgbClr val="F28702"/>
              </a:buClr>
            </a:pPr>
            <a:r>
              <a:rPr lang="fi-FI" sz="1800" dirty="0">
                <a:solidFill>
                  <a:srgbClr val="4A4B58"/>
                </a:solidFill>
              </a:rPr>
              <a:t>Todistukset ja kaulanauhat – päätetään kuvakorteilla</a:t>
            </a:r>
          </a:p>
          <a:p>
            <a:pPr marL="216000" indent="-216000">
              <a:lnSpc>
                <a:spcPts val="2160"/>
              </a:lnSpc>
              <a:spcBef>
                <a:spcPts val="600"/>
              </a:spcBef>
              <a:buClr>
                <a:srgbClr val="F28702"/>
              </a:buClr>
            </a:pPr>
            <a:endParaRPr lang="fi-FI" sz="1800" dirty="0">
              <a:solidFill>
                <a:srgbClr val="4A4B58"/>
              </a:solidFill>
            </a:endParaRPr>
          </a:p>
          <a:p>
            <a:pPr marL="0" indent="0">
              <a:lnSpc>
                <a:spcPts val="2160"/>
              </a:lnSpc>
              <a:spcBef>
                <a:spcPts val="600"/>
              </a:spcBef>
              <a:buClr>
                <a:srgbClr val="F28702"/>
              </a:buClr>
              <a:buNone/>
            </a:pPr>
            <a:r>
              <a:rPr lang="fi-FI" sz="1800" dirty="0" err="1">
                <a:solidFill>
                  <a:srgbClr val="4A4B58"/>
                </a:solidFill>
              </a:rPr>
              <a:t>Huom</a:t>
            </a:r>
            <a:r>
              <a:rPr lang="fi-FI" sz="1800" dirty="0">
                <a:solidFill>
                  <a:srgbClr val="4A4B58"/>
                </a:solidFill>
              </a:rPr>
              <a:t>! Älä jätä vapaaehtoisia yksin ottamaan yhteyttä yksikköön, vaan saata heidät sinne tavalla tai toisella ja varmista vapaaehtoistoiminnan onnistunut alkaminen!  Jos vain ehdit, jututa vapaaehtoinen esim. 1-2 kk koulutuksen päättymisen jälkeen puhelimitse, jotta tiedät, onko hän päässyt aloittamaan tehtävässään.</a:t>
            </a:r>
          </a:p>
        </p:txBody>
      </p:sp>
      <p:sp>
        <p:nvSpPr>
          <p:cNvPr id="2" name="TextBox 1">
            <a:extLst>
              <a:ext uri="{FF2B5EF4-FFF2-40B4-BE49-F238E27FC236}">
                <a16:creationId xmlns:a16="http://schemas.microsoft.com/office/drawing/2014/main" id="{759C7265-509F-8485-ACC9-D02B722397AE}"/>
              </a:ext>
            </a:extLst>
          </p:cNvPr>
          <p:cNvSpPr txBox="1"/>
          <p:nvPr/>
        </p:nvSpPr>
        <p:spPr>
          <a:xfrm>
            <a:off x="1685510" y="908720"/>
            <a:ext cx="10801200" cy="707886"/>
          </a:xfrm>
          <a:prstGeom prst="rect">
            <a:avLst/>
          </a:prstGeom>
          <a:noFill/>
        </p:spPr>
        <p:txBody>
          <a:bodyPr wrap="square" rtlCol="0">
            <a:spAutoFit/>
          </a:bodyPr>
          <a:lstStyle/>
          <a:p>
            <a:r>
              <a:rPr lang="en-US" sz="2400" i="1" dirty="0" err="1">
                <a:solidFill>
                  <a:srgbClr val="4A4B58"/>
                </a:solidFill>
                <a:latin typeface="Zilla Slab" pitchFamily="2" charset="77"/>
                <a:ea typeface="Zilla Slab" pitchFamily="2" charset="77"/>
              </a:rPr>
              <a:t>Esimerkki</a:t>
            </a:r>
            <a:r>
              <a:rPr lang="en-US" sz="2400" i="1" dirty="0">
                <a:solidFill>
                  <a:srgbClr val="4A4B58"/>
                </a:solidFill>
                <a:latin typeface="Zilla Slab" pitchFamily="2" charset="77"/>
                <a:ea typeface="Zilla Slab" pitchFamily="2" charset="77"/>
              </a:rPr>
              <a:t>: </a:t>
            </a:r>
            <a:r>
              <a:rPr lang="en-US" sz="4000" i="1" dirty="0" err="1">
                <a:solidFill>
                  <a:srgbClr val="F28702"/>
                </a:solidFill>
                <a:latin typeface="Zilla Slab Medium" pitchFamily="2" charset="77"/>
                <a:ea typeface="Zilla Slab Medium" pitchFamily="2" charset="77"/>
              </a:rPr>
              <a:t>Neljäs</a:t>
            </a:r>
            <a:r>
              <a:rPr lang="en-US" sz="4000" i="1" dirty="0">
                <a:solidFill>
                  <a:srgbClr val="F28702"/>
                </a:solidFill>
                <a:latin typeface="Zilla Slab Medium" pitchFamily="2" charset="77"/>
                <a:ea typeface="Zilla Slab Medium" pitchFamily="2" charset="77"/>
              </a:rPr>
              <a:t> </a:t>
            </a:r>
            <a:r>
              <a:rPr lang="en-US" sz="4000" i="1" dirty="0" err="1">
                <a:solidFill>
                  <a:srgbClr val="F28702"/>
                </a:solidFill>
                <a:latin typeface="Zilla Slab Medium" pitchFamily="2" charset="77"/>
                <a:ea typeface="Zilla Slab Medium" pitchFamily="2" charset="77"/>
              </a:rPr>
              <a:t>koulutuskerta</a:t>
            </a:r>
            <a:endParaRPr lang="en-FI" sz="4000" i="1" dirty="0">
              <a:solidFill>
                <a:srgbClr val="F28702"/>
              </a:solidFill>
              <a:latin typeface="Zilla Slab Medium" pitchFamily="2" charset="77"/>
              <a:ea typeface="Zilla Slab Medium" pitchFamily="2" charset="77"/>
            </a:endParaRPr>
          </a:p>
        </p:txBody>
      </p:sp>
    </p:spTree>
    <p:extLst>
      <p:ext uri="{BB962C8B-B14F-4D97-AF65-F5344CB8AC3E}">
        <p14:creationId xmlns:p14="http://schemas.microsoft.com/office/powerpoint/2010/main" val="2303439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56D3191-7200-16C9-E0C2-ACBEC10CFCE7}"/>
            </a:ext>
          </a:extLst>
        </p:cNvPr>
        <p:cNvGrpSpPr/>
        <p:nvPr/>
      </p:nvGrpSpPr>
      <p:grpSpPr>
        <a:xfrm>
          <a:off x="0" y="0"/>
          <a:ext cx="0" cy="0"/>
          <a:chOff x="0" y="0"/>
          <a:chExt cx="0" cy="0"/>
        </a:xfrm>
      </p:grpSpPr>
      <p:sp>
        <p:nvSpPr>
          <p:cNvPr id="3" name="Otsikko 1">
            <a:extLst>
              <a:ext uri="{FF2B5EF4-FFF2-40B4-BE49-F238E27FC236}">
                <a16:creationId xmlns:a16="http://schemas.microsoft.com/office/drawing/2014/main" id="{32E3F2A2-A6A3-E449-C6B4-C442C1291C26}"/>
              </a:ext>
            </a:extLst>
          </p:cNvPr>
          <p:cNvSpPr txBox="1">
            <a:spLocks/>
          </p:cNvSpPr>
          <p:nvPr/>
        </p:nvSpPr>
        <p:spPr>
          <a:xfrm>
            <a:off x="0" y="2123855"/>
            <a:ext cx="12192000" cy="36658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Zilla Slab" pitchFamily="2" charset="77"/>
                <a:ea typeface="+mj-ea"/>
                <a:cs typeface="+mj-cs"/>
              </a:defRPr>
            </a:lvl1pPr>
          </a:lstStyle>
          <a:p>
            <a:pPr algn="ctr"/>
            <a:r>
              <a:rPr lang="fi-FI" sz="4800" strike="noStrike" spc="-1" dirty="0">
                <a:solidFill>
                  <a:srgbClr val="F28702"/>
                </a:solidFill>
                <a:ea typeface="Zilla Slab" pitchFamily="2" charset="77"/>
              </a:rPr>
              <a:t>Kysymyksiä joita kannattaa pohtia</a:t>
            </a:r>
          </a:p>
        </p:txBody>
      </p:sp>
    </p:spTree>
    <p:extLst>
      <p:ext uri="{BB962C8B-B14F-4D97-AF65-F5344CB8AC3E}">
        <p14:creationId xmlns:p14="http://schemas.microsoft.com/office/powerpoint/2010/main" val="2865242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56D3191-7200-16C9-E0C2-ACBEC10CFCE7}"/>
            </a:ext>
          </a:extLst>
        </p:cNvPr>
        <p:cNvGrpSpPr/>
        <p:nvPr/>
      </p:nvGrpSpPr>
      <p:grpSpPr>
        <a:xfrm>
          <a:off x="0" y="0"/>
          <a:ext cx="0" cy="0"/>
          <a:chOff x="0" y="0"/>
          <a:chExt cx="0" cy="0"/>
        </a:xfrm>
      </p:grpSpPr>
      <p:sp>
        <p:nvSpPr>
          <p:cNvPr id="3" name="Otsikko 1">
            <a:extLst>
              <a:ext uri="{FF2B5EF4-FFF2-40B4-BE49-F238E27FC236}">
                <a16:creationId xmlns:a16="http://schemas.microsoft.com/office/drawing/2014/main" id="{32E3F2A2-A6A3-E449-C6B4-C442C1291C26}"/>
              </a:ext>
            </a:extLst>
          </p:cNvPr>
          <p:cNvSpPr txBox="1">
            <a:spLocks/>
          </p:cNvSpPr>
          <p:nvPr/>
        </p:nvSpPr>
        <p:spPr>
          <a:xfrm>
            <a:off x="0" y="2123855"/>
            <a:ext cx="12192000" cy="36658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Zilla Slab" pitchFamily="2" charset="77"/>
                <a:ea typeface="+mj-ea"/>
                <a:cs typeface="+mj-cs"/>
              </a:defRPr>
            </a:lvl1pPr>
          </a:lstStyle>
          <a:p>
            <a:pPr algn="ctr"/>
            <a:r>
              <a:rPr lang="fi-FI" sz="4800" strike="noStrike" spc="-1" dirty="0">
                <a:solidFill>
                  <a:srgbClr val="F28702"/>
                </a:solidFill>
                <a:ea typeface="Zilla Slab" pitchFamily="2" charset="77"/>
              </a:rPr>
              <a:t>Miksi pelkkä koulutus ei riitä?</a:t>
            </a:r>
          </a:p>
        </p:txBody>
      </p:sp>
    </p:spTree>
    <p:extLst>
      <p:ext uri="{BB962C8B-B14F-4D97-AF65-F5344CB8AC3E}">
        <p14:creationId xmlns:p14="http://schemas.microsoft.com/office/powerpoint/2010/main" val="25003091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56D3191-7200-16C9-E0C2-ACBEC10CFCE7}"/>
            </a:ext>
          </a:extLst>
        </p:cNvPr>
        <p:cNvGrpSpPr/>
        <p:nvPr/>
      </p:nvGrpSpPr>
      <p:grpSpPr>
        <a:xfrm>
          <a:off x="0" y="0"/>
          <a:ext cx="0" cy="0"/>
          <a:chOff x="0" y="0"/>
          <a:chExt cx="0" cy="0"/>
        </a:xfrm>
      </p:grpSpPr>
      <p:sp>
        <p:nvSpPr>
          <p:cNvPr id="3" name="Otsikko 1">
            <a:extLst>
              <a:ext uri="{FF2B5EF4-FFF2-40B4-BE49-F238E27FC236}">
                <a16:creationId xmlns:a16="http://schemas.microsoft.com/office/drawing/2014/main" id="{32E3F2A2-A6A3-E449-C6B4-C442C1291C26}"/>
              </a:ext>
            </a:extLst>
          </p:cNvPr>
          <p:cNvSpPr txBox="1">
            <a:spLocks/>
          </p:cNvSpPr>
          <p:nvPr/>
        </p:nvSpPr>
        <p:spPr>
          <a:xfrm>
            <a:off x="0" y="2123855"/>
            <a:ext cx="12192000" cy="36658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Zilla Slab" pitchFamily="2" charset="77"/>
                <a:ea typeface="+mj-ea"/>
                <a:cs typeface="+mj-cs"/>
              </a:defRPr>
            </a:lvl1pPr>
          </a:lstStyle>
          <a:p>
            <a:pPr algn="ctr"/>
            <a:r>
              <a:rPr lang="fi-FI" sz="4800" strike="noStrike" spc="-1" dirty="0">
                <a:solidFill>
                  <a:srgbClr val="F28702"/>
                </a:solidFill>
                <a:ea typeface="Zilla Slab" pitchFamily="2" charset="77"/>
              </a:rPr>
              <a:t>Miksi koulutuksen jälkeinen</a:t>
            </a:r>
            <a:br>
              <a:rPr lang="fi-FI" sz="4800" strike="noStrike" spc="-1" dirty="0">
                <a:solidFill>
                  <a:srgbClr val="F28702"/>
                </a:solidFill>
                <a:ea typeface="Zilla Slab" pitchFamily="2" charset="77"/>
              </a:rPr>
            </a:br>
            <a:r>
              <a:rPr lang="fi-FI" sz="4800" strike="noStrike" spc="-1" dirty="0">
                <a:solidFill>
                  <a:srgbClr val="F28702"/>
                </a:solidFill>
                <a:ea typeface="Zilla Slab" pitchFamily="2" charset="77"/>
              </a:rPr>
              <a:t>kiinnittyminen omaan toimipaikkaan/yhteisöön</a:t>
            </a:r>
            <a:br>
              <a:rPr lang="fi-FI" sz="4800" strike="noStrike" spc="-1" dirty="0">
                <a:solidFill>
                  <a:srgbClr val="F28702"/>
                </a:solidFill>
                <a:ea typeface="Zilla Slab" pitchFamily="2" charset="77"/>
              </a:rPr>
            </a:br>
            <a:r>
              <a:rPr lang="fi-FI" sz="4800" strike="noStrike" spc="-1" dirty="0">
                <a:solidFill>
                  <a:srgbClr val="F28702"/>
                </a:solidFill>
                <a:ea typeface="Zilla Slab" pitchFamily="2" charset="77"/>
              </a:rPr>
              <a:t>on niin kriittinen?</a:t>
            </a:r>
          </a:p>
        </p:txBody>
      </p:sp>
    </p:spTree>
    <p:extLst>
      <p:ext uri="{BB962C8B-B14F-4D97-AF65-F5344CB8AC3E}">
        <p14:creationId xmlns:p14="http://schemas.microsoft.com/office/powerpoint/2010/main" val="4193118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56D3191-7200-16C9-E0C2-ACBEC10CFCE7}"/>
            </a:ext>
          </a:extLst>
        </p:cNvPr>
        <p:cNvGrpSpPr/>
        <p:nvPr/>
      </p:nvGrpSpPr>
      <p:grpSpPr>
        <a:xfrm>
          <a:off x="0" y="0"/>
          <a:ext cx="0" cy="0"/>
          <a:chOff x="0" y="0"/>
          <a:chExt cx="0" cy="0"/>
        </a:xfrm>
      </p:grpSpPr>
      <p:sp>
        <p:nvSpPr>
          <p:cNvPr id="3" name="Otsikko 1">
            <a:extLst>
              <a:ext uri="{FF2B5EF4-FFF2-40B4-BE49-F238E27FC236}">
                <a16:creationId xmlns:a16="http://schemas.microsoft.com/office/drawing/2014/main" id="{32E3F2A2-A6A3-E449-C6B4-C442C1291C26}"/>
              </a:ext>
            </a:extLst>
          </p:cNvPr>
          <p:cNvSpPr txBox="1">
            <a:spLocks/>
          </p:cNvSpPr>
          <p:nvPr/>
        </p:nvSpPr>
        <p:spPr>
          <a:xfrm>
            <a:off x="0" y="2123855"/>
            <a:ext cx="12192000" cy="36658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Zilla Slab" pitchFamily="2" charset="77"/>
                <a:ea typeface="+mj-ea"/>
                <a:cs typeface="+mj-cs"/>
              </a:defRPr>
            </a:lvl1pPr>
          </a:lstStyle>
          <a:p>
            <a:pPr algn="ctr"/>
            <a:r>
              <a:rPr lang="fi-FI" sz="4800" strike="noStrike" spc="-1" dirty="0">
                <a:solidFill>
                  <a:srgbClr val="F28702"/>
                </a:solidFill>
                <a:ea typeface="Zilla Slab" pitchFamily="2" charset="77"/>
              </a:rPr>
              <a:t>Miten löytää</a:t>
            </a:r>
            <a:br>
              <a:rPr lang="fi-FI" sz="4800" strike="noStrike" spc="-1" dirty="0">
                <a:solidFill>
                  <a:srgbClr val="F28702"/>
                </a:solidFill>
                <a:ea typeface="Zilla Slab" pitchFamily="2" charset="77"/>
              </a:rPr>
            </a:br>
            <a:r>
              <a:rPr lang="fi-FI" sz="4800" strike="noStrike" spc="-1" dirty="0">
                <a:solidFill>
                  <a:srgbClr val="F28702"/>
                </a:solidFill>
                <a:ea typeface="Zilla Slab" pitchFamily="2" charset="77"/>
              </a:rPr>
              <a:t>sopiva paikka</a:t>
            </a:r>
          </a:p>
          <a:p>
            <a:pPr algn="ctr"/>
            <a:r>
              <a:rPr lang="fi-FI" sz="4800" spc="-1" dirty="0">
                <a:solidFill>
                  <a:srgbClr val="F28702"/>
                </a:solidFill>
                <a:ea typeface="Zilla Slab" pitchFamily="2" charset="77"/>
              </a:rPr>
              <a:t>vapaaehtoiselle?</a:t>
            </a:r>
            <a:endParaRPr lang="fi-FI" sz="4800" strike="noStrike" spc="-1" dirty="0">
              <a:solidFill>
                <a:srgbClr val="F28702"/>
              </a:solidFill>
              <a:ea typeface="Zilla Slab" pitchFamily="2" charset="77"/>
            </a:endParaRPr>
          </a:p>
        </p:txBody>
      </p:sp>
    </p:spTree>
    <p:extLst>
      <p:ext uri="{BB962C8B-B14F-4D97-AF65-F5344CB8AC3E}">
        <p14:creationId xmlns:p14="http://schemas.microsoft.com/office/powerpoint/2010/main" val="4221787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56D3191-7200-16C9-E0C2-ACBEC10CFCE7}"/>
            </a:ext>
          </a:extLst>
        </p:cNvPr>
        <p:cNvGrpSpPr/>
        <p:nvPr/>
      </p:nvGrpSpPr>
      <p:grpSpPr>
        <a:xfrm>
          <a:off x="0" y="0"/>
          <a:ext cx="0" cy="0"/>
          <a:chOff x="0" y="0"/>
          <a:chExt cx="0" cy="0"/>
        </a:xfrm>
      </p:grpSpPr>
      <p:sp>
        <p:nvSpPr>
          <p:cNvPr id="3" name="Otsikko 1">
            <a:extLst>
              <a:ext uri="{FF2B5EF4-FFF2-40B4-BE49-F238E27FC236}">
                <a16:creationId xmlns:a16="http://schemas.microsoft.com/office/drawing/2014/main" id="{32E3F2A2-A6A3-E449-C6B4-C442C1291C26}"/>
              </a:ext>
            </a:extLst>
          </p:cNvPr>
          <p:cNvSpPr txBox="1">
            <a:spLocks/>
          </p:cNvSpPr>
          <p:nvPr/>
        </p:nvSpPr>
        <p:spPr>
          <a:xfrm>
            <a:off x="0" y="2123855"/>
            <a:ext cx="12192000" cy="36658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Zilla Slab" pitchFamily="2" charset="77"/>
                <a:ea typeface="+mj-ea"/>
                <a:cs typeface="+mj-cs"/>
              </a:defRPr>
            </a:lvl1pPr>
          </a:lstStyle>
          <a:p>
            <a:pPr algn="ctr"/>
            <a:r>
              <a:rPr lang="fi-FI" sz="4800" strike="noStrike" spc="-1" dirty="0">
                <a:solidFill>
                  <a:srgbClr val="F28702"/>
                </a:solidFill>
                <a:ea typeface="Zilla Slab" pitchFamily="2" charset="77"/>
              </a:rPr>
              <a:t>Miten ja keiden toimesta</a:t>
            </a:r>
            <a:br>
              <a:rPr lang="fi-FI" sz="4800" strike="noStrike" spc="-1" dirty="0">
                <a:solidFill>
                  <a:srgbClr val="F28702"/>
                </a:solidFill>
                <a:ea typeface="Zilla Slab" pitchFamily="2" charset="77"/>
              </a:rPr>
            </a:br>
            <a:r>
              <a:rPr lang="fi-FI" sz="4800" strike="noStrike" spc="-1" dirty="0">
                <a:solidFill>
                  <a:srgbClr val="F28702"/>
                </a:solidFill>
                <a:ea typeface="Zilla Slab" pitchFamily="2" charset="77"/>
              </a:rPr>
              <a:t>vapaaehtoinen</a:t>
            </a:r>
            <a:br>
              <a:rPr lang="fi-FI" sz="4800" strike="noStrike" spc="-1" dirty="0">
                <a:solidFill>
                  <a:srgbClr val="F28702"/>
                </a:solidFill>
                <a:ea typeface="Zilla Slab" pitchFamily="2" charset="77"/>
              </a:rPr>
            </a:br>
            <a:r>
              <a:rPr lang="fi-FI" sz="4800" strike="noStrike" spc="-1" dirty="0">
                <a:solidFill>
                  <a:srgbClr val="F28702"/>
                </a:solidFill>
                <a:ea typeface="Zilla Slab" pitchFamily="2" charset="77"/>
              </a:rPr>
              <a:t>perehdytetään?</a:t>
            </a:r>
          </a:p>
        </p:txBody>
      </p:sp>
    </p:spTree>
    <p:extLst>
      <p:ext uri="{BB962C8B-B14F-4D97-AF65-F5344CB8AC3E}">
        <p14:creationId xmlns:p14="http://schemas.microsoft.com/office/powerpoint/2010/main" val="1623893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56D3191-7200-16C9-E0C2-ACBEC10CFCE7}"/>
            </a:ext>
          </a:extLst>
        </p:cNvPr>
        <p:cNvGrpSpPr/>
        <p:nvPr/>
      </p:nvGrpSpPr>
      <p:grpSpPr>
        <a:xfrm>
          <a:off x="0" y="0"/>
          <a:ext cx="0" cy="0"/>
          <a:chOff x="0" y="0"/>
          <a:chExt cx="0" cy="0"/>
        </a:xfrm>
      </p:grpSpPr>
      <p:sp>
        <p:nvSpPr>
          <p:cNvPr id="3" name="Otsikko 1">
            <a:extLst>
              <a:ext uri="{FF2B5EF4-FFF2-40B4-BE49-F238E27FC236}">
                <a16:creationId xmlns:a16="http://schemas.microsoft.com/office/drawing/2014/main" id="{32E3F2A2-A6A3-E449-C6B4-C442C1291C26}"/>
              </a:ext>
            </a:extLst>
          </p:cNvPr>
          <p:cNvSpPr txBox="1">
            <a:spLocks/>
          </p:cNvSpPr>
          <p:nvPr/>
        </p:nvSpPr>
        <p:spPr>
          <a:xfrm>
            <a:off x="0" y="2123855"/>
            <a:ext cx="12192000" cy="36658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Zilla Slab" pitchFamily="2" charset="77"/>
                <a:ea typeface="+mj-ea"/>
                <a:cs typeface="+mj-cs"/>
              </a:defRPr>
            </a:lvl1pPr>
          </a:lstStyle>
          <a:p>
            <a:pPr algn="ctr"/>
            <a:r>
              <a:rPr lang="fi-FI" sz="4800" strike="noStrike" spc="-1" dirty="0">
                <a:solidFill>
                  <a:srgbClr val="F28702"/>
                </a:solidFill>
                <a:ea typeface="Zilla Slab" pitchFamily="2" charset="77"/>
              </a:rPr>
              <a:t>Miten tukea</a:t>
            </a:r>
          </a:p>
          <a:p>
            <a:pPr algn="ctr"/>
            <a:r>
              <a:rPr lang="fi-FI" sz="4800" spc="-1" dirty="0">
                <a:solidFill>
                  <a:srgbClr val="F28702"/>
                </a:solidFill>
                <a:ea typeface="Zilla Slab" pitchFamily="2" charset="77"/>
              </a:rPr>
              <a:t>vapaaehtoista?</a:t>
            </a:r>
            <a:endParaRPr lang="fi-FI" sz="4800" strike="noStrike" spc="-1" dirty="0">
              <a:solidFill>
                <a:srgbClr val="F28702"/>
              </a:solidFill>
              <a:ea typeface="Zilla Slab" pitchFamily="2" charset="77"/>
            </a:endParaRPr>
          </a:p>
        </p:txBody>
      </p:sp>
    </p:spTree>
    <p:extLst>
      <p:ext uri="{BB962C8B-B14F-4D97-AF65-F5344CB8AC3E}">
        <p14:creationId xmlns:p14="http://schemas.microsoft.com/office/powerpoint/2010/main" val="61797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56D3191-7200-16C9-E0C2-ACBEC10CFCE7}"/>
            </a:ext>
          </a:extLst>
        </p:cNvPr>
        <p:cNvGrpSpPr/>
        <p:nvPr/>
      </p:nvGrpSpPr>
      <p:grpSpPr>
        <a:xfrm>
          <a:off x="0" y="0"/>
          <a:ext cx="0" cy="0"/>
          <a:chOff x="0" y="0"/>
          <a:chExt cx="0" cy="0"/>
        </a:xfrm>
      </p:grpSpPr>
      <p:sp>
        <p:nvSpPr>
          <p:cNvPr id="3" name="Otsikko 1">
            <a:extLst>
              <a:ext uri="{FF2B5EF4-FFF2-40B4-BE49-F238E27FC236}">
                <a16:creationId xmlns:a16="http://schemas.microsoft.com/office/drawing/2014/main" id="{32E3F2A2-A6A3-E449-C6B4-C442C1291C26}"/>
              </a:ext>
            </a:extLst>
          </p:cNvPr>
          <p:cNvSpPr txBox="1">
            <a:spLocks/>
          </p:cNvSpPr>
          <p:nvPr/>
        </p:nvSpPr>
        <p:spPr>
          <a:xfrm>
            <a:off x="0" y="2123855"/>
            <a:ext cx="12192000" cy="36658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Zilla Slab" pitchFamily="2" charset="77"/>
                <a:ea typeface="+mj-ea"/>
                <a:cs typeface="+mj-cs"/>
              </a:defRPr>
            </a:lvl1pPr>
          </a:lstStyle>
          <a:p>
            <a:pPr algn="ctr"/>
            <a:r>
              <a:rPr lang="fi-FI" sz="4800" strike="noStrike" spc="-1" dirty="0">
                <a:solidFill>
                  <a:srgbClr val="F28702"/>
                </a:solidFill>
                <a:ea typeface="Zilla Slab" pitchFamily="2" charset="77"/>
              </a:rPr>
              <a:t>Miten luoda</a:t>
            </a:r>
          </a:p>
          <a:p>
            <a:pPr algn="ctr"/>
            <a:r>
              <a:rPr lang="fi-FI" sz="4800" spc="-1" dirty="0">
                <a:solidFill>
                  <a:srgbClr val="F28702"/>
                </a:solidFill>
                <a:ea typeface="Zilla Slab" pitchFamily="2" charset="77"/>
              </a:rPr>
              <a:t>tarkoituksellinen yhteisö</a:t>
            </a:r>
          </a:p>
          <a:p>
            <a:pPr algn="ctr"/>
            <a:r>
              <a:rPr lang="fi-FI" sz="4800" spc="-1" dirty="0">
                <a:solidFill>
                  <a:srgbClr val="F28702"/>
                </a:solidFill>
                <a:ea typeface="Zilla Slab" pitchFamily="2" charset="77"/>
              </a:rPr>
              <a:t>vapaaehtoiselle?</a:t>
            </a:r>
            <a:endParaRPr lang="fi-FI" sz="4800" strike="noStrike" spc="-1" dirty="0">
              <a:solidFill>
                <a:srgbClr val="F28702"/>
              </a:solidFill>
              <a:ea typeface="Zilla Slab" pitchFamily="2" charset="77"/>
            </a:endParaRPr>
          </a:p>
        </p:txBody>
      </p:sp>
    </p:spTree>
    <p:extLst>
      <p:ext uri="{BB962C8B-B14F-4D97-AF65-F5344CB8AC3E}">
        <p14:creationId xmlns:p14="http://schemas.microsoft.com/office/powerpoint/2010/main" val="3332304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854A3D2-A0F4-9A43-BD72-0A3A0BECC2FD}"/>
            </a:ext>
          </a:extLst>
        </p:cNvPr>
        <p:cNvGrpSpPr/>
        <p:nvPr/>
      </p:nvGrpSpPr>
      <p:grpSpPr>
        <a:xfrm>
          <a:off x="0" y="0"/>
          <a:ext cx="0" cy="0"/>
          <a:chOff x="0" y="0"/>
          <a:chExt cx="0" cy="0"/>
        </a:xfrm>
      </p:grpSpPr>
      <p:sp>
        <p:nvSpPr>
          <p:cNvPr id="3" name="Alaotsikko 2">
            <a:extLst>
              <a:ext uri="{FF2B5EF4-FFF2-40B4-BE49-F238E27FC236}">
                <a16:creationId xmlns:a16="http://schemas.microsoft.com/office/drawing/2014/main" id="{6D391CD5-A7C0-FB2F-459F-B99D606F1FBF}"/>
              </a:ext>
            </a:extLst>
          </p:cNvPr>
          <p:cNvSpPr>
            <a:spLocks noGrp="1"/>
          </p:cNvSpPr>
          <p:nvPr>
            <p:ph type="subTitle" idx="4294967295"/>
          </p:nvPr>
        </p:nvSpPr>
        <p:spPr>
          <a:xfrm>
            <a:off x="4656138" y="1989138"/>
            <a:ext cx="6615437" cy="4050152"/>
          </a:xfrm>
        </p:spPr>
        <p:txBody>
          <a:bodyPr vert="horz" lIns="91440" tIns="45720" rIns="91440" bIns="45720" rtlCol="0">
            <a:noAutofit/>
          </a:bodyPr>
          <a:lstStyle/>
          <a:p>
            <a:pPr marL="216000" indent="-216000" algn="l">
              <a:lnSpc>
                <a:spcPts val="2160"/>
              </a:lnSpc>
              <a:spcBef>
                <a:spcPts val="600"/>
              </a:spcBef>
              <a:buClr>
                <a:srgbClr val="F28702"/>
              </a:buClr>
              <a:buFont typeface="Arial" panose="020B0604020202020204" pitchFamily="34" charset="0"/>
              <a:buChar char="•"/>
            </a:pPr>
            <a:r>
              <a:rPr lang="fi-FI" sz="1800" dirty="0">
                <a:solidFill>
                  <a:srgbClr val="4A4B58"/>
                </a:solidFill>
              </a:rPr>
              <a:t>Jos saattohoidon vapaaehtoistoimintaa halutaan laajentaa, pelkkä vapaaehtoisten koulutus ei ole ratkaisu, vaan toiminnan suunnittelu vaatii vetäjän ja verkostoyhteistyötä</a:t>
            </a:r>
          </a:p>
          <a:p>
            <a:pPr marL="216000" indent="-216000" algn="l">
              <a:lnSpc>
                <a:spcPts val="2160"/>
              </a:lnSpc>
              <a:spcBef>
                <a:spcPts val="600"/>
              </a:spcBef>
              <a:buClr>
                <a:srgbClr val="F28702"/>
              </a:buClr>
              <a:buFont typeface="Arial" panose="020B0604020202020204" pitchFamily="34" charset="0"/>
              <a:buChar char="•"/>
            </a:pPr>
            <a:r>
              <a:rPr lang="fi-FI" sz="1800" dirty="0">
                <a:solidFill>
                  <a:srgbClr val="4A4B58"/>
                </a:solidFill>
              </a:rPr>
              <a:t>Saattohoidon vapaaehtoistyö pitää avata ja </a:t>
            </a:r>
            <a:r>
              <a:rPr lang="fi-FI" sz="1800" dirty="0" err="1">
                <a:solidFill>
                  <a:srgbClr val="4A4B58"/>
                </a:solidFill>
              </a:rPr>
              <a:t>palastella</a:t>
            </a:r>
            <a:r>
              <a:rPr lang="fi-FI" sz="1800" dirty="0">
                <a:solidFill>
                  <a:srgbClr val="4A4B58"/>
                </a:solidFill>
              </a:rPr>
              <a:t> </a:t>
            </a:r>
            <a:br>
              <a:rPr lang="fi-FI" sz="1800" dirty="0">
                <a:solidFill>
                  <a:srgbClr val="4A4B58"/>
                </a:solidFill>
              </a:rPr>
            </a:br>
            <a:r>
              <a:rPr lang="fi-FI" sz="1800" dirty="0">
                <a:solidFill>
                  <a:srgbClr val="4A4B58"/>
                </a:solidFill>
              </a:rPr>
              <a:t>(eri toimintatavat)</a:t>
            </a:r>
          </a:p>
          <a:p>
            <a:pPr marL="216000" indent="-216000" algn="l">
              <a:lnSpc>
                <a:spcPts val="2160"/>
              </a:lnSpc>
              <a:spcBef>
                <a:spcPts val="600"/>
              </a:spcBef>
              <a:buClr>
                <a:srgbClr val="F28702"/>
              </a:buClr>
              <a:buFont typeface="Arial" panose="020B0604020202020204" pitchFamily="34" charset="0"/>
              <a:buChar char="•"/>
            </a:pPr>
            <a:r>
              <a:rPr lang="en-US" sz="1800" dirty="0" err="1">
                <a:solidFill>
                  <a:srgbClr val="4A4B58"/>
                </a:solidFill>
              </a:rPr>
              <a:t>Ammattilaisten</a:t>
            </a:r>
            <a:r>
              <a:rPr lang="en-US" sz="1800" dirty="0">
                <a:solidFill>
                  <a:srgbClr val="4A4B58"/>
                </a:solidFill>
              </a:rPr>
              <a:t> </a:t>
            </a:r>
            <a:r>
              <a:rPr lang="en-US" sz="1800" dirty="0" err="1">
                <a:solidFill>
                  <a:srgbClr val="4A4B58"/>
                </a:solidFill>
              </a:rPr>
              <a:t>tuki</a:t>
            </a:r>
            <a:r>
              <a:rPr lang="en-US" sz="1800" dirty="0">
                <a:solidFill>
                  <a:srgbClr val="4A4B58"/>
                </a:solidFill>
              </a:rPr>
              <a:t> on </a:t>
            </a:r>
            <a:r>
              <a:rPr lang="en-US" sz="1800" dirty="0" err="1">
                <a:solidFill>
                  <a:srgbClr val="4A4B58"/>
                </a:solidFill>
              </a:rPr>
              <a:t>avain</a:t>
            </a:r>
            <a:r>
              <a:rPr lang="en-US" sz="1800" dirty="0">
                <a:solidFill>
                  <a:srgbClr val="4A4B58"/>
                </a:solidFill>
              </a:rPr>
              <a:t>; </a:t>
            </a:r>
            <a:r>
              <a:rPr lang="en-US" sz="1800" dirty="0" err="1">
                <a:solidFill>
                  <a:srgbClr val="4A4B58"/>
                </a:solidFill>
              </a:rPr>
              <a:t>toimintayksiköiden</a:t>
            </a:r>
            <a:r>
              <a:rPr lang="en-US" sz="1800" dirty="0">
                <a:solidFill>
                  <a:srgbClr val="4A4B58"/>
                </a:solidFill>
              </a:rPr>
              <a:t> </a:t>
            </a:r>
            <a:r>
              <a:rPr lang="en-US" sz="1800" dirty="0" err="1">
                <a:solidFill>
                  <a:srgbClr val="4A4B58"/>
                </a:solidFill>
              </a:rPr>
              <a:t>oma</a:t>
            </a:r>
            <a:r>
              <a:rPr lang="en-US" sz="1800" dirty="0">
                <a:solidFill>
                  <a:srgbClr val="4A4B58"/>
                </a:solidFill>
              </a:rPr>
              <a:t> </a:t>
            </a:r>
            <a:r>
              <a:rPr lang="en-US" sz="1800" dirty="0" err="1">
                <a:solidFill>
                  <a:srgbClr val="4A4B58"/>
                </a:solidFill>
              </a:rPr>
              <a:t>vastuu</a:t>
            </a:r>
            <a:r>
              <a:rPr lang="en-US" sz="1800" dirty="0">
                <a:solidFill>
                  <a:srgbClr val="4A4B58"/>
                </a:solidFill>
              </a:rPr>
              <a:t> </a:t>
            </a:r>
            <a:r>
              <a:rPr lang="en-US" sz="1800" dirty="0" err="1">
                <a:solidFill>
                  <a:srgbClr val="4A4B58"/>
                </a:solidFill>
              </a:rPr>
              <a:t>toiminnasta</a:t>
            </a:r>
            <a:r>
              <a:rPr lang="en-US" sz="1800" dirty="0">
                <a:solidFill>
                  <a:srgbClr val="4A4B58"/>
                </a:solidFill>
              </a:rPr>
              <a:t>; </a:t>
            </a:r>
            <a:r>
              <a:rPr lang="en-US" sz="1800" dirty="0" err="1">
                <a:solidFill>
                  <a:srgbClr val="4A4B58"/>
                </a:solidFill>
              </a:rPr>
              <a:t>vetovoima</a:t>
            </a:r>
            <a:r>
              <a:rPr lang="en-US" sz="1800" dirty="0">
                <a:solidFill>
                  <a:srgbClr val="4A4B58"/>
                </a:solidFill>
              </a:rPr>
              <a:t> ja </a:t>
            </a:r>
            <a:r>
              <a:rPr lang="en-US" sz="1800" dirty="0" err="1">
                <a:solidFill>
                  <a:srgbClr val="4A4B58"/>
                </a:solidFill>
              </a:rPr>
              <a:t>pitovoima</a:t>
            </a:r>
            <a:endParaRPr lang="en-US" sz="1800" dirty="0">
              <a:solidFill>
                <a:srgbClr val="4A4B58"/>
              </a:solidFill>
            </a:endParaRPr>
          </a:p>
          <a:p>
            <a:pPr marL="216000" indent="-216000" algn="l">
              <a:lnSpc>
                <a:spcPts val="2160"/>
              </a:lnSpc>
              <a:spcBef>
                <a:spcPts val="600"/>
              </a:spcBef>
              <a:buClr>
                <a:srgbClr val="F28702"/>
              </a:buClr>
              <a:buFont typeface="Arial" panose="020B0604020202020204" pitchFamily="34" charset="0"/>
              <a:buChar char="•"/>
            </a:pPr>
            <a:r>
              <a:rPr lang="en-US" sz="1800" dirty="0" err="1">
                <a:solidFill>
                  <a:srgbClr val="4A4B58"/>
                </a:solidFill>
              </a:rPr>
              <a:t>Hoitajien</a:t>
            </a:r>
            <a:r>
              <a:rPr lang="en-US" sz="1800" dirty="0">
                <a:solidFill>
                  <a:srgbClr val="4A4B58"/>
                </a:solidFill>
              </a:rPr>
              <a:t> </a:t>
            </a:r>
            <a:r>
              <a:rPr lang="en-US" sz="1800" dirty="0" err="1">
                <a:solidFill>
                  <a:srgbClr val="4A4B58"/>
                </a:solidFill>
              </a:rPr>
              <a:t>sitouttaminen</a:t>
            </a:r>
            <a:r>
              <a:rPr lang="en-US" sz="1800" dirty="0">
                <a:solidFill>
                  <a:srgbClr val="4A4B58"/>
                </a:solidFill>
              </a:rPr>
              <a:t> </a:t>
            </a:r>
            <a:r>
              <a:rPr lang="en-US" sz="1800" dirty="0" err="1">
                <a:solidFill>
                  <a:srgbClr val="4A4B58"/>
                </a:solidFill>
              </a:rPr>
              <a:t>toimintaan</a:t>
            </a:r>
            <a:r>
              <a:rPr lang="en-US" sz="1800" dirty="0">
                <a:solidFill>
                  <a:srgbClr val="4A4B58"/>
                </a:solidFill>
              </a:rPr>
              <a:t> </a:t>
            </a:r>
            <a:r>
              <a:rPr lang="en-US" sz="1800" dirty="0" err="1">
                <a:solidFill>
                  <a:srgbClr val="4A4B58"/>
                </a:solidFill>
              </a:rPr>
              <a:t>vaatii</a:t>
            </a:r>
            <a:r>
              <a:rPr lang="en-US" sz="1800" dirty="0">
                <a:solidFill>
                  <a:srgbClr val="4A4B58"/>
                </a:solidFill>
              </a:rPr>
              <a:t> </a:t>
            </a:r>
            <a:r>
              <a:rPr lang="en-US" sz="1800" dirty="0" err="1">
                <a:solidFill>
                  <a:srgbClr val="4A4B58"/>
                </a:solidFill>
              </a:rPr>
              <a:t>jatkuvaa</a:t>
            </a:r>
            <a:r>
              <a:rPr lang="en-US" sz="1800" dirty="0">
                <a:solidFill>
                  <a:srgbClr val="4A4B58"/>
                </a:solidFill>
              </a:rPr>
              <a:t> </a:t>
            </a:r>
            <a:r>
              <a:rPr lang="en-US" sz="1800" dirty="0" err="1">
                <a:solidFill>
                  <a:srgbClr val="4A4B58"/>
                </a:solidFill>
              </a:rPr>
              <a:t>työtä</a:t>
            </a:r>
            <a:r>
              <a:rPr lang="en-US" sz="1800" dirty="0">
                <a:solidFill>
                  <a:srgbClr val="4A4B58"/>
                </a:solidFill>
              </a:rPr>
              <a:t> ja </a:t>
            </a:r>
            <a:r>
              <a:rPr lang="en-US" sz="1800" dirty="0" err="1">
                <a:solidFill>
                  <a:srgbClr val="4A4B58"/>
                </a:solidFill>
              </a:rPr>
              <a:t>jatkuvaa</a:t>
            </a:r>
            <a:r>
              <a:rPr lang="en-US" sz="1800" dirty="0">
                <a:solidFill>
                  <a:srgbClr val="4A4B58"/>
                </a:solidFill>
              </a:rPr>
              <a:t> </a:t>
            </a:r>
            <a:r>
              <a:rPr lang="en-US" sz="1800" dirty="0" err="1">
                <a:solidFill>
                  <a:srgbClr val="4A4B58"/>
                </a:solidFill>
              </a:rPr>
              <a:t>keskustelua</a:t>
            </a:r>
            <a:endParaRPr lang="en-US" sz="1800" dirty="0">
              <a:solidFill>
                <a:srgbClr val="4A4B58"/>
              </a:solidFill>
            </a:endParaRPr>
          </a:p>
          <a:p>
            <a:pPr marL="216000" indent="-216000" algn="l">
              <a:lnSpc>
                <a:spcPts val="2160"/>
              </a:lnSpc>
              <a:spcBef>
                <a:spcPts val="600"/>
              </a:spcBef>
              <a:buClr>
                <a:srgbClr val="F28702"/>
              </a:buClr>
              <a:buFont typeface="Arial" panose="020B0604020202020204" pitchFamily="34" charset="0"/>
              <a:buChar char="•"/>
            </a:pPr>
            <a:r>
              <a:rPr lang="en-US" sz="1800" dirty="0" err="1">
                <a:solidFill>
                  <a:srgbClr val="4A4B58"/>
                </a:solidFill>
              </a:rPr>
              <a:t>Suurin</a:t>
            </a:r>
            <a:r>
              <a:rPr lang="en-US" sz="1800" dirty="0">
                <a:solidFill>
                  <a:srgbClr val="4A4B58"/>
                </a:solidFill>
              </a:rPr>
              <a:t> </a:t>
            </a:r>
            <a:r>
              <a:rPr lang="en-US" sz="1800" dirty="0" err="1">
                <a:solidFill>
                  <a:srgbClr val="4A4B58"/>
                </a:solidFill>
              </a:rPr>
              <a:t>tarve</a:t>
            </a:r>
            <a:r>
              <a:rPr lang="en-US" sz="1800" dirty="0">
                <a:solidFill>
                  <a:srgbClr val="4A4B58"/>
                </a:solidFill>
              </a:rPr>
              <a:t> </a:t>
            </a:r>
            <a:r>
              <a:rPr lang="en-US" sz="1800" dirty="0" err="1">
                <a:solidFill>
                  <a:srgbClr val="4A4B58"/>
                </a:solidFill>
              </a:rPr>
              <a:t>vapaaehtoisille</a:t>
            </a:r>
            <a:r>
              <a:rPr lang="en-US" sz="1800" dirty="0">
                <a:solidFill>
                  <a:srgbClr val="4A4B58"/>
                </a:solidFill>
              </a:rPr>
              <a:t> on </a:t>
            </a:r>
            <a:r>
              <a:rPr lang="en-US" sz="1800" dirty="0" err="1">
                <a:solidFill>
                  <a:srgbClr val="4A4B58"/>
                </a:solidFill>
              </a:rPr>
              <a:t>hoivakodeissa</a:t>
            </a:r>
            <a:r>
              <a:rPr lang="en-US" sz="1800" dirty="0">
                <a:solidFill>
                  <a:srgbClr val="4A4B58"/>
                </a:solidFill>
              </a:rPr>
              <a:t> ja </a:t>
            </a:r>
            <a:r>
              <a:rPr lang="en-US" sz="1800" dirty="0" err="1">
                <a:solidFill>
                  <a:srgbClr val="4A4B58"/>
                </a:solidFill>
              </a:rPr>
              <a:t>sinne</a:t>
            </a:r>
            <a:r>
              <a:rPr lang="en-US" sz="1800" dirty="0">
                <a:solidFill>
                  <a:srgbClr val="4A4B58"/>
                </a:solidFill>
              </a:rPr>
              <a:t> </a:t>
            </a:r>
            <a:r>
              <a:rPr lang="en-US" sz="1800" dirty="0" err="1">
                <a:solidFill>
                  <a:srgbClr val="4A4B58"/>
                </a:solidFill>
              </a:rPr>
              <a:t>toimintaa</a:t>
            </a:r>
            <a:r>
              <a:rPr lang="en-US" sz="1800" dirty="0">
                <a:solidFill>
                  <a:srgbClr val="4A4B58"/>
                </a:solidFill>
              </a:rPr>
              <a:t> on </a:t>
            </a:r>
            <a:r>
              <a:rPr lang="en-US" sz="1800" dirty="0" err="1">
                <a:solidFill>
                  <a:srgbClr val="4A4B58"/>
                </a:solidFill>
              </a:rPr>
              <a:t>kaikkein</a:t>
            </a:r>
            <a:r>
              <a:rPr lang="en-US" sz="1800" dirty="0">
                <a:solidFill>
                  <a:srgbClr val="4A4B58"/>
                </a:solidFill>
              </a:rPr>
              <a:t> </a:t>
            </a:r>
            <a:r>
              <a:rPr lang="en-US" sz="1800" dirty="0" err="1">
                <a:solidFill>
                  <a:srgbClr val="4A4B58"/>
                </a:solidFill>
              </a:rPr>
              <a:t>haastavinta</a:t>
            </a:r>
            <a:r>
              <a:rPr lang="en-US" sz="1800" dirty="0">
                <a:solidFill>
                  <a:srgbClr val="4A4B58"/>
                </a:solidFill>
              </a:rPr>
              <a:t> </a:t>
            </a:r>
            <a:r>
              <a:rPr lang="en-US" sz="1800" dirty="0" err="1">
                <a:solidFill>
                  <a:srgbClr val="4A4B58"/>
                </a:solidFill>
              </a:rPr>
              <a:t>käynnistää</a:t>
            </a:r>
            <a:r>
              <a:rPr lang="en-US" sz="1800" dirty="0">
                <a:solidFill>
                  <a:srgbClr val="4A4B58"/>
                </a:solidFill>
              </a:rPr>
              <a:t>; </a:t>
            </a:r>
            <a:r>
              <a:rPr lang="en-US" sz="1800" dirty="0" err="1">
                <a:solidFill>
                  <a:srgbClr val="4A4B58"/>
                </a:solidFill>
              </a:rPr>
              <a:t>hyvinvointialueiden</a:t>
            </a:r>
            <a:r>
              <a:rPr lang="en-US" sz="1800" dirty="0">
                <a:solidFill>
                  <a:srgbClr val="4A4B58"/>
                </a:solidFill>
              </a:rPr>
              <a:t> </a:t>
            </a:r>
            <a:r>
              <a:rPr lang="en-US" sz="1800" dirty="0" err="1">
                <a:solidFill>
                  <a:srgbClr val="4A4B58"/>
                </a:solidFill>
              </a:rPr>
              <a:t>vaikeudet</a:t>
            </a:r>
            <a:r>
              <a:rPr lang="en-US" sz="1800" dirty="0">
                <a:solidFill>
                  <a:srgbClr val="4A4B58"/>
                </a:solidFill>
              </a:rPr>
              <a:t>; </a:t>
            </a:r>
            <a:r>
              <a:rPr lang="en-US" sz="1800" dirty="0" err="1">
                <a:solidFill>
                  <a:srgbClr val="4A4B58"/>
                </a:solidFill>
              </a:rPr>
              <a:t>hoitajapula</a:t>
            </a:r>
            <a:r>
              <a:rPr lang="en-US" sz="1800" dirty="0">
                <a:solidFill>
                  <a:srgbClr val="4A4B58"/>
                </a:solidFill>
              </a:rPr>
              <a:t>; </a:t>
            </a:r>
            <a:r>
              <a:rPr lang="en-US" sz="1800" dirty="0" err="1">
                <a:solidFill>
                  <a:srgbClr val="4A4B58"/>
                </a:solidFill>
              </a:rPr>
              <a:t>yhteinen</a:t>
            </a:r>
            <a:r>
              <a:rPr lang="en-US" sz="1800" dirty="0">
                <a:solidFill>
                  <a:srgbClr val="4A4B58"/>
                </a:solidFill>
              </a:rPr>
              <a:t> </a:t>
            </a:r>
            <a:r>
              <a:rPr lang="en-US" sz="1800" dirty="0" err="1">
                <a:solidFill>
                  <a:srgbClr val="4A4B58"/>
                </a:solidFill>
              </a:rPr>
              <a:t>vastuutaho</a:t>
            </a:r>
            <a:r>
              <a:rPr lang="en-US" sz="1800" dirty="0">
                <a:solidFill>
                  <a:srgbClr val="4A4B58"/>
                </a:solidFill>
              </a:rPr>
              <a:t> </a:t>
            </a:r>
            <a:r>
              <a:rPr lang="en-US" sz="1800" dirty="0" err="1">
                <a:solidFill>
                  <a:srgbClr val="4A4B58"/>
                </a:solidFill>
              </a:rPr>
              <a:t>puuttuu</a:t>
            </a:r>
            <a:endParaRPr lang="en-US" sz="1800" dirty="0">
              <a:solidFill>
                <a:srgbClr val="4A4B58"/>
              </a:solidFill>
            </a:endParaRPr>
          </a:p>
        </p:txBody>
      </p:sp>
      <p:sp>
        <p:nvSpPr>
          <p:cNvPr id="7" name="TextBox 6">
            <a:extLst>
              <a:ext uri="{FF2B5EF4-FFF2-40B4-BE49-F238E27FC236}">
                <a16:creationId xmlns:a16="http://schemas.microsoft.com/office/drawing/2014/main" id="{DFC0DD9C-C06D-3074-2A4B-5AFFB353BE54}"/>
              </a:ext>
            </a:extLst>
          </p:cNvPr>
          <p:cNvSpPr txBox="1"/>
          <p:nvPr/>
        </p:nvSpPr>
        <p:spPr>
          <a:xfrm>
            <a:off x="4656137" y="1088740"/>
            <a:ext cx="6705447" cy="720080"/>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Keskeisimmät</a:t>
            </a:r>
            <a:r>
              <a:rPr lang="en-US" sz="4000" b="1" dirty="0">
                <a:solidFill>
                  <a:srgbClr val="F28702"/>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havainnot</a:t>
            </a:r>
            <a:endParaRPr lang="en-FI" sz="4000" dirty="0">
              <a:latin typeface="Source Sans Pro" panose="020B0503030403020204" pitchFamily="34" charset="0"/>
            </a:endParaRPr>
          </a:p>
        </p:txBody>
      </p:sp>
    </p:spTree>
    <p:extLst>
      <p:ext uri="{BB962C8B-B14F-4D97-AF65-F5344CB8AC3E}">
        <p14:creationId xmlns:p14="http://schemas.microsoft.com/office/powerpoint/2010/main" val="3589487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854A3D2-A0F4-9A43-BD72-0A3A0BECC2FD}"/>
            </a:ext>
          </a:extLst>
        </p:cNvPr>
        <p:cNvGrpSpPr/>
        <p:nvPr/>
      </p:nvGrpSpPr>
      <p:grpSpPr>
        <a:xfrm>
          <a:off x="0" y="0"/>
          <a:ext cx="0" cy="0"/>
          <a:chOff x="0" y="0"/>
          <a:chExt cx="0" cy="0"/>
        </a:xfrm>
      </p:grpSpPr>
      <p:sp>
        <p:nvSpPr>
          <p:cNvPr id="3" name="Alaotsikko 2">
            <a:extLst>
              <a:ext uri="{FF2B5EF4-FFF2-40B4-BE49-F238E27FC236}">
                <a16:creationId xmlns:a16="http://schemas.microsoft.com/office/drawing/2014/main" id="{6D391CD5-A7C0-FB2F-459F-B99D606F1FBF}"/>
              </a:ext>
            </a:extLst>
          </p:cNvPr>
          <p:cNvSpPr>
            <a:spLocks noGrp="1"/>
          </p:cNvSpPr>
          <p:nvPr>
            <p:ph type="subTitle" idx="4294967295"/>
          </p:nvPr>
        </p:nvSpPr>
        <p:spPr>
          <a:xfrm>
            <a:off x="4656138" y="1989138"/>
            <a:ext cx="6075377" cy="3786188"/>
          </a:xfrm>
        </p:spPr>
        <p:txBody>
          <a:bodyPr vert="horz" lIns="91440" tIns="45720" rIns="91440" bIns="45720" rtlCol="0">
            <a:normAutofit/>
          </a:bodyPr>
          <a:lstStyle/>
          <a:p>
            <a:pPr marL="216000" indent="-216000">
              <a:lnSpc>
                <a:spcPts val="2160"/>
              </a:lnSpc>
              <a:spcBef>
                <a:spcPts val="600"/>
              </a:spcBef>
              <a:buClr>
                <a:srgbClr val="F28702"/>
              </a:buClr>
            </a:pPr>
            <a:r>
              <a:rPr lang="fi-FI" sz="1800" dirty="0">
                <a:solidFill>
                  <a:srgbClr val="4A4B58"/>
                </a:solidFill>
                <a:ea typeface="Source Sans Pro" panose="020B0503030403020204" pitchFamily="34" charset="0"/>
                <a:cs typeface="Calibri" panose="020F0502020204030204" pitchFamily="34" charset="0"/>
              </a:rPr>
              <a:t>Haastattelu ja karsinta, koska voimavaroja vaativaa vapaaehtoistoimintaa</a:t>
            </a:r>
          </a:p>
          <a:p>
            <a:pPr marL="216000" indent="-216000">
              <a:lnSpc>
                <a:spcPts val="2160"/>
              </a:lnSpc>
              <a:spcBef>
                <a:spcPts val="600"/>
              </a:spcBef>
              <a:buClr>
                <a:srgbClr val="F28702"/>
              </a:buClr>
            </a:pPr>
            <a:r>
              <a:rPr lang="fi-FI" sz="1800" dirty="0">
                <a:solidFill>
                  <a:srgbClr val="4A4B58"/>
                </a:solidFill>
                <a:ea typeface="Source Sans Pro" panose="020B0503030403020204" pitchFamily="34" charset="0"/>
                <a:cs typeface="Calibri" panose="020F0502020204030204" pitchFamily="34" charset="0"/>
              </a:rPr>
              <a:t>Tiedollisia ja taidollisia valmiuksia: mitä tarvitaan toimiakseen ja jaksaakseen toimia vapaaehtoisina, ja millä tavoin näitä valmiuksia voisi vahvistaa?</a:t>
            </a:r>
          </a:p>
          <a:p>
            <a:pPr marL="216000" indent="-216000">
              <a:lnSpc>
                <a:spcPts val="2160"/>
              </a:lnSpc>
              <a:spcBef>
                <a:spcPts val="600"/>
              </a:spcBef>
              <a:buClr>
                <a:srgbClr val="F28702"/>
              </a:buClr>
            </a:pPr>
            <a:r>
              <a:rPr lang="fi-FI" sz="1800" dirty="0">
                <a:solidFill>
                  <a:srgbClr val="4A4B58"/>
                </a:solidFill>
                <a:ea typeface="Source Sans Pro" panose="020B0503030403020204" pitchFamily="34" charset="0"/>
                <a:cs typeface="Calibri" panose="020F0502020204030204" pitchFamily="34" charset="0"/>
              </a:rPr>
              <a:t>Vapaaehtoisen oma prosessi on tärkeä: oman tiedon ja osaamisen rajojen hahmottaminen; toiminnan reunaehdot; voimavarojen arviointi ja kohtaamisen keskeisyys</a:t>
            </a:r>
          </a:p>
          <a:p>
            <a:pPr marL="114300">
              <a:lnSpc>
                <a:spcPts val="2160"/>
              </a:lnSpc>
              <a:spcBef>
                <a:spcPts val="600"/>
              </a:spcBef>
            </a:pPr>
            <a:endParaRPr lang="en-US" sz="800" dirty="0"/>
          </a:p>
        </p:txBody>
      </p:sp>
      <p:sp>
        <p:nvSpPr>
          <p:cNvPr id="7" name="TextBox 6">
            <a:extLst>
              <a:ext uri="{FF2B5EF4-FFF2-40B4-BE49-F238E27FC236}">
                <a16:creationId xmlns:a16="http://schemas.microsoft.com/office/drawing/2014/main" id="{DFC0DD9C-C06D-3074-2A4B-5AFFB353BE54}"/>
              </a:ext>
            </a:extLst>
          </p:cNvPr>
          <p:cNvSpPr txBox="1"/>
          <p:nvPr/>
        </p:nvSpPr>
        <p:spPr>
          <a:xfrm>
            <a:off x="4656138" y="1088740"/>
            <a:ext cx="3510092" cy="707886"/>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Tärkeää</a:t>
            </a:r>
            <a:endParaRPr lang="en-FI" sz="4000" dirty="0">
              <a:latin typeface="Source Sans Pro" panose="020B0503030403020204" pitchFamily="34" charset="0"/>
            </a:endParaRPr>
          </a:p>
        </p:txBody>
      </p:sp>
    </p:spTree>
    <p:extLst>
      <p:ext uri="{BB962C8B-B14F-4D97-AF65-F5344CB8AC3E}">
        <p14:creationId xmlns:p14="http://schemas.microsoft.com/office/powerpoint/2010/main" val="1784175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854A3D2-A0F4-9A43-BD72-0A3A0BECC2FD}"/>
            </a:ext>
          </a:extLst>
        </p:cNvPr>
        <p:cNvGrpSpPr/>
        <p:nvPr/>
      </p:nvGrpSpPr>
      <p:grpSpPr>
        <a:xfrm>
          <a:off x="0" y="0"/>
          <a:ext cx="0" cy="0"/>
          <a:chOff x="0" y="0"/>
          <a:chExt cx="0" cy="0"/>
        </a:xfrm>
      </p:grpSpPr>
      <p:sp>
        <p:nvSpPr>
          <p:cNvPr id="3" name="Alaotsikko 2">
            <a:extLst>
              <a:ext uri="{FF2B5EF4-FFF2-40B4-BE49-F238E27FC236}">
                <a16:creationId xmlns:a16="http://schemas.microsoft.com/office/drawing/2014/main" id="{6D391CD5-A7C0-FB2F-459F-B99D606F1FBF}"/>
              </a:ext>
            </a:extLst>
          </p:cNvPr>
          <p:cNvSpPr>
            <a:spLocks noGrp="1"/>
          </p:cNvSpPr>
          <p:nvPr>
            <p:ph type="subTitle" idx="4294967295"/>
          </p:nvPr>
        </p:nvSpPr>
        <p:spPr>
          <a:xfrm>
            <a:off x="4656138" y="1989138"/>
            <a:ext cx="6615437" cy="4050152"/>
          </a:xfrm>
        </p:spPr>
        <p:txBody>
          <a:bodyPr vert="horz" lIns="91440" tIns="45720" rIns="91440" bIns="45720" rtlCol="0">
            <a:noAutofit/>
          </a:bodyPr>
          <a:lstStyle/>
          <a:p>
            <a:pPr marL="216000" indent="-216000" algn="l">
              <a:lnSpc>
                <a:spcPts val="2160"/>
              </a:lnSpc>
              <a:spcBef>
                <a:spcPts val="600"/>
              </a:spcBef>
              <a:buClr>
                <a:srgbClr val="F28702"/>
              </a:buClr>
              <a:buFont typeface="Arial" panose="020B0604020202020204" pitchFamily="34" charset="0"/>
              <a:buChar char="•"/>
            </a:pPr>
            <a:r>
              <a:rPr lang="en-US" sz="1800" dirty="0">
                <a:solidFill>
                  <a:srgbClr val="4A4B58"/>
                </a:solidFill>
              </a:rPr>
              <a:t>Yksikköön </a:t>
            </a:r>
            <a:r>
              <a:rPr lang="en-US" sz="1800" dirty="0" err="1">
                <a:solidFill>
                  <a:srgbClr val="4A4B58"/>
                </a:solidFill>
              </a:rPr>
              <a:t>ei</a:t>
            </a:r>
            <a:r>
              <a:rPr lang="en-US" sz="1800" dirty="0">
                <a:solidFill>
                  <a:srgbClr val="4A4B58"/>
                </a:solidFill>
              </a:rPr>
              <a:t> </a:t>
            </a:r>
            <a:r>
              <a:rPr lang="en-US" sz="1800" dirty="0" err="1">
                <a:solidFill>
                  <a:srgbClr val="4A4B58"/>
                </a:solidFill>
              </a:rPr>
              <a:t>saa</a:t>
            </a:r>
            <a:r>
              <a:rPr lang="en-US" sz="1800" dirty="0">
                <a:solidFill>
                  <a:srgbClr val="4A4B58"/>
                </a:solidFill>
              </a:rPr>
              <a:t> </a:t>
            </a:r>
            <a:r>
              <a:rPr lang="en-US" sz="1800" dirty="0" err="1">
                <a:solidFill>
                  <a:srgbClr val="4A4B58"/>
                </a:solidFill>
              </a:rPr>
              <a:t>yhteyttä</a:t>
            </a:r>
            <a:endParaRPr lang="en-US" sz="1800" dirty="0">
              <a:solidFill>
                <a:srgbClr val="4A4B58"/>
              </a:solidFill>
            </a:endParaRPr>
          </a:p>
          <a:p>
            <a:pPr marL="216000" indent="-216000" algn="l">
              <a:lnSpc>
                <a:spcPts val="2160"/>
              </a:lnSpc>
              <a:spcBef>
                <a:spcPts val="600"/>
              </a:spcBef>
              <a:buClr>
                <a:srgbClr val="F28702"/>
              </a:buClr>
              <a:buFont typeface="Arial" panose="020B0604020202020204" pitchFamily="34" charset="0"/>
              <a:buChar char="•"/>
            </a:pPr>
            <a:r>
              <a:rPr lang="en-US" sz="1800" dirty="0">
                <a:solidFill>
                  <a:srgbClr val="4A4B58"/>
                </a:solidFill>
              </a:rPr>
              <a:t>On </a:t>
            </a:r>
            <a:r>
              <a:rPr lang="en-US" sz="1800" dirty="0" err="1">
                <a:solidFill>
                  <a:srgbClr val="4A4B58"/>
                </a:solidFill>
              </a:rPr>
              <a:t>epäselvää</a:t>
            </a:r>
            <a:r>
              <a:rPr lang="en-US" sz="1800" dirty="0">
                <a:solidFill>
                  <a:srgbClr val="4A4B58"/>
                </a:solidFill>
              </a:rPr>
              <a:t>, </a:t>
            </a:r>
            <a:r>
              <a:rPr lang="en-US" sz="1800" dirty="0" err="1">
                <a:solidFill>
                  <a:srgbClr val="4A4B58"/>
                </a:solidFill>
              </a:rPr>
              <a:t>montako</a:t>
            </a:r>
            <a:r>
              <a:rPr lang="en-US" sz="1800" dirty="0">
                <a:solidFill>
                  <a:srgbClr val="4A4B58"/>
                </a:solidFill>
              </a:rPr>
              <a:t> </a:t>
            </a:r>
            <a:r>
              <a:rPr lang="en-US" sz="1800" dirty="0" err="1">
                <a:solidFill>
                  <a:srgbClr val="4A4B58"/>
                </a:solidFill>
              </a:rPr>
              <a:t>vapaaehtoista</a:t>
            </a:r>
            <a:r>
              <a:rPr lang="en-US" sz="1800" dirty="0">
                <a:solidFill>
                  <a:srgbClr val="4A4B58"/>
                </a:solidFill>
              </a:rPr>
              <a:t> </a:t>
            </a:r>
            <a:r>
              <a:rPr lang="en-US" sz="1800" dirty="0" err="1">
                <a:solidFill>
                  <a:srgbClr val="4A4B58"/>
                </a:solidFill>
              </a:rPr>
              <a:t>yksikössä</a:t>
            </a:r>
            <a:r>
              <a:rPr lang="en-US" sz="1800" dirty="0">
                <a:solidFill>
                  <a:srgbClr val="4A4B58"/>
                </a:solidFill>
              </a:rPr>
              <a:t> </a:t>
            </a:r>
            <a:r>
              <a:rPr lang="en-US" sz="1800" dirty="0" err="1">
                <a:solidFill>
                  <a:srgbClr val="4A4B58"/>
                </a:solidFill>
              </a:rPr>
              <a:t>todellisuudessa</a:t>
            </a:r>
            <a:r>
              <a:rPr lang="en-US" sz="1800" dirty="0">
                <a:solidFill>
                  <a:srgbClr val="4A4B58"/>
                </a:solidFill>
              </a:rPr>
              <a:t> on tai </a:t>
            </a:r>
            <a:r>
              <a:rPr lang="en-US" sz="1800" dirty="0" err="1">
                <a:solidFill>
                  <a:srgbClr val="4A4B58"/>
                </a:solidFill>
              </a:rPr>
              <a:t>toimii</a:t>
            </a:r>
            <a:r>
              <a:rPr lang="en-US" sz="1800" dirty="0">
                <a:solidFill>
                  <a:srgbClr val="4A4B58"/>
                </a:solidFill>
              </a:rPr>
              <a:t> </a:t>
            </a:r>
            <a:r>
              <a:rPr lang="en-US" sz="1800" dirty="0" err="1">
                <a:solidFill>
                  <a:srgbClr val="4A4B58"/>
                </a:solidFill>
              </a:rPr>
              <a:t>aktiivisesti</a:t>
            </a:r>
            <a:endParaRPr lang="en-US" sz="1800" dirty="0">
              <a:solidFill>
                <a:srgbClr val="4A4B58"/>
              </a:solidFill>
            </a:endParaRPr>
          </a:p>
          <a:p>
            <a:pPr marL="216000" indent="-216000" algn="l">
              <a:lnSpc>
                <a:spcPts val="2160"/>
              </a:lnSpc>
              <a:spcBef>
                <a:spcPts val="600"/>
              </a:spcBef>
              <a:buClr>
                <a:srgbClr val="F28702"/>
              </a:buClr>
              <a:buFont typeface="Arial" panose="020B0604020202020204" pitchFamily="34" charset="0"/>
              <a:buChar char="•"/>
            </a:pPr>
            <a:r>
              <a:rPr lang="en-US" sz="1800" dirty="0" err="1">
                <a:solidFill>
                  <a:srgbClr val="4A4B58"/>
                </a:solidFill>
              </a:rPr>
              <a:t>Toiminta</a:t>
            </a:r>
            <a:r>
              <a:rPr lang="en-US" sz="1800" dirty="0">
                <a:solidFill>
                  <a:srgbClr val="4A4B58"/>
                </a:solidFill>
              </a:rPr>
              <a:t> </a:t>
            </a:r>
            <a:r>
              <a:rPr lang="en-US" sz="1800" dirty="0" err="1">
                <a:solidFill>
                  <a:srgbClr val="4A4B58"/>
                </a:solidFill>
              </a:rPr>
              <a:t>välillä</a:t>
            </a:r>
            <a:r>
              <a:rPr lang="en-US" sz="1800" dirty="0">
                <a:solidFill>
                  <a:srgbClr val="4A4B58"/>
                </a:solidFill>
              </a:rPr>
              <a:t> </a:t>
            </a:r>
            <a:r>
              <a:rPr lang="en-US" sz="1800" dirty="0" err="1">
                <a:solidFill>
                  <a:srgbClr val="4A4B58"/>
                </a:solidFill>
              </a:rPr>
              <a:t>hiipuu</a:t>
            </a:r>
            <a:r>
              <a:rPr lang="en-US" sz="1800" dirty="0">
                <a:solidFill>
                  <a:srgbClr val="4A4B58"/>
                </a:solidFill>
              </a:rPr>
              <a:t> tai </a:t>
            </a:r>
            <a:r>
              <a:rPr lang="en-US" sz="1800" dirty="0" err="1">
                <a:solidFill>
                  <a:srgbClr val="4A4B58"/>
                </a:solidFill>
              </a:rPr>
              <a:t>loppuu</a:t>
            </a:r>
            <a:r>
              <a:rPr lang="en-US" sz="1800" dirty="0">
                <a:solidFill>
                  <a:srgbClr val="4A4B58"/>
                </a:solidFill>
              </a:rPr>
              <a:t> ja </a:t>
            </a:r>
            <a:r>
              <a:rPr lang="en-US" sz="1800" dirty="0" err="1">
                <a:solidFill>
                  <a:srgbClr val="4A4B58"/>
                </a:solidFill>
              </a:rPr>
              <a:t>syy</a:t>
            </a:r>
            <a:r>
              <a:rPr lang="en-US" sz="1800" dirty="0">
                <a:solidFill>
                  <a:srgbClr val="4A4B58"/>
                </a:solidFill>
              </a:rPr>
              <a:t> on </a:t>
            </a:r>
            <a:r>
              <a:rPr lang="en-US" sz="1800" dirty="0" err="1">
                <a:solidFill>
                  <a:srgbClr val="4A4B58"/>
                </a:solidFill>
              </a:rPr>
              <a:t>epäselvä</a:t>
            </a:r>
            <a:endParaRPr lang="en-US" sz="1800" dirty="0">
              <a:solidFill>
                <a:srgbClr val="4A4B58"/>
              </a:solidFill>
            </a:endParaRPr>
          </a:p>
          <a:p>
            <a:pPr marL="216000" indent="-216000" algn="l">
              <a:lnSpc>
                <a:spcPts val="2160"/>
              </a:lnSpc>
              <a:spcBef>
                <a:spcPts val="600"/>
              </a:spcBef>
              <a:buClr>
                <a:srgbClr val="F28702"/>
              </a:buClr>
              <a:buFont typeface="Arial" panose="020B0604020202020204" pitchFamily="34" charset="0"/>
              <a:buChar char="•"/>
            </a:pPr>
            <a:r>
              <a:rPr lang="en-US" sz="1800" dirty="0" err="1">
                <a:solidFill>
                  <a:srgbClr val="4A4B58"/>
                </a:solidFill>
              </a:rPr>
              <a:t>Toiminnan</a:t>
            </a:r>
            <a:r>
              <a:rPr lang="en-US" sz="1800" dirty="0">
                <a:solidFill>
                  <a:srgbClr val="4A4B58"/>
                </a:solidFill>
              </a:rPr>
              <a:t> </a:t>
            </a:r>
            <a:r>
              <a:rPr lang="en-US" sz="1800" dirty="0" err="1">
                <a:solidFill>
                  <a:srgbClr val="4A4B58"/>
                </a:solidFill>
              </a:rPr>
              <a:t>laajentaminen</a:t>
            </a:r>
            <a:r>
              <a:rPr lang="en-US" sz="1800" dirty="0">
                <a:solidFill>
                  <a:srgbClr val="4A4B58"/>
                </a:solidFill>
              </a:rPr>
              <a:t> </a:t>
            </a:r>
            <a:r>
              <a:rPr lang="en-US" sz="1800" dirty="0" err="1">
                <a:solidFill>
                  <a:srgbClr val="4A4B58"/>
                </a:solidFill>
              </a:rPr>
              <a:t>yksiköstä</a:t>
            </a:r>
            <a:r>
              <a:rPr lang="en-US" sz="1800" dirty="0">
                <a:solidFill>
                  <a:srgbClr val="4A4B58"/>
                </a:solidFill>
              </a:rPr>
              <a:t> </a:t>
            </a:r>
            <a:r>
              <a:rPr lang="en-US" sz="1800" dirty="0" err="1">
                <a:solidFill>
                  <a:srgbClr val="4A4B58"/>
                </a:solidFill>
              </a:rPr>
              <a:t>toiseen</a:t>
            </a:r>
            <a:r>
              <a:rPr lang="en-US" sz="1800" dirty="0">
                <a:solidFill>
                  <a:srgbClr val="4A4B58"/>
                </a:solidFill>
              </a:rPr>
              <a:t> on </a:t>
            </a:r>
            <a:r>
              <a:rPr lang="en-US" sz="1800" dirty="0" err="1">
                <a:solidFill>
                  <a:srgbClr val="4A4B58"/>
                </a:solidFill>
              </a:rPr>
              <a:t>haastavaa</a:t>
            </a:r>
            <a:endParaRPr lang="en-US" sz="1800" dirty="0">
              <a:solidFill>
                <a:srgbClr val="4A4B58"/>
              </a:solidFill>
            </a:endParaRPr>
          </a:p>
          <a:p>
            <a:pPr marL="216000" indent="-216000" algn="l">
              <a:lnSpc>
                <a:spcPts val="2160"/>
              </a:lnSpc>
              <a:spcBef>
                <a:spcPts val="600"/>
              </a:spcBef>
              <a:buClr>
                <a:srgbClr val="F28702"/>
              </a:buClr>
              <a:buFont typeface="Arial" panose="020B0604020202020204" pitchFamily="34" charset="0"/>
              <a:buChar char="•"/>
            </a:pPr>
            <a:r>
              <a:rPr lang="en-US" sz="1800" dirty="0" err="1">
                <a:solidFill>
                  <a:srgbClr val="4A4B58"/>
                </a:solidFill>
              </a:rPr>
              <a:t>Erilaisilla</a:t>
            </a:r>
            <a:r>
              <a:rPr lang="en-US" sz="1800" dirty="0">
                <a:solidFill>
                  <a:srgbClr val="4A4B58"/>
                </a:solidFill>
              </a:rPr>
              <a:t> </a:t>
            </a:r>
            <a:r>
              <a:rPr lang="en-US" sz="1800" dirty="0" err="1">
                <a:solidFill>
                  <a:srgbClr val="4A4B58"/>
                </a:solidFill>
              </a:rPr>
              <a:t>koordinaatio</a:t>
            </a:r>
            <a:r>
              <a:rPr lang="en-US" sz="1800" dirty="0">
                <a:solidFill>
                  <a:srgbClr val="4A4B58"/>
                </a:solidFill>
              </a:rPr>
              <a:t>- ja </a:t>
            </a:r>
            <a:r>
              <a:rPr lang="en-US" sz="1800" dirty="0" err="1">
                <a:solidFill>
                  <a:srgbClr val="4A4B58"/>
                </a:solidFill>
              </a:rPr>
              <a:t>kutsumalleilla</a:t>
            </a:r>
            <a:r>
              <a:rPr lang="en-US" sz="1800" dirty="0">
                <a:solidFill>
                  <a:srgbClr val="4A4B58"/>
                </a:solidFill>
              </a:rPr>
              <a:t> on </a:t>
            </a:r>
            <a:r>
              <a:rPr lang="en-US" sz="1800" dirty="0" err="1">
                <a:solidFill>
                  <a:srgbClr val="4A4B58"/>
                </a:solidFill>
              </a:rPr>
              <a:t>omat</a:t>
            </a:r>
            <a:r>
              <a:rPr lang="en-US" sz="1800" dirty="0">
                <a:solidFill>
                  <a:srgbClr val="4A4B58"/>
                </a:solidFill>
              </a:rPr>
              <a:t> </a:t>
            </a:r>
            <a:r>
              <a:rPr lang="en-US" sz="1800" dirty="0" err="1">
                <a:solidFill>
                  <a:srgbClr val="4A4B58"/>
                </a:solidFill>
              </a:rPr>
              <a:t>plussat</a:t>
            </a:r>
            <a:r>
              <a:rPr lang="en-US" sz="1800" dirty="0">
                <a:solidFill>
                  <a:srgbClr val="4A4B58"/>
                </a:solidFill>
              </a:rPr>
              <a:t> ja </a:t>
            </a:r>
            <a:r>
              <a:rPr lang="en-US" sz="1800" dirty="0" err="1">
                <a:solidFill>
                  <a:srgbClr val="4A4B58"/>
                </a:solidFill>
              </a:rPr>
              <a:t>miinukset</a:t>
            </a:r>
            <a:r>
              <a:rPr lang="en-US" sz="1800" dirty="0">
                <a:solidFill>
                  <a:srgbClr val="4A4B58"/>
                </a:solidFill>
              </a:rPr>
              <a:t> – </a:t>
            </a:r>
            <a:r>
              <a:rPr lang="en-US" sz="1800" dirty="0" err="1">
                <a:solidFill>
                  <a:srgbClr val="4A4B58"/>
                </a:solidFill>
              </a:rPr>
              <a:t>urautuminen</a:t>
            </a:r>
            <a:r>
              <a:rPr lang="en-US" sz="1800" dirty="0">
                <a:solidFill>
                  <a:srgbClr val="4A4B58"/>
                </a:solidFill>
              </a:rPr>
              <a:t>, </a:t>
            </a:r>
            <a:r>
              <a:rPr lang="en-US" sz="1800" dirty="0" err="1">
                <a:solidFill>
                  <a:srgbClr val="4A4B58"/>
                </a:solidFill>
              </a:rPr>
              <a:t>oletukset</a:t>
            </a:r>
            <a:r>
              <a:rPr lang="en-US" sz="1800" dirty="0">
                <a:solidFill>
                  <a:srgbClr val="4A4B58"/>
                </a:solidFill>
              </a:rPr>
              <a:t>?</a:t>
            </a:r>
          </a:p>
          <a:p>
            <a:pPr marL="216000" indent="-216000" algn="l">
              <a:lnSpc>
                <a:spcPts val="2160"/>
              </a:lnSpc>
              <a:spcBef>
                <a:spcPts val="600"/>
              </a:spcBef>
              <a:buClr>
                <a:srgbClr val="F28702"/>
              </a:buClr>
              <a:buFont typeface="Arial" panose="020B0604020202020204" pitchFamily="34" charset="0"/>
              <a:buChar char="•"/>
            </a:pPr>
            <a:r>
              <a:rPr lang="en-US" sz="1800" dirty="0" err="1">
                <a:solidFill>
                  <a:srgbClr val="4A4B58"/>
                </a:solidFill>
              </a:rPr>
              <a:t>Kutsuja</a:t>
            </a:r>
            <a:r>
              <a:rPr lang="en-US" sz="1800" dirty="0">
                <a:solidFill>
                  <a:srgbClr val="4A4B58"/>
                </a:solidFill>
              </a:rPr>
              <a:t> </a:t>
            </a:r>
            <a:r>
              <a:rPr lang="en-US" sz="1800" dirty="0" err="1">
                <a:solidFill>
                  <a:srgbClr val="4A4B58"/>
                </a:solidFill>
              </a:rPr>
              <a:t>ei</a:t>
            </a:r>
            <a:r>
              <a:rPr lang="en-US" sz="1800" dirty="0">
                <a:solidFill>
                  <a:srgbClr val="4A4B58"/>
                </a:solidFill>
              </a:rPr>
              <a:t> </a:t>
            </a:r>
            <a:r>
              <a:rPr lang="en-US" sz="1800" dirty="0" err="1">
                <a:solidFill>
                  <a:srgbClr val="4A4B58"/>
                </a:solidFill>
              </a:rPr>
              <a:t>aina</a:t>
            </a:r>
            <a:r>
              <a:rPr lang="en-US" sz="1800" dirty="0">
                <a:solidFill>
                  <a:srgbClr val="4A4B58"/>
                </a:solidFill>
              </a:rPr>
              <a:t> tule, </a:t>
            </a:r>
            <a:r>
              <a:rPr lang="en-US" sz="1800" dirty="0" err="1">
                <a:solidFill>
                  <a:srgbClr val="4A4B58"/>
                </a:solidFill>
              </a:rPr>
              <a:t>vaikka</a:t>
            </a:r>
            <a:r>
              <a:rPr lang="en-US" sz="1800" dirty="0">
                <a:solidFill>
                  <a:srgbClr val="4A4B58"/>
                </a:solidFill>
              </a:rPr>
              <a:t> </a:t>
            </a:r>
            <a:r>
              <a:rPr lang="en-US" sz="1800" dirty="0" err="1">
                <a:solidFill>
                  <a:srgbClr val="4A4B58"/>
                </a:solidFill>
              </a:rPr>
              <a:t>vapaaehtoiset</a:t>
            </a:r>
            <a:r>
              <a:rPr lang="en-US" sz="1800" dirty="0">
                <a:solidFill>
                  <a:srgbClr val="4A4B58"/>
                </a:solidFill>
              </a:rPr>
              <a:t> </a:t>
            </a:r>
            <a:r>
              <a:rPr lang="en-US" sz="1800" dirty="0" err="1">
                <a:solidFill>
                  <a:srgbClr val="4A4B58"/>
                </a:solidFill>
              </a:rPr>
              <a:t>olisivat</a:t>
            </a:r>
            <a:r>
              <a:rPr lang="en-US" sz="1800" dirty="0">
                <a:solidFill>
                  <a:srgbClr val="4A4B58"/>
                </a:solidFill>
              </a:rPr>
              <a:t> </a:t>
            </a:r>
            <a:r>
              <a:rPr lang="en-US" sz="1800" dirty="0" err="1">
                <a:solidFill>
                  <a:srgbClr val="4A4B58"/>
                </a:solidFill>
              </a:rPr>
              <a:t>valmiina</a:t>
            </a:r>
            <a:endParaRPr lang="en-US" sz="1800" dirty="0">
              <a:solidFill>
                <a:srgbClr val="4A4B58"/>
              </a:solidFill>
            </a:endParaRPr>
          </a:p>
          <a:p>
            <a:pPr marL="216000" indent="-216000" algn="l">
              <a:lnSpc>
                <a:spcPts val="2160"/>
              </a:lnSpc>
              <a:spcBef>
                <a:spcPts val="600"/>
              </a:spcBef>
              <a:buClr>
                <a:srgbClr val="F28702"/>
              </a:buClr>
              <a:buFont typeface="Arial" panose="020B0604020202020204" pitchFamily="34" charset="0"/>
              <a:buChar char="•"/>
            </a:pPr>
            <a:r>
              <a:rPr lang="en-US" sz="1800" dirty="0">
                <a:solidFill>
                  <a:srgbClr val="4A4B58"/>
                </a:solidFill>
              </a:rPr>
              <a:t>Moni </a:t>
            </a:r>
            <a:r>
              <a:rPr lang="en-US" sz="1800" dirty="0" err="1">
                <a:solidFill>
                  <a:srgbClr val="4A4B58"/>
                </a:solidFill>
              </a:rPr>
              <a:t>puurtaa</a:t>
            </a:r>
            <a:r>
              <a:rPr lang="en-US" sz="1800" dirty="0">
                <a:solidFill>
                  <a:srgbClr val="4A4B58"/>
                </a:solidFill>
              </a:rPr>
              <a:t> </a:t>
            </a:r>
            <a:r>
              <a:rPr lang="en-US" sz="1800" dirty="0" err="1">
                <a:solidFill>
                  <a:srgbClr val="4A4B58"/>
                </a:solidFill>
              </a:rPr>
              <a:t>yksin</a:t>
            </a:r>
            <a:r>
              <a:rPr lang="en-US" sz="1800" dirty="0">
                <a:solidFill>
                  <a:srgbClr val="4A4B58"/>
                </a:solidFill>
              </a:rPr>
              <a:t>, </a:t>
            </a:r>
            <a:r>
              <a:rPr lang="en-US" sz="1800" dirty="0" err="1">
                <a:solidFill>
                  <a:srgbClr val="4A4B58"/>
                </a:solidFill>
              </a:rPr>
              <a:t>verkosto</a:t>
            </a:r>
            <a:r>
              <a:rPr lang="en-US" sz="1800" dirty="0">
                <a:solidFill>
                  <a:srgbClr val="4A4B58"/>
                </a:solidFill>
              </a:rPr>
              <a:t> on </a:t>
            </a:r>
            <a:r>
              <a:rPr lang="en-US" sz="1800" dirty="0" err="1">
                <a:solidFill>
                  <a:srgbClr val="4A4B58"/>
                </a:solidFill>
              </a:rPr>
              <a:t>oleellinen</a:t>
            </a:r>
            <a:r>
              <a:rPr lang="en-US" sz="1800" dirty="0">
                <a:solidFill>
                  <a:srgbClr val="4A4B58"/>
                </a:solidFill>
              </a:rPr>
              <a:t> </a:t>
            </a:r>
            <a:r>
              <a:rPr lang="en-US" sz="1800" dirty="0" err="1">
                <a:solidFill>
                  <a:srgbClr val="4A4B58"/>
                </a:solidFill>
              </a:rPr>
              <a:t>osa</a:t>
            </a:r>
            <a:r>
              <a:rPr lang="en-US" sz="1800" dirty="0">
                <a:solidFill>
                  <a:srgbClr val="4A4B58"/>
                </a:solidFill>
              </a:rPr>
              <a:t> </a:t>
            </a:r>
            <a:r>
              <a:rPr lang="en-US" sz="1800" dirty="0" err="1">
                <a:solidFill>
                  <a:srgbClr val="4A4B58"/>
                </a:solidFill>
              </a:rPr>
              <a:t>toimintaa</a:t>
            </a:r>
            <a:r>
              <a:rPr lang="en-US" sz="1800" dirty="0">
                <a:solidFill>
                  <a:srgbClr val="4A4B58"/>
                </a:solidFill>
              </a:rPr>
              <a:t> (</a:t>
            </a:r>
            <a:r>
              <a:rPr lang="en-US" sz="1800" dirty="0" err="1">
                <a:solidFill>
                  <a:srgbClr val="4A4B58"/>
                </a:solidFill>
              </a:rPr>
              <a:t>ihmiset</a:t>
            </a:r>
            <a:r>
              <a:rPr lang="en-US" sz="1800" dirty="0">
                <a:solidFill>
                  <a:srgbClr val="4A4B58"/>
                </a:solidFill>
              </a:rPr>
              <a:t> </a:t>
            </a:r>
            <a:r>
              <a:rPr lang="en-US" sz="1800" dirty="0" err="1">
                <a:solidFill>
                  <a:srgbClr val="4A4B58"/>
                </a:solidFill>
              </a:rPr>
              <a:t>vaihtuvat</a:t>
            </a:r>
            <a:r>
              <a:rPr lang="en-US" sz="1800" dirty="0">
                <a:solidFill>
                  <a:srgbClr val="4A4B58"/>
                </a:solidFill>
              </a:rPr>
              <a:t> = </a:t>
            </a:r>
            <a:r>
              <a:rPr lang="en-US" sz="1800" dirty="0" err="1">
                <a:solidFill>
                  <a:srgbClr val="4A4B58"/>
                </a:solidFill>
              </a:rPr>
              <a:t>toiminta</a:t>
            </a:r>
            <a:r>
              <a:rPr lang="en-US" sz="1800" dirty="0">
                <a:solidFill>
                  <a:srgbClr val="4A4B58"/>
                </a:solidFill>
              </a:rPr>
              <a:t> </a:t>
            </a:r>
            <a:r>
              <a:rPr lang="en-US" sz="1800" dirty="0" err="1">
                <a:solidFill>
                  <a:srgbClr val="4A4B58"/>
                </a:solidFill>
              </a:rPr>
              <a:t>lakkaa</a:t>
            </a:r>
            <a:r>
              <a:rPr lang="en-US" sz="1800" dirty="0">
                <a:solidFill>
                  <a:srgbClr val="4A4B58"/>
                </a:solidFill>
              </a:rPr>
              <a:t>)</a:t>
            </a:r>
          </a:p>
        </p:txBody>
      </p:sp>
      <p:sp>
        <p:nvSpPr>
          <p:cNvPr id="7" name="TextBox 6">
            <a:extLst>
              <a:ext uri="{FF2B5EF4-FFF2-40B4-BE49-F238E27FC236}">
                <a16:creationId xmlns:a16="http://schemas.microsoft.com/office/drawing/2014/main" id="{DFC0DD9C-C06D-3074-2A4B-5AFFB353BE54}"/>
              </a:ext>
            </a:extLst>
          </p:cNvPr>
          <p:cNvSpPr txBox="1"/>
          <p:nvPr/>
        </p:nvSpPr>
        <p:spPr>
          <a:xfrm>
            <a:off x="4656137" y="1088740"/>
            <a:ext cx="6705447" cy="720080"/>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Tyypillisiä</a:t>
            </a:r>
            <a:r>
              <a:rPr lang="en-US" sz="4000" b="1" dirty="0">
                <a:solidFill>
                  <a:srgbClr val="F28702"/>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haasteita</a:t>
            </a:r>
            <a:endParaRPr lang="en-FI" sz="4000" dirty="0">
              <a:latin typeface="Source Sans Pro" panose="020B0503030403020204" pitchFamily="34" charset="0"/>
            </a:endParaRPr>
          </a:p>
        </p:txBody>
      </p:sp>
    </p:spTree>
    <p:extLst>
      <p:ext uri="{BB962C8B-B14F-4D97-AF65-F5344CB8AC3E}">
        <p14:creationId xmlns:p14="http://schemas.microsoft.com/office/powerpoint/2010/main" val="36514415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854A3D2-A0F4-9A43-BD72-0A3A0BECC2FD}"/>
            </a:ext>
          </a:extLst>
        </p:cNvPr>
        <p:cNvGrpSpPr/>
        <p:nvPr/>
      </p:nvGrpSpPr>
      <p:grpSpPr>
        <a:xfrm>
          <a:off x="0" y="0"/>
          <a:ext cx="0" cy="0"/>
          <a:chOff x="0" y="0"/>
          <a:chExt cx="0" cy="0"/>
        </a:xfrm>
      </p:grpSpPr>
      <p:sp>
        <p:nvSpPr>
          <p:cNvPr id="3" name="Alaotsikko 2">
            <a:extLst>
              <a:ext uri="{FF2B5EF4-FFF2-40B4-BE49-F238E27FC236}">
                <a16:creationId xmlns:a16="http://schemas.microsoft.com/office/drawing/2014/main" id="{6D391CD5-A7C0-FB2F-459F-B99D606F1FBF}"/>
              </a:ext>
            </a:extLst>
          </p:cNvPr>
          <p:cNvSpPr>
            <a:spLocks noGrp="1"/>
          </p:cNvSpPr>
          <p:nvPr>
            <p:ph type="subTitle" idx="4294967295"/>
          </p:nvPr>
        </p:nvSpPr>
        <p:spPr>
          <a:xfrm>
            <a:off x="4656138" y="1989138"/>
            <a:ext cx="6615437" cy="4050152"/>
          </a:xfrm>
        </p:spPr>
        <p:txBody>
          <a:bodyPr vert="horz" lIns="91440" tIns="45720" rIns="91440" bIns="45720" rtlCol="0">
            <a:noAutofit/>
          </a:bodyPr>
          <a:lstStyle/>
          <a:p>
            <a:pPr marL="216000" indent="-216000" algn="l">
              <a:lnSpc>
                <a:spcPts val="2160"/>
              </a:lnSpc>
              <a:spcBef>
                <a:spcPts val="600"/>
              </a:spcBef>
              <a:buClr>
                <a:srgbClr val="F28702"/>
              </a:buClr>
              <a:buFont typeface="Arial" panose="020B0604020202020204" pitchFamily="34" charset="0"/>
              <a:buChar char="•"/>
            </a:pPr>
            <a:r>
              <a:rPr lang="en-US" sz="1800" dirty="0" err="1">
                <a:solidFill>
                  <a:srgbClr val="4A4B58"/>
                </a:solidFill>
              </a:rPr>
              <a:t>Toiminnanohjauksen</a:t>
            </a:r>
            <a:r>
              <a:rPr lang="en-US" sz="1800" dirty="0">
                <a:solidFill>
                  <a:srgbClr val="4A4B58"/>
                </a:solidFill>
              </a:rPr>
              <a:t> </a:t>
            </a:r>
            <a:r>
              <a:rPr lang="en-US" sz="1800" dirty="0" err="1">
                <a:solidFill>
                  <a:srgbClr val="4A4B58"/>
                </a:solidFill>
              </a:rPr>
              <a:t>järjestäminen</a:t>
            </a:r>
            <a:r>
              <a:rPr lang="en-US" sz="1800" dirty="0">
                <a:solidFill>
                  <a:srgbClr val="4A4B58"/>
                </a:solidFill>
              </a:rPr>
              <a:t>: </a:t>
            </a:r>
            <a:r>
              <a:rPr lang="en-US" sz="1800" dirty="0" err="1">
                <a:solidFill>
                  <a:srgbClr val="4A4B58"/>
                </a:solidFill>
              </a:rPr>
              <a:t>oliko</a:t>
            </a:r>
            <a:r>
              <a:rPr lang="en-US" sz="1800" dirty="0">
                <a:solidFill>
                  <a:srgbClr val="4A4B58"/>
                </a:solidFill>
              </a:rPr>
              <a:t> </a:t>
            </a:r>
            <a:r>
              <a:rPr lang="en-US" sz="1800" dirty="0" err="1">
                <a:solidFill>
                  <a:srgbClr val="4A4B58"/>
                </a:solidFill>
              </a:rPr>
              <a:t>mietitty</a:t>
            </a:r>
            <a:r>
              <a:rPr lang="en-US" sz="1800" dirty="0">
                <a:solidFill>
                  <a:srgbClr val="4A4B58"/>
                </a:solidFill>
              </a:rPr>
              <a:t> jo </a:t>
            </a:r>
            <a:r>
              <a:rPr lang="en-US" sz="1800" dirty="0" err="1">
                <a:solidFill>
                  <a:srgbClr val="4A4B58"/>
                </a:solidFill>
              </a:rPr>
              <a:t>alun</a:t>
            </a:r>
            <a:r>
              <a:rPr lang="en-US" sz="1800" dirty="0">
                <a:solidFill>
                  <a:srgbClr val="4A4B58"/>
                </a:solidFill>
              </a:rPr>
              <a:t> </a:t>
            </a:r>
            <a:r>
              <a:rPr lang="en-US" sz="1800" dirty="0" err="1">
                <a:solidFill>
                  <a:srgbClr val="4A4B58"/>
                </a:solidFill>
              </a:rPr>
              <a:t>alkaen</a:t>
            </a:r>
            <a:r>
              <a:rPr lang="en-US" sz="1800" dirty="0">
                <a:solidFill>
                  <a:srgbClr val="4A4B58"/>
                </a:solidFill>
              </a:rPr>
              <a:t>, </a:t>
            </a:r>
            <a:r>
              <a:rPr lang="en-US" sz="1800" dirty="0" err="1">
                <a:solidFill>
                  <a:srgbClr val="4A4B58"/>
                </a:solidFill>
              </a:rPr>
              <a:t>vaatii</a:t>
            </a:r>
            <a:r>
              <a:rPr lang="en-US" sz="1800" dirty="0">
                <a:solidFill>
                  <a:srgbClr val="4A4B58"/>
                </a:solidFill>
              </a:rPr>
              <a:t> </a:t>
            </a:r>
            <a:r>
              <a:rPr lang="en-US" sz="1800" dirty="0" err="1">
                <a:solidFill>
                  <a:srgbClr val="4A4B58"/>
                </a:solidFill>
              </a:rPr>
              <a:t>resurssia</a:t>
            </a:r>
            <a:r>
              <a:rPr lang="en-US" sz="1800" dirty="0">
                <a:solidFill>
                  <a:srgbClr val="4A4B58"/>
                </a:solidFill>
              </a:rPr>
              <a:t>, </a:t>
            </a:r>
            <a:r>
              <a:rPr lang="en-US" sz="1800" dirty="0" err="1">
                <a:solidFill>
                  <a:srgbClr val="4A4B58"/>
                </a:solidFill>
              </a:rPr>
              <a:t>voidaan</a:t>
            </a:r>
            <a:r>
              <a:rPr lang="en-US" sz="1800" dirty="0">
                <a:solidFill>
                  <a:srgbClr val="4A4B58"/>
                </a:solidFill>
              </a:rPr>
              <a:t> </a:t>
            </a:r>
            <a:r>
              <a:rPr lang="en-US" sz="1800" dirty="0" err="1">
                <a:solidFill>
                  <a:srgbClr val="4A4B58"/>
                </a:solidFill>
              </a:rPr>
              <a:t>järjestää</a:t>
            </a:r>
            <a:r>
              <a:rPr lang="en-US" sz="1800" dirty="0">
                <a:solidFill>
                  <a:srgbClr val="4A4B58"/>
                </a:solidFill>
              </a:rPr>
              <a:t> </a:t>
            </a:r>
            <a:r>
              <a:rPr lang="en-US" sz="1800" dirty="0" err="1">
                <a:solidFill>
                  <a:srgbClr val="4A4B58"/>
                </a:solidFill>
              </a:rPr>
              <a:t>monella</a:t>
            </a:r>
            <a:r>
              <a:rPr lang="en-US" sz="1800" dirty="0">
                <a:solidFill>
                  <a:srgbClr val="4A4B58"/>
                </a:solidFill>
              </a:rPr>
              <a:t> </a:t>
            </a:r>
            <a:r>
              <a:rPr lang="en-US" sz="1800" dirty="0" err="1">
                <a:solidFill>
                  <a:srgbClr val="4A4B58"/>
                </a:solidFill>
              </a:rPr>
              <a:t>tavalla</a:t>
            </a:r>
            <a:endParaRPr lang="en-US" sz="1800" dirty="0">
              <a:solidFill>
                <a:srgbClr val="4A4B58"/>
              </a:solidFill>
            </a:endParaRPr>
          </a:p>
          <a:p>
            <a:pPr marL="216000" indent="-216000" algn="l">
              <a:lnSpc>
                <a:spcPts val="2160"/>
              </a:lnSpc>
              <a:spcBef>
                <a:spcPts val="600"/>
              </a:spcBef>
              <a:buClr>
                <a:srgbClr val="F28702"/>
              </a:buClr>
              <a:buFont typeface="Arial" panose="020B0604020202020204" pitchFamily="34" charset="0"/>
              <a:buChar char="•"/>
            </a:pPr>
            <a:r>
              <a:rPr lang="en-US" sz="1800" dirty="0" err="1">
                <a:solidFill>
                  <a:srgbClr val="4A4B58"/>
                </a:solidFill>
              </a:rPr>
              <a:t>Turhauttavinta</a:t>
            </a:r>
            <a:r>
              <a:rPr lang="en-US" sz="1800" dirty="0">
                <a:solidFill>
                  <a:srgbClr val="4A4B58"/>
                </a:solidFill>
              </a:rPr>
              <a:t> </a:t>
            </a:r>
            <a:r>
              <a:rPr lang="en-US" sz="1800" dirty="0" err="1">
                <a:solidFill>
                  <a:srgbClr val="4A4B58"/>
                </a:solidFill>
              </a:rPr>
              <a:t>vapaaehtoisille</a:t>
            </a:r>
            <a:r>
              <a:rPr lang="en-US" sz="1800" dirty="0">
                <a:solidFill>
                  <a:srgbClr val="4A4B58"/>
                </a:solidFill>
              </a:rPr>
              <a:t> on, </a:t>
            </a:r>
            <a:r>
              <a:rPr lang="en-US" sz="1800" dirty="0" err="1">
                <a:solidFill>
                  <a:srgbClr val="4A4B58"/>
                </a:solidFill>
              </a:rPr>
              <a:t>jos</a:t>
            </a:r>
            <a:r>
              <a:rPr lang="en-US" sz="1800" dirty="0">
                <a:solidFill>
                  <a:srgbClr val="4A4B58"/>
                </a:solidFill>
              </a:rPr>
              <a:t> </a:t>
            </a:r>
            <a:r>
              <a:rPr lang="en-US" sz="1800" dirty="0" err="1">
                <a:solidFill>
                  <a:srgbClr val="4A4B58"/>
                </a:solidFill>
              </a:rPr>
              <a:t>pyyntöjä</a:t>
            </a:r>
            <a:r>
              <a:rPr lang="en-US" sz="1800" dirty="0">
                <a:solidFill>
                  <a:srgbClr val="4A4B58"/>
                </a:solidFill>
              </a:rPr>
              <a:t> </a:t>
            </a:r>
            <a:r>
              <a:rPr lang="en-US" sz="1800" dirty="0" err="1">
                <a:solidFill>
                  <a:srgbClr val="4A4B58"/>
                </a:solidFill>
              </a:rPr>
              <a:t>ei</a:t>
            </a:r>
            <a:r>
              <a:rPr lang="en-US" sz="1800" dirty="0">
                <a:solidFill>
                  <a:srgbClr val="4A4B58"/>
                </a:solidFill>
              </a:rPr>
              <a:t> tule, </a:t>
            </a:r>
            <a:r>
              <a:rPr lang="en-US" sz="1800" dirty="0" err="1">
                <a:solidFill>
                  <a:srgbClr val="4A4B58"/>
                </a:solidFill>
              </a:rPr>
              <a:t>joten</a:t>
            </a:r>
            <a:r>
              <a:rPr lang="en-US" sz="1800" dirty="0">
                <a:solidFill>
                  <a:srgbClr val="4A4B58"/>
                </a:solidFill>
              </a:rPr>
              <a:t> </a:t>
            </a:r>
            <a:r>
              <a:rPr lang="en-US" sz="1800" dirty="0" err="1">
                <a:solidFill>
                  <a:srgbClr val="4A4B58"/>
                </a:solidFill>
              </a:rPr>
              <a:t>toimintaa</a:t>
            </a:r>
            <a:r>
              <a:rPr lang="en-US" sz="1800" dirty="0">
                <a:solidFill>
                  <a:srgbClr val="4A4B58"/>
                </a:solidFill>
              </a:rPr>
              <a:t> </a:t>
            </a:r>
            <a:r>
              <a:rPr lang="en-US" sz="1800" dirty="0" err="1">
                <a:solidFill>
                  <a:srgbClr val="4A4B58"/>
                </a:solidFill>
              </a:rPr>
              <a:t>täytyy</a:t>
            </a:r>
            <a:r>
              <a:rPr lang="en-US" sz="1800" dirty="0">
                <a:solidFill>
                  <a:srgbClr val="4A4B58"/>
                </a:solidFill>
              </a:rPr>
              <a:t> </a:t>
            </a:r>
            <a:r>
              <a:rPr lang="en-US" sz="1800" dirty="0" err="1">
                <a:solidFill>
                  <a:srgbClr val="4A4B58"/>
                </a:solidFill>
              </a:rPr>
              <a:t>tarkkailla</a:t>
            </a:r>
            <a:r>
              <a:rPr lang="en-US" sz="1800" dirty="0">
                <a:solidFill>
                  <a:srgbClr val="4A4B58"/>
                </a:solidFill>
              </a:rPr>
              <a:t>, </a:t>
            </a:r>
            <a:r>
              <a:rPr lang="en-US" sz="1800" dirty="0" err="1">
                <a:solidFill>
                  <a:srgbClr val="4A4B58"/>
                </a:solidFill>
              </a:rPr>
              <a:t>vapaaehtoisia</a:t>
            </a:r>
            <a:r>
              <a:rPr lang="en-US" sz="1800" dirty="0">
                <a:solidFill>
                  <a:srgbClr val="4A4B58"/>
                </a:solidFill>
              </a:rPr>
              <a:t> </a:t>
            </a:r>
            <a:r>
              <a:rPr lang="en-US" sz="1800" dirty="0" err="1">
                <a:solidFill>
                  <a:srgbClr val="4A4B58"/>
                </a:solidFill>
              </a:rPr>
              <a:t>voi</a:t>
            </a:r>
            <a:r>
              <a:rPr lang="en-US" sz="1800" dirty="0">
                <a:solidFill>
                  <a:srgbClr val="4A4B58"/>
                </a:solidFill>
              </a:rPr>
              <a:t> </a:t>
            </a:r>
            <a:r>
              <a:rPr lang="en-US" sz="1800" dirty="0" err="1">
                <a:solidFill>
                  <a:srgbClr val="4A4B58"/>
                </a:solidFill>
              </a:rPr>
              <a:t>kannatella</a:t>
            </a:r>
            <a:r>
              <a:rPr lang="en-US" sz="1800" dirty="0">
                <a:solidFill>
                  <a:srgbClr val="4A4B58"/>
                </a:solidFill>
              </a:rPr>
              <a:t> </a:t>
            </a:r>
            <a:r>
              <a:rPr lang="en-US" sz="1800" dirty="0" err="1">
                <a:solidFill>
                  <a:srgbClr val="4A4B58"/>
                </a:solidFill>
              </a:rPr>
              <a:t>erilaisilla</a:t>
            </a:r>
            <a:r>
              <a:rPr lang="en-US" sz="1800" dirty="0">
                <a:solidFill>
                  <a:srgbClr val="4A4B58"/>
                </a:solidFill>
              </a:rPr>
              <a:t> </a:t>
            </a:r>
            <a:r>
              <a:rPr lang="en-US" sz="1800" dirty="0" err="1">
                <a:solidFill>
                  <a:srgbClr val="4A4B58"/>
                </a:solidFill>
              </a:rPr>
              <a:t>tapaamisilla</a:t>
            </a:r>
            <a:r>
              <a:rPr lang="en-US" sz="1800" dirty="0">
                <a:solidFill>
                  <a:srgbClr val="4A4B58"/>
                </a:solidFill>
              </a:rPr>
              <a:t> ja </a:t>
            </a:r>
            <a:r>
              <a:rPr lang="en-US" sz="1800" dirty="0" err="1">
                <a:solidFill>
                  <a:srgbClr val="4A4B58"/>
                </a:solidFill>
              </a:rPr>
              <a:t>pitää</a:t>
            </a:r>
            <a:r>
              <a:rPr lang="en-US" sz="1800" dirty="0">
                <a:solidFill>
                  <a:srgbClr val="4A4B58"/>
                </a:solidFill>
              </a:rPr>
              <a:t> </a:t>
            </a:r>
            <a:r>
              <a:rPr lang="en-US" sz="1800" dirty="0" err="1">
                <a:solidFill>
                  <a:srgbClr val="4A4B58"/>
                </a:solidFill>
              </a:rPr>
              <a:t>muutenkin</a:t>
            </a:r>
            <a:r>
              <a:rPr lang="en-US" sz="1800" dirty="0">
                <a:solidFill>
                  <a:srgbClr val="4A4B58"/>
                </a:solidFill>
              </a:rPr>
              <a:t> </a:t>
            </a:r>
            <a:r>
              <a:rPr lang="en-US" sz="1800" dirty="0" err="1">
                <a:solidFill>
                  <a:srgbClr val="4A4B58"/>
                </a:solidFill>
              </a:rPr>
              <a:t>ryhmään</a:t>
            </a:r>
            <a:r>
              <a:rPr lang="en-US" sz="1800" dirty="0">
                <a:solidFill>
                  <a:srgbClr val="4A4B58"/>
                </a:solidFill>
              </a:rPr>
              <a:t> </a:t>
            </a:r>
            <a:r>
              <a:rPr lang="en-US" sz="1800" dirty="0" err="1">
                <a:solidFill>
                  <a:srgbClr val="4A4B58"/>
                </a:solidFill>
              </a:rPr>
              <a:t>kontaktia</a:t>
            </a:r>
            <a:endParaRPr lang="en-US" sz="1800" dirty="0">
              <a:solidFill>
                <a:srgbClr val="4A4B58"/>
              </a:solidFill>
            </a:endParaRPr>
          </a:p>
          <a:p>
            <a:pPr marL="216000" indent="-216000" algn="l">
              <a:lnSpc>
                <a:spcPts val="2160"/>
              </a:lnSpc>
              <a:spcBef>
                <a:spcPts val="600"/>
              </a:spcBef>
              <a:buClr>
                <a:srgbClr val="F28702"/>
              </a:buClr>
              <a:buFont typeface="Arial" panose="020B0604020202020204" pitchFamily="34" charset="0"/>
              <a:buChar char="•"/>
            </a:pPr>
            <a:r>
              <a:rPr lang="en-US" sz="1800" dirty="0">
                <a:solidFill>
                  <a:srgbClr val="4A4B58"/>
                </a:solidFill>
              </a:rPr>
              <a:t>Jos </a:t>
            </a:r>
            <a:r>
              <a:rPr lang="en-US" sz="1800" dirty="0" err="1">
                <a:solidFill>
                  <a:srgbClr val="4A4B58"/>
                </a:solidFill>
              </a:rPr>
              <a:t>joku</a:t>
            </a:r>
            <a:r>
              <a:rPr lang="en-US" sz="1800" dirty="0">
                <a:solidFill>
                  <a:srgbClr val="4A4B58"/>
                </a:solidFill>
              </a:rPr>
              <a:t> </a:t>
            </a:r>
            <a:r>
              <a:rPr lang="en-US" sz="1800" dirty="0" err="1">
                <a:solidFill>
                  <a:srgbClr val="4A4B58"/>
                </a:solidFill>
              </a:rPr>
              <a:t>vapaaehtoinen</a:t>
            </a:r>
            <a:r>
              <a:rPr lang="en-US" sz="1800" dirty="0">
                <a:solidFill>
                  <a:srgbClr val="4A4B58"/>
                </a:solidFill>
              </a:rPr>
              <a:t> </a:t>
            </a:r>
            <a:r>
              <a:rPr lang="en-US" sz="1800" dirty="0" err="1">
                <a:solidFill>
                  <a:srgbClr val="4A4B58"/>
                </a:solidFill>
              </a:rPr>
              <a:t>käy</a:t>
            </a:r>
            <a:r>
              <a:rPr lang="en-US" sz="1800" dirty="0">
                <a:solidFill>
                  <a:srgbClr val="4A4B58"/>
                </a:solidFill>
              </a:rPr>
              <a:t> </a:t>
            </a:r>
            <a:r>
              <a:rPr lang="en-US" sz="1800" dirty="0" err="1">
                <a:solidFill>
                  <a:srgbClr val="4A4B58"/>
                </a:solidFill>
              </a:rPr>
              <a:t>yksikössä</a:t>
            </a:r>
            <a:r>
              <a:rPr lang="en-US" sz="1800" dirty="0">
                <a:solidFill>
                  <a:srgbClr val="4A4B58"/>
                </a:solidFill>
              </a:rPr>
              <a:t> </a:t>
            </a:r>
            <a:r>
              <a:rPr lang="en-US" sz="1800" dirty="0" err="1">
                <a:solidFill>
                  <a:srgbClr val="4A4B58"/>
                </a:solidFill>
              </a:rPr>
              <a:t>paljon</a:t>
            </a:r>
            <a:r>
              <a:rPr lang="en-US" sz="1800" dirty="0">
                <a:solidFill>
                  <a:srgbClr val="4A4B58"/>
                </a:solidFill>
              </a:rPr>
              <a:t>, </a:t>
            </a:r>
            <a:r>
              <a:rPr lang="en-US" sz="1800" dirty="0" err="1">
                <a:solidFill>
                  <a:srgbClr val="4A4B58"/>
                </a:solidFill>
              </a:rPr>
              <a:t>häntä</a:t>
            </a:r>
            <a:r>
              <a:rPr lang="en-US" sz="1800" dirty="0">
                <a:solidFill>
                  <a:srgbClr val="4A4B58"/>
                </a:solidFill>
              </a:rPr>
              <a:t> </a:t>
            </a:r>
            <a:r>
              <a:rPr lang="en-US" sz="1800" dirty="0" err="1">
                <a:solidFill>
                  <a:srgbClr val="4A4B58"/>
                </a:solidFill>
              </a:rPr>
              <a:t>myös</a:t>
            </a:r>
            <a:r>
              <a:rPr lang="en-US" sz="1800" dirty="0">
                <a:solidFill>
                  <a:srgbClr val="4A4B58"/>
                </a:solidFill>
              </a:rPr>
              <a:t> </a:t>
            </a:r>
            <a:r>
              <a:rPr lang="en-US" sz="1800" dirty="0" err="1">
                <a:solidFill>
                  <a:srgbClr val="4A4B58"/>
                </a:solidFill>
              </a:rPr>
              <a:t>kutsutaan</a:t>
            </a:r>
            <a:r>
              <a:rPr lang="en-US" sz="1800" dirty="0">
                <a:solidFill>
                  <a:srgbClr val="4A4B58"/>
                </a:solidFill>
              </a:rPr>
              <a:t> </a:t>
            </a:r>
            <a:r>
              <a:rPr lang="en-US" sz="1800" dirty="0" err="1">
                <a:solidFill>
                  <a:srgbClr val="4A4B58"/>
                </a:solidFill>
              </a:rPr>
              <a:t>paikalle</a:t>
            </a:r>
            <a:r>
              <a:rPr lang="en-US" sz="1800" dirty="0">
                <a:solidFill>
                  <a:srgbClr val="4A4B58"/>
                </a:solidFill>
              </a:rPr>
              <a:t> </a:t>
            </a:r>
            <a:r>
              <a:rPr lang="en-US" sz="1800" dirty="0" err="1">
                <a:solidFill>
                  <a:srgbClr val="4A4B58"/>
                </a:solidFill>
              </a:rPr>
              <a:t>usein</a:t>
            </a:r>
            <a:r>
              <a:rPr lang="en-US" sz="1800" dirty="0">
                <a:solidFill>
                  <a:srgbClr val="4A4B58"/>
                </a:solidFill>
              </a:rPr>
              <a:t>: </a:t>
            </a:r>
            <a:r>
              <a:rPr lang="en-US" sz="1800" dirty="0" err="1">
                <a:solidFill>
                  <a:srgbClr val="4A4B58"/>
                </a:solidFill>
              </a:rPr>
              <a:t>onnistumisten</a:t>
            </a:r>
            <a:r>
              <a:rPr lang="en-US" sz="1800" dirty="0">
                <a:solidFill>
                  <a:srgbClr val="4A4B58"/>
                </a:solidFill>
              </a:rPr>
              <a:t> </a:t>
            </a:r>
            <a:r>
              <a:rPr lang="en-US" sz="1800" dirty="0" err="1">
                <a:solidFill>
                  <a:srgbClr val="4A4B58"/>
                </a:solidFill>
              </a:rPr>
              <a:t>voima</a:t>
            </a:r>
            <a:r>
              <a:rPr lang="en-US" sz="1800" dirty="0">
                <a:solidFill>
                  <a:srgbClr val="4A4B58"/>
                </a:solidFill>
              </a:rPr>
              <a:t> on </a:t>
            </a:r>
            <a:r>
              <a:rPr lang="en-US" sz="1800" dirty="0" err="1">
                <a:solidFill>
                  <a:srgbClr val="4A4B58"/>
                </a:solidFill>
              </a:rPr>
              <a:t>valtava</a:t>
            </a:r>
            <a:r>
              <a:rPr lang="en-US" sz="1800" dirty="0">
                <a:solidFill>
                  <a:srgbClr val="4A4B58"/>
                </a:solidFill>
              </a:rPr>
              <a:t>!</a:t>
            </a:r>
          </a:p>
        </p:txBody>
      </p:sp>
      <p:sp>
        <p:nvSpPr>
          <p:cNvPr id="7" name="TextBox 6">
            <a:extLst>
              <a:ext uri="{FF2B5EF4-FFF2-40B4-BE49-F238E27FC236}">
                <a16:creationId xmlns:a16="http://schemas.microsoft.com/office/drawing/2014/main" id="{DFC0DD9C-C06D-3074-2A4B-5AFFB353BE54}"/>
              </a:ext>
            </a:extLst>
          </p:cNvPr>
          <p:cNvSpPr txBox="1"/>
          <p:nvPr/>
        </p:nvSpPr>
        <p:spPr>
          <a:xfrm>
            <a:off x="4656137" y="1088740"/>
            <a:ext cx="6705447" cy="720080"/>
          </a:xfrm>
          <a:prstGeom prst="rect">
            <a:avLst/>
          </a:prstGeom>
          <a:noFill/>
        </p:spPr>
        <p:txBody>
          <a:bodyPr wrap="square" rtlCol="0">
            <a:spAutoFit/>
          </a:bodyPr>
          <a:lstStyle/>
          <a:p>
            <a:r>
              <a:rPr lang="en-US" sz="4000" b="1" dirty="0">
                <a:solidFill>
                  <a:srgbClr val="F28702"/>
                </a:solidFill>
                <a:latin typeface="Zilla Slab" pitchFamily="2" charset="77"/>
                <a:ea typeface="Zilla Slab" pitchFamily="2" charset="77"/>
              </a:rPr>
              <a:t>Muita </a:t>
            </a:r>
            <a:r>
              <a:rPr lang="en-US" sz="4000" b="1" dirty="0" err="1">
                <a:solidFill>
                  <a:srgbClr val="F28702"/>
                </a:solidFill>
                <a:latin typeface="Zilla Slab" pitchFamily="2" charset="77"/>
                <a:ea typeface="Zilla Slab" pitchFamily="2" charset="77"/>
              </a:rPr>
              <a:t>huomioita</a:t>
            </a:r>
            <a:endParaRPr lang="en-FI" sz="4000" dirty="0">
              <a:latin typeface="Source Sans Pro" panose="020B0503030403020204" pitchFamily="34" charset="0"/>
            </a:endParaRPr>
          </a:p>
        </p:txBody>
      </p:sp>
    </p:spTree>
    <p:extLst>
      <p:ext uri="{BB962C8B-B14F-4D97-AF65-F5344CB8AC3E}">
        <p14:creationId xmlns:p14="http://schemas.microsoft.com/office/powerpoint/2010/main" val="37321983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F04BF6-5419-9A52-3EF6-16FE35948D8D}"/>
              </a:ext>
            </a:extLst>
          </p:cNvPr>
          <p:cNvSpPr>
            <a:spLocks noGrp="1"/>
          </p:cNvSpPr>
          <p:nvPr>
            <p:ph type="title" idx="4294967295"/>
          </p:nvPr>
        </p:nvSpPr>
        <p:spPr>
          <a:xfrm>
            <a:off x="0" y="1583795"/>
            <a:ext cx="12192000" cy="1325563"/>
          </a:xfrm>
        </p:spPr>
        <p:txBody>
          <a:bodyPr>
            <a:normAutofit/>
          </a:bodyPr>
          <a:lstStyle/>
          <a:p>
            <a:pPr algn="ctr"/>
            <a:r>
              <a:rPr lang="fi-FI" sz="4800" dirty="0">
                <a:solidFill>
                  <a:srgbClr val="F28702"/>
                </a:solidFill>
              </a:rPr>
              <a:t>Onnistumisen ohjeet</a:t>
            </a:r>
          </a:p>
        </p:txBody>
      </p:sp>
      <p:sp>
        <p:nvSpPr>
          <p:cNvPr id="3" name="Sisällön paikkamerkki 2">
            <a:extLst>
              <a:ext uri="{FF2B5EF4-FFF2-40B4-BE49-F238E27FC236}">
                <a16:creationId xmlns:a16="http://schemas.microsoft.com/office/drawing/2014/main" id="{1E1172FB-CEE2-1185-544F-8C5223C21111}"/>
              </a:ext>
            </a:extLst>
          </p:cNvPr>
          <p:cNvSpPr>
            <a:spLocks noGrp="1"/>
          </p:cNvSpPr>
          <p:nvPr>
            <p:ph idx="4294967295"/>
          </p:nvPr>
        </p:nvSpPr>
        <p:spPr>
          <a:xfrm>
            <a:off x="0" y="2618910"/>
            <a:ext cx="12192000" cy="4351338"/>
          </a:xfrm>
        </p:spPr>
        <p:txBody>
          <a:bodyPr>
            <a:normAutofit/>
          </a:bodyPr>
          <a:lstStyle/>
          <a:p>
            <a:pPr marL="216000" indent="-216000" algn="ctr">
              <a:lnSpc>
                <a:spcPts val="2160"/>
              </a:lnSpc>
              <a:spcBef>
                <a:spcPts val="600"/>
              </a:spcBef>
              <a:buAutoNum type="arabicPeriod"/>
            </a:pPr>
            <a:r>
              <a:rPr lang="fi-FI" sz="1800" dirty="0">
                <a:solidFill>
                  <a:srgbClr val="4A4B58"/>
                </a:solidFill>
                <a:ea typeface="Source Sans Pro" panose="020B0503030403020204" pitchFamily="34" charset="0"/>
                <a:cs typeface="Times New Roman" panose="02020603050405020304" pitchFamily="18" charset="0"/>
              </a:rPr>
              <a:t>Kokoa oman alueen verkosto</a:t>
            </a:r>
          </a:p>
          <a:p>
            <a:pPr marL="216000" indent="-216000" algn="ctr">
              <a:lnSpc>
                <a:spcPts val="2160"/>
              </a:lnSpc>
              <a:spcBef>
                <a:spcPts val="600"/>
              </a:spcBef>
              <a:buAutoNum type="arabicPeriod"/>
            </a:pPr>
            <a:r>
              <a:rPr lang="fi-FI" sz="1800" dirty="0">
                <a:solidFill>
                  <a:srgbClr val="4A4B58"/>
                </a:solidFill>
                <a:ea typeface="Source Sans Pro" panose="020B0503030403020204" pitchFamily="34" charset="0"/>
                <a:cs typeface="Times New Roman" panose="02020603050405020304" pitchFamily="18" charset="0"/>
              </a:rPr>
              <a:t>Kartoita lähtötilanne (kuka, mitä, missä, kuinka)</a:t>
            </a:r>
          </a:p>
          <a:p>
            <a:pPr marL="216000" indent="-216000" algn="ctr">
              <a:lnSpc>
                <a:spcPts val="2160"/>
              </a:lnSpc>
              <a:spcBef>
                <a:spcPts val="600"/>
              </a:spcBef>
              <a:buFont typeface="+mj-lt"/>
              <a:buAutoNum type="arabicPeriod"/>
            </a:pPr>
            <a:r>
              <a:rPr lang="fi-FI" sz="1800" dirty="0">
                <a:solidFill>
                  <a:srgbClr val="4A4B58"/>
                </a:solidFill>
                <a:ea typeface="Source Sans Pro" panose="020B0503030403020204" pitchFamily="34" charset="0"/>
                <a:cs typeface="Times New Roman" panose="02020603050405020304" pitchFamily="18" charset="0"/>
              </a:rPr>
              <a:t>Sovi työnjaosta ja varahenkilöistä </a:t>
            </a:r>
          </a:p>
          <a:p>
            <a:pPr marL="216000" indent="-216000" algn="ctr">
              <a:lnSpc>
                <a:spcPts val="2160"/>
              </a:lnSpc>
              <a:spcBef>
                <a:spcPts val="600"/>
              </a:spcBef>
              <a:buFont typeface="+mj-lt"/>
              <a:buAutoNum type="arabicPeriod"/>
            </a:pPr>
            <a:r>
              <a:rPr lang="fi-FI" sz="1800" dirty="0">
                <a:solidFill>
                  <a:srgbClr val="4A4B58"/>
                </a:solidFill>
                <a:ea typeface="Source Sans Pro" panose="020B0503030403020204" pitchFamily="34" charset="0"/>
                <a:cs typeface="Times New Roman" panose="02020603050405020304" pitchFamily="18" charset="0"/>
              </a:rPr>
              <a:t>Valitse toimintayksiköt ja yhteyshenkilöt (ja heidän varahenkilönsä)</a:t>
            </a:r>
          </a:p>
          <a:p>
            <a:pPr marL="216000" indent="-216000" algn="ctr">
              <a:lnSpc>
                <a:spcPts val="2160"/>
              </a:lnSpc>
              <a:spcBef>
                <a:spcPts val="600"/>
              </a:spcBef>
              <a:buFont typeface="+mj-lt"/>
              <a:buAutoNum type="arabicPeriod"/>
            </a:pPr>
            <a:r>
              <a:rPr lang="fi-FI" sz="1800" dirty="0">
                <a:solidFill>
                  <a:srgbClr val="4A4B58"/>
                </a:solidFill>
                <a:ea typeface="Source Sans Pro" panose="020B0503030403020204" pitchFamily="34" charset="0"/>
                <a:cs typeface="Times New Roman" panose="02020603050405020304" pitchFamily="18" charset="0"/>
              </a:rPr>
              <a:t>Ammattilaiset sopivat vastuuhenkilöt ja käytännöt ensin…</a:t>
            </a:r>
          </a:p>
          <a:p>
            <a:pPr marL="216000" indent="-216000" algn="ctr">
              <a:lnSpc>
                <a:spcPts val="2160"/>
              </a:lnSpc>
              <a:spcBef>
                <a:spcPts val="600"/>
              </a:spcBef>
              <a:buFont typeface="+mj-lt"/>
              <a:buAutoNum type="arabicPeriod"/>
            </a:pPr>
            <a:r>
              <a:rPr lang="fi-FI" sz="1800" dirty="0">
                <a:solidFill>
                  <a:srgbClr val="4A4B58"/>
                </a:solidFill>
                <a:ea typeface="Source Sans Pro" panose="020B0503030403020204" pitchFamily="34" charset="0"/>
                <a:cs typeface="Times New Roman" panose="02020603050405020304" pitchFamily="18" charset="0"/>
              </a:rPr>
              <a:t>…ja vasta sitten koulutetaan vapaaehtoiset </a:t>
            </a:r>
          </a:p>
          <a:p>
            <a:pPr marL="216000" indent="-216000" algn="ctr">
              <a:lnSpc>
                <a:spcPts val="2160"/>
              </a:lnSpc>
              <a:spcBef>
                <a:spcPts val="600"/>
              </a:spcBef>
              <a:buFont typeface="+mj-lt"/>
              <a:buAutoNum type="arabicPeriod"/>
            </a:pPr>
            <a:r>
              <a:rPr lang="fi-FI" sz="1800" dirty="0">
                <a:solidFill>
                  <a:srgbClr val="4A4B58"/>
                </a:solidFill>
                <a:ea typeface="Source Sans Pro" panose="020B0503030403020204" pitchFamily="34" charset="0"/>
                <a:cs typeface="Times New Roman" panose="02020603050405020304" pitchFamily="18" charset="0"/>
              </a:rPr>
              <a:t>Haastattele vapaaehtoiset ennen koulutusta ja koulutuksen jälkeen</a:t>
            </a:r>
          </a:p>
          <a:p>
            <a:pPr marL="216000" indent="-216000" algn="ctr">
              <a:lnSpc>
                <a:spcPts val="2160"/>
              </a:lnSpc>
              <a:spcBef>
                <a:spcPts val="600"/>
              </a:spcBef>
              <a:buFont typeface="+mj-lt"/>
              <a:buAutoNum type="arabicPeriod"/>
            </a:pPr>
            <a:r>
              <a:rPr lang="fi-FI" sz="1800" dirty="0">
                <a:solidFill>
                  <a:srgbClr val="4A4B58"/>
                </a:solidFill>
                <a:ea typeface="Source Sans Pro" panose="020B0503030403020204" pitchFamily="34" charset="0"/>
                <a:cs typeface="Times New Roman" panose="02020603050405020304" pitchFamily="18" charset="0"/>
              </a:rPr>
              <a:t>Varmista, että vapaaehtoiset pääsevät nopeasti kiinni vapaaehtoistyöhön</a:t>
            </a:r>
          </a:p>
          <a:p>
            <a:pPr marL="216000" indent="-216000" algn="ctr">
              <a:lnSpc>
                <a:spcPts val="2160"/>
              </a:lnSpc>
              <a:spcBef>
                <a:spcPts val="600"/>
              </a:spcBef>
              <a:buFont typeface="+mj-lt"/>
              <a:buAutoNum type="arabicPeriod"/>
            </a:pPr>
            <a:r>
              <a:rPr lang="fi-FI" sz="1800" dirty="0">
                <a:solidFill>
                  <a:srgbClr val="4A4B58"/>
                </a:solidFill>
                <a:ea typeface="Source Sans Pro" panose="020B0503030403020204" pitchFamily="34" charset="0"/>
                <a:cs typeface="Times New Roman" panose="02020603050405020304" pitchFamily="18" charset="0"/>
              </a:rPr>
              <a:t>Vapaaehtoinen tarvitsee toiminnanohjausta ja </a:t>
            </a:r>
            <a:br>
              <a:rPr lang="fi-FI" sz="1800" dirty="0">
                <a:solidFill>
                  <a:srgbClr val="4A4B58"/>
                </a:solidFill>
                <a:ea typeface="Source Sans Pro" panose="020B0503030403020204" pitchFamily="34" charset="0"/>
                <a:cs typeface="Times New Roman" panose="02020603050405020304" pitchFamily="18" charset="0"/>
              </a:rPr>
            </a:br>
            <a:r>
              <a:rPr lang="fi-FI" sz="1800" dirty="0">
                <a:solidFill>
                  <a:srgbClr val="4A4B58"/>
                </a:solidFill>
                <a:ea typeface="Source Sans Pro" panose="020B0503030403020204" pitchFamily="34" charset="0"/>
                <a:cs typeface="Times New Roman" panose="02020603050405020304" pitchFamily="18" charset="0"/>
              </a:rPr>
              <a:t>purkumahdollisuuden(yhteisöön kuuluminen)</a:t>
            </a:r>
          </a:p>
          <a:p>
            <a:pPr marL="216000" indent="-216000" algn="ctr">
              <a:lnSpc>
                <a:spcPts val="2160"/>
              </a:lnSpc>
              <a:spcBef>
                <a:spcPts val="600"/>
              </a:spcBef>
              <a:buFont typeface="+mj-lt"/>
              <a:buAutoNum type="arabicPeriod"/>
            </a:pPr>
            <a:r>
              <a:rPr lang="fi-FI" sz="1800" dirty="0">
                <a:solidFill>
                  <a:srgbClr val="4A4B58"/>
                </a:solidFill>
                <a:ea typeface="Source Sans Pro" panose="020B0503030403020204" pitchFamily="34" charset="0"/>
                <a:cs typeface="Times New Roman" panose="02020603050405020304" pitchFamily="18" charset="0"/>
              </a:rPr>
              <a:t> Konkarit mentoroivat uusia vapaaehtoisia</a:t>
            </a:r>
          </a:p>
          <a:p>
            <a:pPr marL="216000" indent="-216000">
              <a:lnSpc>
                <a:spcPts val="2160"/>
              </a:lnSpc>
              <a:spcBef>
                <a:spcPts val="600"/>
              </a:spcBef>
            </a:pPr>
            <a:endParaRPr lang="fi-FI" sz="1800" dirty="0">
              <a:solidFill>
                <a:srgbClr val="4A4B58"/>
              </a:solidFill>
            </a:endParaRPr>
          </a:p>
        </p:txBody>
      </p:sp>
    </p:spTree>
    <p:extLst>
      <p:ext uri="{BB962C8B-B14F-4D97-AF65-F5344CB8AC3E}">
        <p14:creationId xmlns:p14="http://schemas.microsoft.com/office/powerpoint/2010/main" val="35039951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E5726303-A3A3-AFFA-8F4E-7BCA65FE63B8}"/>
              </a:ext>
            </a:extLst>
          </p:cNvPr>
          <p:cNvPicPr>
            <a:picLocks noChangeAspect="1"/>
          </p:cNvPicPr>
          <p:nvPr/>
        </p:nvPicPr>
        <p:blipFill>
          <a:blip r:embed="rId3"/>
          <a:stretch>
            <a:fillRect/>
          </a:stretch>
        </p:blipFill>
        <p:spPr>
          <a:xfrm>
            <a:off x="4186447" y="654923"/>
            <a:ext cx="3819106" cy="5548153"/>
          </a:xfrm>
          <a:prstGeom prst="rect">
            <a:avLst/>
          </a:prstGeom>
          <a:effectLst>
            <a:outerShdw blurRad="502038" dist="38100" dir="2700000" algn="tl" rotWithShape="0">
              <a:prstClr val="black">
                <a:alpha val="40000"/>
              </a:prstClr>
            </a:outerShdw>
          </a:effectLst>
        </p:spPr>
      </p:pic>
    </p:spTree>
    <p:extLst>
      <p:ext uri="{BB962C8B-B14F-4D97-AF65-F5344CB8AC3E}">
        <p14:creationId xmlns:p14="http://schemas.microsoft.com/office/powerpoint/2010/main" val="639497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56D3191-7200-16C9-E0C2-ACBEC10CFCE7}"/>
            </a:ext>
          </a:extLst>
        </p:cNvPr>
        <p:cNvGrpSpPr/>
        <p:nvPr/>
      </p:nvGrpSpPr>
      <p:grpSpPr>
        <a:xfrm>
          <a:off x="0" y="0"/>
          <a:ext cx="0" cy="0"/>
          <a:chOff x="0" y="0"/>
          <a:chExt cx="0" cy="0"/>
        </a:xfrm>
      </p:grpSpPr>
      <p:sp>
        <p:nvSpPr>
          <p:cNvPr id="3" name="Otsikko 1">
            <a:extLst>
              <a:ext uri="{FF2B5EF4-FFF2-40B4-BE49-F238E27FC236}">
                <a16:creationId xmlns:a16="http://schemas.microsoft.com/office/drawing/2014/main" id="{32E3F2A2-A6A3-E449-C6B4-C442C1291C26}"/>
              </a:ext>
            </a:extLst>
          </p:cNvPr>
          <p:cNvSpPr txBox="1">
            <a:spLocks/>
          </p:cNvSpPr>
          <p:nvPr/>
        </p:nvSpPr>
        <p:spPr>
          <a:xfrm>
            <a:off x="0" y="2213865"/>
            <a:ext cx="12192000" cy="36658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Zilla Slab" pitchFamily="2" charset="77"/>
                <a:ea typeface="+mj-ea"/>
                <a:cs typeface="+mj-cs"/>
              </a:defRPr>
            </a:lvl1pPr>
          </a:lstStyle>
          <a:p>
            <a:pPr algn="ctr">
              <a:spcAft>
                <a:spcPts val="1200"/>
              </a:spcAft>
            </a:pPr>
            <a:r>
              <a:rPr lang="fi-FI" sz="4800" strike="noStrike" spc="-1" dirty="0">
                <a:solidFill>
                  <a:srgbClr val="F28702"/>
                </a:solidFill>
                <a:ea typeface="Zilla Slab" pitchFamily="2" charset="77"/>
              </a:rPr>
              <a:t>Lämpimästi lähellä</a:t>
            </a:r>
          </a:p>
          <a:p>
            <a:pPr algn="ctr">
              <a:spcBef>
                <a:spcPts val="400"/>
              </a:spcBef>
            </a:pPr>
            <a:r>
              <a:rPr lang="fi-FI" sz="3600" b="0" i="1" strike="noStrike" spc="-1" dirty="0">
                <a:solidFill>
                  <a:srgbClr val="76778A"/>
                </a:solidFill>
                <a:ea typeface="Zilla Slab" pitchFamily="2" charset="77"/>
              </a:rPr>
              <a:t>Ylläpidän ihmisarvoa ja yhdenvertaisuutta.</a:t>
            </a:r>
          </a:p>
          <a:p>
            <a:pPr algn="ctr">
              <a:spcBef>
                <a:spcPts val="400"/>
              </a:spcBef>
            </a:pPr>
            <a:r>
              <a:rPr lang="fi-FI" sz="3600" b="0" i="1" strike="noStrike" spc="-1" dirty="0">
                <a:solidFill>
                  <a:srgbClr val="76778A"/>
                </a:solidFill>
                <a:ea typeface="Zilla Slab" pitchFamily="2" charset="77"/>
              </a:rPr>
              <a:t>Tarjoan myötätuntoa ja turvaa.</a:t>
            </a:r>
          </a:p>
          <a:p>
            <a:pPr algn="ctr">
              <a:spcBef>
                <a:spcPts val="400"/>
              </a:spcBef>
            </a:pPr>
            <a:r>
              <a:rPr lang="fi-FI" sz="3600" b="0" i="1" strike="noStrike" spc="-1" dirty="0">
                <a:solidFill>
                  <a:srgbClr val="76778A"/>
                </a:solidFill>
                <a:ea typeface="Zilla Slab" pitchFamily="2" charset="77"/>
              </a:rPr>
              <a:t>Olen oma itseni.</a:t>
            </a:r>
          </a:p>
          <a:p>
            <a:pPr algn="ctr">
              <a:spcBef>
                <a:spcPts val="400"/>
              </a:spcBef>
            </a:pPr>
            <a:r>
              <a:rPr lang="fi-FI" sz="3600" b="0" i="1" strike="noStrike" spc="-1" dirty="0">
                <a:solidFill>
                  <a:srgbClr val="76778A"/>
                </a:solidFill>
                <a:ea typeface="Zilla Slab" pitchFamily="2" charset="77"/>
              </a:rPr>
              <a:t>Kuljen rinnalla.</a:t>
            </a:r>
          </a:p>
        </p:txBody>
      </p:sp>
    </p:spTree>
    <p:extLst>
      <p:ext uri="{BB962C8B-B14F-4D97-AF65-F5344CB8AC3E}">
        <p14:creationId xmlns:p14="http://schemas.microsoft.com/office/powerpoint/2010/main" val="1524859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56D3191-7200-16C9-E0C2-ACBEC10CFCE7}"/>
            </a:ext>
          </a:extLst>
        </p:cNvPr>
        <p:cNvGrpSpPr/>
        <p:nvPr/>
      </p:nvGrpSpPr>
      <p:grpSpPr>
        <a:xfrm>
          <a:off x="0" y="0"/>
          <a:ext cx="0" cy="0"/>
          <a:chOff x="0" y="0"/>
          <a:chExt cx="0" cy="0"/>
        </a:xfrm>
      </p:grpSpPr>
      <p:sp>
        <p:nvSpPr>
          <p:cNvPr id="3" name="Otsikko 1">
            <a:extLst>
              <a:ext uri="{FF2B5EF4-FFF2-40B4-BE49-F238E27FC236}">
                <a16:creationId xmlns:a16="http://schemas.microsoft.com/office/drawing/2014/main" id="{32E3F2A2-A6A3-E449-C6B4-C442C1291C26}"/>
              </a:ext>
            </a:extLst>
          </p:cNvPr>
          <p:cNvSpPr txBox="1">
            <a:spLocks/>
          </p:cNvSpPr>
          <p:nvPr/>
        </p:nvSpPr>
        <p:spPr>
          <a:xfrm>
            <a:off x="0" y="2033588"/>
            <a:ext cx="12192000" cy="36658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Zilla Slab" pitchFamily="2" charset="77"/>
                <a:ea typeface="+mj-ea"/>
                <a:cs typeface="+mj-cs"/>
              </a:defRPr>
            </a:lvl1pPr>
          </a:lstStyle>
          <a:p>
            <a:pPr algn="ctr"/>
            <a:r>
              <a:rPr lang="fi-FI" sz="6600" strike="noStrike" spc="-1" dirty="0">
                <a:solidFill>
                  <a:schemeClr val="bg1"/>
                </a:solidFill>
                <a:ea typeface="Zilla Slab" pitchFamily="2" charset="77"/>
              </a:rPr>
              <a:t>Kiitos!</a:t>
            </a:r>
          </a:p>
        </p:txBody>
      </p:sp>
    </p:spTree>
    <p:extLst>
      <p:ext uri="{BB962C8B-B14F-4D97-AF65-F5344CB8AC3E}">
        <p14:creationId xmlns:p14="http://schemas.microsoft.com/office/powerpoint/2010/main" val="3825444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854A3D2-A0F4-9A43-BD72-0A3A0BECC2FD}"/>
            </a:ext>
          </a:extLst>
        </p:cNvPr>
        <p:cNvGrpSpPr/>
        <p:nvPr/>
      </p:nvGrpSpPr>
      <p:grpSpPr>
        <a:xfrm>
          <a:off x="0" y="0"/>
          <a:ext cx="0" cy="0"/>
          <a:chOff x="0" y="0"/>
          <a:chExt cx="0" cy="0"/>
        </a:xfrm>
      </p:grpSpPr>
      <p:sp>
        <p:nvSpPr>
          <p:cNvPr id="3" name="Alaotsikko 2">
            <a:extLst>
              <a:ext uri="{FF2B5EF4-FFF2-40B4-BE49-F238E27FC236}">
                <a16:creationId xmlns:a16="http://schemas.microsoft.com/office/drawing/2014/main" id="{6D391CD5-A7C0-FB2F-459F-B99D606F1FBF}"/>
              </a:ext>
            </a:extLst>
          </p:cNvPr>
          <p:cNvSpPr>
            <a:spLocks noGrp="1"/>
          </p:cNvSpPr>
          <p:nvPr>
            <p:ph type="subTitle" idx="4294967295"/>
          </p:nvPr>
        </p:nvSpPr>
        <p:spPr>
          <a:xfrm>
            <a:off x="4656138" y="1989138"/>
            <a:ext cx="6075377" cy="3786188"/>
          </a:xfrm>
        </p:spPr>
        <p:txBody>
          <a:bodyPr vert="horz" lIns="91440" tIns="45720" rIns="91440" bIns="45720" rtlCol="0">
            <a:normAutofit/>
          </a:bodyPr>
          <a:lstStyle/>
          <a:p>
            <a:pPr marL="216000" indent="-216000">
              <a:lnSpc>
                <a:spcPts val="2160"/>
              </a:lnSpc>
              <a:spcBef>
                <a:spcPts val="800"/>
              </a:spcBef>
              <a:buClr>
                <a:srgbClr val="F28702"/>
              </a:buClr>
            </a:pPr>
            <a:r>
              <a:rPr lang="fi-FI" sz="1800" dirty="0">
                <a:solidFill>
                  <a:srgbClr val="4A4B58"/>
                </a:solidFill>
                <a:ea typeface="Source Sans Pro" panose="020B0503030403020204" pitchFamily="34" charset="0"/>
                <a:cs typeface="Calibri" panose="020F0502020204030204" pitchFamily="34" charset="0"/>
              </a:rPr>
              <a:t>Realistinen kuva tehtävästä, johon on tulossa – odotukset vs. todellisuus (kuoleman hetki vs. hiljainen läsnäolo, arkinen tekeminen). </a:t>
            </a:r>
          </a:p>
          <a:p>
            <a:pPr marL="216000" indent="-216000">
              <a:lnSpc>
                <a:spcPts val="2160"/>
              </a:lnSpc>
              <a:spcBef>
                <a:spcPts val="800"/>
              </a:spcBef>
              <a:buClr>
                <a:srgbClr val="F28702"/>
              </a:buClr>
            </a:pPr>
            <a:r>
              <a:rPr lang="fi-FI" sz="1800" dirty="0">
                <a:solidFill>
                  <a:srgbClr val="4A4B58"/>
                </a:solidFill>
                <a:ea typeface="Source Sans Pro" panose="020B0503030403020204" pitchFamily="34" charset="0"/>
                <a:cs typeface="Calibri" panose="020F0502020204030204" pitchFamily="34" charset="0"/>
              </a:rPr>
              <a:t>Koulutuksen toteutuksessa vuorovaikutuksellisuuden huomioiminen on erittäin tärkeää. Keskustelulle ei voi jättää liikaa tilaa!</a:t>
            </a:r>
          </a:p>
          <a:p>
            <a:pPr marL="216000" indent="-216000">
              <a:lnSpc>
                <a:spcPts val="2160"/>
              </a:lnSpc>
              <a:spcBef>
                <a:spcPts val="800"/>
              </a:spcBef>
              <a:buClr>
                <a:srgbClr val="F28702"/>
              </a:buClr>
            </a:pPr>
            <a:r>
              <a:rPr lang="fi-FI" sz="1800" dirty="0">
                <a:solidFill>
                  <a:srgbClr val="4A4B58"/>
                </a:solidFill>
                <a:ea typeface="Source Sans Pro" panose="020B0503030403020204" pitchFamily="34" charset="0"/>
                <a:cs typeface="Calibri" panose="020F0502020204030204" pitchFamily="34" charset="0"/>
              </a:rPr>
              <a:t>On erittäin arvokasta, jos toimintayksiköiden henkilökunta voi osallistua koulutukseen ainakin osittain: yhteinen keskustelu kasvattaa luottamusta ja tukee vapaaehtoistoiminnan aloittamista.</a:t>
            </a:r>
          </a:p>
        </p:txBody>
      </p:sp>
      <p:sp>
        <p:nvSpPr>
          <p:cNvPr id="7" name="TextBox 6">
            <a:extLst>
              <a:ext uri="{FF2B5EF4-FFF2-40B4-BE49-F238E27FC236}">
                <a16:creationId xmlns:a16="http://schemas.microsoft.com/office/drawing/2014/main" id="{DFC0DD9C-C06D-3074-2A4B-5AFFB353BE54}"/>
              </a:ext>
            </a:extLst>
          </p:cNvPr>
          <p:cNvSpPr txBox="1"/>
          <p:nvPr/>
        </p:nvSpPr>
        <p:spPr>
          <a:xfrm>
            <a:off x="4656138" y="1088740"/>
            <a:ext cx="3510092" cy="707886"/>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Myös</a:t>
            </a:r>
            <a:r>
              <a:rPr lang="en-US" sz="4000" b="1" dirty="0">
                <a:solidFill>
                  <a:srgbClr val="F28702"/>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tärkeää</a:t>
            </a:r>
            <a:endParaRPr lang="en-FI" sz="4000" dirty="0">
              <a:latin typeface="Source Sans Pro" panose="020B0503030403020204" pitchFamily="34" charset="0"/>
            </a:endParaRPr>
          </a:p>
        </p:txBody>
      </p:sp>
    </p:spTree>
    <p:extLst>
      <p:ext uri="{BB962C8B-B14F-4D97-AF65-F5344CB8AC3E}">
        <p14:creationId xmlns:p14="http://schemas.microsoft.com/office/powerpoint/2010/main" val="752776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854A3D2-A0F4-9A43-BD72-0A3A0BECC2FD}"/>
            </a:ext>
          </a:extLst>
        </p:cNvPr>
        <p:cNvGrpSpPr/>
        <p:nvPr/>
      </p:nvGrpSpPr>
      <p:grpSpPr>
        <a:xfrm>
          <a:off x="0" y="0"/>
          <a:ext cx="0" cy="0"/>
          <a:chOff x="0" y="0"/>
          <a:chExt cx="0" cy="0"/>
        </a:xfrm>
      </p:grpSpPr>
      <p:sp>
        <p:nvSpPr>
          <p:cNvPr id="3" name="Alaotsikko 2">
            <a:extLst>
              <a:ext uri="{FF2B5EF4-FFF2-40B4-BE49-F238E27FC236}">
                <a16:creationId xmlns:a16="http://schemas.microsoft.com/office/drawing/2014/main" id="{6D391CD5-A7C0-FB2F-459F-B99D606F1FBF}"/>
              </a:ext>
            </a:extLst>
          </p:cNvPr>
          <p:cNvSpPr>
            <a:spLocks noGrp="1"/>
          </p:cNvSpPr>
          <p:nvPr>
            <p:ph type="subTitle" idx="4294967295"/>
          </p:nvPr>
        </p:nvSpPr>
        <p:spPr>
          <a:xfrm>
            <a:off x="4656138" y="1989138"/>
            <a:ext cx="3645107" cy="4590212"/>
          </a:xfrm>
        </p:spPr>
        <p:txBody>
          <a:bodyPr vert="horz" lIns="91440" tIns="45720" rIns="91440" bIns="45720" rtlCol="0">
            <a:normAutofit fontScale="77500" lnSpcReduction="20000"/>
          </a:bodyPr>
          <a:lstStyle/>
          <a:p>
            <a:pPr marL="0" indent="0">
              <a:lnSpc>
                <a:spcPct val="100000"/>
              </a:lnSpc>
              <a:spcBef>
                <a:spcPts val="800"/>
              </a:spcBef>
              <a:buClr>
                <a:srgbClr val="F28702"/>
              </a:buClr>
              <a:buNone/>
            </a:pPr>
            <a:r>
              <a:rPr lang="en-US" sz="1800" b="1" dirty="0">
                <a:solidFill>
                  <a:srgbClr val="4A4B58"/>
                </a:solidFill>
                <a:ea typeface="Source Sans Pro" panose="020B0503030403020204" pitchFamily="34" charset="0"/>
                <a:cs typeface="Calibri" panose="020F0502020204030204" pitchFamily="34" charset="0"/>
              </a:rPr>
              <a:t>TAMPERE</a:t>
            </a:r>
          </a:p>
          <a:p>
            <a:pPr marL="216000" indent="-216000">
              <a:lnSpc>
                <a:spcPct val="100000"/>
              </a:lnSpc>
              <a:spcBef>
                <a:spcPts val="800"/>
              </a:spcBef>
              <a:buClr>
                <a:srgbClr val="F28702"/>
              </a:buClr>
            </a:pPr>
            <a:r>
              <a:rPr lang="en-US" sz="1800" dirty="0" err="1">
                <a:solidFill>
                  <a:srgbClr val="4A4B58"/>
                </a:solidFill>
                <a:ea typeface="Source Sans Pro" panose="020B0503030403020204" pitchFamily="34" charset="0"/>
                <a:cs typeface="Calibri" panose="020F0502020204030204" pitchFamily="34" charset="0"/>
              </a:rPr>
              <a:t>Tampereen</a:t>
            </a:r>
            <a:r>
              <a:rPr lang="en-US" sz="1800" dirty="0">
                <a:solidFill>
                  <a:srgbClr val="4A4B58"/>
                </a:solidFill>
                <a:ea typeface="Source Sans Pro" panose="020B0503030403020204" pitchFamily="34" charset="0"/>
                <a:cs typeface="Calibri" panose="020F0502020204030204" pitchFamily="34" charset="0"/>
              </a:rPr>
              <a:t> </a:t>
            </a:r>
            <a:r>
              <a:rPr lang="en-US" sz="1800" dirty="0" err="1">
                <a:solidFill>
                  <a:srgbClr val="4A4B58"/>
                </a:solidFill>
                <a:ea typeface="Source Sans Pro" panose="020B0503030403020204" pitchFamily="34" charset="0"/>
                <a:cs typeface="Calibri" panose="020F0502020204030204" pitchFamily="34" charset="0"/>
              </a:rPr>
              <a:t>srk</a:t>
            </a:r>
            <a:r>
              <a:rPr lang="en-US" sz="1800" dirty="0">
                <a:solidFill>
                  <a:srgbClr val="4A4B58"/>
                </a:solidFill>
                <a:ea typeface="Source Sans Pro" panose="020B0503030403020204" pitchFamily="34" charset="0"/>
                <a:cs typeface="Calibri" panose="020F0502020204030204" pitchFamily="34" charset="0"/>
              </a:rPr>
              <a:t> / </a:t>
            </a:r>
            <a:r>
              <a:rPr lang="en-US" sz="1800" dirty="0" err="1">
                <a:solidFill>
                  <a:srgbClr val="4A4B58"/>
                </a:solidFill>
                <a:ea typeface="Source Sans Pro" panose="020B0503030403020204" pitchFamily="34" charset="0"/>
                <a:cs typeface="Calibri" panose="020F0502020204030204" pitchFamily="34" charset="0"/>
              </a:rPr>
              <a:t>Mummon</a:t>
            </a:r>
            <a:r>
              <a:rPr lang="en-US" sz="1800" dirty="0">
                <a:solidFill>
                  <a:srgbClr val="4A4B58"/>
                </a:solidFill>
                <a:ea typeface="Source Sans Pro" panose="020B0503030403020204" pitchFamily="34" charset="0"/>
                <a:cs typeface="Calibri" panose="020F0502020204030204" pitchFamily="34" charset="0"/>
              </a:rPr>
              <a:t> </a:t>
            </a:r>
            <a:r>
              <a:rPr lang="en-US" sz="1800" dirty="0" err="1">
                <a:solidFill>
                  <a:srgbClr val="4A4B58"/>
                </a:solidFill>
                <a:ea typeface="Source Sans Pro" panose="020B0503030403020204" pitchFamily="34" charset="0"/>
                <a:cs typeface="Calibri" panose="020F0502020204030204" pitchFamily="34" charset="0"/>
              </a:rPr>
              <a:t>kammari</a:t>
            </a:r>
            <a:endParaRPr lang="en-US" sz="1800" dirty="0">
              <a:solidFill>
                <a:srgbClr val="4A4B58"/>
              </a:solidFill>
              <a:ea typeface="Source Sans Pro" panose="020B0503030403020204" pitchFamily="34" charset="0"/>
              <a:cs typeface="Calibri" panose="020F0502020204030204" pitchFamily="34" charset="0"/>
            </a:endParaRPr>
          </a:p>
          <a:p>
            <a:pPr marL="216000" indent="-216000">
              <a:lnSpc>
                <a:spcPct val="100000"/>
              </a:lnSpc>
              <a:spcBef>
                <a:spcPts val="800"/>
              </a:spcBef>
              <a:buClr>
                <a:srgbClr val="F28702"/>
              </a:buClr>
            </a:pPr>
            <a:r>
              <a:rPr lang="en-US" sz="1800" dirty="0" err="1">
                <a:solidFill>
                  <a:srgbClr val="4A4B58"/>
                </a:solidFill>
                <a:ea typeface="Source Sans Pro" panose="020B0503030403020204" pitchFamily="34" charset="0"/>
                <a:cs typeface="Calibri" panose="020F0502020204030204" pitchFamily="34" charset="0"/>
              </a:rPr>
              <a:t>Tampereen</a:t>
            </a:r>
            <a:r>
              <a:rPr lang="en-US" sz="1800" dirty="0">
                <a:solidFill>
                  <a:srgbClr val="4A4B58"/>
                </a:solidFill>
                <a:ea typeface="Source Sans Pro" panose="020B0503030403020204" pitchFamily="34" charset="0"/>
                <a:cs typeface="Calibri" panose="020F0502020204030204" pitchFamily="34" charset="0"/>
              </a:rPr>
              <a:t> </a:t>
            </a:r>
            <a:r>
              <a:rPr lang="en-US" sz="1800" dirty="0" err="1">
                <a:solidFill>
                  <a:srgbClr val="4A4B58"/>
                </a:solidFill>
                <a:ea typeface="Source Sans Pro" panose="020B0503030403020204" pitchFamily="34" charset="0"/>
                <a:cs typeface="Calibri" panose="020F0502020204030204" pitchFamily="34" charset="0"/>
              </a:rPr>
              <a:t>kaupunki</a:t>
            </a:r>
            <a:r>
              <a:rPr lang="en-US" sz="1800" dirty="0">
                <a:solidFill>
                  <a:srgbClr val="4A4B58"/>
                </a:solidFill>
                <a:ea typeface="Source Sans Pro" panose="020B0503030403020204" pitchFamily="34" charset="0"/>
                <a:cs typeface="Calibri" panose="020F0502020204030204" pitchFamily="34" charset="0"/>
              </a:rPr>
              <a:t>/</a:t>
            </a:r>
            <a:r>
              <a:rPr lang="en-US" sz="1800" dirty="0" err="1">
                <a:solidFill>
                  <a:srgbClr val="4A4B58"/>
                </a:solidFill>
                <a:ea typeface="Source Sans Pro" panose="020B0503030403020204" pitchFamily="34" charset="0"/>
                <a:cs typeface="Calibri" panose="020F0502020204030204" pitchFamily="34" charset="0"/>
              </a:rPr>
              <a:t>Pirha</a:t>
            </a:r>
            <a:r>
              <a:rPr lang="en-US" sz="1800" dirty="0">
                <a:solidFill>
                  <a:srgbClr val="4A4B58"/>
                </a:solidFill>
                <a:ea typeface="Source Sans Pro" panose="020B0503030403020204" pitchFamily="34" charset="0"/>
                <a:cs typeface="Calibri" panose="020F0502020204030204" pitchFamily="34" charset="0"/>
              </a:rPr>
              <a:t> (</a:t>
            </a:r>
            <a:r>
              <a:rPr lang="en-US" sz="1800" dirty="0" err="1">
                <a:solidFill>
                  <a:srgbClr val="4A4B58"/>
                </a:solidFill>
                <a:ea typeface="Source Sans Pro" panose="020B0503030403020204" pitchFamily="34" charset="0"/>
                <a:cs typeface="Calibri" panose="020F0502020204030204" pitchFamily="34" charset="0"/>
              </a:rPr>
              <a:t>ympärivuorokautisen</a:t>
            </a:r>
            <a:r>
              <a:rPr lang="en-US" sz="1800" dirty="0">
                <a:solidFill>
                  <a:srgbClr val="4A4B58"/>
                </a:solidFill>
                <a:ea typeface="Source Sans Pro" panose="020B0503030403020204" pitchFamily="34" charset="0"/>
                <a:cs typeface="Calibri" panose="020F0502020204030204" pitchFamily="34" charset="0"/>
              </a:rPr>
              <a:t> </a:t>
            </a:r>
            <a:r>
              <a:rPr lang="en-US" sz="1800" dirty="0" err="1">
                <a:solidFill>
                  <a:srgbClr val="4A4B58"/>
                </a:solidFill>
                <a:ea typeface="Source Sans Pro" panose="020B0503030403020204" pitchFamily="34" charset="0"/>
                <a:cs typeface="Calibri" panose="020F0502020204030204" pitchFamily="34" charset="0"/>
              </a:rPr>
              <a:t>asumisen</a:t>
            </a:r>
            <a:r>
              <a:rPr lang="en-US" sz="1800" dirty="0">
                <a:solidFill>
                  <a:srgbClr val="4A4B58"/>
                </a:solidFill>
                <a:ea typeface="Source Sans Pro" panose="020B0503030403020204" pitchFamily="34" charset="0"/>
                <a:cs typeface="Calibri" panose="020F0502020204030204" pitchFamily="34" charset="0"/>
              </a:rPr>
              <a:t> </a:t>
            </a:r>
            <a:r>
              <a:rPr lang="en-US" sz="1800" dirty="0" err="1">
                <a:solidFill>
                  <a:srgbClr val="4A4B58"/>
                </a:solidFill>
                <a:ea typeface="Source Sans Pro" panose="020B0503030403020204" pitchFamily="34" charset="0"/>
                <a:cs typeface="Calibri" panose="020F0502020204030204" pitchFamily="34" charset="0"/>
              </a:rPr>
              <a:t>yksiköt</a:t>
            </a:r>
            <a:r>
              <a:rPr lang="en-US" sz="1800" dirty="0">
                <a:solidFill>
                  <a:srgbClr val="4A4B58"/>
                </a:solidFill>
                <a:ea typeface="Source Sans Pro" panose="020B0503030403020204" pitchFamily="34" charset="0"/>
                <a:cs typeface="Calibri" panose="020F0502020204030204" pitchFamily="34" charset="0"/>
              </a:rPr>
              <a:t>)</a:t>
            </a:r>
          </a:p>
          <a:p>
            <a:pPr marL="216000" indent="-216000">
              <a:lnSpc>
                <a:spcPct val="100000"/>
              </a:lnSpc>
              <a:spcBef>
                <a:spcPts val="800"/>
              </a:spcBef>
              <a:buClr>
                <a:srgbClr val="F28702"/>
              </a:buClr>
            </a:pPr>
            <a:r>
              <a:rPr lang="en-US" sz="1800" dirty="0">
                <a:solidFill>
                  <a:srgbClr val="4A4B58"/>
                </a:solidFill>
                <a:ea typeface="Source Sans Pro" panose="020B0503030403020204" pitchFamily="34" charset="0"/>
                <a:cs typeface="Calibri" panose="020F0502020204030204" pitchFamily="34" charset="0"/>
              </a:rPr>
              <a:t>TAYS / </a:t>
            </a:r>
            <a:r>
              <a:rPr lang="en-US" sz="1800" dirty="0" err="1">
                <a:solidFill>
                  <a:srgbClr val="4A4B58"/>
                </a:solidFill>
                <a:ea typeface="Source Sans Pro" panose="020B0503030403020204" pitchFamily="34" charset="0"/>
                <a:cs typeface="Calibri" panose="020F0502020204030204" pitchFamily="34" charset="0"/>
              </a:rPr>
              <a:t>Hatanpään</a:t>
            </a:r>
            <a:r>
              <a:rPr lang="en-US" sz="1800" dirty="0">
                <a:solidFill>
                  <a:srgbClr val="4A4B58"/>
                </a:solidFill>
                <a:ea typeface="Source Sans Pro" panose="020B0503030403020204" pitchFamily="34" charset="0"/>
                <a:cs typeface="Calibri" panose="020F0502020204030204" pitchFamily="34" charset="0"/>
              </a:rPr>
              <a:t> </a:t>
            </a:r>
            <a:r>
              <a:rPr lang="en-US" sz="1800" dirty="0" err="1">
                <a:solidFill>
                  <a:srgbClr val="4A4B58"/>
                </a:solidFill>
                <a:ea typeface="Source Sans Pro" panose="020B0503030403020204" pitchFamily="34" charset="0"/>
                <a:cs typeface="Calibri" panose="020F0502020204030204" pitchFamily="34" charset="0"/>
              </a:rPr>
              <a:t>sairaalan</a:t>
            </a:r>
            <a:r>
              <a:rPr lang="en-US" sz="1800" dirty="0">
                <a:solidFill>
                  <a:srgbClr val="4A4B58"/>
                </a:solidFill>
                <a:ea typeface="Source Sans Pro" panose="020B0503030403020204" pitchFamily="34" charset="0"/>
                <a:cs typeface="Calibri" panose="020F0502020204030204" pitchFamily="34" charset="0"/>
              </a:rPr>
              <a:t> </a:t>
            </a:r>
            <a:r>
              <a:rPr lang="en-US" sz="1800" dirty="0" err="1">
                <a:solidFill>
                  <a:srgbClr val="4A4B58"/>
                </a:solidFill>
                <a:ea typeface="Source Sans Pro" panose="020B0503030403020204" pitchFamily="34" charset="0"/>
                <a:cs typeface="Calibri" panose="020F0502020204030204" pitchFamily="34" charset="0"/>
              </a:rPr>
              <a:t>palliatiivinen</a:t>
            </a:r>
            <a:r>
              <a:rPr lang="en-US" sz="1800" dirty="0">
                <a:solidFill>
                  <a:srgbClr val="4A4B58"/>
                </a:solidFill>
                <a:ea typeface="Source Sans Pro" panose="020B0503030403020204" pitchFamily="34" charset="0"/>
                <a:cs typeface="Calibri" panose="020F0502020204030204" pitchFamily="34" charset="0"/>
              </a:rPr>
              <a:t> </a:t>
            </a:r>
            <a:r>
              <a:rPr lang="en-US" sz="1800" dirty="0" err="1">
                <a:solidFill>
                  <a:srgbClr val="4A4B58"/>
                </a:solidFill>
                <a:ea typeface="Source Sans Pro" panose="020B0503030403020204" pitchFamily="34" charset="0"/>
                <a:cs typeface="Calibri" panose="020F0502020204030204" pitchFamily="34" charset="0"/>
              </a:rPr>
              <a:t>osasto</a:t>
            </a:r>
            <a:endParaRPr lang="en-US" sz="1800" dirty="0">
              <a:solidFill>
                <a:srgbClr val="4A4B58"/>
              </a:solidFill>
              <a:ea typeface="Source Sans Pro" panose="020B0503030403020204" pitchFamily="34" charset="0"/>
              <a:cs typeface="Calibri" panose="020F0502020204030204" pitchFamily="34" charset="0"/>
            </a:endParaRPr>
          </a:p>
          <a:p>
            <a:pPr marL="216000" indent="-216000">
              <a:lnSpc>
                <a:spcPct val="100000"/>
              </a:lnSpc>
              <a:spcBef>
                <a:spcPts val="800"/>
              </a:spcBef>
              <a:buClr>
                <a:srgbClr val="F28702"/>
              </a:buClr>
            </a:pPr>
            <a:r>
              <a:rPr lang="en-US" sz="1800" dirty="0" err="1">
                <a:solidFill>
                  <a:srgbClr val="4A4B58"/>
                </a:solidFill>
                <a:ea typeface="Source Sans Pro" panose="020B0503030403020204" pitchFamily="34" charset="0"/>
                <a:cs typeface="Calibri" panose="020F0502020204030204" pitchFamily="34" charset="0"/>
              </a:rPr>
              <a:t>Pirkanmaan</a:t>
            </a:r>
            <a:r>
              <a:rPr lang="en-US" sz="1800" dirty="0">
                <a:solidFill>
                  <a:srgbClr val="4A4B58"/>
                </a:solidFill>
                <a:ea typeface="Source Sans Pro" panose="020B0503030403020204" pitchFamily="34" charset="0"/>
                <a:cs typeface="Calibri" panose="020F0502020204030204" pitchFamily="34" charset="0"/>
              </a:rPr>
              <a:t> </a:t>
            </a:r>
            <a:r>
              <a:rPr lang="en-US" sz="1800" dirty="0" err="1">
                <a:solidFill>
                  <a:srgbClr val="4A4B58"/>
                </a:solidFill>
                <a:ea typeface="Source Sans Pro" panose="020B0503030403020204" pitchFamily="34" charset="0"/>
                <a:cs typeface="Calibri" panose="020F0502020204030204" pitchFamily="34" charset="0"/>
              </a:rPr>
              <a:t>Hoitokoti</a:t>
            </a:r>
            <a:endParaRPr lang="en-US" sz="1800" dirty="0">
              <a:solidFill>
                <a:srgbClr val="4A4B58"/>
              </a:solidFill>
              <a:ea typeface="Source Sans Pro" panose="020B0503030403020204" pitchFamily="34" charset="0"/>
              <a:cs typeface="Calibri" panose="020F0502020204030204" pitchFamily="34" charset="0"/>
            </a:endParaRPr>
          </a:p>
          <a:p>
            <a:pPr marL="216000" indent="-216000">
              <a:lnSpc>
                <a:spcPct val="100000"/>
              </a:lnSpc>
              <a:spcBef>
                <a:spcPts val="800"/>
              </a:spcBef>
              <a:buClr>
                <a:srgbClr val="F28702"/>
              </a:buClr>
            </a:pPr>
            <a:r>
              <a:rPr lang="en-US" sz="1800" dirty="0" err="1">
                <a:solidFill>
                  <a:srgbClr val="4A4B58"/>
                </a:solidFill>
                <a:ea typeface="Source Sans Pro" panose="020B0503030403020204" pitchFamily="34" charset="0"/>
                <a:cs typeface="Calibri" panose="020F0502020204030204" pitchFamily="34" charset="0"/>
              </a:rPr>
              <a:t>Sointu</a:t>
            </a:r>
            <a:r>
              <a:rPr lang="en-US" sz="1800" dirty="0">
                <a:solidFill>
                  <a:srgbClr val="4A4B58"/>
                </a:solidFill>
                <a:ea typeface="Source Sans Pro" panose="020B0503030403020204" pitchFamily="34" charset="0"/>
                <a:cs typeface="Calibri" panose="020F0502020204030204" pitchFamily="34" charset="0"/>
              </a:rPr>
              <a:t> </a:t>
            </a:r>
            <a:r>
              <a:rPr lang="en-US" sz="1800" dirty="0" err="1">
                <a:solidFill>
                  <a:srgbClr val="4A4B58"/>
                </a:solidFill>
                <a:ea typeface="Source Sans Pro" panose="020B0503030403020204" pitchFamily="34" charset="0"/>
                <a:cs typeface="Calibri" panose="020F0502020204030204" pitchFamily="34" charset="0"/>
              </a:rPr>
              <a:t>senioripalvelut</a:t>
            </a:r>
            <a:endParaRPr lang="en-US" sz="1800" dirty="0">
              <a:solidFill>
                <a:srgbClr val="4A4B58"/>
              </a:solidFill>
              <a:ea typeface="Source Sans Pro" panose="020B0503030403020204" pitchFamily="34" charset="0"/>
              <a:cs typeface="Calibri" panose="020F0502020204030204" pitchFamily="34" charset="0"/>
            </a:endParaRPr>
          </a:p>
          <a:p>
            <a:pPr marL="216000" indent="-216000">
              <a:lnSpc>
                <a:spcPct val="100000"/>
              </a:lnSpc>
              <a:spcBef>
                <a:spcPts val="800"/>
              </a:spcBef>
              <a:buClr>
                <a:srgbClr val="F28702"/>
              </a:buClr>
            </a:pPr>
            <a:endParaRPr lang="en-US" sz="1800" dirty="0">
              <a:solidFill>
                <a:srgbClr val="4A4B58"/>
              </a:solidFill>
              <a:ea typeface="Source Sans Pro" panose="020B0503030403020204" pitchFamily="34" charset="0"/>
              <a:cs typeface="Calibri" panose="020F0502020204030204" pitchFamily="34" charset="0"/>
            </a:endParaRPr>
          </a:p>
          <a:p>
            <a:pPr marL="0" indent="0">
              <a:lnSpc>
                <a:spcPct val="100000"/>
              </a:lnSpc>
              <a:spcBef>
                <a:spcPts val="800"/>
              </a:spcBef>
              <a:buClr>
                <a:srgbClr val="F28702"/>
              </a:buClr>
              <a:buNone/>
            </a:pPr>
            <a:r>
              <a:rPr lang="fi-FI" sz="1800" b="1" dirty="0">
                <a:solidFill>
                  <a:srgbClr val="4A4B58"/>
                </a:solidFill>
                <a:ea typeface="Source Sans Pro" panose="020B0503030403020204" pitchFamily="34" charset="0"/>
                <a:cs typeface="Calibri" panose="020F0502020204030204" pitchFamily="34" charset="0"/>
              </a:rPr>
              <a:t>ROVANIEMI</a:t>
            </a:r>
          </a:p>
          <a:p>
            <a:pPr marL="216000" indent="-216000">
              <a:lnSpc>
                <a:spcPct val="100000"/>
              </a:lnSpc>
              <a:spcBef>
                <a:spcPts val="800"/>
              </a:spcBef>
              <a:buClr>
                <a:srgbClr val="F28702"/>
              </a:buClr>
            </a:pPr>
            <a:r>
              <a:rPr lang="en-US" sz="1800" dirty="0" err="1">
                <a:solidFill>
                  <a:srgbClr val="4A4B58"/>
                </a:solidFill>
                <a:ea typeface="Source Sans Pro" panose="020B0503030403020204" pitchFamily="34" charset="0"/>
                <a:cs typeface="Calibri" panose="020F0502020204030204" pitchFamily="34" charset="0"/>
              </a:rPr>
              <a:t>Pohjois-Suomen</a:t>
            </a:r>
            <a:r>
              <a:rPr lang="en-US" sz="1800" dirty="0">
                <a:solidFill>
                  <a:srgbClr val="4A4B58"/>
                </a:solidFill>
                <a:ea typeface="Source Sans Pro" panose="020B0503030403020204" pitchFamily="34" charset="0"/>
                <a:cs typeface="Calibri" panose="020F0502020204030204" pitchFamily="34" charset="0"/>
              </a:rPr>
              <a:t> </a:t>
            </a:r>
            <a:r>
              <a:rPr lang="en-US" sz="1800" dirty="0" err="1">
                <a:solidFill>
                  <a:srgbClr val="4A4B58"/>
                </a:solidFill>
                <a:ea typeface="Source Sans Pro" panose="020B0503030403020204" pitchFamily="34" charset="0"/>
                <a:cs typeface="Calibri" panose="020F0502020204030204" pitchFamily="34" charset="0"/>
              </a:rPr>
              <a:t>Syöpäyhdistys</a:t>
            </a:r>
            <a:endParaRPr lang="en-US" sz="1800" dirty="0">
              <a:solidFill>
                <a:srgbClr val="4A4B58"/>
              </a:solidFill>
              <a:ea typeface="Source Sans Pro" panose="020B0503030403020204" pitchFamily="34" charset="0"/>
              <a:cs typeface="Calibri" panose="020F0502020204030204" pitchFamily="34" charset="0"/>
            </a:endParaRPr>
          </a:p>
          <a:p>
            <a:pPr marL="216000" indent="-216000">
              <a:lnSpc>
                <a:spcPct val="100000"/>
              </a:lnSpc>
              <a:spcBef>
                <a:spcPts val="800"/>
              </a:spcBef>
              <a:buClr>
                <a:srgbClr val="F28702"/>
              </a:buClr>
            </a:pPr>
            <a:r>
              <a:rPr lang="en-US" sz="1800" dirty="0" err="1">
                <a:solidFill>
                  <a:srgbClr val="4A4B58"/>
                </a:solidFill>
                <a:ea typeface="Source Sans Pro" panose="020B0503030403020204" pitchFamily="34" charset="0"/>
                <a:cs typeface="Calibri" panose="020F0502020204030204" pitchFamily="34" charset="0"/>
              </a:rPr>
              <a:t>Rovaniemen</a:t>
            </a:r>
            <a:r>
              <a:rPr lang="en-US" sz="1800" dirty="0">
                <a:solidFill>
                  <a:srgbClr val="4A4B58"/>
                </a:solidFill>
                <a:ea typeface="Source Sans Pro" panose="020B0503030403020204" pitchFamily="34" charset="0"/>
                <a:cs typeface="Calibri" panose="020F0502020204030204" pitchFamily="34" charset="0"/>
              </a:rPr>
              <a:t> </a:t>
            </a:r>
            <a:r>
              <a:rPr lang="en-US" sz="1800" dirty="0" err="1">
                <a:solidFill>
                  <a:srgbClr val="4A4B58"/>
                </a:solidFill>
                <a:ea typeface="Source Sans Pro" panose="020B0503030403020204" pitchFamily="34" charset="0"/>
                <a:cs typeface="Calibri" panose="020F0502020204030204" pitchFamily="34" charset="0"/>
              </a:rPr>
              <a:t>srk</a:t>
            </a:r>
            <a:endParaRPr lang="en-US" sz="1800" dirty="0">
              <a:solidFill>
                <a:srgbClr val="4A4B58"/>
              </a:solidFill>
              <a:ea typeface="Source Sans Pro" panose="020B0503030403020204" pitchFamily="34" charset="0"/>
              <a:cs typeface="Calibri" panose="020F0502020204030204" pitchFamily="34" charset="0"/>
            </a:endParaRPr>
          </a:p>
          <a:p>
            <a:pPr marL="216000" indent="-216000">
              <a:lnSpc>
                <a:spcPct val="100000"/>
              </a:lnSpc>
              <a:spcBef>
                <a:spcPts val="800"/>
              </a:spcBef>
              <a:buClr>
                <a:srgbClr val="F28702"/>
              </a:buClr>
            </a:pPr>
            <a:r>
              <a:rPr lang="en-US" sz="1800" dirty="0" err="1">
                <a:solidFill>
                  <a:srgbClr val="4A4B58"/>
                </a:solidFill>
                <a:ea typeface="Source Sans Pro" panose="020B0503030403020204" pitchFamily="34" charset="0"/>
                <a:cs typeface="Calibri" panose="020F0502020204030204" pitchFamily="34" charset="0"/>
              </a:rPr>
              <a:t>Rovaniemen</a:t>
            </a:r>
            <a:r>
              <a:rPr lang="en-US" sz="1800" dirty="0">
                <a:solidFill>
                  <a:srgbClr val="4A4B58"/>
                </a:solidFill>
                <a:ea typeface="Source Sans Pro" panose="020B0503030403020204" pitchFamily="34" charset="0"/>
                <a:cs typeface="Calibri" panose="020F0502020204030204" pitchFamily="34" charset="0"/>
              </a:rPr>
              <a:t> </a:t>
            </a:r>
            <a:r>
              <a:rPr lang="en-US" sz="1800" dirty="0" err="1">
                <a:solidFill>
                  <a:srgbClr val="4A4B58"/>
                </a:solidFill>
                <a:ea typeface="Source Sans Pro" panose="020B0503030403020204" pitchFamily="34" charset="0"/>
                <a:cs typeface="Calibri" panose="020F0502020204030204" pitchFamily="34" charset="0"/>
              </a:rPr>
              <a:t>kaupunki</a:t>
            </a:r>
            <a:r>
              <a:rPr lang="en-US" sz="1800" dirty="0">
                <a:solidFill>
                  <a:srgbClr val="4A4B58"/>
                </a:solidFill>
                <a:ea typeface="Source Sans Pro" panose="020B0503030403020204" pitchFamily="34" charset="0"/>
                <a:cs typeface="Calibri" panose="020F0502020204030204" pitchFamily="34" charset="0"/>
              </a:rPr>
              <a:t>/Lapin </a:t>
            </a:r>
            <a:r>
              <a:rPr lang="en-US" sz="1800" dirty="0" err="1">
                <a:solidFill>
                  <a:srgbClr val="4A4B58"/>
                </a:solidFill>
                <a:ea typeface="Source Sans Pro" panose="020B0503030403020204" pitchFamily="34" charset="0"/>
                <a:cs typeface="Calibri" panose="020F0502020204030204" pitchFamily="34" charset="0"/>
              </a:rPr>
              <a:t>hyvinvointialue</a:t>
            </a:r>
            <a:r>
              <a:rPr lang="en-US" sz="1800" dirty="0">
                <a:solidFill>
                  <a:srgbClr val="4A4B58"/>
                </a:solidFill>
                <a:ea typeface="Source Sans Pro" panose="020B0503030403020204" pitchFamily="34" charset="0"/>
                <a:cs typeface="Calibri" panose="020F0502020204030204" pitchFamily="34" charset="0"/>
              </a:rPr>
              <a:t> </a:t>
            </a:r>
            <a:r>
              <a:rPr lang="en-US" sz="1800" dirty="0" err="1">
                <a:solidFill>
                  <a:srgbClr val="4A4B58"/>
                </a:solidFill>
                <a:ea typeface="Source Sans Pro" panose="020B0503030403020204" pitchFamily="34" charset="0"/>
                <a:cs typeface="Calibri" panose="020F0502020204030204" pitchFamily="34" charset="0"/>
              </a:rPr>
              <a:t>Lapha</a:t>
            </a:r>
            <a:r>
              <a:rPr lang="en-US" sz="1800" dirty="0">
                <a:solidFill>
                  <a:srgbClr val="4A4B58"/>
                </a:solidFill>
                <a:ea typeface="Source Sans Pro" panose="020B0503030403020204" pitchFamily="34" charset="0"/>
                <a:cs typeface="Calibri" panose="020F0502020204030204" pitchFamily="34" charset="0"/>
              </a:rPr>
              <a:t> (</a:t>
            </a:r>
            <a:r>
              <a:rPr lang="en-US" sz="1800" dirty="0" err="1">
                <a:solidFill>
                  <a:srgbClr val="4A4B58"/>
                </a:solidFill>
                <a:ea typeface="Source Sans Pro" panose="020B0503030403020204" pitchFamily="34" charset="0"/>
                <a:cs typeface="Calibri" panose="020F0502020204030204" pitchFamily="34" charset="0"/>
              </a:rPr>
              <a:t>kotisairaala</a:t>
            </a:r>
            <a:r>
              <a:rPr lang="en-US" sz="1800" dirty="0">
                <a:solidFill>
                  <a:srgbClr val="4A4B58"/>
                </a:solidFill>
                <a:ea typeface="Source Sans Pro" panose="020B0503030403020204" pitchFamily="34" charset="0"/>
                <a:cs typeface="Calibri" panose="020F0502020204030204" pitchFamily="34" charset="0"/>
              </a:rPr>
              <a:t>, </a:t>
            </a:r>
            <a:r>
              <a:rPr lang="en-US" sz="1800" dirty="0" err="1">
                <a:solidFill>
                  <a:srgbClr val="4A4B58"/>
                </a:solidFill>
                <a:ea typeface="Source Sans Pro" panose="020B0503030403020204" pitchFamily="34" charset="0"/>
                <a:cs typeface="Calibri" panose="020F0502020204030204" pitchFamily="34" charset="0"/>
              </a:rPr>
              <a:t>vuodeosasto</a:t>
            </a:r>
            <a:r>
              <a:rPr lang="en-US" sz="1800" dirty="0">
                <a:solidFill>
                  <a:srgbClr val="4A4B58"/>
                </a:solidFill>
                <a:ea typeface="Source Sans Pro" panose="020B0503030403020204" pitchFamily="34" charset="0"/>
                <a:cs typeface="Calibri" panose="020F0502020204030204" pitchFamily="34" charset="0"/>
              </a:rPr>
              <a:t>)</a:t>
            </a:r>
          </a:p>
          <a:p>
            <a:pPr marL="216000" indent="-216000">
              <a:lnSpc>
                <a:spcPct val="110000"/>
              </a:lnSpc>
              <a:spcBef>
                <a:spcPts val="800"/>
              </a:spcBef>
              <a:buClr>
                <a:srgbClr val="F28702"/>
              </a:buClr>
            </a:pPr>
            <a:r>
              <a:rPr lang="en-US" sz="1800" dirty="0">
                <a:solidFill>
                  <a:srgbClr val="4A4B58"/>
                </a:solidFill>
                <a:ea typeface="Source Sans Pro" panose="020B0503030403020204" pitchFamily="34" charset="0"/>
                <a:cs typeface="Calibri" panose="020F0502020204030204" pitchFamily="34" charset="0"/>
              </a:rPr>
              <a:t>Lapin </a:t>
            </a:r>
            <a:r>
              <a:rPr lang="en-US" sz="1800" dirty="0" err="1">
                <a:solidFill>
                  <a:srgbClr val="4A4B58"/>
                </a:solidFill>
                <a:ea typeface="Source Sans Pro" panose="020B0503030403020204" pitchFamily="34" charset="0"/>
                <a:cs typeface="Calibri" panose="020F0502020204030204" pitchFamily="34" charset="0"/>
              </a:rPr>
              <a:t>keskussairaala</a:t>
            </a:r>
            <a:endParaRPr lang="en-US" sz="1800" dirty="0">
              <a:solidFill>
                <a:srgbClr val="4A4B58"/>
              </a:solidFill>
              <a:ea typeface="Source Sans Pro" panose="020B0503030403020204" pitchFamily="34" charset="0"/>
              <a:cs typeface="Calibri" panose="020F0502020204030204" pitchFamily="34" charset="0"/>
            </a:endParaRPr>
          </a:p>
          <a:p>
            <a:pPr marL="216000" indent="-216000">
              <a:lnSpc>
                <a:spcPct val="110000"/>
              </a:lnSpc>
              <a:spcBef>
                <a:spcPts val="800"/>
              </a:spcBef>
              <a:buClr>
                <a:srgbClr val="F28702"/>
              </a:buClr>
            </a:pPr>
            <a:r>
              <a:rPr lang="en-US" sz="1800" dirty="0" err="1">
                <a:solidFill>
                  <a:srgbClr val="4A4B58"/>
                </a:solidFill>
                <a:ea typeface="Source Sans Pro" panose="020B0503030403020204" pitchFamily="34" charset="0"/>
                <a:cs typeface="Calibri" panose="020F0502020204030204" pitchFamily="34" charset="0"/>
              </a:rPr>
              <a:t>Palliatiivinen</a:t>
            </a:r>
            <a:r>
              <a:rPr lang="en-US" sz="1800" dirty="0">
                <a:solidFill>
                  <a:srgbClr val="4A4B58"/>
                </a:solidFill>
                <a:ea typeface="Source Sans Pro" panose="020B0503030403020204" pitchFamily="34" charset="0"/>
                <a:cs typeface="Calibri" panose="020F0502020204030204" pitchFamily="34" charset="0"/>
              </a:rPr>
              <a:t> </a:t>
            </a:r>
            <a:r>
              <a:rPr lang="en-US" sz="1800" dirty="0" err="1">
                <a:solidFill>
                  <a:srgbClr val="4A4B58"/>
                </a:solidFill>
                <a:ea typeface="Source Sans Pro" panose="020B0503030403020204" pitchFamily="34" charset="0"/>
                <a:cs typeface="Calibri" panose="020F0502020204030204" pitchFamily="34" charset="0"/>
              </a:rPr>
              <a:t>keskus</a:t>
            </a:r>
            <a:r>
              <a:rPr lang="en-US" sz="1800" dirty="0">
                <a:solidFill>
                  <a:srgbClr val="4A4B58"/>
                </a:solidFill>
                <a:ea typeface="Source Sans Pro" panose="020B0503030403020204" pitchFamily="34" charset="0"/>
                <a:cs typeface="Calibri" panose="020F0502020204030204" pitchFamily="34" charset="0"/>
              </a:rPr>
              <a:t> </a:t>
            </a:r>
            <a:br>
              <a:rPr lang="en-US" sz="1800" dirty="0">
                <a:solidFill>
                  <a:srgbClr val="4A4B58"/>
                </a:solidFill>
                <a:ea typeface="Source Sans Pro" panose="020B0503030403020204" pitchFamily="34" charset="0"/>
                <a:cs typeface="Calibri" panose="020F0502020204030204" pitchFamily="34" charset="0"/>
              </a:rPr>
            </a:br>
            <a:endParaRPr lang="en-US" sz="1800" dirty="0">
              <a:solidFill>
                <a:srgbClr val="4A4B58"/>
              </a:solidFill>
              <a:ea typeface="Source Sans Pro" panose="020B0503030403020204" pitchFamily="34" charset="0"/>
              <a:cs typeface="Calibri" panose="020F0502020204030204" pitchFamily="34" charset="0"/>
            </a:endParaRPr>
          </a:p>
          <a:p>
            <a:pPr marL="216000" indent="-216000">
              <a:lnSpc>
                <a:spcPct val="100000"/>
              </a:lnSpc>
              <a:spcBef>
                <a:spcPts val="800"/>
              </a:spcBef>
              <a:buClr>
                <a:srgbClr val="F28702"/>
              </a:buClr>
            </a:pPr>
            <a:endParaRPr lang="en-US" sz="1800" dirty="0">
              <a:solidFill>
                <a:srgbClr val="4A4B58"/>
              </a:solidFill>
              <a:ea typeface="Source Sans Pro" panose="020B0503030403020204" pitchFamily="34" charset="0"/>
              <a:cs typeface="Calibri" panose="020F0502020204030204" pitchFamily="34" charset="0"/>
            </a:endParaRPr>
          </a:p>
          <a:p>
            <a:pPr marL="216000" indent="-216000">
              <a:lnSpc>
                <a:spcPct val="100000"/>
              </a:lnSpc>
              <a:spcBef>
                <a:spcPts val="800"/>
              </a:spcBef>
              <a:buClr>
                <a:srgbClr val="F28702"/>
              </a:buClr>
            </a:pPr>
            <a:endParaRPr lang="fi-FI" sz="1800" dirty="0">
              <a:solidFill>
                <a:srgbClr val="4A4B58"/>
              </a:solidFill>
              <a:ea typeface="Source Sans Pro" panose="020B050303040302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FC0DD9C-C06D-3074-2A4B-5AFFB353BE54}"/>
              </a:ext>
            </a:extLst>
          </p:cNvPr>
          <p:cNvSpPr txBox="1"/>
          <p:nvPr/>
        </p:nvSpPr>
        <p:spPr>
          <a:xfrm>
            <a:off x="4656137" y="1088741"/>
            <a:ext cx="6885467" cy="707886"/>
          </a:xfrm>
          <a:prstGeom prst="rect">
            <a:avLst/>
          </a:prstGeom>
          <a:noFill/>
        </p:spPr>
        <p:txBody>
          <a:bodyPr wrap="square" rtlCol="0">
            <a:spAutoFit/>
          </a:bodyPr>
          <a:lstStyle/>
          <a:p>
            <a:r>
              <a:rPr lang="en-US" sz="4000" b="1" dirty="0">
                <a:solidFill>
                  <a:srgbClr val="F28702"/>
                </a:solidFill>
                <a:latin typeface="Zilla Slab" pitchFamily="2" charset="77"/>
                <a:ea typeface="Zilla Slab" pitchFamily="2" charset="77"/>
              </a:rPr>
              <a:t>SAAVA-</a:t>
            </a:r>
            <a:r>
              <a:rPr lang="en-US" sz="4000" b="1" dirty="0" err="1">
                <a:solidFill>
                  <a:srgbClr val="F28702"/>
                </a:solidFill>
                <a:latin typeface="Zilla Slab" pitchFamily="2" charset="77"/>
                <a:ea typeface="Zilla Slab" pitchFamily="2" charset="77"/>
              </a:rPr>
              <a:t>verkostoja</a:t>
            </a:r>
            <a:r>
              <a:rPr lang="en-US" sz="4000" b="1" dirty="0">
                <a:solidFill>
                  <a:srgbClr val="F28702"/>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pilottialueilla</a:t>
            </a:r>
            <a:endParaRPr lang="en-FI" sz="4000" dirty="0">
              <a:latin typeface="Source Sans Pro" panose="020B0503030403020204" pitchFamily="34" charset="0"/>
            </a:endParaRPr>
          </a:p>
        </p:txBody>
      </p:sp>
      <p:sp>
        <p:nvSpPr>
          <p:cNvPr id="5" name="Alaotsikko 2">
            <a:extLst>
              <a:ext uri="{FF2B5EF4-FFF2-40B4-BE49-F238E27FC236}">
                <a16:creationId xmlns:a16="http://schemas.microsoft.com/office/drawing/2014/main" id="{2F4A118F-5391-E07C-4A79-012347B3A93F}"/>
              </a:ext>
            </a:extLst>
          </p:cNvPr>
          <p:cNvSpPr txBox="1">
            <a:spLocks/>
          </p:cNvSpPr>
          <p:nvPr/>
        </p:nvSpPr>
        <p:spPr>
          <a:xfrm>
            <a:off x="8396867" y="1989138"/>
            <a:ext cx="3459774" cy="36001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800"/>
              </a:spcBef>
              <a:buClr>
                <a:srgbClr val="F28702"/>
              </a:buClr>
              <a:buNone/>
            </a:pPr>
            <a:r>
              <a:rPr lang="en-US" sz="1400" b="1" dirty="0">
                <a:solidFill>
                  <a:srgbClr val="4A4B58"/>
                </a:solidFill>
                <a:ea typeface="Source Sans Pro" panose="020B0503030403020204" pitchFamily="34" charset="0"/>
                <a:cs typeface="Calibri" panose="020F0502020204030204" pitchFamily="34" charset="0"/>
              </a:rPr>
              <a:t>TURKU</a:t>
            </a:r>
          </a:p>
          <a:p>
            <a:pPr marL="216000" indent="-216000">
              <a:lnSpc>
                <a:spcPct val="110000"/>
              </a:lnSpc>
              <a:spcBef>
                <a:spcPts val="800"/>
              </a:spcBef>
              <a:buClr>
                <a:srgbClr val="F28702"/>
              </a:buClr>
            </a:pPr>
            <a:r>
              <a:rPr lang="en-US" sz="1400" dirty="0" err="1">
                <a:solidFill>
                  <a:srgbClr val="4A4B58"/>
                </a:solidFill>
                <a:ea typeface="Source Sans Pro" panose="020B0503030403020204" pitchFamily="34" charset="0"/>
                <a:cs typeface="Calibri" panose="020F0502020204030204" pitchFamily="34" charset="0"/>
              </a:rPr>
              <a:t>Lounais-Suomen</a:t>
            </a:r>
            <a:r>
              <a:rPr lang="en-US" sz="1400" dirty="0">
                <a:solidFill>
                  <a:srgbClr val="4A4B58"/>
                </a:solidFill>
                <a:ea typeface="Source Sans Pro" panose="020B0503030403020204" pitchFamily="34" charset="0"/>
                <a:cs typeface="Calibri" panose="020F0502020204030204" pitchFamily="34" charset="0"/>
              </a:rPr>
              <a:t> </a:t>
            </a:r>
            <a:r>
              <a:rPr lang="en-US" sz="1400" dirty="0" err="1">
                <a:solidFill>
                  <a:srgbClr val="4A4B58"/>
                </a:solidFill>
                <a:ea typeface="Source Sans Pro" panose="020B0503030403020204" pitchFamily="34" charset="0"/>
                <a:cs typeface="Calibri" panose="020F0502020204030204" pitchFamily="34" charset="0"/>
              </a:rPr>
              <a:t>saattohoitosäätiö</a:t>
            </a:r>
            <a:endParaRPr lang="en-US" sz="1400" dirty="0">
              <a:solidFill>
                <a:srgbClr val="4A4B58"/>
              </a:solidFill>
              <a:ea typeface="Source Sans Pro" panose="020B0503030403020204" pitchFamily="34" charset="0"/>
              <a:cs typeface="Calibri" panose="020F0502020204030204" pitchFamily="34" charset="0"/>
            </a:endParaRPr>
          </a:p>
          <a:p>
            <a:pPr marL="216000" indent="-216000">
              <a:lnSpc>
                <a:spcPct val="110000"/>
              </a:lnSpc>
              <a:spcBef>
                <a:spcPts val="800"/>
              </a:spcBef>
              <a:buClr>
                <a:srgbClr val="F28702"/>
              </a:buClr>
            </a:pPr>
            <a:r>
              <a:rPr lang="en-US" sz="1400" dirty="0" err="1">
                <a:solidFill>
                  <a:srgbClr val="4A4B58"/>
                </a:solidFill>
                <a:ea typeface="Source Sans Pro" panose="020B0503030403020204" pitchFamily="34" charset="0"/>
                <a:cs typeface="Calibri" panose="020F0502020204030204" pitchFamily="34" charset="0"/>
              </a:rPr>
              <a:t>Turun</a:t>
            </a:r>
            <a:r>
              <a:rPr lang="en-US" sz="1400" dirty="0">
                <a:solidFill>
                  <a:srgbClr val="4A4B58"/>
                </a:solidFill>
                <a:ea typeface="Source Sans Pro" panose="020B0503030403020204" pitchFamily="34" charset="0"/>
                <a:cs typeface="Calibri" panose="020F0502020204030204" pitchFamily="34" charset="0"/>
              </a:rPr>
              <a:t> ja </a:t>
            </a:r>
            <a:r>
              <a:rPr lang="en-US" sz="1400" dirty="0" err="1">
                <a:solidFill>
                  <a:srgbClr val="4A4B58"/>
                </a:solidFill>
                <a:ea typeface="Source Sans Pro" panose="020B0503030403020204" pitchFamily="34" charset="0"/>
                <a:cs typeface="Calibri" panose="020F0502020204030204" pitchFamily="34" charset="0"/>
              </a:rPr>
              <a:t>Kaarinan</a:t>
            </a:r>
            <a:r>
              <a:rPr lang="en-US" sz="1400" dirty="0">
                <a:solidFill>
                  <a:srgbClr val="4A4B58"/>
                </a:solidFill>
                <a:ea typeface="Source Sans Pro" panose="020B0503030403020204" pitchFamily="34" charset="0"/>
                <a:cs typeface="Calibri" panose="020F0502020204030204" pitchFamily="34" charset="0"/>
              </a:rPr>
              <a:t> </a:t>
            </a:r>
            <a:r>
              <a:rPr lang="en-US" sz="1400" dirty="0" err="1">
                <a:solidFill>
                  <a:srgbClr val="4A4B58"/>
                </a:solidFill>
                <a:ea typeface="Source Sans Pro" panose="020B0503030403020204" pitchFamily="34" charset="0"/>
                <a:cs typeface="Calibri" panose="020F0502020204030204" pitchFamily="34" charset="0"/>
              </a:rPr>
              <a:t>seurakuntayhtymä</a:t>
            </a:r>
            <a:endParaRPr lang="en-US" sz="1400" dirty="0">
              <a:solidFill>
                <a:srgbClr val="4A4B58"/>
              </a:solidFill>
              <a:ea typeface="Source Sans Pro" panose="020B0503030403020204" pitchFamily="34" charset="0"/>
              <a:cs typeface="Calibri" panose="020F0502020204030204" pitchFamily="34" charset="0"/>
            </a:endParaRPr>
          </a:p>
          <a:p>
            <a:pPr marL="216000" indent="-216000">
              <a:lnSpc>
                <a:spcPct val="110000"/>
              </a:lnSpc>
              <a:spcBef>
                <a:spcPts val="800"/>
              </a:spcBef>
              <a:buClr>
                <a:srgbClr val="F28702"/>
              </a:buClr>
            </a:pPr>
            <a:r>
              <a:rPr lang="en-US" sz="1400" dirty="0">
                <a:solidFill>
                  <a:srgbClr val="4A4B58"/>
                </a:solidFill>
                <a:ea typeface="Source Sans Pro" panose="020B0503030403020204" pitchFamily="34" charset="0"/>
                <a:cs typeface="Calibri" panose="020F0502020204030204" pitchFamily="34" charset="0"/>
              </a:rPr>
              <a:t>Turun </a:t>
            </a:r>
            <a:r>
              <a:rPr lang="en-US" sz="1400" dirty="0" err="1">
                <a:solidFill>
                  <a:srgbClr val="4A4B58"/>
                </a:solidFill>
                <a:ea typeface="Source Sans Pro" panose="020B0503030403020204" pitchFamily="34" charset="0"/>
                <a:cs typeface="Calibri" panose="020F0502020204030204" pitchFamily="34" charset="0"/>
              </a:rPr>
              <a:t>kaupunki</a:t>
            </a:r>
            <a:r>
              <a:rPr lang="en-US" sz="1400" dirty="0">
                <a:solidFill>
                  <a:srgbClr val="4A4B58"/>
                </a:solidFill>
                <a:ea typeface="Source Sans Pro" panose="020B0503030403020204" pitchFamily="34" charset="0"/>
                <a:cs typeface="Calibri" panose="020F0502020204030204" pitchFamily="34" charset="0"/>
              </a:rPr>
              <a:t>/</a:t>
            </a:r>
            <a:r>
              <a:rPr lang="en-US" sz="1400" dirty="0" err="1">
                <a:solidFill>
                  <a:srgbClr val="4A4B58"/>
                </a:solidFill>
                <a:ea typeface="Source Sans Pro" panose="020B0503030403020204" pitchFamily="34" charset="0"/>
                <a:cs typeface="Calibri" panose="020F0502020204030204" pitchFamily="34" charset="0"/>
              </a:rPr>
              <a:t>Varsinais-Suomen</a:t>
            </a:r>
            <a:r>
              <a:rPr lang="en-US" sz="1400" dirty="0">
                <a:solidFill>
                  <a:srgbClr val="4A4B58"/>
                </a:solidFill>
                <a:ea typeface="Source Sans Pro" panose="020B0503030403020204" pitchFamily="34" charset="0"/>
                <a:cs typeface="Calibri" panose="020F0502020204030204" pitchFamily="34" charset="0"/>
              </a:rPr>
              <a:t> </a:t>
            </a:r>
            <a:r>
              <a:rPr lang="en-US" sz="1400" dirty="0" err="1">
                <a:solidFill>
                  <a:srgbClr val="4A4B58"/>
                </a:solidFill>
                <a:ea typeface="Source Sans Pro" panose="020B0503030403020204" pitchFamily="34" charset="0"/>
                <a:cs typeface="Calibri" panose="020F0502020204030204" pitchFamily="34" charset="0"/>
              </a:rPr>
              <a:t>hyvinvointialue</a:t>
            </a:r>
            <a:r>
              <a:rPr lang="en-US" sz="1400" dirty="0">
                <a:solidFill>
                  <a:srgbClr val="4A4B58"/>
                </a:solidFill>
                <a:ea typeface="Source Sans Pro" panose="020B0503030403020204" pitchFamily="34" charset="0"/>
                <a:cs typeface="Calibri" panose="020F0502020204030204" pitchFamily="34" charset="0"/>
              </a:rPr>
              <a:t> </a:t>
            </a:r>
            <a:r>
              <a:rPr lang="fi-FI" sz="1400" dirty="0">
                <a:solidFill>
                  <a:srgbClr val="4A4B58"/>
                </a:solidFill>
                <a:ea typeface="Source Sans Pro" panose="020B0503030403020204" pitchFamily="34" charset="0"/>
                <a:cs typeface="Calibri" panose="020F0502020204030204" pitchFamily="34" charset="0"/>
              </a:rPr>
              <a:t>(</a:t>
            </a:r>
            <a:r>
              <a:rPr lang="fi-FI" sz="1400" dirty="0" err="1">
                <a:solidFill>
                  <a:srgbClr val="4A4B58"/>
                </a:solidFill>
                <a:ea typeface="Source Sans Pro" panose="020B0503030403020204" pitchFamily="34" charset="0"/>
                <a:cs typeface="Calibri" panose="020F0502020204030204" pitchFamily="34" charset="0"/>
              </a:rPr>
              <a:t>Varha</a:t>
            </a:r>
            <a:r>
              <a:rPr lang="fi-FI" sz="1400" dirty="0">
                <a:solidFill>
                  <a:srgbClr val="4A4B58"/>
                </a:solidFill>
                <a:ea typeface="Source Sans Pro" panose="020B0503030403020204" pitchFamily="34" charset="0"/>
                <a:cs typeface="Calibri" panose="020F0502020204030204" pitchFamily="34" charset="0"/>
              </a:rPr>
              <a:t>): ikääntyneiden ympärivuorokautinen asuminen</a:t>
            </a:r>
            <a:endParaRPr lang="en-US" sz="1400" dirty="0">
              <a:solidFill>
                <a:srgbClr val="4A4B58"/>
              </a:solidFill>
              <a:ea typeface="Source Sans Pro" panose="020B0503030403020204" pitchFamily="34" charset="0"/>
              <a:cs typeface="Calibri" panose="020F0502020204030204" pitchFamily="34" charset="0"/>
            </a:endParaRPr>
          </a:p>
          <a:p>
            <a:pPr marL="216000" indent="-216000">
              <a:lnSpc>
                <a:spcPct val="110000"/>
              </a:lnSpc>
              <a:spcBef>
                <a:spcPts val="800"/>
              </a:spcBef>
              <a:buClr>
                <a:srgbClr val="F28702"/>
              </a:buClr>
            </a:pPr>
            <a:r>
              <a:rPr lang="en-US" sz="1400" dirty="0" err="1">
                <a:solidFill>
                  <a:srgbClr val="4A4B58"/>
                </a:solidFill>
                <a:ea typeface="Source Sans Pro" panose="020B0503030403020204" pitchFamily="34" charset="0"/>
                <a:cs typeface="Calibri" panose="020F0502020204030204" pitchFamily="34" charset="0"/>
              </a:rPr>
              <a:t>Lounais-Suomen</a:t>
            </a:r>
            <a:r>
              <a:rPr lang="en-US" sz="1400" dirty="0">
                <a:solidFill>
                  <a:srgbClr val="4A4B58"/>
                </a:solidFill>
                <a:ea typeface="Source Sans Pro" panose="020B0503030403020204" pitchFamily="34" charset="0"/>
                <a:cs typeface="Calibri" panose="020F0502020204030204" pitchFamily="34" charset="0"/>
              </a:rPr>
              <a:t> </a:t>
            </a:r>
            <a:r>
              <a:rPr lang="en-US" sz="1400" dirty="0" err="1">
                <a:solidFill>
                  <a:srgbClr val="4A4B58"/>
                </a:solidFill>
                <a:ea typeface="Source Sans Pro" panose="020B0503030403020204" pitchFamily="34" charset="0"/>
                <a:cs typeface="Calibri" panose="020F0502020204030204" pitchFamily="34" charset="0"/>
              </a:rPr>
              <a:t>syöpäyhdistys</a:t>
            </a:r>
            <a:endParaRPr lang="en-US" sz="1400" dirty="0">
              <a:solidFill>
                <a:srgbClr val="4A4B58"/>
              </a:solidFill>
              <a:ea typeface="Source Sans Pro" panose="020B0503030403020204" pitchFamily="34" charset="0"/>
              <a:cs typeface="Calibri" panose="020F0502020204030204" pitchFamily="34" charset="0"/>
            </a:endParaRPr>
          </a:p>
          <a:p>
            <a:pPr marL="216000" indent="-216000">
              <a:lnSpc>
                <a:spcPct val="110000"/>
              </a:lnSpc>
              <a:spcBef>
                <a:spcPts val="800"/>
              </a:spcBef>
              <a:buClr>
                <a:srgbClr val="F28702"/>
              </a:buClr>
            </a:pPr>
            <a:r>
              <a:rPr lang="fi-FI" sz="1400" dirty="0">
                <a:solidFill>
                  <a:srgbClr val="4A4B58"/>
                </a:solidFill>
                <a:ea typeface="Source Sans Pro" panose="020B0503030403020204" pitchFamily="34" charset="0"/>
                <a:cs typeface="Calibri" panose="020F0502020204030204" pitchFamily="34" charset="0"/>
              </a:rPr>
              <a:t>TYKS Palliatiivinen keskus: </a:t>
            </a:r>
            <a:r>
              <a:rPr lang="fi-FI" sz="1400" dirty="0" err="1">
                <a:solidFill>
                  <a:srgbClr val="4A4B58"/>
                </a:solidFill>
                <a:ea typeface="Source Sans Pro" panose="020B0503030403020204" pitchFamily="34" charset="0"/>
                <a:cs typeface="Calibri" panose="020F0502020204030204" pitchFamily="34" charset="0"/>
              </a:rPr>
              <a:t>Karinakoti</a:t>
            </a:r>
            <a:r>
              <a:rPr lang="fi-FI" sz="1400" dirty="0">
                <a:solidFill>
                  <a:srgbClr val="4A4B58"/>
                </a:solidFill>
                <a:ea typeface="Source Sans Pro" panose="020B0503030403020204" pitchFamily="34" charset="0"/>
                <a:cs typeface="Calibri" panose="020F0502020204030204" pitchFamily="34" charset="0"/>
              </a:rPr>
              <a:t>, Kaskenlinnan sairaalan palliatiivinen osasto ja saattohoidon tukiosasto</a:t>
            </a:r>
            <a:endParaRPr lang="en-US" sz="1400" dirty="0">
              <a:solidFill>
                <a:srgbClr val="4A4B58"/>
              </a:solidFill>
              <a:ea typeface="Source Sans Pro" panose="020B0503030403020204" pitchFamily="34" charset="0"/>
              <a:cs typeface="Calibri" panose="020F0502020204030204" pitchFamily="34" charset="0"/>
            </a:endParaRPr>
          </a:p>
          <a:p>
            <a:pPr marL="216000" indent="-216000">
              <a:lnSpc>
                <a:spcPct val="110000"/>
              </a:lnSpc>
              <a:spcBef>
                <a:spcPts val="800"/>
              </a:spcBef>
              <a:buClr>
                <a:srgbClr val="F28702"/>
              </a:buClr>
            </a:pPr>
            <a:endParaRPr lang="en-US" sz="1400" dirty="0">
              <a:solidFill>
                <a:srgbClr val="4A4B58"/>
              </a:solidFill>
              <a:ea typeface="Source Sans Pro" panose="020B0503030403020204" pitchFamily="34" charset="0"/>
              <a:cs typeface="Calibri" panose="020F0502020204030204" pitchFamily="34" charset="0"/>
            </a:endParaRPr>
          </a:p>
          <a:p>
            <a:pPr marL="216000" indent="-216000">
              <a:lnSpc>
                <a:spcPct val="110000"/>
              </a:lnSpc>
              <a:spcBef>
                <a:spcPts val="800"/>
              </a:spcBef>
              <a:buClr>
                <a:srgbClr val="F28702"/>
              </a:buClr>
            </a:pPr>
            <a:endParaRPr lang="en-US" sz="1400" dirty="0">
              <a:solidFill>
                <a:srgbClr val="4A4B58"/>
              </a:solidFill>
              <a:ea typeface="Source Sans Pro" panose="020B0503030403020204" pitchFamily="34" charset="0"/>
              <a:cs typeface="Calibri" panose="020F0502020204030204" pitchFamily="34" charset="0"/>
            </a:endParaRPr>
          </a:p>
          <a:p>
            <a:pPr marL="216000" indent="-216000">
              <a:lnSpc>
                <a:spcPct val="110000"/>
              </a:lnSpc>
              <a:spcBef>
                <a:spcPts val="800"/>
              </a:spcBef>
              <a:buClr>
                <a:srgbClr val="F28702"/>
              </a:buClr>
            </a:pPr>
            <a:endParaRPr lang="fi-FI" sz="1400" dirty="0">
              <a:solidFill>
                <a:srgbClr val="4A4B58"/>
              </a:solidFill>
              <a:ea typeface="Source Sans Pro" panose="020B0503030403020204" pitchFamily="34" charset="0"/>
              <a:cs typeface="Calibri" panose="020F0502020204030204" pitchFamily="34" charset="0"/>
            </a:endParaRPr>
          </a:p>
        </p:txBody>
      </p:sp>
    </p:spTree>
    <p:extLst>
      <p:ext uri="{BB962C8B-B14F-4D97-AF65-F5344CB8AC3E}">
        <p14:creationId xmlns:p14="http://schemas.microsoft.com/office/powerpoint/2010/main" val="2917368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854A3D2-A0F4-9A43-BD72-0A3A0BECC2FD}"/>
            </a:ext>
          </a:extLst>
        </p:cNvPr>
        <p:cNvGrpSpPr/>
        <p:nvPr/>
      </p:nvGrpSpPr>
      <p:grpSpPr>
        <a:xfrm>
          <a:off x="0" y="0"/>
          <a:ext cx="0" cy="0"/>
          <a:chOff x="0" y="0"/>
          <a:chExt cx="0" cy="0"/>
        </a:xfrm>
      </p:grpSpPr>
      <p:sp>
        <p:nvSpPr>
          <p:cNvPr id="3" name="Alaotsikko 2">
            <a:extLst>
              <a:ext uri="{FF2B5EF4-FFF2-40B4-BE49-F238E27FC236}">
                <a16:creationId xmlns:a16="http://schemas.microsoft.com/office/drawing/2014/main" id="{6D391CD5-A7C0-FB2F-459F-B99D606F1FBF}"/>
              </a:ext>
            </a:extLst>
          </p:cNvPr>
          <p:cNvSpPr>
            <a:spLocks noGrp="1"/>
          </p:cNvSpPr>
          <p:nvPr>
            <p:ph type="subTitle" idx="4294967295"/>
          </p:nvPr>
        </p:nvSpPr>
        <p:spPr>
          <a:xfrm>
            <a:off x="4656138" y="1989138"/>
            <a:ext cx="6075377" cy="3786188"/>
          </a:xfrm>
        </p:spPr>
        <p:txBody>
          <a:bodyPr vert="horz" lIns="91440" tIns="45720" rIns="91440" bIns="45720" rtlCol="0">
            <a:normAutofit/>
          </a:bodyPr>
          <a:lstStyle/>
          <a:p>
            <a:pPr marL="216000" indent="-216000">
              <a:lnSpc>
                <a:spcPts val="2160"/>
              </a:lnSpc>
              <a:spcBef>
                <a:spcPts val="800"/>
              </a:spcBef>
              <a:buClr>
                <a:srgbClr val="F28702"/>
              </a:buClr>
            </a:pPr>
            <a:r>
              <a:rPr lang="fi-FI" sz="1800" dirty="0">
                <a:solidFill>
                  <a:srgbClr val="4A4B58"/>
                </a:solidFill>
                <a:ea typeface="Source Sans Pro" panose="020B0503030403020204" pitchFamily="34" charset="0"/>
                <a:cs typeface="Calibri" panose="020F0502020204030204" pitchFamily="34" charset="0"/>
              </a:rPr>
              <a:t>Yhteinen suunnittelu: minne tarvitaan, koska koulutetaan, kuka koordinoi</a:t>
            </a:r>
          </a:p>
          <a:p>
            <a:pPr marL="216000" indent="-216000">
              <a:lnSpc>
                <a:spcPts val="2160"/>
              </a:lnSpc>
              <a:spcBef>
                <a:spcPts val="800"/>
              </a:spcBef>
              <a:buClr>
                <a:srgbClr val="F28702"/>
              </a:buClr>
            </a:pPr>
            <a:r>
              <a:rPr lang="fi-FI" sz="1800" dirty="0">
                <a:solidFill>
                  <a:srgbClr val="4A4B58"/>
                </a:solidFill>
                <a:ea typeface="Source Sans Pro" panose="020B0503030403020204" pitchFamily="34" charset="0"/>
                <a:cs typeface="Calibri" panose="020F0502020204030204" pitchFamily="34" charset="0"/>
              </a:rPr>
              <a:t>Kouluttajat paikallisista yksiköistä, palliatiivisesta keskuksesta, osastolta, seurakunnasta, sairaalapapit,  järjestöistä…?</a:t>
            </a:r>
          </a:p>
          <a:p>
            <a:pPr marL="216000" indent="-216000">
              <a:lnSpc>
                <a:spcPts val="2160"/>
              </a:lnSpc>
              <a:spcBef>
                <a:spcPts val="800"/>
              </a:spcBef>
              <a:buClr>
                <a:srgbClr val="F28702"/>
              </a:buClr>
            </a:pPr>
            <a:r>
              <a:rPr lang="fi-FI" sz="1800" dirty="0">
                <a:solidFill>
                  <a:srgbClr val="4A4B58"/>
                </a:solidFill>
                <a:ea typeface="Source Sans Pro" panose="020B0503030403020204" pitchFamily="34" charset="0"/>
                <a:cs typeface="Calibri" panose="020F0502020204030204" pitchFamily="34" charset="0"/>
              </a:rPr>
              <a:t>Ohjausryhmä</a:t>
            </a:r>
          </a:p>
          <a:p>
            <a:pPr marL="216000" indent="-216000">
              <a:lnSpc>
                <a:spcPts val="2160"/>
              </a:lnSpc>
              <a:spcBef>
                <a:spcPts val="800"/>
              </a:spcBef>
              <a:buClr>
                <a:srgbClr val="F28702"/>
              </a:buClr>
            </a:pPr>
            <a:r>
              <a:rPr lang="fi-FI" sz="1800" dirty="0">
                <a:solidFill>
                  <a:srgbClr val="4A4B58"/>
                </a:solidFill>
                <a:ea typeface="Source Sans Pro" panose="020B0503030403020204" pitchFamily="34" charset="0"/>
                <a:cs typeface="Calibri" panose="020F0502020204030204" pitchFamily="34" charset="0"/>
              </a:rPr>
              <a:t>Koulutustyöryhmä</a:t>
            </a:r>
          </a:p>
        </p:txBody>
      </p:sp>
      <p:sp>
        <p:nvSpPr>
          <p:cNvPr id="7" name="TextBox 6">
            <a:extLst>
              <a:ext uri="{FF2B5EF4-FFF2-40B4-BE49-F238E27FC236}">
                <a16:creationId xmlns:a16="http://schemas.microsoft.com/office/drawing/2014/main" id="{DFC0DD9C-C06D-3074-2A4B-5AFFB353BE54}"/>
              </a:ext>
            </a:extLst>
          </p:cNvPr>
          <p:cNvSpPr txBox="1"/>
          <p:nvPr/>
        </p:nvSpPr>
        <p:spPr>
          <a:xfrm>
            <a:off x="4656138" y="1088740"/>
            <a:ext cx="6930472" cy="707886"/>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Verkoston</a:t>
            </a:r>
            <a:r>
              <a:rPr lang="en-US" sz="4000" b="1" dirty="0">
                <a:solidFill>
                  <a:srgbClr val="F28702"/>
                </a:solidFill>
                <a:latin typeface="Zilla Slab" pitchFamily="2" charset="77"/>
                <a:ea typeface="Zilla Slab" pitchFamily="2" charset="77"/>
              </a:rPr>
              <a:t> </a:t>
            </a:r>
            <a:r>
              <a:rPr lang="en-US" sz="4000" b="1" dirty="0" err="1">
                <a:solidFill>
                  <a:srgbClr val="F28702"/>
                </a:solidFill>
                <a:latin typeface="Zilla Slab" pitchFamily="2" charset="77"/>
                <a:ea typeface="Zilla Slab" pitchFamily="2" charset="77"/>
              </a:rPr>
              <a:t>vahvuus</a:t>
            </a:r>
            <a:endParaRPr lang="en-FI" sz="4000" dirty="0">
              <a:latin typeface="Source Sans Pro" panose="020B0503030403020204" pitchFamily="34" charset="0"/>
            </a:endParaRPr>
          </a:p>
        </p:txBody>
      </p:sp>
    </p:spTree>
    <p:extLst>
      <p:ext uri="{BB962C8B-B14F-4D97-AF65-F5344CB8AC3E}">
        <p14:creationId xmlns:p14="http://schemas.microsoft.com/office/powerpoint/2010/main" val="1125362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854A3D2-A0F4-9A43-BD72-0A3A0BECC2FD}"/>
            </a:ext>
          </a:extLst>
        </p:cNvPr>
        <p:cNvGrpSpPr/>
        <p:nvPr/>
      </p:nvGrpSpPr>
      <p:grpSpPr>
        <a:xfrm>
          <a:off x="0" y="0"/>
          <a:ext cx="0" cy="0"/>
          <a:chOff x="0" y="0"/>
          <a:chExt cx="0" cy="0"/>
        </a:xfrm>
      </p:grpSpPr>
      <p:sp>
        <p:nvSpPr>
          <p:cNvPr id="3" name="Alaotsikko 2">
            <a:extLst>
              <a:ext uri="{FF2B5EF4-FFF2-40B4-BE49-F238E27FC236}">
                <a16:creationId xmlns:a16="http://schemas.microsoft.com/office/drawing/2014/main" id="{6D391CD5-A7C0-FB2F-459F-B99D606F1FBF}"/>
              </a:ext>
            </a:extLst>
          </p:cNvPr>
          <p:cNvSpPr>
            <a:spLocks noGrp="1"/>
          </p:cNvSpPr>
          <p:nvPr>
            <p:ph type="subTitle" idx="4294967295"/>
          </p:nvPr>
        </p:nvSpPr>
        <p:spPr>
          <a:xfrm>
            <a:off x="4656138" y="1989138"/>
            <a:ext cx="6075377" cy="3786188"/>
          </a:xfrm>
        </p:spPr>
        <p:txBody>
          <a:bodyPr vert="horz" lIns="91440" tIns="45720" rIns="91440" bIns="45720" rtlCol="0">
            <a:normAutofit/>
          </a:bodyPr>
          <a:lstStyle/>
          <a:p>
            <a:pPr marL="216000" indent="-216000">
              <a:lnSpc>
                <a:spcPts val="2160"/>
              </a:lnSpc>
              <a:spcBef>
                <a:spcPts val="800"/>
              </a:spcBef>
              <a:buClr>
                <a:srgbClr val="F28702"/>
              </a:buClr>
            </a:pPr>
            <a:r>
              <a:rPr lang="fi-FI" sz="1800" dirty="0">
                <a:solidFill>
                  <a:srgbClr val="4A4B58"/>
                </a:solidFill>
                <a:ea typeface="Source Sans Pro" panose="020B0503030403020204" pitchFamily="34" charset="0"/>
                <a:cs typeface="Calibri" panose="020F0502020204030204" pitchFamily="34" charset="0"/>
              </a:rPr>
              <a:t>Selkeät tehtävänkuvat verkostossa kirjattu auki, vastuut ja velvollisuudet sekä varahenkilö tarvittaessa.</a:t>
            </a:r>
          </a:p>
          <a:p>
            <a:pPr marL="216000" indent="-216000">
              <a:lnSpc>
                <a:spcPts val="2160"/>
              </a:lnSpc>
              <a:spcBef>
                <a:spcPts val="800"/>
              </a:spcBef>
              <a:buClr>
                <a:srgbClr val="F28702"/>
              </a:buClr>
            </a:pPr>
            <a:r>
              <a:rPr lang="fi-FI" sz="1800" dirty="0">
                <a:solidFill>
                  <a:srgbClr val="4A4B58"/>
                </a:solidFill>
                <a:ea typeface="Source Sans Pro" panose="020B0503030403020204" pitchFamily="34" charset="0"/>
                <a:cs typeface="Calibri" panose="020F0502020204030204" pitchFamily="34" charset="0"/>
              </a:rPr>
              <a:t>Oman yksikön koko työyhteisön </a:t>
            </a:r>
            <a:r>
              <a:rPr lang="fi-FI" sz="1800" dirty="0" err="1">
                <a:solidFill>
                  <a:srgbClr val="4A4B58"/>
                </a:solidFill>
                <a:ea typeface="Source Sans Pro" panose="020B0503030403020204" pitchFamily="34" charset="0"/>
                <a:cs typeface="Calibri" panose="020F0502020204030204" pitchFamily="34" charset="0"/>
              </a:rPr>
              <a:t>infoaminen</a:t>
            </a:r>
            <a:r>
              <a:rPr lang="fi-FI" sz="1800" dirty="0">
                <a:solidFill>
                  <a:srgbClr val="4A4B58"/>
                </a:solidFill>
                <a:ea typeface="Source Sans Pro" panose="020B0503030403020204" pitchFamily="34" charset="0"/>
                <a:cs typeface="Calibri" panose="020F0502020204030204" pitchFamily="34" charset="0"/>
              </a:rPr>
              <a:t> vapaaehtoistoiminnasta!</a:t>
            </a:r>
          </a:p>
          <a:p>
            <a:pPr marL="216000" indent="-216000">
              <a:lnSpc>
                <a:spcPts val="2160"/>
              </a:lnSpc>
              <a:spcBef>
                <a:spcPts val="800"/>
              </a:spcBef>
              <a:buClr>
                <a:srgbClr val="F28702"/>
              </a:buClr>
            </a:pPr>
            <a:r>
              <a:rPr lang="fi-FI" sz="1800" dirty="0">
                <a:solidFill>
                  <a:srgbClr val="4A4B58"/>
                </a:solidFill>
                <a:ea typeface="Source Sans Pro" panose="020B0503030403020204" pitchFamily="34" charset="0"/>
                <a:cs typeface="Calibri" panose="020F0502020204030204" pitchFamily="34" charset="0"/>
              </a:rPr>
              <a:t>Millainen vuorosysteemi sopii meidän taloomme?</a:t>
            </a:r>
          </a:p>
          <a:p>
            <a:pPr marL="216000" indent="-216000">
              <a:lnSpc>
                <a:spcPts val="2160"/>
              </a:lnSpc>
              <a:spcBef>
                <a:spcPts val="800"/>
              </a:spcBef>
              <a:buClr>
                <a:srgbClr val="F28702"/>
              </a:buClr>
            </a:pPr>
            <a:r>
              <a:rPr lang="fi-FI" sz="1800" dirty="0">
                <a:solidFill>
                  <a:srgbClr val="4A4B58"/>
                </a:solidFill>
                <a:ea typeface="Source Sans Pro" panose="020B0503030403020204" pitchFamily="34" charset="0"/>
                <a:cs typeface="Calibri" panose="020F0502020204030204" pitchFamily="34" charset="0"/>
              </a:rPr>
              <a:t>Mistä tunnistan potilaan, joka voisi hyötyä vapaaehtoisen läsnäolosta? Tämä on lähtökohta koko vapaaehtoistyölle.</a:t>
            </a:r>
          </a:p>
        </p:txBody>
      </p:sp>
      <p:sp>
        <p:nvSpPr>
          <p:cNvPr id="7" name="TextBox 6">
            <a:extLst>
              <a:ext uri="{FF2B5EF4-FFF2-40B4-BE49-F238E27FC236}">
                <a16:creationId xmlns:a16="http://schemas.microsoft.com/office/drawing/2014/main" id="{DFC0DD9C-C06D-3074-2A4B-5AFFB353BE54}"/>
              </a:ext>
            </a:extLst>
          </p:cNvPr>
          <p:cNvSpPr txBox="1"/>
          <p:nvPr/>
        </p:nvSpPr>
        <p:spPr>
          <a:xfrm>
            <a:off x="4656138" y="1088740"/>
            <a:ext cx="3510092" cy="707886"/>
          </a:xfrm>
          <a:prstGeom prst="rect">
            <a:avLst/>
          </a:prstGeom>
          <a:noFill/>
        </p:spPr>
        <p:txBody>
          <a:bodyPr wrap="square" rtlCol="0">
            <a:spAutoFit/>
          </a:bodyPr>
          <a:lstStyle/>
          <a:p>
            <a:r>
              <a:rPr lang="en-US" sz="4000" b="1" dirty="0" err="1">
                <a:solidFill>
                  <a:srgbClr val="F28702"/>
                </a:solidFill>
                <a:latin typeface="Zilla Slab" pitchFamily="2" charset="77"/>
                <a:ea typeface="Zilla Slab" pitchFamily="2" charset="77"/>
              </a:rPr>
              <a:t>Tärkeää</a:t>
            </a:r>
            <a:endParaRPr lang="en-FI" sz="4000" dirty="0">
              <a:latin typeface="Source Sans Pro" panose="020B0503030403020204" pitchFamily="34" charset="0"/>
            </a:endParaRPr>
          </a:p>
        </p:txBody>
      </p:sp>
    </p:spTree>
    <p:extLst>
      <p:ext uri="{BB962C8B-B14F-4D97-AF65-F5344CB8AC3E}">
        <p14:creationId xmlns:p14="http://schemas.microsoft.com/office/powerpoint/2010/main" val="2436676096"/>
      </p:ext>
    </p:extLst>
  </p:cSld>
  <p:clrMapOvr>
    <a:masterClrMapping/>
  </p:clrMapOvr>
</p:sld>
</file>

<file path=ppt/theme/theme1.xml><?xml version="1.0" encoding="utf-8"?>
<a:theme xmlns:a="http://schemas.openxmlformats.org/drawingml/2006/main" name="1_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1405c2f-efc0-4bf3-8576-93c0d449f1c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C15C0063CB5049BE754A56D23E4E35" ma:contentTypeVersion="10" ma:contentTypeDescription="Create a new document." ma:contentTypeScope="" ma:versionID="dfa938ea696827ead689f35df25b4e4c">
  <xsd:schema xmlns:xsd="http://www.w3.org/2001/XMLSchema" xmlns:xs="http://www.w3.org/2001/XMLSchema" xmlns:p="http://schemas.microsoft.com/office/2006/metadata/properties" xmlns:ns3="d1405c2f-efc0-4bf3-8576-93c0d449f1c7" xmlns:ns4="c1c683ca-c792-40d6-a40c-cce445c35a89" targetNamespace="http://schemas.microsoft.com/office/2006/metadata/properties" ma:root="true" ma:fieldsID="03152c4f220c2c335027700f640da32f" ns3:_="" ns4:_="">
    <xsd:import namespace="d1405c2f-efc0-4bf3-8576-93c0d449f1c7"/>
    <xsd:import namespace="c1c683ca-c792-40d6-a40c-cce445c35a8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405c2f-efc0-4bf3-8576-93c0d449f1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c683ca-c792-40d6-a40c-cce445c35a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EFE0BB-4B71-47A1-9DCE-10A75D7AD68B}">
  <ds:schemaRefs>
    <ds:schemaRef ds:uri="http://purl.org/dc/dcmitype/"/>
    <ds:schemaRef ds:uri="d1405c2f-efc0-4bf3-8576-93c0d449f1c7"/>
    <ds:schemaRef ds:uri="http://purl.org/dc/elements/1.1/"/>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purl.org/dc/terms/"/>
    <ds:schemaRef ds:uri="http://schemas.openxmlformats.org/package/2006/metadata/core-properties"/>
    <ds:schemaRef ds:uri="c1c683ca-c792-40d6-a40c-cce445c35a89"/>
  </ds:schemaRefs>
</ds:datastoreItem>
</file>

<file path=customXml/itemProps2.xml><?xml version="1.0" encoding="utf-8"?>
<ds:datastoreItem xmlns:ds="http://schemas.openxmlformats.org/officeDocument/2006/customXml" ds:itemID="{E12889C3-7A3E-41BC-A605-922E2F7CCA12}">
  <ds:schemaRefs>
    <ds:schemaRef ds:uri="http://schemas.microsoft.com/sharepoint/v3/contenttype/forms"/>
  </ds:schemaRefs>
</ds:datastoreItem>
</file>

<file path=customXml/itemProps3.xml><?xml version="1.0" encoding="utf-8"?>
<ds:datastoreItem xmlns:ds="http://schemas.openxmlformats.org/officeDocument/2006/customXml" ds:itemID="{75F1040A-A6F9-4695-99C0-2EF2EAC66C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405c2f-efc0-4bf3-8576-93c0d449f1c7"/>
    <ds:schemaRef ds:uri="c1c683ca-c792-40d6-a40c-cce445c35a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1280</TotalTime>
  <Words>3359</Words>
  <Application>Microsoft Office PowerPoint</Application>
  <PresentationFormat>Laajakuva</PresentationFormat>
  <Paragraphs>309</Paragraphs>
  <Slides>55</Slides>
  <Notes>2</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55</vt:i4>
      </vt:variant>
    </vt:vector>
  </HeadingPairs>
  <TitlesOfParts>
    <vt:vector size="64" baseType="lpstr">
      <vt:lpstr>Arial</vt:lpstr>
      <vt:lpstr>Source Sans Pro</vt:lpstr>
      <vt:lpstr>Source Sans Pro Semibold</vt:lpstr>
      <vt:lpstr>Source Serif Pro</vt:lpstr>
      <vt:lpstr>Symbol</vt:lpstr>
      <vt:lpstr>Wingdings</vt:lpstr>
      <vt:lpstr>Zilla Slab</vt:lpstr>
      <vt:lpstr>Zilla Slab Medium</vt:lpstr>
      <vt:lpstr>1_Office-teema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Valmis materiaalipaketti, ole hyvä!</vt:lpstr>
      <vt:lpstr>Muista mainostaa!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Onnistumisen ohjeet</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SAAVA-kouluttajan ohje  versio 2  27.12.2023</dc:title>
  <dc:creator>Sarianne Hartonen</dc:creator>
  <cp:lastModifiedBy>Sarianne Hartonen</cp:lastModifiedBy>
  <cp:revision>89</cp:revision>
  <dcterms:created xsi:type="dcterms:W3CDTF">2024-01-31T11:46:27Z</dcterms:created>
  <dcterms:modified xsi:type="dcterms:W3CDTF">2024-04-24T19:01:38Z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0x010100B3C15C0063CB5049BE754A56D23E4E35</vt:lpwstr>
  </property>
</Properties>
</file>