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25609E-5CC7-470C-68B5-85EBC5AEC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188DB1-75F9-AE10-9047-8728C41ED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2B7B50-CB01-0CBD-2D88-12FD9476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799-BB63-4A31-95B0-D9C692C25968}" type="datetimeFigureOut">
              <a:rPr lang="fi-FI" smtClean="0"/>
              <a:t>20.10.2025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196F8-41C0-D592-08B3-F08F126A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854EA7-27F7-E398-8E74-9112C92FD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055-D5F1-4E51-BF48-3F721851A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776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B76FAA-5D05-B599-8494-F37F1A7A6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074C1CF-CEB5-8948-5927-0D80EADD4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4A2367-4C63-27C0-C5DA-195FD588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799-BB63-4A31-95B0-D9C692C25968}" type="datetimeFigureOut">
              <a:rPr lang="fi-FI" smtClean="0"/>
              <a:t>20.10.2025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1C0AC0-ED7D-A50B-DCCB-6B38105F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BE0FD3-F985-7305-A36D-5313B51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055-D5F1-4E51-BF48-3F721851A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666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36FB1D3-4655-3092-B04F-74D124D64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87D3C6A-60C0-CF24-AC61-5F15AFF84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FA164E-19B5-B9BE-B252-4AFFBD20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799-BB63-4A31-95B0-D9C692C25968}" type="datetimeFigureOut">
              <a:rPr lang="fi-FI" smtClean="0"/>
              <a:t>20.10.2025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C712A8-A57C-062B-5C58-56B9F35E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236302-41F5-2A77-FF63-A8A00169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055-D5F1-4E51-BF48-3F721851A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05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63B9AE-E1A9-F781-0A90-AD0376E0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FEC30A-EC38-8F42-DEA9-2BA79A360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FF36C1-F534-7232-0C77-3E3539A1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799-BB63-4A31-95B0-D9C692C25968}" type="datetimeFigureOut">
              <a:rPr lang="fi-FI" smtClean="0"/>
              <a:t>20.10.2025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17DE86-D586-2FFC-079A-30563AA5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7084A0-ED5E-C7E8-0A73-3E539605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055-D5F1-4E51-BF48-3F721851A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76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26CE30-6803-6307-465F-06AA1DD5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F028AF-1B30-30A1-D235-5615D5E8B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5B640E-EF5B-0C07-0FF6-DF7EA26E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799-BB63-4A31-95B0-D9C692C25968}" type="datetimeFigureOut">
              <a:rPr lang="fi-FI" smtClean="0"/>
              <a:t>20.10.2025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854C03-886F-9182-FFE1-EA16BBFF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E19B64-FA74-D43D-B673-1AA686BE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055-D5F1-4E51-BF48-3F721851A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195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D0DD84-A5DD-6EAE-3670-01D83E8C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0176E0-0EF4-366C-E9CD-5807FD167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44ED4F4-75B8-DB43-D9B5-69FEDF51B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28CD4D-ACAB-AD92-3789-8490452F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799-BB63-4A31-95B0-D9C692C25968}" type="datetimeFigureOut">
              <a:rPr lang="fi-FI" smtClean="0"/>
              <a:t>20.10.2025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028CCA6-2E27-5D14-DF50-CD4AD9F2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B4CFC5-7B72-1808-0518-265307FC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055-D5F1-4E51-BF48-3F721851A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83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9E7D13-8E40-57BD-4E3B-BECBAD4F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F6108F-9607-B272-2D8D-EE77ECC79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CCB928-0391-0A43-6DAC-064E768E5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B9E5716-6AE5-1B25-B88E-A88F703AA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93714A4-5168-DDD9-0805-811A3AD24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9461EA8-A756-465F-A095-99E1D87C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799-BB63-4A31-95B0-D9C692C25968}" type="datetimeFigureOut">
              <a:rPr lang="fi-FI" smtClean="0"/>
              <a:t>20.10.2025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9E059D0-3F80-4123-F83E-BD290455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C359D39-350A-E30D-0328-26E7CA07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055-D5F1-4E51-BF48-3F721851A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057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003283-317B-8D1B-0537-4E12DC91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91B6E25-1918-35F2-8424-CC94C3AB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799-BB63-4A31-95B0-D9C692C25968}" type="datetimeFigureOut">
              <a:rPr lang="fi-FI" smtClean="0"/>
              <a:t>20.10.2025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56A4F7-3C2E-2D02-1C68-DC938AB9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CBC34E7-DE91-9F56-72DC-98A818FE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055-D5F1-4E51-BF48-3F721851A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11A26FF-B730-F732-BAF2-B13BEF72C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799-BB63-4A31-95B0-D9C692C25968}" type="datetimeFigureOut">
              <a:rPr lang="fi-FI" smtClean="0"/>
              <a:t>20.10.2025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C06C85F-CB88-EF34-7E30-3DE98FCD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3DD88FD-2D9E-E0FE-275D-64E6B2C8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055-D5F1-4E51-BF48-3F721851A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83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3E3B48-18DE-6642-9474-46E3477D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455163-5AF8-DCA5-8B9D-22BADDF4E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FE174B-ECA5-27D2-7629-C9E386392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8078C0-A690-46C5-42E0-8BF09231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799-BB63-4A31-95B0-D9C692C25968}" type="datetimeFigureOut">
              <a:rPr lang="fi-FI" smtClean="0"/>
              <a:t>20.10.2025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C241DCB-D00D-B77A-B259-4E67867D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7E9B05-F5B0-C469-0880-77C83FFD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055-D5F1-4E51-BF48-3F721851A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423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D74B02-6EEB-E1B8-C68B-61FE0CA2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454941C-8BB7-65DA-A50B-63553107C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E83700-339D-F0FB-E636-08EC09485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A81CC57-7278-7BDA-5462-02478285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799-BB63-4A31-95B0-D9C692C25968}" type="datetimeFigureOut">
              <a:rPr lang="fi-FI" smtClean="0"/>
              <a:t>20.10.2025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F7249E7-FC2A-5BCD-6445-90CA58E1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07480FF-4AE7-EA03-ECF1-B4AC1B39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055-D5F1-4E51-BF48-3F721851A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38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A293874-EE45-0948-F5A0-5F3A9508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FCD437-A054-6D3C-4CD0-08986A422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B10985-D3FB-C5E6-3453-CE6421B85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6A3799-BB63-4A31-95B0-D9C692C25968}" type="datetimeFigureOut">
              <a:rPr lang="fi-FI" smtClean="0"/>
              <a:t>20.10.2025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574669-43EF-5168-6D6F-0DE9B96CA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9CF0DF-1D41-E854-3ABC-49CA39889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4E2055-D5F1-4E51-BF48-3F721851A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625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jarmo.latvala@hyvaep.fi" TargetMode="External"/><Relationship Id="rId13" Type="http://schemas.openxmlformats.org/officeDocument/2006/relationships/hyperlink" Target="mailto:riikka.markkila@hyvaep.fi" TargetMode="External"/><Relationship Id="rId18" Type="http://schemas.openxmlformats.org/officeDocument/2006/relationships/image" Target="../media/image3.jpg"/><Relationship Id="rId3" Type="http://schemas.openxmlformats.org/officeDocument/2006/relationships/hyperlink" Target="mailto:anita.panula@hyvaep.fi" TargetMode="External"/><Relationship Id="rId21" Type="http://schemas.openxmlformats.org/officeDocument/2006/relationships/image" Target="../media/image6.jpg"/><Relationship Id="rId7" Type="http://schemas.openxmlformats.org/officeDocument/2006/relationships/hyperlink" Target="mailto:eetu-petteri.ojaniemi@hyvaep.fi" TargetMode="External"/><Relationship Id="rId12" Type="http://schemas.openxmlformats.org/officeDocument/2006/relationships/hyperlink" Target="mailto:marja.pajala@hyvaep.fi" TargetMode="External"/><Relationship Id="rId17" Type="http://schemas.openxmlformats.org/officeDocument/2006/relationships/image" Target="../media/image2.jpg"/><Relationship Id="rId2" Type="http://schemas.openxmlformats.org/officeDocument/2006/relationships/image" Target="../media/image1.png"/><Relationship Id="rId16" Type="http://schemas.openxmlformats.org/officeDocument/2006/relationships/hyperlink" Target="mailto:merja.kortesm&#228;ki@hyvaep.fi" TargetMode="External"/><Relationship Id="rId20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rjanne.kananoja@hyvaep.fi" TargetMode="External"/><Relationship Id="rId11" Type="http://schemas.openxmlformats.org/officeDocument/2006/relationships/hyperlink" Target="mailto:maria.averjanov@hyvaep.fi" TargetMode="External"/><Relationship Id="rId5" Type="http://schemas.openxmlformats.org/officeDocument/2006/relationships/hyperlink" Target="mailto:tanja.rintanen@hyvaep.fi" TargetMode="External"/><Relationship Id="rId15" Type="http://schemas.openxmlformats.org/officeDocument/2006/relationships/hyperlink" Target="mailto:marita.kuuttila@hyvaep.fi" TargetMode="External"/><Relationship Id="rId10" Type="http://schemas.openxmlformats.org/officeDocument/2006/relationships/hyperlink" Target="mailto:miika.siren@hyvaep.fi" TargetMode="External"/><Relationship Id="rId19" Type="http://schemas.openxmlformats.org/officeDocument/2006/relationships/image" Target="../media/image4.jpg"/><Relationship Id="rId4" Type="http://schemas.openxmlformats.org/officeDocument/2006/relationships/hyperlink" Target="mailto:outi.ulvila@hyvaep.fi" TargetMode="External"/><Relationship Id="rId9" Type="http://schemas.openxmlformats.org/officeDocument/2006/relationships/hyperlink" Target="mailto:paivi.lehtola@hyvaep.fi" TargetMode="External"/><Relationship Id="rId14" Type="http://schemas.openxmlformats.org/officeDocument/2006/relationships/hyperlink" Target="mailto:hannele.ma.korpela@hyvaep.fi" TargetMode="External"/><Relationship Id="rId2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piirros, kuvitus, nisäkäs, clipart&#10;&#10;Tekoälyn generoima sisältö voi olla virheellistä.">
            <a:extLst>
              <a:ext uri="{FF2B5EF4-FFF2-40B4-BE49-F238E27FC236}">
                <a16:creationId xmlns:a16="http://schemas.microsoft.com/office/drawing/2014/main" id="{EC01823F-839F-A196-01EF-838237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6"/>
          <a:stretch>
            <a:fillRect/>
          </a:stretch>
        </p:blipFill>
        <p:spPr>
          <a:xfrm>
            <a:off x="-767750" y="0"/>
            <a:ext cx="10273257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360E569-B4E3-8905-F946-ECAC8F8CB360}"/>
              </a:ext>
            </a:extLst>
          </p:cNvPr>
          <p:cNvSpPr txBox="1"/>
          <p:nvPr/>
        </p:nvSpPr>
        <p:spPr>
          <a:xfrm>
            <a:off x="4934310" y="233916"/>
            <a:ext cx="7066978" cy="653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Tehy</a:t>
            </a:r>
            <a:r>
              <a:rPr lang="en-US" sz="2000" dirty="0"/>
              <a:t> EPHVA Ao 668 </a:t>
            </a:r>
            <a:r>
              <a:rPr lang="en-US" sz="2000" dirty="0" err="1"/>
              <a:t>Luottamusedustajat</a:t>
            </a:r>
            <a:r>
              <a:rPr lang="en-US" sz="2000" dirty="0"/>
              <a:t> 2024-2027: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Anita Panula</a:t>
            </a:r>
            <a:r>
              <a:rPr lang="en-US" sz="1200" dirty="0"/>
              <a:t>, </a:t>
            </a:r>
            <a:r>
              <a:rPr lang="en-US" sz="1200" dirty="0" err="1"/>
              <a:t>Koordinoiva</a:t>
            </a:r>
            <a:r>
              <a:rPr lang="en-US" sz="1200" dirty="0"/>
              <a:t> </a:t>
            </a:r>
            <a:r>
              <a:rPr lang="en-US" sz="1200" dirty="0" err="1"/>
              <a:t>päätoiminen</a:t>
            </a:r>
            <a:r>
              <a:rPr lang="en-US" sz="1200" dirty="0"/>
              <a:t> </a:t>
            </a:r>
            <a:r>
              <a:rPr lang="en-US" sz="1200" dirty="0" err="1"/>
              <a:t>pääluottamusedustaja</a:t>
            </a:r>
            <a:r>
              <a:rPr lang="en-US" sz="1200" dirty="0"/>
              <a:t> (</a:t>
            </a:r>
            <a:r>
              <a:rPr lang="en-US" sz="1200" dirty="0" err="1"/>
              <a:t>keskussairaala</a:t>
            </a:r>
            <a:r>
              <a:rPr lang="en-US" sz="1200" dirty="0"/>
              <a:t> ja </a:t>
            </a:r>
            <a:r>
              <a:rPr lang="en-US" sz="1200" dirty="0" err="1"/>
              <a:t>ensihoito</a:t>
            </a:r>
            <a:r>
              <a:rPr lang="en-US" sz="1200" dirty="0"/>
              <a:t>), </a:t>
            </a:r>
            <a:r>
              <a:rPr lang="en-US" sz="1200" dirty="0" err="1"/>
              <a:t>neuvottelija</a:t>
            </a:r>
            <a:r>
              <a:rPr lang="en-US" sz="1200" dirty="0"/>
              <a:t>, </a:t>
            </a:r>
            <a:r>
              <a:rPr lang="en-US" sz="1200" dirty="0" err="1"/>
              <a:t>sairaanhoitaja</a:t>
            </a:r>
            <a:r>
              <a:rPr lang="en-US" sz="12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 err="1"/>
              <a:t>Työpuh</a:t>
            </a:r>
            <a:r>
              <a:rPr lang="en-US" sz="1200" dirty="0"/>
              <a:t>. 040 636 7901, </a:t>
            </a:r>
            <a:r>
              <a:rPr lang="en-US" sz="1200" dirty="0">
                <a:hlinkClick r:id="rId3"/>
              </a:rPr>
              <a:t>anita.panula@hyvaep.fi</a:t>
            </a: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Outi Ulvila, </a:t>
            </a:r>
            <a:r>
              <a:rPr lang="en-US" sz="1200" dirty="0" err="1"/>
              <a:t>Koordinoiva</a:t>
            </a:r>
            <a:r>
              <a:rPr lang="en-US" sz="1200" dirty="0"/>
              <a:t> </a:t>
            </a:r>
            <a:r>
              <a:rPr lang="en-US" sz="1200" dirty="0" err="1"/>
              <a:t>päätoiminen</a:t>
            </a:r>
            <a:r>
              <a:rPr lang="en-US" sz="1200" dirty="0"/>
              <a:t> </a:t>
            </a:r>
            <a:r>
              <a:rPr lang="en-US" sz="1200" dirty="0" err="1"/>
              <a:t>pääluottamusedustaja</a:t>
            </a:r>
            <a:r>
              <a:rPr lang="en-US" sz="1200" dirty="0"/>
              <a:t> (</a:t>
            </a:r>
            <a:r>
              <a:rPr lang="en-US" sz="1200" dirty="0" err="1"/>
              <a:t>lähiterveyspalvelut</a:t>
            </a:r>
            <a:r>
              <a:rPr lang="en-US" sz="1200" dirty="0"/>
              <a:t>), </a:t>
            </a:r>
            <a:r>
              <a:rPr lang="en-US" sz="1200" dirty="0" err="1"/>
              <a:t>neuvottelija</a:t>
            </a:r>
            <a:r>
              <a:rPr lang="en-US" sz="1200" dirty="0"/>
              <a:t>, </a:t>
            </a:r>
            <a:r>
              <a:rPr lang="en-US" sz="1200" dirty="0" err="1"/>
              <a:t>fysioterapeutti</a:t>
            </a:r>
            <a:r>
              <a:rPr lang="en-US" sz="12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 err="1"/>
              <a:t>Työpuh</a:t>
            </a:r>
            <a:r>
              <a:rPr lang="en-US" sz="1200" dirty="0"/>
              <a:t>. 0503090181, </a:t>
            </a:r>
            <a:r>
              <a:rPr lang="en-US" sz="1200" dirty="0">
                <a:hlinkClick r:id="rId4"/>
              </a:rPr>
              <a:t>outi.ulvila@hyvaep.fi</a:t>
            </a:r>
            <a:r>
              <a:rPr lang="en-US" sz="12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Tanja </a:t>
            </a:r>
            <a:r>
              <a:rPr lang="en-US" sz="1200" b="1" dirty="0" err="1"/>
              <a:t>Rintanen</a:t>
            </a:r>
            <a:r>
              <a:rPr lang="en-US" sz="1200" b="1" dirty="0"/>
              <a:t>, </a:t>
            </a:r>
            <a:r>
              <a:rPr lang="en-US" sz="1200" dirty="0" err="1"/>
              <a:t>Päätoiminen</a:t>
            </a:r>
            <a:r>
              <a:rPr lang="en-US" sz="1200" dirty="0"/>
              <a:t> </a:t>
            </a:r>
            <a:r>
              <a:rPr lang="en-US" sz="1200" dirty="0" err="1"/>
              <a:t>pääluottamusedustaja</a:t>
            </a:r>
            <a:r>
              <a:rPr lang="en-US" sz="1200" dirty="0"/>
              <a:t>, </a:t>
            </a:r>
            <a:r>
              <a:rPr lang="en-US" sz="1200" dirty="0" err="1"/>
              <a:t>neuvottelija</a:t>
            </a:r>
            <a:r>
              <a:rPr lang="en-US" sz="1200" dirty="0"/>
              <a:t>, </a:t>
            </a:r>
            <a:r>
              <a:rPr lang="en-US" sz="1200" dirty="0" err="1"/>
              <a:t>ammattiosaston</a:t>
            </a:r>
            <a:r>
              <a:rPr lang="en-US" sz="1200" dirty="0"/>
              <a:t> </a:t>
            </a:r>
            <a:r>
              <a:rPr lang="en-US" sz="1200" dirty="0" err="1"/>
              <a:t>puheenjohtaja</a:t>
            </a:r>
            <a:r>
              <a:rPr lang="en-US" sz="1200" dirty="0"/>
              <a:t>, </a:t>
            </a:r>
            <a:r>
              <a:rPr lang="en-US" sz="1200" dirty="0" err="1"/>
              <a:t>sairaanhoitaja</a:t>
            </a:r>
            <a:r>
              <a:rPr lang="en-US" sz="12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 err="1"/>
              <a:t>Työpuh</a:t>
            </a:r>
            <a:r>
              <a:rPr lang="en-US" sz="1200" dirty="0"/>
              <a:t>. 0406367902, </a:t>
            </a:r>
            <a:r>
              <a:rPr lang="en-US" sz="1200" dirty="0" err="1"/>
              <a:t>ao:n</a:t>
            </a:r>
            <a:r>
              <a:rPr lang="en-US" sz="1200" dirty="0"/>
              <a:t> puh 0400247668, </a:t>
            </a:r>
            <a:r>
              <a:rPr lang="en-US" sz="1200" dirty="0">
                <a:hlinkClick r:id="rId5"/>
              </a:rPr>
              <a:t>tanja.rintanen@hyvaep.fi</a:t>
            </a: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Marjanne </a:t>
            </a:r>
            <a:r>
              <a:rPr lang="en-US" sz="1200" b="1" dirty="0" err="1"/>
              <a:t>Kananoja</a:t>
            </a:r>
            <a:r>
              <a:rPr lang="en-US" sz="1200" b="1" dirty="0"/>
              <a:t>, </a:t>
            </a:r>
            <a:r>
              <a:rPr lang="en-US" sz="1200" dirty="0" err="1"/>
              <a:t>Päätoiminen</a:t>
            </a:r>
            <a:r>
              <a:rPr lang="en-US" sz="1200" dirty="0"/>
              <a:t> </a:t>
            </a:r>
            <a:r>
              <a:rPr lang="en-US" sz="1200" dirty="0" err="1"/>
              <a:t>pääluottamusedustaja</a:t>
            </a:r>
            <a:r>
              <a:rPr lang="en-US" sz="1200" dirty="0"/>
              <a:t>, </a:t>
            </a:r>
            <a:r>
              <a:rPr lang="en-US" sz="1200" dirty="0" err="1"/>
              <a:t>hallituksen</a:t>
            </a:r>
            <a:r>
              <a:rPr lang="en-US" sz="1200" dirty="0"/>
              <a:t> </a:t>
            </a:r>
            <a:r>
              <a:rPr lang="en-US" sz="1200" dirty="0" err="1"/>
              <a:t>varajäsen</a:t>
            </a:r>
            <a:r>
              <a:rPr lang="en-US" sz="1200" dirty="0"/>
              <a:t>, </a:t>
            </a:r>
            <a:r>
              <a:rPr lang="en-US" sz="1200" dirty="0" err="1"/>
              <a:t>sairaanhoitaja</a:t>
            </a:r>
            <a:r>
              <a:rPr lang="en-US" sz="12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 err="1"/>
              <a:t>Työpuh</a:t>
            </a:r>
            <a:r>
              <a:rPr lang="en-US" sz="1200" dirty="0"/>
              <a:t>. 0504744928, </a:t>
            </a:r>
            <a:r>
              <a:rPr lang="en-US" sz="1200" dirty="0">
                <a:hlinkClick r:id="rId6"/>
              </a:rPr>
              <a:t>marjanne.kananoja@hyvaep.fi</a:t>
            </a: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Eetu </a:t>
            </a:r>
            <a:r>
              <a:rPr lang="en-US" sz="1200" b="1" dirty="0" err="1"/>
              <a:t>Ojaniemi</a:t>
            </a:r>
            <a:r>
              <a:rPr lang="en-US" sz="1200" b="1" dirty="0"/>
              <a:t>, </a:t>
            </a:r>
            <a:r>
              <a:rPr lang="en-US" sz="1200" dirty="0" err="1"/>
              <a:t>Päätoiminen</a:t>
            </a:r>
            <a:r>
              <a:rPr lang="en-US" sz="1200" dirty="0"/>
              <a:t> </a:t>
            </a:r>
            <a:r>
              <a:rPr lang="en-US" sz="1200" dirty="0" err="1"/>
              <a:t>pääluottamusedustaja</a:t>
            </a:r>
            <a:r>
              <a:rPr lang="en-US" sz="1200" dirty="0"/>
              <a:t>, </a:t>
            </a:r>
            <a:r>
              <a:rPr lang="en-US" sz="1200" dirty="0" err="1"/>
              <a:t>ammattiosaston</a:t>
            </a:r>
            <a:r>
              <a:rPr lang="en-US" sz="1200" dirty="0"/>
              <a:t> </a:t>
            </a:r>
            <a:r>
              <a:rPr lang="en-US" sz="1200" dirty="0" err="1"/>
              <a:t>jäsensihteeri</a:t>
            </a:r>
            <a:r>
              <a:rPr lang="en-US" sz="1200" dirty="0"/>
              <a:t> ja </a:t>
            </a:r>
            <a:r>
              <a:rPr lang="en-US" sz="1200" dirty="0" err="1"/>
              <a:t>tiedottaja</a:t>
            </a:r>
            <a:r>
              <a:rPr lang="en-US" sz="1200" dirty="0"/>
              <a:t>, </a:t>
            </a:r>
            <a:r>
              <a:rPr lang="en-US" sz="1200" dirty="0" err="1"/>
              <a:t>sairaanhoitaja</a:t>
            </a:r>
            <a:r>
              <a:rPr lang="en-US" sz="12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 err="1"/>
              <a:t>Työpuh</a:t>
            </a:r>
            <a:r>
              <a:rPr lang="en-US" sz="1200" dirty="0"/>
              <a:t>. 0444384849, </a:t>
            </a:r>
            <a:r>
              <a:rPr lang="en-US" sz="1200" dirty="0">
                <a:hlinkClick r:id="rId7"/>
              </a:rPr>
              <a:t>eetu-petteri.ojaniemi@hyvaep.fi</a:t>
            </a:r>
            <a:endParaRPr lang="en-US" sz="12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Jarmo Latvala, </a:t>
            </a:r>
            <a:r>
              <a:rPr lang="en-US" sz="1200" dirty="0" err="1"/>
              <a:t>Päätoiminen</a:t>
            </a:r>
            <a:r>
              <a:rPr lang="en-US" sz="1200" dirty="0"/>
              <a:t> </a:t>
            </a:r>
            <a:r>
              <a:rPr lang="en-US" sz="1200" dirty="0" err="1"/>
              <a:t>pääluottamusedustaja</a:t>
            </a:r>
            <a:r>
              <a:rPr lang="en-US" sz="1200" dirty="0"/>
              <a:t> (</a:t>
            </a:r>
            <a:r>
              <a:rPr lang="en-US" sz="1200" dirty="0" err="1"/>
              <a:t>esihenkilöt</a:t>
            </a:r>
            <a:r>
              <a:rPr lang="en-US" sz="1200" dirty="0"/>
              <a:t>), </a:t>
            </a:r>
            <a:r>
              <a:rPr lang="en-US" sz="1200" dirty="0" err="1"/>
              <a:t>anestesiasairaanhoitaja</a:t>
            </a:r>
            <a:r>
              <a:rPr lang="en-US" sz="12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 err="1"/>
              <a:t>Työpuh</a:t>
            </a:r>
            <a:r>
              <a:rPr lang="en-US" sz="1200" dirty="0"/>
              <a:t>. 0504743801, </a:t>
            </a:r>
            <a:r>
              <a:rPr lang="en-US" sz="1200" dirty="0">
                <a:hlinkClick r:id="rId8"/>
              </a:rPr>
              <a:t>jarmo.latvala@hyvaep.fi</a:t>
            </a:r>
            <a:r>
              <a:rPr lang="en-US" sz="12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Luottamusedustajat</a:t>
            </a:r>
            <a:r>
              <a:rPr lang="en-US" sz="2000" dirty="0"/>
              <a:t> </a:t>
            </a:r>
            <a:r>
              <a:rPr lang="en-US" sz="2000" dirty="0" err="1"/>
              <a:t>ilman</a:t>
            </a:r>
            <a:r>
              <a:rPr lang="en-US" sz="2000" dirty="0"/>
              <a:t> </a:t>
            </a:r>
            <a:r>
              <a:rPr lang="en-US" sz="2000" dirty="0" err="1"/>
              <a:t>ajankäyttöä</a:t>
            </a:r>
            <a:r>
              <a:rPr lang="en-US" sz="2000" dirty="0"/>
              <a:t>: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Päivi Lehtola, </a:t>
            </a:r>
            <a:r>
              <a:rPr lang="en-US" sz="1200" dirty="0" err="1"/>
              <a:t>hallituksen</a:t>
            </a:r>
            <a:r>
              <a:rPr lang="en-US" sz="1200" dirty="0"/>
              <a:t> </a:t>
            </a:r>
            <a:r>
              <a:rPr lang="en-US" sz="1200" dirty="0" err="1"/>
              <a:t>jäsen</a:t>
            </a:r>
            <a:r>
              <a:rPr lang="en-US" sz="1200" dirty="0"/>
              <a:t>, </a:t>
            </a:r>
            <a:r>
              <a:rPr lang="en-US" sz="1200" dirty="0" err="1"/>
              <a:t>sairaanhoitaja</a:t>
            </a:r>
            <a:r>
              <a:rPr lang="en-US" sz="1200" dirty="0"/>
              <a:t>, </a:t>
            </a:r>
            <a:r>
              <a:rPr lang="en-US" sz="1200" dirty="0">
                <a:hlinkClick r:id="rId9"/>
              </a:rPr>
              <a:t>paivi.lehtola@hyvaep.fi</a:t>
            </a:r>
            <a:endParaRPr lang="en-US" sz="12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Miika Sirén, </a:t>
            </a:r>
            <a:r>
              <a:rPr lang="en-US" sz="1200" dirty="0" err="1"/>
              <a:t>ammattiosaston</a:t>
            </a:r>
            <a:r>
              <a:rPr lang="en-US" sz="1200" dirty="0"/>
              <a:t> </a:t>
            </a:r>
            <a:r>
              <a:rPr lang="en-US" sz="1200" dirty="0" err="1"/>
              <a:t>varapuheenjohtaja</a:t>
            </a:r>
            <a:r>
              <a:rPr lang="en-US" sz="1200" dirty="0"/>
              <a:t>, </a:t>
            </a:r>
            <a:r>
              <a:rPr lang="en-US" sz="1200" dirty="0" err="1"/>
              <a:t>ensihoitaja</a:t>
            </a:r>
            <a:r>
              <a:rPr lang="en-US" sz="1200" dirty="0"/>
              <a:t>, </a:t>
            </a:r>
            <a:r>
              <a:rPr lang="en-US" sz="1200" dirty="0">
                <a:hlinkClick r:id="rId10"/>
              </a:rPr>
              <a:t>miika.siren@hyvaep.fi</a:t>
            </a:r>
            <a:endParaRPr lang="en-US" sz="12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Maria </a:t>
            </a:r>
            <a:r>
              <a:rPr lang="en-US" sz="1200" dirty="0" err="1"/>
              <a:t>Averjanov</a:t>
            </a:r>
            <a:r>
              <a:rPr lang="en-US" sz="1200" dirty="0"/>
              <a:t>, </a:t>
            </a:r>
            <a:r>
              <a:rPr lang="en-US" sz="1200" dirty="0" err="1"/>
              <a:t>hallituksen</a:t>
            </a:r>
            <a:r>
              <a:rPr lang="en-US" sz="1200" dirty="0"/>
              <a:t> </a:t>
            </a:r>
            <a:r>
              <a:rPr lang="en-US" sz="1200" dirty="0" err="1"/>
              <a:t>jäsen</a:t>
            </a:r>
            <a:r>
              <a:rPr lang="en-US" sz="1200" dirty="0"/>
              <a:t>, </a:t>
            </a:r>
            <a:r>
              <a:rPr lang="en-US" sz="1200" dirty="0" err="1"/>
              <a:t>sairaanhoitaja</a:t>
            </a:r>
            <a:r>
              <a:rPr lang="en-US" sz="1200" dirty="0"/>
              <a:t>, </a:t>
            </a:r>
            <a:r>
              <a:rPr lang="en-US" sz="1200" dirty="0">
                <a:hlinkClick r:id="rId11"/>
              </a:rPr>
              <a:t>maria.averjanov@hyvaep.fi</a:t>
            </a:r>
            <a:endParaRPr lang="en-US" sz="12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Marja </a:t>
            </a:r>
            <a:r>
              <a:rPr lang="en-US" sz="1200" dirty="0" err="1"/>
              <a:t>Pajala</a:t>
            </a:r>
            <a:r>
              <a:rPr lang="en-US" sz="1200" dirty="0"/>
              <a:t>, </a:t>
            </a:r>
            <a:r>
              <a:rPr lang="en-US" sz="1200" dirty="0" err="1"/>
              <a:t>hallituksen</a:t>
            </a:r>
            <a:r>
              <a:rPr lang="en-US" sz="1200" dirty="0"/>
              <a:t> </a:t>
            </a:r>
            <a:r>
              <a:rPr lang="en-US" sz="1200" dirty="0" err="1"/>
              <a:t>jäsen</a:t>
            </a:r>
            <a:r>
              <a:rPr lang="en-US" sz="1200" dirty="0"/>
              <a:t>, </a:t>
            </a:r>
            <a:r>
              <a:rPr lang="en-US" sz="1200" dirty="0" err="1"/>
              <a:t>sairaanhoitaja</a:t>
            </a:r>
            <a:r>
              <a:rPr lang="en-US" sz="1200" dirty="0"/>
              <a:t>, </a:t>
            </a:r>
            <a:r>
              <a:rPr lang="en-US" sz="1200" dirty="0">
                <a:hlinkClick r:id="rId12"/>
              </a:rPr>
              <a:t>marja.pajala@hyvaep.fi</a:t>
            </a:r>
            <a:endParaRPr lang="en-US" sz="12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Riikka Markkila, </a:t>
            </a:r>
            <a:r>
              <a:rPr lang="en-US" sz="1200" dirty="0" err="1"/>
              <a:t>hallituksen</a:t>
            </a:r>
            <a:r>
              <a:rPr lang="en-US" sz="1200" dirty="0"/>
              <a:t> </a:t>
            </a:r>
            <a:r>
              <a:rPr lang="en-US" sz="1200" dirty="0" err="1"/>
              <a:t>jäsen</a:t>
            </a:r>
            <a:r>
              <a:rPr lang="en-US" sz="1200" dirty="0"/>
              <a:t> ja </a:t>
            </a:r>
            <a:r>
              <a:rPr lang="en-US" sz="1200" dirty="0" err="1"/>
              <a:t>tiedottaja</a:t>
            </a:r>
            <a:r>
              <a:rPr lang="en-US" sz="1200" dirty="0"/>
              <a:t>, </a:t>
            </a:r>
            <a:r>
              <a:rPr lang="en-US" sz="1200" dirty="0" err="1"/>
              <a:t>sairaanhoitaja</a:t>
            </a:r>
            <a:r>
              <a:rPr lang="en-US" sz="1200" dirty="0"/>
              <a:t> AMK, LMEP, </a:t>
            </a:r>
            <a:r>
              <a:rPr lang="en-US" sz="1200" dirty="0">
                <a:hlinkClick r:id="rId13"/>
              </a:rPr>
              <a:t>riikka.markkila@hyvaep.fi</a:t>
            </a:r>
            <a:endParaRPr lang="en-US" sz="12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Hannele Korpela, </a:t>
            </a:r>
            <a:r>
              <a:rPr lang="en-US" sz="1200" dirty="0" err="1"/>
              <a:t>sairaanhoitaja</a:t>
            </a:r>
            <a:r>
              <a:rPr lang="en-US" sz="1200" dirty="0"/>
              <a:t>, </a:t>
            </a:r>
            <a:r>
              <a:rPr lang="en-US" sz="1200" dirty="0">
                <a:hlinkClick r:id="rId14"/>
              </a:rPr>
              <a:t>hannele.ma.korpela@hyvaep.fi</a:t>
            </a:r>
            <a:endParaRPr lang="en-US" sz="12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Marita </a:t>
            </a:r>
            <a:r>
              <a:rPr lang="en-US" sz="1200" dirty="0" err="1"/>
              <a:t>Kuuttila</a:t>
            </a:r>
            <a:r>
              <a:rPr lang="en-US" sz="1200" dirty="0"/>
              <a:t>, </a:t>
            </a:r>
            <a:r>
              <a:rPr lang="en-US" sz="1200" dirty="0" err="1"/>
              <a:t>kätilö-terveydenhoitaja</a:t>
            </a:r>
            <a:r>
              <a:rPr lang="en-US" sz="1200" dirty="0"/>
              <a:t>, </a:t>
            </a:r>
            <a:r>
              <a:rPr lang="en-US" sz="1200" dirty="0">
                <a:hlinkClick r:id="rId15"/>
              </a:rPr>
              <a:t>marita.kuuttila@hyvaep.fi</a:t>
            </a:r>
            <a:endParaRPr lang="en-US" sz="12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Merja </a:t>
            </a:r>
            <a:r>
              <a:rPr lang="en-US" sz="1200" dirty="0" err="1"/>
              <a:t>Kortesmäki</a:t>
            </a:r>
            <a:r>
              <a:rPr lang="en-US" sz="1200" dirty="0"/>
              <a:t>, </a:t>
            </a:r>
            <a:r>
              <a:rPr lang="en-US" sz="1200" dirty="0" err="1"/>
              <a:t>lähihoitaja</a:t>
            </a:r>
            <a:r>
              <a:rPr lang="en-US" sz="1200" dirty="0"/>
              <a:t>, </a:t>
            </a:r>
            <a:r>
              <a:rPr lang="en-US" sz="1200" dirty="0">
                <a:hlinkClick r:id="rId16"/>
              </a:rPr>
              <a:t>merja.kortesmäki@hyvaep.fi</a:t>
            </a:r>
            <a:endParaRPr lang="en-US" sz="12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1" name="Kuva 10" descr="Kuva, joka sisältää kohteen Ihmisen kasvot, henkilö, hymy, vaate&#10;&#10;Tekoälyn generoima sisältö voi olla virheellistä.">
            <a:extLst>
              <a:ext uri="{FF2B5EF4-FFF2-40B4-BE49-F238E27FC236}">
                <a16:creationId xmlns:a16="http://schemas.microsoft.com/office/drawing/2014/main" id="{616C9E34-2418-2609-14F9-A1388565EB0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68" y="108986"/>
            <a:ext cx="652879" cy="768093"/>
          </a:xfrm>
          <a:prstGeom prst="rect">
            <a:avLst/>
          </a:prstGeom>
          <a:gradFill>
            <a:gsLst>
              <a:gs pos="100000">
                <a:srgbClr val="FCFFFE"/>
              </a:gs>
              <a:gs pos="66020">
                <a:schemeClr val="accent1"/>
              </a:gs>
              <a:gs pos="37992">
                <a:srgbClr val="FFFFFF"/>
              </a:gs>
              <a:gs pos="8000">
                <a:schemeClr val="accent1"/>
              </a:gs>
            </a:gsLst>
            <a:lin ang="16200000" scaled="0"/>
          </a:gradFill>
          <a:effectLst>
            <a:softEdge rad="31750"/>
          </a:effectLst>
        </p:spPr>
      </p:pic>
      <p:pic>
        <p:nvPicPr>
          <p:cNvPr id="14" name="Kuva 13" descr="Kuva, joka sisältää kohteen Ihmisen kasvot, hymy, henkilö, lasit&#10;&#10;Tekoälyn generoima sisältö voi olla virheellistä.">
            <a:extLst>
              <a:ext uri="{FF2B5EF4-FFF2-40B4-BE49-F238E27FC236}">
                <a16:creationId xmlns:a16="http://schemas.microsoft.com/office/drawing/2014/main" id="{C0FD79AE-B9AA-9F4D-5FE3-2A6AA0810E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68" y="1621550"/>
            <a:ext cx="652879" cy="76809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" name="Kuva 15" descr="Kuva, joka sisältää kohteen Ihmisen kasvot, henkilö, Selfie, silmälasit&#10;&#10;Tekoälyn generoima sisältö voi olla virheellistä.">
            <a:extLst>
              <a:ext uri="{FF2B5EF4-FFF2-40B4-BE49-F238E27FC236}">
                <a16:creationId xmlns:a16="http://schemas.microsoft.com/office/drawing/2014/main" id="{F423B337-527C-5C74-0184-4A8914E2F8B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77" y="865273"/>
            <a:ext cx="652870" cy="7680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9" name="Kuva 18" descr="Kuva, joka sisältää kohteen Ihmisen kasvot, henkilö, vaate, hymy&#10;&#10;Tekoälyn generoima sisältö voi olla virheellistä.">
            <a:extLst>
              <a:ext uri="{FF2B5EF4-FFF2-40B4-BE49-F238E27FC236}">
                <a16:creationId xmlns:a16="http://schemas.microsoft.com/office/drawing/2014/main" id="{3ECAD8EB-C2A6-5F00-300F-A875C094FE1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67" y="2392696"/>
            <a:ext cx="649959" cy="76465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4" name="Kuva 23" descr="Kuva, joka sisältää kohteen Ihmisen kasvot, henkilö, Otsa, Leuka&#10;&#10;Tekoälyn generoima sisältö voi olla virheellistä.">
            <a:extLst>
              <a:ext uri="{FF2B5EF4-FFF2-40B4-BE49-F238E27FC236}">
                <a16:creationId xmlns:a16="http://schemas.microsoft.com/office/drawing/2014/main" id="{22CE006A-E737-76FD-C597-0D2BB3574AA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68" y="3145539"/>
            <a:ext cx="642506" cy="75588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6" name="Kuva 25" descr="Kuva, joka sisältää kohteen Ihmisen kasvot, henkilö, vaate, mies&#10;&#10;Tekoälyn generoima sisältö voi olla virheellistä.">
            <a:extLst>
              <a:ext uri="{FF2B5EF4-FFF2-40B4-BE49-F238E27FC236}">
                <a16:creationId xmlns:a16="http://schemas.microsoft.com/office/drawing/2014/main" id="{F2EB5058-04E5-2140-50A8-E4884385B75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67" y="3889613"/>
            <a:ext cx="642507" cy="75589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3981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278</Words>
  <Application>Microsoft Office PowerPoint</Application>
  <PresentationFormat>Laajakuva</PresentationFormat>
  <Paragraphs>25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Riikka Markkila</dc:creator>
  <cp:lastModifiedBy>Riikka Markkila</cp:lastModifiedBy>
  <cp:revision>5</cp:revision>
  <cp:lastPrinted>2025-09-02T11:37:34Z</cp:lastPrinted>
  <dcterms:created xsi:type="dcterms:W3CDTF">2025-09-02T05:31:35Z</dcterms:created>
  <dcterms:modified xsi:type="dcterms:W3CDTF">2025-10-20T06:14:34Z</dcterms:modified>
</cp:coreProperties>
</file>