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9906000" cy="6858000" type="A4"/>
  <p:notesSz cx="7104063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71D"/>
    <a:srgbClr val="FFCD2D"/>
    <a:srgbClr val="FFCC00"/>
    <a:srgbClr val="0B0E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48" autoAdjust="0"/>
  </p:normalViewPr>
  <p:slideViewPr>
    <p:cSldViewPr>
      <p:cViewPr varScale="1">
        <p:scale>
          <a:sx n="77" d="100"/>
          <a:sy n="77" d="100"/>
        </p:scale>
        <p:origin x="456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68A1-D183-4717-AF74-93A694F772B4}" type="datetimeFigureOut">
              <a:rPr lang="fi-FI" smtClean="0"/>
              <a:pPr/>
              <a:t>10.9.2020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EE9A-B273-44BD-A039-87D706A54B3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273052"/>
            <a:ext cx="3259006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8" y="273053"/>
            <a:ext cx="5537730" cy="5853113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1"/>
            <a:ext cx="3259006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68A1-D183-4717-AF74-93A694F772B4}" type="datetimeFigureOut">
              <a:rPr lang="fi-FI" smtClean="0"/>
              <a:pPr/>
              <a:t>10.9.2020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EE9A-B273-44BD-A039-87D706A54B3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2"/>
            <a:ext cx="59436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0"/>
            <a:ext cx="59436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68A1-D183-4717-AF74-93A694F772B4}" type="datetimeFigureOut">
              <a:rPr lang="fi-FI" smtClean="0"/>
              <a:pPr/>
              <a:t>10.9.2020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EE9A-B273-44BD-A039-87D706A54B3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68A1-D183-4717-AF74-93A694F772B4}" type="datetimeFigureOut">
              <a:rPr lang="fi-FI" smtClean="0"/>
              <a:pPr/>
              <a:t>10.9.2020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EE9A-B273-44BD-A039-87D706A54B3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68A1-D183-4717-AF74-93A694F772B4}" type="datetimeFigureOut">
              <a:rPr lang="fi-FI" smtClean="0"/>
              <a:pPr/>
              <a:t>10.9.2020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EE9A-B273-44BD-A039-87D706A54B3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68A1-D183-4717-AF74-93A694F772B4}" type="datetimeFigureOut">
              <a:rPr lang="fi-FI" smtClean="0"/>
              <a:pPr/>
              <a:t>10.9.2020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EE9A-B273-44BD-A039-87D706A54B3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508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68A1-D183-4717-AF74-93A694F772B4}" type="datetimeFigureOut">
              <a:rPr lang="fi-FI" smtClean="0"/>
              <a:pPr/>
              <a:t>10.9.2020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EE9A-B273-44BD-A039-87D706A54B3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013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68A1-D183-4717-AF74-93A694F772B4}" type="datetimeFigureOut">
              <a:rPr lang="fi-FI" smtClean="0"/>
              <a:pPr/>
              <a:t>10.9.2020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EE9A-B273-44BD-A039-87D706A54B3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6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520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68A1-D183-4717-AF74-93A694F772B4}" type="datetimeFigureOut">
              <a:rPr lang="fi-FI" smtClean="0"/>
              <a:pPr/>
              <a:t>10.9.2020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EE9A-B273-44BD-A039-87D706A54B3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68A1-D183-4717-AF74-93A694F772B4}" type="datetimeFigureOut">
              <a:rPr lang="fi-FI" smtClean="0"/>
              <a:pPr/>
              <a:t>10.9.2020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EE9A-B273-44BD-A039-87D706A54B3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4"/>
            <a:ext cx="4376870" cy="639762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9" y="1535114"/>
            <a:ext cx="4378589" cy="639762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9" y="2174875"/>
            <a:ext cx="4378589" cy="3951288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68A1-D183-4717-AF74-93A694F772B4}" type="datetimeFigureOut">
              <a:rPr lang="fi-FI" smtClean="0"/>
              <a:pPr/>
              <a:t>10.9.2020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EE9A-B273-44BD-A039-87D706A54B3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68A1-D183-4717-AF74-93A694F772B4}" type="datetimeFigureOut">
              <a:rPr lang="fi-FI" smtClean="0"/>
              <a:pPr/>
              <a:t>10.9.2020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EE9A-B273-44BD-A039-87D706A54B3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68A1-D183-4717-AF74-93A694F772B4}" type="datetimeFigureOut">
              <a:rPr lang="fi-FI" smtClean="0"/>
              <a:pPr/>
              <a:t>10.9.2020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EE9A-B273-44BD-A039-87D706A54B3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868A1-D183-4717-AF74-93A694F772B4}" type="datetimeFigureOut">
              <a:rPr lang="fi-FI" smtClean="0"/>
              <a:pPr/>
              <a:t>10.9.2020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0EE9A-B273-44BD-A039-87D706A54B3E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633039" rtl="0" eaLnBrk="1" latinLnBrk="0" hangingPunct="1">
        <a:spcBef>
          <a:spcPct val="0"/>
        </a:spcBef>
        <a:buNone/>
        <a:defRPr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90" indent="-237390" algn="l" defTabSz="633039" rtl="0" eaLnBrk="1" latinLnBrk="0" hangingPunct="1">
        <a:spcBef>
          <a:spcPct val="20000"/>
        </a:spcBef>
        <a:buFont typeface="Arial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44" indent="-197825" algn="l" defTabSz="633039" rtl="0" eaLnBrk="1" latinLnBrk="0" hangingPunct="1">
        <a:spcBef>
          <a:spcPct val="20000"/>
        </a:spcBef>
        <a:buFont typeface="Arial" pitchFamily="34" charset="0"/>
        <a:buChar char="–"/>
        <a:defRPr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spcBef>
          <a:spcPct val="20000"/>
        </a:spcBef>
        <a:buFont typeface="Arial" pitchFamily="34" charset="0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spcBef>
          <a:spcPct val="20000"/>
        </a:spcBef>
        <a:buFont typeface="Arial" pitchFamily="34" charset="0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omistaja\Documents\Documents\Pro Westend\Uusi logo\prowestend_logo\va¦êri\cmyk\prowestend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00832"/>
            <a:ext cx="1221366" cy="1341995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741960" y="350724"/>
            <a:ext cx="7747544" cy="0"/>
          </a:xfrm>
          <a:prstGeom prst="line">
            <a:avLst/>
          </a:prstGeom>
          <a:ln w="50800">
            <a:solidFill>
              <a:srgbClr val="2F5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6261" y="6453336"/>
            <a:ext cx="9193243" cy="0"/>
          </a:xfrm>
          <a:prstGeom prst="line">
            <a:avLst/>
          </a:prstGeom>
          <a:ln w="50800">
            <a:solidFill>
              <a:srgbClr val="2F5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2"/>
          <p:cNvSpPr txBox="1">
            <a:spLocks/>
          </p:cNvSpPr>
          <p:nvPr/>
        </p:nvSpPr>
        <p:spPr>
          <a:xfrm>
            <a:off x="1493846" y="426122"/>
            <a:ext cx="3312368" cy="1055077"/>
          </a:xfrm>
          <a:prstGeom prst="rect">
            <a:avLst/>
          </a:prstGeom>
        </p:spPr>
        <p:txBody>
          <a:bodyPr/>
          <a:lstStyle>
            <a:lvl1pPr algn="r">
              <a:spcBef>
                <a:spcPct val="0"/>
              </a:spcBef>
              <a:buNone/>
              <a:defRPr sz="2400" b="1"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fi-FI" sz="1800" dirty="0"/>
              <a:t>VUOSIKOKOUS 2020 ESITYSLISTA</a:t>
            </a:r>
            <a:br>
              <a:rPr lang="fi-FI" sz="1800" dirty="0"/>
            </a:br>
            <a:r>
              <a:rPr lang="fi-FI" sz="1800" dirty="0"/>
              <a:t>PRO WESTEND RY</a:t>
            </a:r>
          </a:p>
          <a:p>
            <a:r>
              <a:rPr lang="fi-FI" sz="1800" dirty="0"/>
              <a:t>23.9.2020 klo 18.00</a:t>
            </a:r>
          </a:p>
          <a:p>
            <a:br>
              <a:rPr lang="fi-FI" sz="1800" dirty="0"/>
            </a:br>
            <a:endParaRPr lang="fi-FI" sz="1800" dirty="0"/>
          </a:p>
        </p:txBody>
      </p:sp>
      <p:sp>
        <p:nvSpPr>
          <p:cNvPr id="21" name="TextBox 5"/>
          <p:cNvSpPr txBox="1"/>
          <p:nvPr/>
        </p:nvSpPr>
        <p:spPr>
          <a:xfrm>
            <a:off x="166261" y="1890628"/>
            <a:ext cx="932324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z="1400" dirty="0"/>
              <a:t>                               Vuosikokouksessa käsitellään sääntöjen 12 § mukaiset asiat:                        </a:t>
            </a:r>
          </a:p>
          <a:p>
            <a:pPr>
              <a:buFont typeface="+mj-lt"/>
              <a:buAutoNum type="arabicPeriod"/>
            </a:pPr>
            <a:r>
              <a:rPr lang="fi-FI" sz="1400" dirty="0"/>
              <a:t>    Kokouksen avaaminen</a:t>
            </a:r>
          </a:p>
          <a:p>
            <a:pPr>
              <a:buFont typeface="+mj-lt"/>
              <a:buAutoNum type="arabicPeriod"/>
            </a:pPr>
            <a:r>
              <a:rPr lang="fi-FI" sz="1400" dirty="0"/>
              <a:t>    Kokouksen laillisuuden ja päätösvaltaisuuden toteaminen</a:t>
            </a:r>
          </a:p>
          <a:p>
            <a:pPr>
              <a:buFont typeface="+mj-lt"/>
              <a:buAutoNum type="arabicPeriod"/>
            </a:pPr>
            <a:r>
              <a:rPr lang="fi-FI" sz="1400" dirty="0"/>
              <a:t>    Todetaan osanottajien puhe- ja äänivaltaisuus</a:t>
            </a:r>
          </a:p>
          <a:p>
            <a:pPr>
              <a:buFont typeface="+mj-lt"/>
              <a:buAutoNum type="arabicPeriod"/>
            </a:pPr>
            <a:r>
              <a:rPr lang="fi-FI" sz="1400" dirty="0"/>
              <a:t>    Valitaan kokouksen puheenjohtaja, sihteeri, pöytäkirjantarkastaja ja kaksi ääntenlaskijaa</a:t>
            </a:r>
          </a:p>
          <a:p>
            <a:pPr>
              <a:buFont typeface="+mj-lt"/>
              <a:buAutoNum type="arabicPeriod"/>
            </a:pPr>
            <a:r>
              <a:rPr lang="fi-FI" sz="1400" dirty="0"/>
              <a:t>    Esityslistan hyväksyminen</a:t>
            </a:r>
          </a:p>
          <a:p>
            <a:pPr>
              <a:buFont typeface="+mj-lt"/>
              <a:buAutoNum type="arabicPeriod"/>
            </a:pPr>
            <a:r>
              <a:rPr lang="fi-FI" sz="1400" dirty="0"/>
              <a:t>    Edellisen toimintavuoden 2019 tilinpäätöksen, toimintakertomuksen ja toiminnantarkastajan lausunnon      esitteleminen</a:t>
            </a:r>
          </a:p>
          <a:p>
            <a:pPr>
              <a:buFont typeface="+mj-lt"/>
              <a:buAutoNum type="arabicPeriod"/>
            </a:pPr>
            <a:r>
              <a:rPr lang="fi-FI" sz="1400" dirty="0"/>
              <a:t>    Tilinpäätöksen vahvistaminen ja ylijäämän käyttäminen</a:t>
            </a:r>
          </a:p>
          <a:p>
            <a:pPr>
              <a:buFont typeface="+mj-lt"/>
              <a:buAutoNum type="arabicPeriod"/>
            </a:pPr>
            <a:r>
              <a:rPr lang="fi-FI" sz="1400" dirty="0"/>
              <a:t>    Vastuuvapauden myöntäminen hallitukselle ja päätös toimenpiteistä, joihin toiminnantarkastajan lausunto ehkä antaa aihetta.</a:t>
            </a:r>
          </a:p>
          <a:p>
            <a:pPr>
              <a:buFont typeface="+mj-lt"/>
              <a:buAutoNum type="arabicPeriod"/>
            </a:pPr>
            <a:r>
              <a:rPr lang="fi-FI" sz="1400" dirty="0"/>
              <a:t>    Käsitellään ja päätetään toimintasuunnitelma vuodelle 2020 ja 2021</a:t>
            </a:r>
          </a:p>
          <a:p>
            <a:pPr>
              <a:buFont typeface="+mj-lt"/>
              <a:buAutoNum type="arabicPeriod"/>
            </a:pPr>
            <a:r>
              <a:rPr lang="fi-FI" sz="1400" dirty="0"/>
              <a:t>  Päätetään muutoksista sääntöpykäliin </a:t>
            </a:r>
          </a:p>
          <a:p>
            <a:pPr lvl="1"/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10 § Kokoukset</a:t>
            </a:r>
          </a:p>
          <a:p>
            <a:pPr lvl="1"/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Yhdistyksen kokouksina ovat vuosikokous, mikä on pidettävä huhtikuun loppuun mennessä ja ylimääräiset kokoukset. Ylimääräisiä kokouksia pidetään hallituksen kutsusta ja hallituksen päättäminä ajankohtina tarpeen mukaan sekä milloin vähintään kymmenesosa (1/10) yhdistyksen koko jäsenkunnasta sitä erityisesti ilmoitettua asiaa varten kirjallisesti vaatii.</a:t>
            </a:r>
          </a:p>
          <a:p>
            <a:pPr lvl="1"/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Vuosikokouksessa johtaa puhetta kokouksen tehtävään valitsema yhdistyksen jäsen. Ylimääräisissä kokouksissa toimii puheenjohtajana yhdistyksen puheenjohtaja tai hänen estyneenä ollessaan varapuheenjohtaja.”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5F2982A8-1E36-4E11-9201-113F76269CD3}"/>
              </a:ext>
            </a:extLst>
          </p:cNvPr>
          <p:cNvSpPr txBox="1"/>
          <p:nvPr/>
        </p:nvSpPr>
        <p:spPr>
          <a:xfrm>
            <a:off x="9093460" y="396580"/>
            <a:ext cx="7920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1 (3)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CF51E787-EF78-42A6-89BF-767FABBD94BE}"/>
              </a:ext>
            </a:extLst>
          </p:cNvPr>
          <p:cNvSpPr txBox="1"/>
          <p:nvPr/>
        </p:nvSpPr>
        <p:spPr>
          <a:xfrm>
            <a:off x="632520" y="150745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0" dirty="0">
                <a:latin typeface="Forte" panose="0306090204050207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80v</a:t>
            </a:r>
            <a:endParaRPr lang="fi-FI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omistaja\Documents\Documents\Pro Westend\Uusi logo\prowestend_logo\va¦êri\cmyk\prowestend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00832"/>
            <a:ext cx="1221366" cy="1341995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741960" y="332656"/>
            <a:ext cx="7747544" cy="0"/>
          </a:xfrm>
          <a:prstGeom prst="line">
            <a:avLst/>
          </a:prstGeom>
          <a:ln w="50800">
            <a:solidFill>
              <a:srgbClr val="2F5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6261" y="6453336"/>
            <a:ext cx="9193243" cy="0"/>
          </a:xfrm>
          <a:prstGeom prst="line">
            <a:avLst/>
          </a:prstGeom>
          <a:ln w="50800">
            <a:solidFill>
              <a:srgbClr val="2F5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2"/>
          <p:cNvSpPr txBox="1">
            <a:spLocks/>
          </p:cNvSpPr>
          <p:nvPr/>
        </p:nvSpPr>
        <p:spPr>
          <a:xfrm>
            <a:off x="1568624" y="487750"/>
            <a:ext cx="3312368" cy="1055077"/>
          </a:xfrm>
          <a:prstGeom prst="rect">
            <a:avLst/>
          </a:prstGeom>
        </p:spPr>
        <p:txBody>
          <a:bodyPr/>
          <a:lstStyle>
            <a:lvl1pPr algn="r">
              <a:spcBef>
                <a:spcPct val="0"/>
              </a:spcBef>
              <a:buNone/>
              <a:defRPr sz="2400" b="1"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fi-FI" sz="1800" dirty="0"/>
              <a:t>VUOSIKOKOUS 2020 ESITYSLISTA</a:t>
            </a:r>
            <a:br>
              <a:rPr lang="fi-FI" sz="1800" dirty="0"/>
            </a:br>
            <a:r>
              <a:rPr lang="fi-FI" sz="1800" dirty="0"/>
              <a:t>PRO WESTEND RY</a:t>
            </a:r>
          </a:p>
          <a:p>
            <a:r>
              <a:rPr lang="fi-FI" sz="1800" dirty="0"/>
              <a:t>23.9.2020 klo 18.00</a:t>
            </a:r>
            <a:br>
              <a:rPr lang="fi-FI" sz="1800" dirty="0"/>
            </a:br>
            <a:endParaRPr lang="fi-FI" sz="1800" dirty="0"/>
          </a:p>
        </p:txBody>
      </p:sp>
      <p:sp>
        <p:nvSpPr>
          <p:cNvPr id="21" name="TextBox 5"/>
          <p:cNvSpPr txBox="1"/>
          <p:nvPr/>
        </p:nvSpPr>
        <p:spPr>
          <a:xfrm>
            <a:off x="156795" y="2262048"/>
            <a:ext cx="93232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	Lisätään 1. ja 2. kappaleen väliin uusi kappale, joka mahdollistaa jatkossa myös etäyhteyksin 	järjestettävät vuosikokoukset:</a:t>
            </a:r>
          </a:p>
          <a:p>
            <a:r>
              <a:rPr lang="fi-FI" sz="1400" dirty="0"/>
              <a:t>	</a:t>
            </a:r>
          </a:p>
          <a:p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400" b="0" dirty="0">
                <a:latin typeface="Arial" panose="020B0604020202020204" pitchFamily="34" charset="0"/>
                <a:cs typeface="Arial" panose="020B0604020202020204" pitchFamily="34" charset="0"/>
              </a:rPr>
              <a:t>*10 </a:t>
            </a:r>
            <a:r>
              <a:rPr lang="fi-FI" sz="1400" b="0" dirty="0"/>
              <a:t>§ </a:t>
            </a:r>
          </a:p>
          <a:p>
            <a:r>
              <a:rPr lang="fi-FI" sz="1400" b="0" dirty="0">
                <a:latin typeface="Arial" panose="020B0604020202020204" pitchFamily="34" charset="0"/>
                <a:cs typeface="Arial" panose="020B0604020202020204" pitchFamily="34" charset="0"/>
              </a:rPr>
              <a:t>	Yhdistyksen kokouksina ovat vuosikokous, mikä on pidettävä huhtikuun loppuun mennessä ja 	ylimääräiset kokoukset. Ylimääräisiä kokouksia pidetään hallituksen kutsusta ja hallituksen päättäminä 	ajankohtina tarpeen mukaan sekä milloin vähintään kymmenesosa (1/10) yhdistyksen koko 	jäsenkunnasta sitä erityisesti ilmoitettua asiaa varten kirjallisesti vaatii.</a:t>
            </a:r>
          </a:p>
          <a:p>
            <a:endParaRPr lang="fi-FI" sz="1400" b="0" dirty="0"/>
          </a:p>
          <a:p>
            <a:r>
              <a:rPr lang="fi-FI" sz="1400" b="0" dirty="0">
                <a:latin typeface="Arial" panose="020B0604020202020204" pitchFamily="34" charset="0"/>
                <a:cs typeface="Arial" panose="020B0604020202020204" pitchFamily="34" charset="0"/>
              </a:rPr>
              <a:t>	Etäosallistuminen voi </a:t>
            </a:r>
            <a:r>
              <a:rPr lang="fi-FI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tpahtua</a:t>
            </a:r>
            <a:r>
              <a:rPr lang="fi-FI" sz="1400" b="0" dirty="0">
                <a:latin typeface="Arial" panose="020B0604020202020204" pitchFamily="34" charset="0"/>
                <a:cs typeface="Arial" panose="020B0604020202020204" pitchFamily="34" charset="0"/>
              </a:rPr>
              <a:t> kokouksen aikana (reaaliaikainen osallistuminen) tietoliikenneyhteyden tai 	muun teknisen apuvälineen avulla. Harkintavalta etäosallistumisen tarjoamisesta on yhdistyksen 	hallituksella.</a:t>
            </a:r>
          </a:p>
          <a:p>
            <a:endParaRPr lang="fi-FI" sz="1400" b="0" dirty="0"/>
          </a:p>
          <a:p>
            <a:r>
              <a:rPr lang="fi-FI" sz="1400" b="0" dirty="0">
                <a:latin typeface="Arial" panose="020B0604020202020204" pitchFamily="34" charset="0"/>
                <a:cs typeface="Arial" panose="020B0604020202020204" pitchFamily="34" charset="0"/>
              </a:rPr>
              <a:t>	Vuosikokouksessa johtaa puhetta kokouksen tehtäviin valitsema yhdistyksen jäsen. Ylimääräisissä 	kokouksissa toimii puheenjohtajana yhdisty</a:t>
            </a:r>
            <a:r>
              <a:rPr lang="fi-FI" sz="1400" b="0" dirty="0"/>
              <a:t>ksen puheenjohtaja tai hänen estyneenä ollessaan 	varapuheenjohtaja.”</a:t>
            </a:r>
          </a:p>
          <a:p>
            <a:endParaRPr lang="fi-FI" sz="1400" dirty="0"/>
          </a:p>
          <a:p>
            <a:r>
              <a:rPr lang="fi-FI" sz="1400" dirty="0"/>
              <a:t>	</a:t>
            </a:r>
          </a:p>
          <a:p>
            <a:endParaRPr lang="fi-FI" sz="1400" dirty="0"/>
          </a:p>
          <a:p>
            <a:pPr>
              <a:buFont typeface="+mj-lt"/>
              <a:buAutoNum type="arabicPeriod"/>
            </a:pPr>
            <a:endParaRPr lang="fi-FI" sz="1400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2B1DBFB-E7F7-4888-B21E-FC628BAD0C7A}"/>
              </a:ext>
            </a:extLst>
          </p:cNvPr>
          <p:cNvSpPr txBox="1"/>
          <p:nvPr/>
        </p:nvSpPr>
        <p:spPr>
          <a:xfrm>
            <a:off x="9051912" y="40466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2 (3)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D2D1146-54A5-4DCF-8A25-57A9E3938EDD}"/>
              </a:ext>
            </a:extLst>
          </p:cNvPr>
          <p:cNvSpPr txBox="1"/>
          <p:nvPr/>
        </p:nvSpPr>
        <p:spPr>
          <a:xfrm>
            <a:off x="609409" y="1493897"/>
            <a:ext cx="5475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b="0" dirty="0">
                <a:latin typeface="Forte" panose="0306090204050207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80v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01383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omistaja\Documents\Documents\Pro Westend\Uusi logo\prowestend_logo\va¦êri\cmyk\prowestend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00832"/>
            <a:ext cx="1221366" cy="1341995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741960" y="332656"/>
            <a:ext cx="7747544" cy="0"/>
          </a:xfrm>
          <a:prstGeom prst="line">
            <a:avLst/>
          </a:prstGeom>
          <a:ln w="50800">
            <a:solidFill>
              <a:srgbClr val="2F5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6261" y="6453336"/>
            <a:ext cx="9193243" cy="0"/>
          </a:xfrm>
          <a:prstGeom prst="line">
            <a:avLst/>
          </a:prstGeom>
          <a:ln w="50800">
            <a:solidFill>
              <a:srgbClr val="2F5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2"/>
          <p:cNvSpPr txBox="1">
            <a:spLocks/>
          </p:cNvSpPr>
          <p:nvPr/>
        </p:nvSpPr>
        <p:spPr>
          <a:xfrm>
            <a:off x="1568624" y="487750"/>
            <a:ext cx="3312368" cy="1055077"/>
          </a:xfrm>
          <a:prstGeom prst="rect">
            <a:avLst/>
          </a:prstGeom>
        </p:spPr>
        <p:txBody>
          <a:bodyPr/>
          <a:lstStyle>
            <a:lvl1pPr algn="r">
              <a:spcBef>
                <a:spcPct val="0"/>
              </a:spcBef>
              <a:buNone/>
              <a:defRPr sz="2400" b="1"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fi-FI" sz="1800" dirty="0"/>
              <a:t>VUOSIKOKOUS 2020 ESITYSLISTA</a:t>
            </a:r>
            <a:br>
              <a:rPr lang="fi-FI" sz="1800" dirty="0"/>
            </a:br>
            <a:r>
              <a:rPr lang="fi-FI" sz="1800" dirty="0"/>
              <a:t>PRO WESTEND RY</a:t>
            </a:r>
          </a:p>
          <a:p>
            <a:r>
              <a:rPr lang="fi-FI" sz="1800" dirty="0"/>
              <a:t>23.9.2020 klo 18.00</a:t>
            </a:r>
            <a:br>
              <a:rPr lang="fi-FI" sz="1800" dirty="0"/>
            </a:br>
            <a:endParaRPr lang="fi-FI" sz="1800" dirty="0"/>
          </a:p>
        </p:txBody>
      </p:sp>
      <p:sp>
        <p:nvSpPr>
          <p:cNvPr id="21" name="TextBox 5"/>
          <p:cNvSpPr txBox="1"/>
          <p:nvPr/>
        </p:nvSpPr>
        <p:spPr>
          <a:xfrm>
            <a:off x="219370" y="1844824"/>
            <a:ext cx="932324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400" dirty="0"/>
              <a:t>Muutetaan sääntöjen 14 § ”Hallitus” ensimmäinen lause</a:t>
            </a:r>
          </a:p>
          <a:p>
            <a:r>
              <a:rPr lang="fi-FI" sz="1400" dirty="0"/>
              <a:t>	</a:t>
            </a:r>
            <a:r>
              <a:rPr lang="fi-FI" sz="1400" b="0" dirty="0"/>
              <a:t>”Yhdistyksen toimeenpanevana elimenä on hallitus, johon kuuluu puheenjohtaja ja kuusi (6) 	vuosikokouksessa valittua jäsentä, joiden tulee olla yhdistyksen jäseniä.” </a:t>
            </a:r>
          </a:p>
          <a:p>
            <a:endParaRPr lang="fi-FI" sz="1400" dirty="0"/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	muotoon</a:t>
            </a:r>
          </a:p>
          <a:p>
            <a:r>
              <a:rPr lang="fi-FI" sz="1400" dirty="0"/>
              <a:t>	</a:t>
            </a:r>
            <a:r>
              <a:rPr lang="fi-FI" sz="1400" b="0" dirty="0"/>
              <a:t>”Yhdistyksen toimeenpanevana elimenä on hallitus, johon kuuluu puheenjohtaja ja neljästä kuuteen (4-6) 	vuosikokouksessa valittua jäsentä, joiden tulee olla yhdistyksen jäseniä.”</a:t>
            </a:r>
          </a:p>
          <a:p>
            <a:endParaRPr lang="fi-FI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b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i-FI" sz="1400" b="0" dirty="0"/>
          </a:p>
          <a:p>
            <a:endParaRPr lang="fi-FI" sz="1400" dirty="0"/>
          </a:p>
          <a:p>
            <a:r>
              <a:rPr lang="fi-FI" sz="1400" dirty="0"/>
              <a:t>11.    Liittymis- ja jäsenmaksun suuruuden vahvistaminen </a:t>
            </a:r>
          </a:p>
          <a:p>
            <a:r>
              <a:rPr lang="fi-FI" sz="1400" dirty="0"/>
              <a:t>12.    Hallituksen puheenjohtajan valinta</a:t>
            </a:r>
          </a:p>
          <a:p>
            <a:r>
              <a:rPr lang="fi-FI" sz="1400" dirty="0"/>
              <a:t>13.    Hallituksen jäsenten valinta erovuoroisten tilalle</a:t>
            </a:r>
          </a:p>
          <a:p>
            <a:r>
              <a:rPr lang="fi-FI" sz="1400" dirty="0"/>
              <a:t>14.    Toiminnantarkastajan ja varatoiminnantarkastajan valinta</a:t>
            </a:r>
          </a:p>
          <a:p>
            <a:r>
              <a:rPr lang="fi-FI" sz="1400" dirty="0"/>
              <a:t>15.    Päätetään medioista, joissa kokouskutsut ja muut tiedonannot julkaistaan</a:t>
            </a:r>
          </a:p>
          <a:p>
            <a:r>
              <a:rPr lang="fi-FI" sz="1400" dirty="0"/>
              <a:t>16.    Keskustelua ajankohtaisista Westendin alueen asioista </a:t>
            </a:r>
          </a:p>
          <a:p>
            <a:r>
              <a:rPr lang="fi-FI" sz="1400" dirty="0"/>
              <a:t>17.    Kokouksen päättäminen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75723469-E60D-48CA-851F-81C28B6C8BE0}"/>
              </a:ext>
            </a:extLst>
          </p:cNvPr>
          <p:cNvSpPr txBox="1"/>
          <p:nvPr/>
        </p:nvSpPr>
        <p:spPr>
          <a:xfrm>
            <a:off x="9070842" y="404663"/>
            <a:ext cx="7920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3 (3)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224CE4B0-0A33-44D8-B18A-5B2EC1B1E05E}"/>
              </a:ext>
            </a:extLst>
          </p:cNvPr>
          <p:cNvSpPr txBox="1"/>
          <p:nvPr/>
        </p:nvSpPr>
        <p:spPr>
          <a:xfrm>
            <a:off x="632520" y="1507980"/>
            <a:ext cx="7474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b="0" dirty="0">
                <a:latin typeface="Forte" panose="0306090204050207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80v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73544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5379</TotalTime>
  <Words>440</Words>
  <Application>Microsoft Office PowerPoint</Application>
  <PresentationFormat>A4-paperi (210 x 297 mm)</PresentationFormat>
  <Paragraphs>52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Forte</vt:lpstr>
      <vt:lpstr>Times New Roman</vt:lpstr>
      <vt:lpstr>Office Theme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Elina Tolonen</dc:creator>
  <cp:lastModifiedBy>Raija Piitulainen</cp:lastModifiedBy>
  <cp:revision>137</cp:revision>
  <cp:lastPrinted>2018-02-27T16:19:55Z</cp:lastPrinted>
  <dcterms:created xsi:type="dcterms:W3CDTF">2013-08-12T19:36:33Z</dcterms:created>
  <dcterms:modified xsi:type="dcterms:W3CDTF">2020-09-10T12:04:12Z</dcterms:modified>
</cp:coreProperties>
</file>