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17" r:id="rId5"/>
    <p:sldMasterId id="2147483796" r:id="rId6"/>
  </p:sldMasterIdLst>
  <p:notesMasterIdLst>
    <p:notesMasterId r:id="rId29"/>
  </p:notesMasterIdLst>
  <p:sldIdLst>
    <p:sldId id="1742" r:id="rId7"/>
    <p:sldId id="1743" r:id="rId8"/>
    <p:sldId id="1668" r:id="rId9"/>
    <p:sldId id="1735" r:id="rId10"/>
    <p:sldId id="488" r:id="rId11"/>
    <p:sldId id="281" r:id="rId12"/>
    <p:sldId id="1746" r:id="rId13"/>
    <p:sldId id="1682" r:id="rId14"/>
    <p:sldId id="828" r:id="rId15"/>
    <p:sldId id="1736" r:id="rId16"/>
    <p:sldId id="1681" r:id="rId17"/>
    <p:sldId id="1747" r:id="rId18"/>
    <p:sldId id="1664" r:id="rId19"/>
    <p:sldId id="1676" r:id="rId20"/>
    <p:sldId id="1677" r:id="rId21"/>
    <p:sldId id="1683" r:id="rId22"/>
    <p:sldId id="1684" r:id="rId23"/>
    <p:sldId id="1685" r:id="rId24"/>
    <p:sldId id="1686" r:id="rId25"/>
    <p:sldId id="1680" r:id="rId26"/>
    <p:sldId id="1687" r:id="rId27"/>
    <p:sldId id="267" r:id="rId28"/>
  </p:sldIdLst>
  <p:sldSz cx="12192000" cy="6858000"/>
  <p:notesSz cx="6858000" cy="9144000"/>
  <p:embeddedFontLst>
    <p:embeddedFont>
      <p:font typeface="Arial Narrow" panose="020B0606020202030204" pitchFamily="34" charset="0"/>
      <p:regular r:id="rId30"/>
      <p:bold r:id="rId31"/>
      <p:italic r:id="rId32"/>
      <p:boldItalic r:id="rId33"/>
    </p:embeddedFont>
    <p:embeddedFont>
      <p:font typeface="Franklin Gothic Heavy" panose="020B0903020102020204" pitchFamily="34" charset="0"/>
      <p:regular r:id="rId34"/>
      <p:bold r:id="rId35"/>
      <p:italic r:id="rId36"/>
      <p:boldItalic r:id="rId37"/>
    </p:embeddedFont>
    <p:embeddedFont>
      <p:font typeface="Gill Sans Nova" panose="020B0602020104020203" pitchFamily="34" charset="0"/>
      <p:regular r:id="rId38"/>
      <p:bold r:id="rId39"/>
      <p:italic r:id="rId40"/>
      <p:boldItalic r:id="rId41"/>
    </p:embeddedFont>
    <p:embeddedFont>
      <p:font typeface="Libre Franklin" pitchFamily="2" charset="0"/>
      <p:regular r:id="rId42"/>
      <p:bold r:id="rId43"/>
      <p:italic r:id="rId44"/>
      <p:boldItalic r:id="rId45"/>
    </p:embeddedFont>
    <p:embeddedFont>
      <p:font typeface="Passion One" panose="02000506080000020004" charset="0"/>
      <p:regular r:id="rId46"/>
      <p:bold r:id="rId47"/>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A59558"/>
    <a:srgbClr val="7B88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4074" autoAdjust="0"/>
  </p:normalViewPr>
  <p:slideViewPr>
    <p:cSldViewPr snapToGrid="0">
      <p:cViewPr varScale="1">
        <p:scale>
          <a:sx n="69" d="100"/>
          <a:sy n="69" d="100"/>
        </p:scale>
        <p:origin x="534"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riista-my.sharepoint.com/personal/mikko_sirkia_riista_fi/Documents/JHT/Suurpetojen%20kannanhoidolliset%20poikkeusluvat%202011-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kantojen</a:t>
            </a:r>
            <a:r>
              <a:rPr lang="fi-FI" baseline="0"/>
              <a:t> kehitys 2011-2023</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1364447684218197E-2"/>
          <c:y val="0.12267931345395211"/>
          <c:w val="0.90863565111268862"/>
          <c:h val="0.73147809543941233"/>
        </c:manualLayout>
      </c:layout>
      <c:lineChart>
        <c:grouping val="standard"/>
        <c:varyColors val="0"/>
        <c:ser>
          <c:idx val="0"/>
          <c:order val="0"/>
          <c:tx>
            <c:strRef>
              <c:f>Taul1!$L$60</c:f>
              <c:strCache>
                <c:ptCount val="1"/>
                <c:pt idx="0">
                  <c:v>Ilves</c:v>
                </c:pt>
              </c:strCache>
            </c:strRef>
          </c:tx>
          <c:spPr>
            <a:ln w="28575" cap="rnd">
              <a:solidFill>
                <a:schemeClr val="accent1"/>
              </a:solidFill>
              <a:round/>
            </a:ln>
            <a:effectLst/>
          </c:spPr>
          <c:marker>
            <c:symbol val="none"/>
          </c:marker>
          <c:cat>
            <c:numRef>
              <c:f>Taul1!$M$59:$Z$59</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Taul1!$M$60:$Z$60</c:f>
              <c:numCache>
                <c:formatCode>General</c:formatCode>
                <c:ptCount val="14"/>
                <c:pt idx="0">
                  <c:v>2500</c:v>
                </c:pt>
                <c:pt idx="1">
                  <c:v>2450</c:v>
                </c:pt>
                <c:pt idx="2">
                  <c:v>2550</c:v>
                </c:pt>
                <c:pt idx="3">
                  <c:v>2800</c:v>
                </c:pt>
                <c:pt idx="4">
                  <c:v>2750</c:v>
                </c:pt>
                <c:pt idx="5">
                  <c:v>2500</c:v>
                </c:pt>
                <c:pt idx="6">
                  <c:v>2450</c:v>
                </c:pt>
                <c:pt idx="7">
                  <c:v>1950</c:v>
                </c:pt>
                <c:pt idx="8">
                  <c:v>1900</c:v>
                </c:pt>
                <c:pt idx="9">
                  <c:v>2200</c:v>
                </c:pt>
                <c:pt idx="10">
                  <c:v>2250</c:v>
                </c:pt>
                <c:pt idx="11">
                  <c:v>2300</c:v>
                </c:pt>
                <c:pt idx="12">
                  <c:v>2500</c:v>
                </c:pt>
                <c:pt idx="13">
                  <c:v>2260</c:v>
                </c:pt>
              </c:numCache>
            </c:numRef>
          </c:val>
          <c:smooth val="0"/>
          <c:extLst>
            <c:ext xmlns:c16="http://schemas.microsoft.com/office/drawing/2014/chart" uri="{C3380CC4-5D6E-409C-BE32-E72D297353CC}">
              <c16:uniqueId val="{00000000-E65C-AF4C-9E2A-06F904B54279}"/>
            </c:ext>
          </c:extLst>
        </c:ser>
        <c:ser>
          <c:idx val="1"/>
          <c:order val="1"/>
          <c:tx>
            <c:strRef>
              <c:f>Taul1!$L$61</c:f>
              <c:strCache>
                <c:ptCount val="1"/>
                <c:pt idx="0">
                  <c:v>Karhu</c:v>
                </c:pt>
              </c:strCache>
            </c:strRef>
          </c:tx>
          <c:spPr>
            <a:ln w="28575" cap="rnd">
              <a:solidFill>
                <a:schemeClr val="accent2"/>
              </a:solidFill>
              <a:round/>
            </a:ln>
            <a:effectLst/>
          </c:spPr>
          <c:marker>
            <c:symbol val="none"/>
          </c:marker>
          <c:dPt>
            <c:idx val="6"/>
            <c:marker>
              <c:symbol val="none"/>
            </c:marker>
            <c:bubble3D val="0"/>
            <c:spPr>
              <a:ln w="28575" cap="rnd">
                <a:solidFill>
                  <a:srgbClr val="A59558"/>
                </a:solidFill>
                <a:round/>
              </a:ln>
              <a:effectLst/>
            </c:spPr>
            <c:extLst>
              <c:ext xmlns:c16="http://schemas.microsoft.com/office/drawing/2014/chart" uri="{C3380CC4-5D6E-409C-BE32-E72D297353CC}">
                <c16:uniqueId val="{00000004-E65C-AF4C-9E2A-06F904B54279}"/>
              </c:ext>
            </c:extLst>
          </c:dPt>
          <c:cat>
            <c:numRef>
              <c:f>Taul1!$M$59:$Z$59</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Taul1!$M$61:$Z$61</c:f>
              <c:numCache>
                <c:formatCode>General</c:formatCode>
                <c:ptCount val="14"/>
                <c:pt idx="0">
                  <c:v>1680</c:v>
                </c:pt>
                <c:pt idx="1">
                  <c:v>1620</c:v>
                </c:pt>
                <c:pt idx="2">
                  <c:v>1470</c:v>
                </c:pt>
                <c:pt idx="3">
                  <c:v>1565</c:v>
                </c:pt>
                <c:pt idx="4">
                  <c:v>1780</c:v>
                </c:pt>
                <c:pt idx="5">
                  <c:v>2040</c:v>
                </c:pt>
                <c:pt idx="6">
                  <c:v>2265</c:v>
                </c:pt>
                <c:pt idx="7">
                  <c:v>2080</c:v>
                </c:pt>
                <c:pt idx="8">
                  <c:v>2195</c:v>
                </c:pt>
                <c:pt idx="9">
                  <c:v>2415</c:v>
                </c:pt>
                <c:pt idx="10">
                  <c:v>2325</c:v>
                </c:pt>
                <c:pt idx="11">
                  <c:v>1830</c:v>
                </c:pt>
                <c:pt idx="12">
                  <c:v>1830</c:v>
                </c:pt>
                <c:pt idx="13">
                  <c:v>2175</c:v>
                </c:pt>
              </c:numCache>
            </c:numRef>
          </c:val>
          <c:smooth val="0"/>
          <c:extLst>
            <c:ext xmlns:c16="http://schemas.microsoft.com/office/drawing/2014/chart" uri="{C3380CC4-5D6E-409C-BE32-E72D297353CC}">
              <c16:uniqueId val="{00000001-E65C-AF4C-9E2A-06F904B54279}"/>
            </c:ext>
          </c:extLst>
        </c:ser>
        <c:ser>
          <c:idx val="2"/>
          <c:order val="2"/>
          <c:tx>
            <c:strRef>
              <c:f>Taul1!$L$62</c:f>
              <c:strCache>
                <c:ptCount val="1"/>
                <c:pt idx="0">
                  <c:v>Susi</c:v>
                </c:pt>
              </c:strCache>
            </c:strRef>
          </c:tx>
          <c:spPr>
            <a:ln w="28575" cap="rnd">
              <a:solidFill>
                <a:schemeClr val="accent3"/>
              </a:solidFill>
              <a:round/>
            </a:ln>
            <a:effectLst/>
          </c:spPr>
          <c:marker>
            <c:symbol val="none"/>
          </c:marker>
          <c:cat>
            <c:numRef>
              <c:f>Taul1!$M$59:$Z$59</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Taul1!$M$62:$Z$62</c:f>
              <c:numCache>
                <c:formatCode>General</c:formatCode>
                <c:ptCount val="14"/>
                <c:pt idx="0">
                  <c:v>140</c:v>
                </c:pt>
                <c:pt idx="1">
                  <c:v>155</c:v>
                </c:pt>
                <c:pt idx="2">
                  <c:v>130</c:v>
                </c:pt>
                <c:pt idx="3">
                  <c:v>150</c:v>
                </c:pt>
                <c:pt idx="4">
                  <c:v>230</c:v>
                </c:pt>
                <c:pt idx="5">
                  <c:v>215</c:v>
                </c:pt>
                <c:pt idx="6">
                  <c:v>165</c:v>
                </c:pt>
                <c:pt idx="7">
                  <c:v>180</c:v>
                </c:pt>
                <c:pt idx="8">
                  <c:v>195</c:v>
                </c:pt>
                <c:pt idx="9">
                  <c:v>230</c:v>
                </c:pt>
                <c:pt idx="10">
                  <c:v>300</c:v>
                </c:pt>
                <c:pt idx="11">
                  <c:v>290</c:v>
                </c:pt>
                <c:pt idx="12">
                  <c:v>310</c:v>
                </c:pt>
                <c:pt idx="13">
                  <c:v>299</c:v>
                </c:pt>
              </c:numCache>
            </c:numRef>
          </c:val>
          <c:smooth val="0"/>
          <c:extLst>
            <c:ext xmlns:c16="http://schemas.microsoft.com/office/drawing/2014/chart" uri="{C3380CC4-5D6E-409C-BE32-E72D297353CC}">
              <c16:uniqueId val="{00000002-E65C-AF4C-9E2A-06F904B54279}"/>
            </c:ext>
          </c:extLst>
        </c:ser>
        <c:ser>
          <c:idx val="3"/>
          <c:order val="3"/>
          <c:tx>
            <c:strRef>
              <c:f>Taul1!$L$63</c:f>
              <c:strCache>
                <c:ptCount val="1"/>
                <c:pt idx="0">
                  <c:v>Ahma</c:v>
                </c:pt>
              </c:strCache>
            </c:strRef>
          </c:tx>
          <c:spPr>
            <a:ln w="28575" cap="rnd">
              <a:solidFill>
                <a:schemeClr val="accent4"/>
              </a:solidFill>
              <a:round/>
            </a:ln>
            <a:effectLst/>
          </c:spPr>
          <c:marker>
            <c:symbol val="none"/>
          </c:marker>
          <c:cat>
            <c:numRef>
              <c:f>Taul1!$M$59:$Z$59</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Taul1!$M$63:$Z$63</c:f>
              <c:numCache>
                <c:formatCode>General</c:formatCode>
                <c:ptCount val="14"/>
                <c:pt idx="0">
                  <c:v>100</c:v>
                </c:pt>
                <c:pt idx="1">
                  <c:v>100</c:v>
                </c:pt>
                <c:pt idx="2">
                  <c:v>120</c:v>
                </c:pt>
                <c:pt idx="3">
                  <c:v>180</c:v>
                </c:pt>
                <c:pt idx="4">
                  <c:v>210</c:v>
                </c:pt>
                <c:pt idx="5">
                  <c:v>220</c:v>
                </c:pt>
                <c:pt idx="6">
                  <c:v>260</c:v>
                </c:pt>
                <c:pt idx="7">
                  <c:v>275</c:v>
                </c:pt>
                <c:pt idx="8">
                  <c:v>290</c:v>
                </c:pt>
                <c:pt idx="9">
                  <c:v>400</c:v>
                </c:pt>
                <c:pt idx="10">
                  <c:v>350</c:v>
                </c:pt>
                <c:pt idx="11">
                  <c:v>360</c:v>
                </c:pt>
                <c:pt idx="12">
                  <c:v>447</c:v>
                </c:pt>
                <c:pt idx="13">
                  <c:v>421</c:v>
                </c:pt>
              </c:numCache>
            </c:numRef>
          </c:val>
          <c:smooth val="0"/>
          <c:extLst>
            <c:ext xmlns:c16="http://schemas.microsoft.com/office/drawing/2014/chart" uri="{C3380CC4-5D6E-409C-BE32-E72D297353CC}">
              <c16:uniqueId val="{00000003-E65C-AF4C-9E2A-06F904B54279}"/>
            </c:ext>
          </c:extLst>
        </c:ser>
        <c:dLbls>
          <c:showLegendKey val="0"/>
          <c:showVal val="0"/>
          <c:showCatName val="0"/>
          <c:showSerName val="0"/>
          <c:showPercent val="0"/>
          <c:showBubbleSize val="0"/>
        </c:dLbls>
        <c:smooth val="0"/>
        <c:axId val="897107840"/>
        <c:axId val="1510156928"/>
      </c:lineChart>
      <c:catAx>
        <c:axId val="897107840"/>
        <c:scaling>
          <c:orientation val="minMax"/>
        </c:scaling>
        <c:delete val="1"/>
        <c:axPos val="b"/>
        <c:numFmt formatCode="General" sourceLinked="1"/>
        <c:majorTickMark val="none"/>
        <c:minorTickMark val="none"/>
        <c:tickLblPos val="nextTo"/>
        <c:crossAx val="1510156928"/>
        <c:crosses val="autoZero"/>
        <c:auto val="1"/>
        <c:lblAlgn val="ctr"/>
        <c:lblOffset val="100"/>
        <c:noMultiLvlLbl val="0"/>
      </c:catAx>
      <c:valAx>
        <c:axId val="151015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897107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21FF4AF5-49D5-4582-A08B-A67FBDAA34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a:extLst>
              <a:ext uri="{FF2B5EF4-FFF2-40B4-BE49-F238E27FC236}">
                <a16:creationId xmlns:a16="http://schemas.microsoft.com/office/drawing/2014/main" id="{67190B68-DFBD-4C8C-A9F2-23332FC3B80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7377D54-8B73-487B-803B-CA62E4171C90}" type="datetimeFigureOut">
              <a:rPr lang="fi-FI"/>
              <a:pPr>
                <a:defRPr/>
              </a:pPr>
              <a:t>28.2.2025</a:t>
            </a:fld>
            <a:endParaRPr lang="fi-FI"/>
          </a:p>
        </p:txBody>
      </p:sp>
      <p:sp>
        <p:nvSpPr>
          <p:cNvPr id="4" name="Dian kuvan paikkamerkki 3">
            <a:extLst>
              <a:ext uri="{FF2B5EF4-FFF2-40B4-BE49-F238E27FC236}">
                <a16:creationId xmlns:a16="http://schemas.microsoft.com/office/drawing/2014/main" id="{56C70300-24B5-4CC1-B59E-8BB312093D8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a:extLst>
              <a:ext uri="{FF2B5EF4-FFF2-40B4-BE49-F238E27FC236}">
                <a16:creationId xmlns:a16="http://schemas.microsoft.com/office/drawing/2014/main" id="{14AD05DA-64C3-4A9E-B3B3-9E26B5A3604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a:extLst>
              <a:ext uri="{FF2B5EF4-FFF2-40B4-BE49-F238E27FC236}">
                <a16:creationId xmlns:a16="http://schemas.microsoft.com/office/drawing/2014/main" id="{2343488C-EC82-404E-8059-0D735502E1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a:extLst>
              <a:ext uri="{FF2B5EF4-FFF2-40B4-BE49-F238E27FC236}">
                <a16:creationId xmlns:a16="http://schemas.microsoft.com/office/drawing/2014/main" id="{0DAB7CE2-6344-42EE-A1D3-EF953653496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3E696AE-D318-4E38-91A8-6C61CDF0DA01}"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iista.fi/riistatalous/riistakantojen-verotuksen-suunnittelu/pienten-hirvielainten-verotu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1</a:t>
            </a:fld>
            <a:endParaRPr lang="fi-FI"/>
          </a:p>
        </p:txBody>
      </p:sp>
    </p:spTree>
    <p:extLst>
      <p:ext uri="{BB962C8B-B14F-4D97-AF65-F5344CB8AC3E}">
        <p14:creationId xmlns:p14="http://schemas.microsoft.com/office/powerpoint/2010/main" val="214148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16</a:t>
            </a:fld>
            <a:endParaRPr lang="fi-FI" dirty="0"/>
          </a:p>
        </p:txBody>
      </p:sp>
    </p:spTree>
    <p:extLst>
      <p:ext uri="{BB962C8B-B14F-4D97-AF65-F5344CB8AC3E}">
        <p14:creationId xmlns:p14="http://schemas.microsoft.com/office/powerpoint/2010/main" val="365761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 Havainnoissa puhutaan koko ajan havainnoista niin, että yksi havainto voi sisältää monta yksilöä.</a:t>
            </a: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21</a:t>
            </a:fld>
            <a:endParaRPr lang="fi-FI" dirty="0"/>
          </a:p>
        </p:txBody>
      </p:sp>
    </p:spTree>
    <p:extLst>
      <p:ext uri="{BB962C8B-B14F-4D97-AF65-F5344CB8AC3E}">
        <p14:creationId xmlns:p14="http://schemas.microsoft.com/office/powerpoint/2010/main" val="365811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a:effectLst/>
                <a:latin typeface="Calibri" panose="020F0502020204030204" pitchFamily="34" charset="0"/>
                <a:ea typeface="Aptos" panose="020B0004020202020204" pitchFamily="34" charset="0"/>
              </a:rPr>
              <a:t>Kiitos – oliko kysymyksiä tai terveisiä riistakeskuksen suuntaan?</a:t>
            </a:r>
            <a:endParaRPr lang="fi-FI"/>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22</a:t>
            </a:fld>
            <a:endParaRPr lang="fi-FI"/>
          </a:p>
        </p:txBody>
      </p:sp>
    </p:spTree>
    <p:extLst>
      <p:ext uri="{BB962C8B-B14F-4D97-AF65-F5344CB8AC3E}">
        <p14:creationId xmlns:p14="http://schemas.microsoft.com/office/powerpoint/2010/main" val="393507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br>
              <a:rPr lang="fi-FI" sz="1800" dirty="0">
                <a:solidFill>
                  <a:srgbClr val="000000"/>
                </a:solidFill>
                <a:effectLst/>
                <a:latin typeface="+mn-lt"/>
                <a:ea typeface="Times New Roman" panose="02020603050405020304" pitchFamily="18" charset="0"/>
              </a:rPr>
            </a:br>
            <a:r>
              <a:rPr lang="fi-FI" sz="1800" dirty="0">
                <a:solidFill>
                  <a:srgbClr val="000000"/>
                </a:solidFill>
                <a:effectLst/>
                <a:latin typeface="+mn-lt"/>
                <a:ea typeface="Times New Roman" panose="02020603050405020304" pitchFamily="18" charset="0"/>
              </a:rPr>
              <a:t>Tästä voisi todeta lähinnä, että kuten hyvin tiedetään ei kannanhoidollinen metsästys ole ollut mahdollista Suomessa – kaikki päätöksissä käytetyt päämäärät ja perusteet on toinen toisensa jälkeen todettu </a:t>
            </a:r>
            <a:r>
              <a:rPr lang="fi-FI" sz="1800" dirty="0" err="1">
                <a:solidFill>
                  <a:srgbClr val="000000"/>
                </a:solidFill>
                <a:effectLst/>
                <a:latin typeface="+mn-lt"/>
                <a:ea typeface="Times New Roman" panose="02020603050405020304" pitchFamily="18" charset="0"/>
              </a:rPr>
              <a:t>KHOssa</a:t>
            </a:r>
            <a:r>
              <a:rPr lang="fi-FI" sz="1800" dirty="0">
                <a:solidFill>
                  <a:srgbClr val="000000"/>
                </a:solidFill>
                <a:effectLst/>
                <a:latin typeface="+mn-lt"/>
                <a:ea typeface="Times New Roman" panose="02020603050405020304" pitchFamily="18" charset="0"/>
              </a:rPr>
              <a:t> laittomiksi. Kuluvana metsästyskautena myönnettiin yksi lupa karhun pyyntiin, mutta siitä valitettiin ja se asetettiin täytäntöönpanokieltoon ja tammikuun lopussa kuultiin, että Itä-Suomen hallinto-oikeus kumosi päätöksen . Ilves ja susilupia ei myönnetty yhtään. Viime vuonna saatiin saaliiksi 4 ilvestä, koska yhdestä luvasta ei valitettu. Karhuluvat todettiin laittomiksi vuoden 2023 jahdin jälkeen (poronhoitoalueen eteläpuolinen Suomi)</a:t>
            </a:r>
          </a:p>
          <a:p>
            <a:pPr fontAlgn="base"/>
            <a:endParaRPr lang="fi-FI" sz="1800" dirty="0">
              <a:solidFill>
                <a:srgbClr val="000000"/>
              </a:solidFill>
              <a:effectLst/>
              <a:latin typeface="+mn-lt"/>
              <a:ea typeface="Times New Roman" panose="02020603050405020304" pitchFamily="18" charset="0"/>
            </a:endParaRPr>
          </a:p>
          <a:p>
            <a:pPr algn="l">
              <a:lnSpc>
                <a:spcPts val="3000"/>
              </a:lnSpc>
              <a:spcBef>
                <a:spcPts val="1875"/>
              </a:spcBef>
            </a:pPr>
            <a:r>
              <a:rPr lang="fi-FI" sz="1800" dirty="0">
                <a:solidFill>
                  <a:srgbClr val="000000"/>
                </a:solidFill>
                <a:effectLst/>
                <a:latin typeface="+mn-lt"/>
                <a:ea typeface="Times New Roman" panose="02020603050405020304" pitchFamily="18" charset="0"/>
              </a:rPr>
              <a:t>Vuosi sitten aloitti ministeriön koollekutsumana työnsä suurpetojen poikkeuslupakäytäntöjä pohtinut työryhmä. Kesällä pidennettiin haittaperusteisten poikkeuslupien voimassaoloaikaa 31 päivään (oli 21) ja vuoden lopussa työryhmä julkaisi suunnitelmansa kannanhoidollisen metsästyksen mahdollistamiseksi lakimuutoksin. Vuoden loppupuolella </a:t>
            </a:r>
            <a:r>
              <a:rPr lang="fi-FI" sz="2800" b="0" i="0" dirty="0">
                <a:solidFill>
                  <a:srgbClr val="282828"/>
                </a:solidFill>
                <a:effectLst/>
                <a:latin typeface="+mn-lt"/>
              </a:rPr>
              <a:t>Bernin sopimuksen pysyvä komitea päätti alentaa suden suojelustatusta, mikä luo edellytyksiä muutoksille myös EU-tasolla</a:t>
            </a:r>
          </a:p>
          <a:p>
            <a:pPr fontAlgn="base"/>
            <a:endParaRPr lang="fi-FI" sz="1800" dirty="0">
              <a:solidFill>
                <a:srgbClr val="000000"/>
              </a:solidFill>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-------vanhat tekstit vuodelta 2024-------</a:t>
            </a:r>
          </a:p>
          <a:p>
            <a:pPr fontAlgn="base"/>
            <a:r>
              <a:rPr lang="fi-FI" sz="1800" dirty="0">
                <a:solidFill>
                  <a:srgbClr val="000000"/>
                </a:solidFill>
                <a:effectLst/>
                <a:latin typeface="+mn-lt"/>
                <a:ea typeface="Times New Roman" panose="02020603050405020304" pitchFamily="18" charset="0"/>
              </a:rPr>
              <a:t>Koko riistakeskuksen olemassaolon ajan on Suomessa metsästetty rauhoitettuja ilvestä ja karhua kannanhoidollisilla poikkeusluvilla. Taulukkoon on kuvattu poikkeusluvilla metsästettyjen eläimien saalismäärät metsästyskausittain. Taulukon alapuolella on kuvattu, miten suurpetojen kantojen on arvioitu kehittyneen ajanjaksolla ja siitä nähdään, että kannanhoitosuunnitelmat ja niihin perustuva metsästys poikkeusluvilla on toiminut. Erityisesti ilveksen ja karhun kohdalla. Niitä on metsästetty, mutta kannat ovat kasvaneet ja voivat hyvin!​</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Taulukosta käy myös ilmi, että suurpetojen kannanhoitosuunnitelmia on päivitetty aika ajoin </a:t>
            </a:r>
            <a:r>
              <a:rPr lang="fi-FI" sz="1800" dirty="0">
                <a:solidFill>
                  <a:srgbClr val="4EA72E"/>
                </a:solidFill>
                <a:effectLst/>
                <a:latin typeface="+mn-lt"/>
                <a:ea typeface="Times New Roman" panose="02020603050405020304" pitchFamily="18" charset="0"/>
              </a:rPr>
              <a:t>(vihreä karttakuvake taulukossa</a:t>
            </a:r>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effectLst/>
                <a:latin typeface="+mn-lt"/>
                <a:ea typeface="Times New Roman" panose="02020603050405020304" pitchFamily="18" charset="0"/>
              </a:rPr>
              <a:t> </a:t>
            </a:r>
          </a:p>
          <a:p>
            <a:pPr fontAlgn="base"/>
            <a:r>
              <a:rPr lang="fi-FI" sz="1800" dirty="0">
                <a:solidFill>
                  <a:srgbClr val="000000"/>
                </a:solidFill>
                <a:effectLst/>
                <a:latin typeface="+mn-lt"/>
                <a:ea typeface="Times New Roman" panose="02020603050405020304" pitchFamily="18" charset="0"/>
              </a:rPr>
              <a:t>Kertauksen vuoksi. Suurpetojen metsästystä Suomessa säätelee EU:n vuonna 1992 säätämä luontodirektiivi ja sen liitteet. Karhu ja Ilves ovat koko Suomessa liitteessä 4, samoin susi, paitsi poronhoitoalueella se on liitteessä 5. Ahma on koko Suomessa liitteessä 2. Liitteessä 4 mainitut eläimet ovat pääsääntöisesti suojeltuja, mutta niitä saa tappaa erillispäätöksillä ja laissa määrätyillä edellytyksillä.​ Tämä koskee siis karhua, ilvestä ja sutta poronhoitoalueen ulkopuolella.</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Suomessa poikkeuslupa on voitu myöntää, mikäli on pystytty osoittamaan hyväksyttävä päämäärä tai tavoite poikkeusluvalle. Ja tämäkin vain, jos ei ole muuta tyydyttävää ratkaisua osoitettavissa. Lain mukaan on myös arvioitava poikkeusluvan vaikutus kannan suojelutasoon. ​</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Kuten monessa muussakin asiassa, myös poikkeuslupaharkintaa rajaa vallitseva oikeuskäytäntö. Oikeuskäytäntö muotoutuu oikeuden päätöksien myötä ja niitä tehdään, jos jokin taho valituksellaan kyseenalaistaa tehdyn päätöksen oikeudellisen perusteen. ​ </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Taulukosta käy ilmi, milloin poikkeuslupapäätöksistä on valitettu </a:t>
            </a:r>
            <a:r>
              <a:rPr lang="fi-FI" sz="1800" dirty="0">
                <a:solidFill>
                  <a:srgbClr val="FF0000"/>
                </a:solidFill>
                <a:effectLst/>
                <a:latin typeface="+mn-lt"/>
                <a:ea typeface="Times New Roman" panose="02020603050405020304" pitchFamily="18" charset="0"/>
              </a:rPr>
              <a:t>(punainen aita). </a:t>
            </a:r>
            <a:r>
              <a:rPr lang="fi-FI" sz="1800" dirty="0">
                <a:solidFill>
                  <a:srgbClr val="000000"/>
                </a:solidFill>
                <a:effectLst/>
                <a:latin typeface="+mn-lt"/>
                <a:ea typeface="Times New Roman" panose="02020603050405020304" pitchFamily="18" charset="0"/>
              </a:rPr>
              <a:t>Viime vuosina hallinto-oikeudet ovat julistaneet ko. päätökset yleensä saman tien myös toimenpidekieltoon, eli valituksen alaisilla luvilla ei ole voitu metsästää. Esimerkiksi vuonna 2022 valitukset vaikuttivat tuntuvasti karhunsaaliin määrään.​</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Hallinto-oikeuksien päätöksistä on valitettu korkeimpaan hallinto-oikeuteen, joka on käsitellyt valituksia omassa aikataulussaan. Korkeimman hallinto-oikeuden päätöksiä kuvaa </a:t>
            </a:r>
            <a:r>
              <a:rPr lang="fi-FI" sz="1800" dirty="0">
                <a:solidFill>
                  <a:srgbClr val="4E95D9"/>
                </a:solidFill>
                <a:effectLst/>
                <a:latin typeface="+mn-lt"/>
                <a:ea typeface="Times New Roman" panose="02020603050405020304" pitchFamily="18" charset="0"/>
              </a:rPr>
              <a:t>sininen vaaka-kuvake.</a:t>
            </a:r>
            <a:endParaRPr lang="fi-FI" sz="1800" dirty="0">
              <a:effectLst/>
              <a:latin typeface="+mn-lt"/>
              <a:ea typeface="Times New Roman" panose="02020603050405020304" pitchFamily="18" charset="0"/>
            </a:endParaRPr>
          </a:p>
          <a:p>
            <a:pPr fontAlgn="base"/>
            <a:r>
              <a:rPr lang="fi-FI" sz="1800" dirty="0">
                <a:effectLst/>
                <a:latin typeface="+mn-lt"/>
                <a:ea typeface="Times New Roman" panose="02020603050405020304" pitchFamily="18" charset="0"/>
              </a:rPr>
              <a:t> </a:t>
            </a:r>
          </a:p>
          <a:p>
            <a:pPr fontAlgn="base"/>
            <a:r>
              <a:rPr lang="fi-FI" sz="1800" i="1" dirty="0">
                <a:solidFill>
                  <a:srgbClr val="002060"/>
                </a:solidFill>
                <a:effectLst/>
                <a:latin typeface="+mn-lt"/>
                <a:ea typeface="Times New Roman" panose="02020603050405020304" pitchFamily="18" charset="0"/>
              </a:rPr>
              <a:t>Esimerkiksi vuonna 2014 susien poikkeusluvista tehdyt valitukset KHO käsitteli lopulta vuonna 2020 pyydettyään ensin EU-tuomioistuimelta kannanottoa päätöksessä käytettyyn perusteeseen (salametsästyksen ehkäisy, </a:t>
            </a:r>
            <a:r>
              <a:rPr lang="fi-FI" sz="1800" i="1" dirty="0">
                <a:solidFill>
                  <a:srgbClr val="FFC000"/>
                </a:solidFill>
                <a:effectLst/>
                <a:latin typeface="+mn-lt"/>
                <a:ea typeface="Times New Roman" panose="02020603050405020304" pitchFamily="18" charset="0"/>
              </a:rPr>
              <a:t>keltainen</a:t>
            </a:r>
            <a:r>
              <a:rPr lang="fi-FI" sz="1800" i="1" dirty="0">
                <a:solidFill>
                  <a:srgbClr val="002060"/>
                </a:solidFill>
                <a:effectLst/>
                <a:latin typeface="+mn-lt"/>
                <a:ea typeface="Times New Roman" panose="02020603050405020304" pitchFamily="18" charset="0"/>
              </a:rPr>
              <a:t> vaaka)​</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KHO on päätöksissään ottanut aina kantaa vain valitusten kohteena olleiden myönnettyjen poikkeuslupien perusteisiin. Ensimmäisessä päätöksessään vuonna 2014 KHO hyväksyi päätösten perusteeksi päämäärän, joka perustuu kannanhoitosuunnitelmaan. Tämän perusteen KHO kuitenkin hylkäsi vuoden 2022 päätöksessään. KHO on linjannut, että mikään seuraavista eivät voi olla kannanhoidollisen metsästyksen perusteena:​</a:t>
            </a:r>
            <a:endParaRPr lang="fi-FI" sz="1800" dirty="0">
              <a:effectLst/>
              <a:latin typeface="+mn-lt"/>
              <a:ea typeface="Times New Roman" panose="02020603050405020304" pitchFamily="18" charset="0"/>
            </a:endParaRPr>
          </a:p>
          <a:p>
            <a:pPr marL="342900" lvl="0" indent="-342900" fontAlgn="base">
              <a:tabLst>
                <a:tab pos="457200" algn="l"/>
              </a:tabLst>
            </a:pPr>
            <a:r>
              <a:rPr lang="fi-FI" sz="1800" dirty="0">
                <a:solidFill>
                  <a:srgbClr val="000000"/>
                </a:solidFill>
                <a:effectLst/>
                <a:latin typeface="+mn-lt"/>
                <a:ea typeface="Times New Roman" panose="02020603050405020304" pitchFamily="18" charset="0"/>
              </a:rPr>
              <a:t>Adaptiivinen kannanhallinta</a:t>
            </a:r>
            <a:r>
              <a:rPr lang="en-US"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marL="342900" lvl="0" indent="-342900" fontAlgn="base">
              <a:tabLst>
                <a:tab pos="457200" algn="l"/>
              </a:tabLst>
            </a:pPr>
            <a:r>
              <a:rPr lang="fi-FI" sz="1800" dirty="0">
                <a:solidFill>
                  <a:srgbClr val="000000"/>
                </a:solidFill>
                <a:effectLst/>
                <a:latin typeface="+mn-lt"/>
                <a:ea typeface="Times New Roman" panose="02020603050405020304" pitchFamily="18" charset="0"/>
              </a:rPr>
              <a:t>Metsästyskulttuurin ylläpitäminen</a:t>
            </a:r>
            <a:r>
              <a:rPr lang="en-US"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marL="342900" lvl="0" indent="-342900" fontAlgn="base">
              <a:tabLst>
                <a:tab pos="457200" algn="l"/>
              </a:tabLst>
            </a:pPr>
            <a:r>
              <a:rPr lang="fi-FI" sz="1800" dirty="0">
                <a:solidFill>
                  <a:srgbClr val="000000"/>
                </a:solidFill>
                <a:effectLst/>
                <a:latin typeface="+mn-lt"/>
                <a:ea typeface="Times New Roman" panose="02020603050405020304" pitchFamily="18" charset="0"/>
              </a:rPr>
              <a:t>Aluetaloudelliset hyödyt</a:t>
            </a:r>
            <a:r>
              <a:rPr lang="en-US"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marL="342900" lvl="0" indent="-342900" fontAlgn="base">
              <a:tabLst>
                <a:tab pos="457200" algn="l"/>
              </a:tabLst>
            </a:pPr>
            <a:r>
              <a:rPr lang="fi-FI" sz="1800" dirty="0">
                <a:solidFill>
                  <a:srgbClr val="000000"/>
                </a:solidFill>
                <a:effectLst/>
                <a:latin typeface="+mn-lt"/>
                <a:ea typeface="Times New Roman" panose="02020603050405020304" pitchFamily="18" charset="0"/>
              </a:rPr>
              <a:t>Kannanhoidollinen metsästys itsessään</a:t>
            </a:r>
            <a:r>
              <a:rPr lang="en-US"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Lisäksi aiemmin on todettu, että ministeriön asetusmuistio tai kannanhoitosuunnitelman yleiset perusteet eivät voi olla päämäärinä.​</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Kaikki em. päämääriä ja perusteita on käytetty, mutta mikään niistä ei siis kelpaa perusteeksi vallitsevan oikeuskäytännön mukaan. Suomen riistakeskuksella ei ole käytännössä enää mitään perusteita myöntää poikkeuslupia, sillä se ei voi käyttää myöntöperusteena seikkaa, jonka oikeuslaitos on tulkinnut pätemättömäksi. Tai lain vastaiseksi, kuten asia ilmaistaan.​</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Riistakeskus ja maa- ja metsätalousministeriö katsovat, että ainoa mahdollisuus kannanhoidollisen metsästyksen jatkumiselle on lainsäädännön muutos EU:ssa. Nk. Ruotsin malli ei ole ratkaisu, koska kyse on siitä miten kahdessa eri valtiossa paikallinen oikeuslaitos tulkitsee samaa EU direktiiviä. Suomen oikeuslaitos on tehnyt oman tulkintakantansa selväksi ja se on Ruotsia huomattavasti tiukempi. ​</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EU Komissio ilmoitti ennen joulua, että se esittää Bernin sopimuksen osapuolille suden statuksen muuttamista ”tiukasti suojellusta” ”suojelluksi”. Käytännössä siis siirtämistä direktiivin liitteestä 4 liitteeseen 5. Tämä on hyvä uutinen, mutta on huomattava, että ehdotus koski vain sutta ja joka tapauksessa asian käsittelyyn menee helposti pari vuotta. On kuitenkin mahdollista, että EU-tasolla avataan yli 30 vuotta vanha luontodirektiivi uudelleen tarkasteltavaksi. Sen laatimisen jälkeen unioniin on liittynyt useita petorikkaita valtioita ja kaiken kaikkiaan suojelu on toiminut. Petokannat ovat kasvaneet. Nyt vain aletaan olla monissa maissa joidenkin lajien kohdalla sosiaalisen kestävyyden rajoilla.​</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 </a:t>
            </a:r>
            <a:endParaRPr lang="fi-FI" sz="1800" dirty="0">
              <a:effectLst/>
              <a:latin typeface="+mn-lt"/>
              <a:ea typeface="Times New Roman" panose="02020603050405020304" pitchFamily="18" charset="0"/>
            </a:endParaRPr>
          </a:p>
          <a:p>
            <a:pPr fontAlgn="base"/>
            <a:r>
              <a:rPr lang="fi-FI" sz="1800" dirty="0">
                <a:solidFill>
                  <a:srgbClr val="000000"/>
                </a:solidFill>
                <a:effectLst/>
                <a:latin typeface="+mn-lt"/>
                <a:ea typeface="Times New Roman" panose="02020603050405020304" pitchFamily="18" charset="0"/>
              </a:rPr>
              <a:t>Ministeriö on myös ilmoittanut perustavansa lähiaikoina työryhmän tarkastelemaan kannanhoidollisten- sekä vahinko- ja turvallisuusperusteisten poikkeuslupien myöntämistä.</a:t>
            </a:r>
            <a:endParaRPr lang="fi-FI" sz="1800" dirty="0">
              <a:effectLst/>
              <a:latin typeface="+mn-lt"/>
              <a:ea typeface="Times New Roman" panose="02020603050405020304" pitchFamily="18" charset="0"/>
            </a:endParaRP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3</a:t>
            </a:fld>
            <a:endParaRPr lang="fi-FI"/>
          </a:p>
        </p:txBody>
      </p:sp>
    </p:spTree>
    <p:extLst>
      <p:ext uri="{BB962C8B-B14F-4D97-AF65-F5344CB8AC3E}">
        <p14:creationId xmlns:p14="http://schemas.microsoft.com/office/powerpoint/2010/main" val="276722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r>
              <a:rPr lang="fi-FI" dirty="0"/>
              <a:t>Poikkeuslupakäytäntöjä pohtinut ministeriön asettama työryhmä on esittänyt muutoksia metsästyslakiin suurpetojen kannanhoidollisen metsästyksen mahdollistamiseksi. </a:t>
            </a:r>
            <a:br>
              <a:rPr lang="fi-FI" dirty="0"/>
            </a:br>
            <a:br>
              <a:rPr lang="fi-FI" dirty="0"/>
            </a:br>
            <a:r>
              <a:rPr lang="fi-FI" dirty="0"/>
              <a:t>Kuvassa on esitetty toimenpiteet ja niiden suunniteltua aikataulu. </a:t>
            </a:r>
          </a:p>
          <a:p>
            <a:endParaRPr lang="fi-FI" dirty="0"/>
          </a:p>
          <a:p>
            <a:r>
              <a:rPr lang="fi-FI" altLang="fi-FI" dirty="0"/>
              <a:t>Maa- ja metsätalousministeriön johdolla on aloitettu karhukannan hoitosuunnitelman päivitys. Päivityksessä tullaan muodostamaan uudet kannanhoitoalueet sekä niille tavoitteet ja toimenpiteet. Työ on valmis keväällä 2025. Hoitosuunnitelman päivityksellä sekä lainsäädäntömuutoksilla pyritään ratkaisemaan karhun kannanhoidollisen metsästyksen haasteita.</a:t>
            </a:r>
          </a:p>
          <a:p>
            <a:endParaRPr lang="fi-FI" altLang="fi-FI" dirty="0"/>
          </a:p>
          <a:p>
            <a:r>
              <a:rPr lang="fi-FI" altLang="fi-FI" dirty="0"/>
              <a:t>Susikannan hoitosuunnitelman päivitystyö käynnistyy syksyllä 2025.</a:t>
            </a:r>
          </a:p>
          <a:p>
            <a:endParaRPr lang="fi-FI"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i-FI" altLang="fi-FI" dirty="0"/>
              <a:t>Joulukuussa 2024 Bernin sopimuksessa (eli Euroopan luonnonsuojelusopimuksen) alennettiin suden suojeluasemaa. Seuraavaksi tavoitteena on tehdä muutos EU:n luontodirektiiviin sutta koskien. EU-tason toimet ovat tärkeitä kannanhoidollisen metsästyksen mahdollistamiseksi.</a:t>
            </a:r>
          </a:p>
          <a:p>
            <a:endParaRPr lang="fi-FI" dirty="0"/>
          </a:p>
          <a:p>
            <a:endParaRPr lang="fi-FI"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i-FI" u="sng" dirty="0"/>
              <a:t>Kaikki viivästykset suunnitelman hahmoteltuun aikatauluun siirtävät kannanhoidollisen metsästyksen aloittamista. </a:t>
            </a:r>
            <a:r>
              <a:rPr lang="fi-FI" dirty="0"/>
              <a:t>Viivästyksiä voi aiheutua lainsäädännön hitaudesta, jos tarvittavaa yksimielisyyttä tehtävistä muutoksista ei saada. Hoitosuunnitelmien valmisteluun voi tulla viiveitä ja viimeistään myönnettyjen poikkeuslupien oikeudellisuuden arvioinnista voi tulla viiveitä (toimeenpanokiellot, valitukset ja HO, KHO käsittelyt). Ilveksen (tai ahman) osalta ei ole vielä hahmoteltu aikataulua ollenkaan. EU muutokset luontodirektiiviin voivat kestää pitkään.</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4</a:t>
            </a:fld>
            <a:endParaRPr lang="fi-FI"/>
          </a:p>
        </p:txBody>
      </p:sp>
    </p:spTree>
    <p:extLst>
      <p:ext uri="{BB962C8B-B14F-4D97-AF65-F5344CB8AC3E}">
        <p14:creationId xmlns:p14="http://schemas.microsoft.com/office/powerpoint/2010/main" val="242242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PYH-verkoston keräämät havainnot ovat lisääntyneet voimakkaasti. 1990 luvun alussa kirjattiin muutamia tuhansia havaintoja, 10 000 raja ylitettiin vuosituhannen vaihteessa ja ennätysvuonna 2016 ylitettiin 80 000 havainnon raja. Sen jälkeen havainnot hieman vähenivät, mutta ovat taas viime vuosina kääntyneet nousuun. </a:t>
            </a:r>
          </a:p>
          <a:p>
            <a:endParaRPr lang="fi-FI" dirty="0"/>
          </a:p>
          <a:p>
            <a:r>
              <a:rPr lang="fi-FI" dirty="0"/>
              <a:t>Vuonna 2023 vuonna Tassuun kirjattiin lähes 59 000 havaintoa, noin 7 000 havaintoa enemmän kuin vuonna 2022. Vuonna 2024 havaintoja kirjattiin 54 570 eli hieman vähemmän – kuitenkin maltillisesti riippumatta alkuvuoden lakkoilusta ja mielenilmaisuista jotka liittyivät suurpetojen kannanhoidolliseen metsästykseen.</a:t>
            </a:r>
          </a:p>
          <a:p>
            <a:endParaRPr lang="fi-FI" dirty="0"/>
          </a:p>
          <a:p>
            <a:r>
              <a:rPr lang="fi-FI" dirty="0"/>
              <a:t>Eniten havaintoja kirjattiin ilveksestä (27.111 vuonna 2024). Seuraavana sudesta (15.079), karhusta (8.629) ja ahmasta (3.751).  Susihavainnot kasvoivat 15%, muiden lajien havaintomäärät laskivat edellisvuoteen verrattuna. Tosin havaintoja viime vuodelle kirjataan vielä</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5BE19A5B-DB25-2D42-8E29-6EB8AE23EBB0}" type="slidenum">
              <a:rPr lang="fi-FI" smtClean="0"/>
              <a:t>5</a:t>
            </a:fld>
            <a:endParaRPr lang="fi-FI" dirty="0"/>
          </a:p>
        </p:txBody>
      </p:sp>
    </p:spTree>
    <p:extLst>
      <p:ext uri="{BB962C8B-B14F-4D97-AF65-F5344CB8AC3E}">
        <p14:creationId xmlns:p14="http://schemas.microsoft.com/office/powerpoint/2010/main" val="336247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200" dirty="0">
                <a:solidFill>
                  <a:srgbClr val="000000"/>
                </a:solidFill>
                <a:effectLst/>
                <a:latin typeface="+mn-lt"/>
                <a:ea typeface="Times New Roman" panose="02020603050405020304" pitchFamily="18" charset="0"/>
              </a:rPr>
              <a:t>Kannanhoidollisen metsästyksen perusedellytys on se, että petojen määrästä on hyväksyttävä arvio. Luonnonvarakeskuksen tekemät kanta-arviot perustuvat pitkälti vapaaehtoisten keräämään suurpetotietoon eli nykyiseen petoyhdyshenkilöverkoston toimintaan. ​</a:t>
            </a:r>
            <a:endParaRPr lang="fi-FI" sz="1200" dirty="0">
              <a:effectLst/>
              <a:latin typeface="+mn-lt"/>
              <a:ea typeface="Times New Roman" panose="02020603050405020304" pitchFamily="18" charset="0"/>
            </a:endParaRPr>
          </a:p>
          <a:p>
            <a:pPr fontAlgn="base"/>
            <a:r>
              <a:rPr lang="fi-FI" sz="1200" dirty="0">
                <a:solidFill>
                  <a:srgbClr val="000000"/>
                </a:solidFill>
                <a:effectLst/>
                <a:latin typeface="+mn-lt"/>
                <a:ea typeface="Times New Roman" panose="02020603050405020304" pitchFamily="18" charset="0"/>
              </a:rPr>
              <a:t>​</a:t>
            </a:r>
            <a:endParaRPr lang="fi-FI" sz="1200" dirty="0">
              <a:effectLst/>
              <a:latin typeface="+mn-lt"/>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200" dirty="0">
                <a:latin typeface="+mn-lt"/>
              </a:rPr>
              <a:t>Vaikka erilaiset sosiaalisenmedian ryhmät voivat olla hyvä keino levittää tietoa esimerkiksi tuoreesta susihavainnosta, ne eivät korvaa ilmoitusta petoyhdyshenkilölle. </a:t>
            </a:r>
            <a:r>
              <a:rPr lang="fi-FI" sz="1200" dirty="0" err="1">
                <a:latin typeface="+mn-lt"/>
              </a:rPr>
              <a:t>WhatsApp-</a:t>
            </a:r>
            <a:r>
              <a:rPr lang="fi-FI" sz="1200" dirty="0">
                <a:latin typeface="+mn-lt"/>
              </a:rPr>
              <a:t> ja Facebook-ryhmissä ilmoitetut havainnot eivät yleensä tavoita viranomaisia, eikä niillä ole arvoa päätöksenteossa. Myöskään Oma riistaan tallennetut suurpetohavainnot eivät siirry petoyhdyshenkilöille tai viranomaisille. Havainnot kirjataan Tassuun vain, jos ne ilmoitetaan petoyhdyshenkilölle, joka varmistaa havainnon.</a:t>
            </a:r>
          </a:p>
          <a:p>
            <a:pPr fontAlgn="base"/>
            <a:endParaRPr lang="fi-FI" sz="1200" dirty="0">
              <a:solidFill>
                <a:srgbClr val="000000"/>
              </a:solidFill>
              <a:effectLst/>
              <a:latin typeface="+mn-lt"/>
              <a:ea typeface="Times New Roman" panose="02020603050405020304" pitchFamily="18" charset="0"/>
            </a:endParaRPr>
          </a:p>
          <a:p>
            <a:pPr fontAlgn="base"/>
            <a:r>
              <a:rPr lang="fi-FI" sz="1200" dirty="0">
                <a:solidFill>
                  <a:srgbClr val="000000"/>
                </a:solidFill>
                <a:effectLst/>
                <a:latin typeface="+mn-lt"/>
                <a:ea typeface="Times New Roman" panose="02020603050405020304" pitchFamily="18" charset="0"/>
              </a:rPr>
              <a:t>Erityisesti nyt tässä muuttuneessa tilanteessa on tärkeää varmistaa, että hallinnon ja tutkimuksen käytössä on riittävä suurpetotieto.  </a:t>
            </a:r>
            <a:endParaRPr lang="fi-FI" sz="1200" dirty="0">
              <a:effectLst/>
              <a:latin typeface="+mn-lt"/>
              <a:ea typeface="Times New Roman" panose="02020603050405020304" pitchFamily="18" charset="0"/>
            </a:endParaRPr>
          </a:p>
          <a:p>
            <a:pPr fontAlgn="base"/>
            <a:r>
              <a:rPr lang="fi-FI" sz="1200" dirty="0">
                <a:solidFill>
                  <a:srgbClr val="000000"/>
                </a:solidFill>
                <a:effectLst/>
                <a:latin typeface="+mn-lt"/>
                <a:ea typeface="Times New Roman" panose="02020603050405020304" pitchFamily="18" charset="0"/>
              </a:rPr>
              <a:t>havaintotieto on tärkeää, kun päätetään​</a:t>
            </a:r>
            <a:endParaRPr lang="fi-FI" sz="1200" dirty="0">
              <a:effectLst/>
              <a:latin typeface="+mn-lt"/>
              <a:ea typeface="Times New Roman" panose="02020603050405020304" pitchFamily="18" charset="0"/>
            </a:endParaRPr>
          </a:p>
          <a:p>
            <a:pPr marL="457200" fontAlgn="base"/>
            <a:r>
              <a:rPr lang="fi-FI" sz="1200" dirty="0">
                <a:solidFill>
                  <a:srgbClr val="000000"/>
                </a:solidFill>
                <a:effectLst/>
                <a:latin typeface="+mn-lt"/>
                <a:ea typeface="Times New Roman" panose="02020603050405020304" pitchFamily="18" charset="0"/>
              </a:rPr>
              <a:t>Vahinkoperusteisista poikkeusluvista​</a:t>
            </a:r>
            <a:endParaRPr lang="fi-FI" sz="1200" dirty="0">
              <a:effectLst/>
              <a:latin typeface="+mn-lt"/>
              <a:ea typeface="Times New Roman" panose="02020603050405020304" pitchFamily="18" charset="0"/>
            </a:endParaRPr>
          </a:p>
          <a:p>
            <a:pPr marL="457200" fontAlgn="base"/>
            <a:r>
              <a:rPr lang="fi-FI" sz="1200" dirty="0">
                <a:solidFill>
                  <a:srgbClr val="000000"/>
                </a:solidFill>
                <a:effectLst/>
                <a:latin typeface="+mn-lt"/>
                <a:ea typeface="Times New Roman" panose="02020603050405020304" pitchFamily="18" charset="0"/>
              </a:rPr>
              <a:t>Koulukyyditystarpeesta</a:t>
            </a:r>
            <a:endParaRPr lang="fi-FI" sz="1200" dirty="0">
              <a:effectLst/>
              <a:latin typeface="+mn-lt"/>
              <a:ea typeface="Times New Roman" panose="02020603050405020304" pitchFamily="18" charset="0"/>
            </a:endParaRPr>
          </a:p>
          <a:p>
            <a:pPr marL="457200" fontAlgn="base"/>
            <a:r>
              <a:rPr lang="fi-FI" sz="1200" dirty="0">
                <a:solidFill>
                  <a:srgbClr val="000000"/>
                </a:solidFill>
                <a:effectLst/>
                <a:latin typeface="+mn-lt"/>
                <a:ea typeface="Times New Roman" panose="02020603050405020304" pitchFamily="18" charset="0"/>
              </a:rPr>
              <a:t>Petoaitahakemuksista</a:t>
            </a:r>
            <a:endParaRPr lang="fi-FI" sz="1200" dirty="0">
              <a:effectLst/>
              <a:latin typeface="+mn-lt"/>
              <a:ea typeface="Times New Roman" panose="02020603050405020304" pitchFamily="18" charset="0"/>
            </a:endParaRPr>
          </a:p>
          <a:p>
            <a:pPr marL="457200" fontAlgn="base"/>
            <a:r>
              <a:rPr lang="fi-FI" sz="1200" dirty="0">
                <a:solidFill>
                  <a:srgbClr val="000000"/>
                </a:solidFill>
                <a:effectLst/>
                <a:latin typeface="+mn-lt"/>
                <a:ea typeface="Times New Roman" panose="02020603050405020304" pitchFamily="18" charset="0"/>
              </a:rPr>
              <a:t>Tai arvioidaan toimintatarve tilanteissa, joissa ihminen on kohdannut suurpedon eli Poliisin ja riistakeskuksen työnjaosta uhkaavissa tilanteissa (SRVA-tilanteet)</a:t>
            </a:r>
          </a:p>
          <a:p>
            <a:pPr marL="457200" fontAlgn="base"/>
            <a:endParaRPr lang="fi-FI" sz="1200" dirty="0">
              <a:solidFill>
                <a:srgbClr val="000000"/>
              </a:solidFill>
              <a:effectLst/>
              <a:latin typeface="+mn-lt"/>
            </a:endParaRPr>
          </a:p>
          <a:p>
            <a:pPr marL="0" lvl="0" algn="l" fontAlgn="base"/>
            <a:r>
              <a:rPr lang="fi-FI" sz="1200" dirty="0">
                <a:solidFill>
                  <a:srgbClr val="000000"/>
                </a:solidFill>
                <a:effectLst/>
                <a:latin typeface="+mn-lt"/>
              </a:rPr>
              <a:t>Esimerkiksi </a:t>
            </a:r>
            <a:r>
              <a:rPr lang="fi-FI" sz="1200" dirty="0" err="1">
                <a:latin typeface="+mn-lt"/>
              </a:rPr>
              <a:t>RHY:ltä</a:t>
            </a:r>
            <a:r>
              <a:rPr lang="fi-FI" sz="1200" dirty="0">
                <a:latin typeface="+mn-lt"/>
              </a:rPr>
              <a:t> pyydetään lausuntoja koulukyyteihin liittyen. Alueellisesta petotilanteesta ei voi perustaa lausuntoa muuhun kuin Tassuun kirjattuihin tietoihin, eli jos siellä ei ole merkintöjä, ei RHY voi todeta alueen petotilanteesta oikein mitään. Tassu-merkintöjä ei saa jakaa eikä niitä voi yksityiskohtaisesti kuvailla – tämä perustuu mm. eläinten suojelustatukseen. Koulukyytiasioissa lausunnot annetaan mieluummin kunnalle, ei yksityisille kansalaisille.</a:t>
            </a:r>
            <a:endParaRPr lang="fi-FI" sz="1200" dirty="0">
              <a:solidFill>
                <a:srgbClr val="000000"/>
              </a:solidFill>
              <a:effectLst/>
              <a:latin typeface="+mn-lt"/>
              <a:ea typeface="Times New Roman" panose="02020603050405020304" pitchFamily="18" charset="0"/>
            </a:endParaRPr>
          </a:p>
          <a:p>
            <a:pPr fontAlgn="base"/>
            <a:endParaRPr lang="fi-FI" sz="1200" i="0" dirty="0">
              <a:solidFill>
                <a:srgbClr val="002060"/>
              </a:solidFill>
              <a:effectLst/>
              <a:latin typeface="+mn-lt"/>
              <a:ea typeface="Times New Roman" panose="02020603050405020304" pitchFamily="18" charset="0"/>
            </a:endParaRPr>
          </a:p>
          <a:p>
            <a:pPr fontAlgn="base"/>
            <a:r>
              <a:rPr lang="fi-FI" sz="1200" i="0" dirty="0">
                <a:solidFill>
                  <a:srgbClr val="002060"/>
                </a:solidFill>
                <a:effectLst/>
                <a:latin typeface="+mn-lt"/>
                <a:ea typeface="Times New Roman" panose="02020603050405020304" pitchFamily="18" charset="0"/>
              </a:rPr>
              <a:t>Petoyhdyshenkilöverkoston säilyttäminen toimivana on paras keino osoittaa yhteiskunnalle, että metsästäjien vapaaehtoisuuteen perustuva toimintamalli palvelee kannanhoidon tavoitteita ja yleistä turvallisuutta tulevaisuudessakin.​ Toiminnan heikentyminen tukee kritisoijien väitteitä siitä, että metsästäjien pyörittämä järjestelmä ei ole riippumaton, neutraali tai luotettava.​</a:t>
            </a:r>
            <a:endParaRPr lang="fi-FI" sz="1200" i="0" dirty="0">
              <a:effectLst/>
              <a:latin typeface="+mn-lt"/>
              <a:ea typeface="Times New Roman" panose="02020603050405020304" pitchFamily="18" charset="0"/>
            </a:endParaRPr>
          </a:p>
          <a:p>
            <a:pPr marL="457200" fontAlgn="base"/>
            <a:endParaRPr lang="fi-FI" sz="1200" dirty="0">
              <a:solidFill>
                <a:srgbClr val="000000"/>
              </a:solidFill>
              <a:effectLst/>
              <a:latin typeface="+mn-lt"/>
              <a:ea typeface="Times New Roman" panose="02020603050405020304" pitchFamily="18" charset="0"/>
            </a:endParaRPr>
          </a:p>
          <a:p>
            <a:pPr marL="0" fontAlgn="base"/>
            <a:r>
              <a:rPr lang="fi-FI" sz="1200" dirty="0">
                <a:solidFill>
                  <a:srgbClr val="000000"/>
                </a:solidFill>
                <a:effectLst/>
                <a:latin typeface="+mn-lt"/>
                <a:ea typeface="Times New Roman" panose="02020603050405020304" pitchFamily="18" charset="0"/>
              </a:rPr>
              <a:t>Luke ja riistakeskus ovat käynnistäneet PYH-strategian valmistelun, jolla on tarkoitus kehittää verkoston toimintaa edelleen mm. </a:t>
            </a:r>
            <a:r>
              <a:rPr lang="fi-FI" dirty="0">
                <a:latin typeface="+mn-lt"/>
              </a:rPr>
              <a:t>kesällä 2023 verkostolle teetetyn kyselyn tulosten perusteella.</a:t>
            </a: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6</a:t>
            </a:fld>
            <a:endParaRPr lang="fi-FI"/>
          </a:p>
        </p:txBody>
      </p:sp>
    </p:spTree>
    <p:extLst>
      <p:ext uri="{BB962C8B-B14F-4D97-AF65-F5344CB8AC3E}">
        <p14:creationId xmlns:p14="http://schemas.microsoft.com/office/powerpoint/2010/main" val="339887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sz="1800" b="1" dirty="0">
                <a:effectLst/>
                <a:latin typeface="+mn-lt"/>
                <a:ea typeface="Calibri" panose="020F0502020204030204" pitchFamily="34" charset="0"/>
                <a:cs typeface="Calibri" panose="020F0502020204030204" pitchFamily="34" charset="0"/>
              </a:rPr>
              <a:t>TÄMÄ DIA PEURA-ALUEELLA</a:t>
            </a:r>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800" dirty="0">
                <a:effectLst/>
                <a:latin typeface="+mn-lt"/>
                <a:ea typeface="Calibri" panose="020F0502020204030204" pitchFamily="34" charset="0"/>
                <a:cs typeface="Calibri" panose="020F0502020204030204" pitchFamily="34" charset="0"/>
              </a:rPr>
              <a:t>Kevätlaskenta ei korvaa Luonnonvarakeskuksen kanta-arviota. Luken kanta-arviota ja kevätlaskennan tuottamaa tietoa voidaan vertailla toisiinsa ja käyttää kaikkia lähteitä verotussuunnittelun tukena. </a:t>
            </a:r>
          </a:p>
          <a:p>
            <a:r>
              <a:rPr lang="fi-FI" sz="1800" dirty="0">
                <a:effectLst/>
                <a:latin typeface="+mn-lt"/>
                <a:ea typeface="Calibri" panose="020F0502020204030204" pitchFamily="34" charset="0"/>
                <a:cs typeface="Calibri" panose="020F0502020204030204" pitchFamily="34" charset="0"/>
              </a:rPr>
              <a:t>Tuloksesta ei tiedä, kuvaako se 50% vai 80% kannasta!</a:t>
            </a:r>
          </a:p>
          <a:p>
            <a:r>
              <a:rPr lang="fi-FI" sz="1800" dirty="0">
                <a:effectLst/>
                <a:latin typeface="+mn-lt"/>
                <a:ea typeface="Calibri" panose="020F0502020204030204" pitchFamily="34" charset="0"/>
                <a:cs typeface="Calibri" panose="020F0502020204030204" pitchFamily="34" charset="0"/>
              </a:rPr>
              <a:t>Erityisen tärkeä peuran osalta. Metsäkauriiden, hirvien ja kuusipeurojen laskeminen on epävarmempaa, sillä ne eivät hakeudu keväisin pelloille yhtä hanakasti</a:t>
            </a: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i-FI" sz="1800" dirty="0">
                <a:effectLst/>
                <a:latin typeface="+mn-lt"/>
                <a:ea typeface="Calibri" panose="020F0502020204030204" pitchFamily="34" charset="0"/>
                <a:cs typeface="Calibri" panose="020F0502020204030204" pitchFamily="34" charset="0"/>
              </a:rPr>
              <a:t>Tulosten vaihtelusta vuosien välillä voidaan päätellä, onko kanta kasvanut, pienentynyt vai pysynyt ennallaan edellisen metsästyskauden jäljiltä.</a:t>
            </a:r>
          </a:p>
          <a:p>
            <a:pPr marL="742950" lvl="1" indent="-285750">
              <a:buFont typeface="Arial" panose="020B0604020202020204" pitchFamily="34" charset="0"/>
              <a:buChar char="•"/>
            </a:pPr>
            <a:r>
              <a:rPr lang="fi-FI" sz="1800" dirty="0">
                <a:effectLst/>
                <a:latin typeface="+mn-lt"/>
                <a:ea typeface="Calibri" panose="020F0502020204030204" pitchFamily="34" charset="0"/>
                <a:cs typeface="Calibri" panose="020F0502020204030204" pitchFamily="34" charset="0"/>
              </a:rPr>
              <a:t>Laskentareitti tai laskettava alue ovat vuodesta toiseen samoja ja että laskenta tehdään vuosittain yhtä monena iltana. </a:t>
            </a:r>
          </a:p>
          <a:p>
            <a:pPr marL="742950" lvl="1" indent="-285750">
              <a:buFont typeface="Arial" panose="020B0604020202020204" pitchFamily="34" charset="0"/>
              <a:buChar char="•"/>
            </a:pPr>
            <a:r>
              <a:rPr lang="fi-FI" sz="1800" dirty="0">
                <a:effectLst/>
                <a:latin typeface="+mn-lt"/>
                <a:ea typeface="Calibri" panose="020F0502020204030204" pitchFamily="34" charset="0"/>
                <a:cs typeface="Calibri" panose="020F0502020204030204" pitchFamily="34" charset="0"/>
              </a:rPr>
              <a:t>Myös laskennassa käytettyjen välineiden (esim. kiikarit tai lämpökamerat) on oltava samoja joka vuosi. </a:t>
            </a:r>
          </a:p>
          <a:p>
            <a:pPr marL="742950" lvl="1" indent="-285750">
              <a:buFont typeface="Arial" panose="020B0604020202020204" pitchFamily="34" charset="0"/>
              <a:buChar char="•"/>
            </a:pPr>
            <a:r>
              <a:rPr lang="fi-FI" sz="1800" dirty="0">
                <a:effectLst/>
                <a:latin typeface="+mn-lt"/>
                <a:ea typeface="Calibri" panose="020F0502020204030204" pitchFamily="34" charset="0"/>
                <a:cs typeface="Calibri" panose="020F0502020204030204" pitchFamily="34" charset="0"/>
              </a:rPr>
              <a:t>Alue saisi mielellään olla yhteislupa tai koko rhy, jotta alueellista vaihtelua saadaan tasattua. </a:t>
            </a:r>
          </a:p>
          <a:p>
            <a:pPr marL="742950" lvl="1" indent="-285750">
              <a:buFont typeface="Arial" panose="020B0604020202020204" pitchFamily="34" charset="0"/>
              <a:buChar char="•"/>
            </a:pPr>
            <a:r>
              <a:rPr lang="fi-FI" sz="2800" dirty="0">
                <a:latin typeface="+mn-lt"/>
              </a:rPr>
              <a:t>Seuraavaksi lähdetään kehittämään laskentatulosten näkymää toiminnanohjaajille</a:t>
            </a:r>
          </a:p>
          <a:p>
            <a:pPr marL="742950" lvl="1" indent="-285750">
              <a:buFont typeface="Arial" panose="020B0604020202020204" pitchFamily="34" charset="0"/>
              <a:buChar char="•"/>
            </a:pPr>
            <a:endParaRPr lang="fi-FI" sz="2800" dirty="0">
              <a:latin typeface="+mn-lt"/>
            </a:endParaRP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i-FI" sz="2800" dirty="0"/>
              <a:t>Myös metsästyksen aikaisten havaintojen kirjaaminen Oma riistaan tärkeää! – niitä ei vielä saada kattavasti kanta-arvion tueksi.</a:t>
            </a:r>
          </a:p>
          <a:p>
            <a:pPr marL="742950" lvl="1" indent="-285750">
              <a:buFont typeface="Arial" panose="020B0604020202020204" pitchFamily="34" charset="0"/>
              <a:buChar char="•"/>
            </a:pPr>
            <a:endParaRPr lang="fi-FI" sz="2800" dirty="0">
              <a:latin typeface="+mn-lt"/>
            </a:endParaRPr>
          </a:p>
          <a:p>
            <a:pPr marL="742950" lvl="1" indent="-285750">
              <a:buFont typeface="Arial" panose="020B0604020202020204" pitchFamily="34" charset="0"/>
              <a:buChar char="•"/>
            </a:pPr>
            <a:endParaRPr lang="fi-FI" sz="2800"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2800" b="1" dirty="0">
                <a:latin typeface="+mn-lt"/>
              </a:rPr>
              <a:t>Patistakaa seuroja ilmoittamaan tulokset Oma riistaan</a:t>
            </a:r>
          </a:p>
          <a:p>
            <a:r>
              <a:rPr lang="fi-FI" sz="2800" dirty="0">
                <a:latin typeface="+mn-lt"/>
              </a:rPr>
              <a:t>Ohje: </a:t>
            </a:r>
            <a:r>
              <a:rPr lang="fi-FI" sz="2800" dirty="0">
                <a:latin typeface="+mn-lt"/>
                <a:hlinkClick r:id="rId3"/>
              </a:rPr>
              <a:t>https://riista.fi/riistatalous/riistakantojen-verotuksen-suunnittelu/</a:t>
            </a:r>
          </a:p>
          <a:p>
            <a:r>
              <a:rPr lang="fi-FI" sz="2800" dirty="0">
                <a:latin typeface="+mn-lt"/>
                <a:hlinkClick r:id="rId3"/>
              </a:rPr>
              <a:t>pienten-</a:t>
            </a:r>
            <a:r>
              <a:rPr lang="fi-FI" sz="2800" dirty="0" err="1">
                <a:latin typeface="+mn-lt"/>
                <a:hlinkClick r:id="rId3"/>
              </a:rPr>
              <a:t>hirvielainten</a:t>
            </a:r>
            <a:r>
              <a:rPr lang="fi-FI" sz="2800" dirty="0">
                <a:latin typeface="+mn-lt"/>
                <a:hlinkClick r:id="rId3"/>
              </a:rPr>
              <a:t>-verotus/</a:t>
            </a:r>
            <a:r>
              <a:rPr lang="fi-FI" sz="2800" dirty="0">
                <a:latin typeface="+mn-lt"/>
              </a:rPr>
              <a:t> tai riistainfo!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i-FI" sz="2800" dirty="0"/>
          </a:p>
          <a:p>
            <a:endParaRPr lang="fi-FI" sz="1800" dirty="0">
              <a:effectLst/>
              <a:latin typeface="Gill Sans Nova" panose="020B0602020104020203" pitchFamily="34" charset="0"/>
              <a:ea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7</a:t>
            </a:fld>
            <a:endParaRPr lang="fi-FI"/>
          </a:p>
        </p:txBody>
      </p:sp>
    </p:spTree>
    <p:extLst>
      <p:ext uri="{BB962C8B-B14F-4D97-AF65-F5344CB8AC3E}">
        <p14:creationId xmlns:p14="http://schemas.microsoft.com/office/powerpoint/2010/main" val="366599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dirty="0"/>
              <a:t>SRVA-toiminta on yhteiskunnalle arvokasta metsästäjien tekemää vapaaehtoistyötä ja sitä arvostetaan. SRVA-toimintaa kannattaa pitää esillä esimerkiksi paikallismedioiden suuntaan.</a:t>
            </a:r>
          </a:p>
          <a:p>
            <a:pPr fontAlgn="base"/>
            <a:endParaRPr lang="fi-FI" dirty="0"/>
          </a:p>
          <a:p>
            <a:pPr fontAlgn="base"/>
            <a:r>
              <a:rPr lang="fi-FI" dirty="0"/>
              <a:t>Suurpetotilanne on lisännyt mm. susien esiintymistä alueilla, joissa susia ei ole ennen juurikaan tavattu. Samoin karhuja tavataan keväisin ja huonon marjavuoden myötä myös syksyisin lähellä ihmisasutusta.</a:t>
            </a:r>
          </a:p>
          <a:p>
            <a:pPr fontAlgn="base"/>
            <a:endParaRPr lang="fi-FI" dirty="0"/>
          </a:p>
          <a:p>
            <a:pPr fontAlgn="base"/>
            <a:r>
              <a:rPr lang="fi-FI" dirty="0"/>
              <a:t>Tämä on lisännyt viranomaisten taholta suurpetoihin liittyvien virka-apupyyntöjen määrää. Samoin Suomen riistakeskus saa käsiteltäväkseen haittaa ja uhkaa aiheuttavia petoja koskevia poikkeuslupahakemuksia.</a:t>
            </a:r>
          </a:p>
          <a:p>
            <a:pPr fontAlgn="base"/>
            <a:endParaRPr lang="fi-FI" dirty="0"/>
          </a:p>
          <a:p>
            <a:pPr fontAlgn="base"/>
            <a:r>
              <a:rPr lang="fi-FI" dirty="0"/>
              <a:t>Poliisi muistuttaa, että on tärkeää luoda luonteva keskusteluyhteys paikallistoimijoiden ja poliisin kesken – se helpottaa ja nopeuttaa toimintaa kaikissa SRVA-tilanteissa. Viime kesänä kilpailutetun metsästäjävakuutuksen sopimuksen uudistamisen myötä tuli vakuutusehtoihin täsmennyksiä ja parannuksia mm. SRVA-toiminnassa tapahtuvia koira- ja omaisuusvahinkoja koskien. Oma vakuutus on tosin edelleen ensisijainen. Myös poliisihallitus on päivittänyt SRVA-sopimusehtoja, jotka ovat olleet sellaisenaan voimassa jo varsin pitkän aikaan. Sopimusta selkeytetään ja tehdään yksiselitteisemmäksi. Sopimus on kaikille sama, eikä siihen tehdä poikkeuksia. Vanhat sopimukset ehtoineen ovat voimassa, eikä sopimusten uusimiselle ole mitään erityistä hoppua, mutta keskeisin muutos eli kertakorvaus suurpeto- ja villisikatehtävissä nousee 400 -&gt; 600 euroon </a:t>
            </a:r>
            <a:r>
              <a:rPr lang="fi-FI" u="sng" dirty="0"/>
              <a:t>uudessa sopimuksessa</a:t>
            </a:r>
            <a:r>
              <a:rPr lang="fi-FI" dirty="0"/>
              <a:t>. Sopimuksen uusimiseksi tulee olla yhteydessä paikalliseen poliisilaitokseen.</a:t>
            </a:r>
          </a:p>
          <a:p>
            <a:pPr fontAlgn="base"/>
            <a:endParaRPr lang="fi-FI" dirty="0"/>
          </a:p>
          <a:p>
            <a:pPr fontAlgn="base"/>
            <a:r>
              <a:rPr lang="fi-FI" dirty="0" err="1"/>
              <a:t>RHY:n</a:t>
            </a:r>
            <a:r>
              <a:rPr lang="fi-FI" dirty="0"/>
              <a:t> kannalta on tärkeää huolehtia siitä, että SRVA-toiminnalla on jatkuvuutta. Ottakaa mukaan ja pitäkää ringissä </a:t>
            </a:r>
            <a:r>
              <a:rPr lang="fi-FI" dirty="0" err="1"/>
              <a:t>jäljestyskoiria</a:t>
            </a:r>
            <a:r>
              <a:rPr lang="fi-FI" dirty="0"/>
              <a:t> ohjaajineen sekä nuorempia metsästäjiä, jotta oppiminen tapahtuu kokeneempien johdolla, eikä kantapään kautta. Halukkaita vapaaehtoisia todennäköisesti on.</a:t>
            </a: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8</a:t>
            </a:fld>
            <a:endParaRPr lang="fi-FI"/>
          </a:p>
        </p:txBody>
      </p:sp>
    </p:spTree>
    <p:extLst>
      <p:ext uri="{BB962C8B-B14F-4D97-AF65-F5344CB8AC3E}">
        <p14:creationId xmlns:p14="http://schemas.microsoft.com/office/powerpoint/2010/main" val="347345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gn="l">
              <a:buNone/>
            </a:pPr>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Sotka-kosteikot kohdehaku on nyt auki. Tavoitteena on laatia seuraavien vuosien aikana peräti 80 kosteikkosuunnitelmaa. Nyt jo on toteutettu 73 kosteikkoa ja toteutettu 930 hehtaaria riistakosteikoita.</a:t>
            </a:r>
          </a:p>
          <a:p>
            <a:pPr marL="0" indent="0" algn="l">
              <a:buNone/>
            </a:pPr>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Ei tuotannollinen investointituki</a:t>
            </a:r>
          </a:p>
          <a:p>
            <a:pPr marL="0" indent="0" algn="l">
              <a:buNone/>
            </a:pPr>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Suomen riistakeskuksen kosteikkosuunnittelijat avustavat sopivien kohteiden määrittämisessä.</a:t>
            </a:r>
          </a:p>
          <a:p>
            <a:pPr marL="0" indent="0" algn="l">
              <a:buNone/>
            </a:pPr>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Perustettavat kosteikot ovat monitavoitteisia, eli ilmastohyötyjen lisäksi ne edistävät vesiensuojelua ja luonnon monimuotoisuutta, erityisesti vesilintukantojen elinvoimaisuutta. Tulokset perustetuista kosteikoista vesilintukantojen elpymisen suhteen ovat olleet todella rohkaisevia</a:t>
            </a:r>
          </a:p>
          <a:p>
            <a:pPr marL="0" indent="0" algn="l">
              <a:buNone/>
            </a:pPr>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fi-FI" b="0" i="0" dirty="0">
                <a:solidFill>
                  <a:srgbClr val="0F0F0F"/>
                </a:solidFill>
                <a:effectLst/>
                <a:latin typeface="+mn-lt"/>
              </a:rPr>
              <a:t>Hallitus antoi torstaina 21. marraskuuta 2024 eduskunnalle esityksensä vuoden 2025 talousarvioesityksen täydentämisestä</a:t>
            </a:r>
          </a:p>
          <a:p>
            <a:r>
              <a:rPr lang="fi-FI" b="0" i="0" dirty="0">
                <a:solidFill>
                  <a:srgbClr val="0F0F0F"/>
                </a:solidFill>
                <a:effectLst/>
                <a:latin typeface="+mn-lt"/>
              </a:rPr>
              <a:t>Esitykseen sisältyen </a:t>
            </a:r>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HELMI-elinympäristöohjelman mukaisten riistakosteikkojen toteutusrahoitusta vahvistetaan 1,0 miljoonalla eurolla. Raha tulee Suomen riistakeskuksen hankekäyttöön ja toteutusraha on käytettävissä 2026-2028</a:t>
            </a:r>
          </a:p>
          <a:p>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rPr>
              <a:t>Kuten tiedetään, taloudellisia resursseja leikataan voimakkaasti monista eri toimista, mutta kosteikko-hankkeelle on osoitettu 1 miljoona euroa lisärahoitusta. Se osoittaa, kuinka tärkeänä yhteiskunnassa kosteikkohanketta pidetään!</a:t>
            </a:r>
          </a:p>
          <a:p>
            <a:pPr marL="0" indent="0" algn="l">
              <a:buNone/>
            </a:pPr>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fi-FI" sz="1200" b="1" dirty="0">
                <a:solidFill>
                  <a:srgbClr val="000000"/>
                </a:solidFill>
                <a:latin typeface="Calibri" panose="020F0502020204030204" pitchFamily="34" charset="0"/>
                <a:ea typeface="Calibri" panose="020F0502020204030204" pitchFamily="34" charset="0"/>
                <a:cs typeface="Calibri" panose="020F0502020204030204" pitchFamily="34" charset="0"/>
              </a:rPr>
              <a:t>Hallituksen lisärahoituksella pystytään perustamaan noin 30 uutta kosteikkoa, joiden pinta-ala olisi yhteensä noin 300 ha. </a:t>
            </a:r>
          </a:p>
          <a:p>
            <a:pPr marL="0" indent="0" algn="l">
              <a:buNone/>
            </a:pPr>
            <a:endParaRPr lang="fi-FI" sz="1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9</a:t>
            </a:fld>
            <a:endParaRPr lang="fi-FI"/>
          </a:p>
        </p:txBody>
      </p:sp>
    </p:spTree>
    <p:extLst>
      <p:ext uri="{BB962C8B-B14F-4D97-AF65-F5344CB8AC3E}">
        <p14:creationId xmlns:p14="http://schemas.microsoft.com/office/powerpoint/2010/main" val="52158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Riistakeskus kehittää jatkuvasti metsästäjien palveluita. Viime vuonna tuli mahdolliseksi maksaa ampukoesuoritus tai riistanhoitomaksu kätevästi verkossa tai mobiilimaksulla. Lisäksi seurojen riistatieto-ominaisuuksia on kehitetty.</a:t>
            </a:r>
          </a:p>
          <a:p>
            <a:endParaRPr lang="fi-FI" dirty="0"/>
          </a:p>
          <a:p>
            <a:r>
              <a:rPr lang="fi-FI" dirty="0"/>
              <a:t>Tänä vuonna tulee mahdolliseksi suorittaa metsästäjän tutkinto omalla kannettavalla tietokoneella, tabletilla tai älypuhelimella. Tämä helpottaa tutkintotilaisuuksien järjestämistä ja vähentää inhimillisiä virheitä.</a:t>
            </a:r>
          </a:p>
          <a:p>
            <a:endParaRPr lang="fi-FI" dirty="0"/>
          </a:p>
          <a:p>
            <a:r>
              <a:rPr lang="fi-FI" dirty="0"/>
              <a:t>Tutkinnosta: </a:t>
            </a:r>
          </a:p>
          <a:p>
            <a:r>
              <a:rPr lang="fi-FI" dirty="0"/>
              <a:t>Kehitystyö aloitettu 1.1.2024. Loka-joulukuun 2024 aikana 1. vaihe testikäytössä 14 tutkintotapahtumassa, yhteensä 260 osallistujaa</a:t>
            </a:r>
          </a:p>
          <a:p>
            <a:r>
              <a:rPr lang="fi-FI" dirty="0"/>
              <a:t>Tammikuussa 2025 aloitetaan 2. vaiheen testikäyttö tutkinnon sähköisen suorittamisen kanssa, ts. kokelaat voivat suorittaa tutkinnon omalla päätelaitteellaan </a:t>
            </a:r>
          </a:p>
          <a:p>
            <a:r>
              <a:rPr lang="fi-FI" dirty="0"/>
              <a:t>Kehitysversio jota kehitetään toimijoiden kokemusten perusteella pilotoinnin aikana</a:t>
            </a:r>
          </a:p>
          <a:p>
            <a:r>
              <a:rPr lang="fi-FI" dirty="0"/>
              <a:t>Kevään 2025 aikana pilotoidaan 20 -50 tilaisuudessa</a:t>
            </a:r>
          </a:p>
          <a:p>
            <a:r>
              <a:rPr lang="fi-FI" dirty="0"/>
              <a:t>Kaikille </a:t>
            </a:r>
            <a:r>
              <a:rPr lang="fi-FI" dirty="0" err="1"/>
              <a:t>rhy:lle</a:t>
            </a:r>
            <a:r>
              <a:rPr lang="fi-FI" dirty="0"/>
              <a:t> käyttöön huhti-toukokuusta alkaen</a:t>
            </a:r>
          </a:p>
          <a:p>
            <a:r>
              <a:rPr lang="fi-FI" dirty="0"/>
              <a:t>Vielä käytössä olevasta Asiointipalvelusta on tutkintosuoritusten ilmoittamiseen osalta tarkoitus luopua 1.8.2025 alkaen</a:t>
            </a:r>
          </a:p>
          <a:p>
            <a:endParaRPr lang="fi-FI" dirty="0">
              <a:ea typeface="Calibri" panose="020F0502020204030204"/>
              <a:cs typeface="Calibri" panose="020F0502020204030204"/>
            </a:endParaRPr>
          </a:p>
          <a:p>
            <a:r>
              <a:rPr lang="fi-FI" dirty="0">
                <a:ea typeface="Calibri" panose="020F0502020204030204"/>
                <a:cs typeface="Calibri" panose="020F0502020204030204"/>
              </a:rPr>
              <a:t>Esimerkki: </a:t>
            </a:r>
            <a:endParaRPr lang="fi-FI" dirty="0"/>
          </a:p>
          <a:p>
            <a:r>
              <a:rPr lang="fi-FI" dirty="0"/>
              <a:t>tiistaina 21.1.2025 Lehtimäen -Soinin </a:t>
            </a:r>
            <a:r>
              <a:rPr lang="fi-FI" dirty="0" err="1"/>
              <a:t>rhy:n</a:t>
            </a:r>
            <a:r>
              <a:rPr lang="fi-FI" dirty="0"/>
              <a:t> järjestämässä tutkintotilaisuudessa saatiin Suomen, ja ehkä koko maailman, 1. metsästäjätutkinnon sähköisesti omalla päätelaitteellaan suorittanut uusi metsästäjä! Tilaisuus oli laatuaan ensimmäinen, jossa koko sähköinen tutkintojärjestelmää oli testikäytössä. Järjestelmän ansiosta uudella metsästäjällä oli seuraavana aamuna mahdollisuus maksaa riistanhoitomaksu ja lähteä jahtiin!</a:t>
            </a:r>
            <a:endParaRPr lang="fi-FI" dirty="0">
              <a:ea typeface="Calibri" panose="020F0502020204030204"/>
              <a:cs typeface="Calibri" panose="020F0502020204030204"/>
            </a:endParaRPr>
          </a:p>
          <a:p>
            <a:endParaRPr lang="fi-FI" dirty="0">
              <a:ea typeface="Calibri" panose="020F0502020204030204"/>
              <a:cs typeface="Calibri" panose="020F0502020204030204"/>
            </a:endParaRPr>
          </a:p>
          <a:p>
            <a:endParaRPr lang="fi-FI" dirty="0"/>
          </a:p>
          <a:p>
            <a:r>
              <a:rPr lang="fi-FI" dirty="0"/>
              <a:t>Kattavasti koulutustilaisuuksia kevään ja kesän aikana. </a:t>
            </a:r>
          </a:p>
          <a:p>
            <a:endParaRPr lang="fi-FI" dirty="0"/>
          </a:p>
        </p:txBody>
      </p:sp>
      <p:sp>
        <p:nvSpPr>
          <p:cNvPr id="4" name="Dian numeron paikkamerkki 3"/>
          <p:cNvSpPr>
            <a:spLocks noGrp="1"/>
          </p:cNvSpPr>
          <p:nvPr>
            <p:ph type="sldNum" sz="quarter" idx="5"/>
          </p:nvPr>
        </p:nvSpPr>
        <p:spPr/>
        <p:txBody>
          <a:bodyPr/>
          <a:lstStyle/>
          <a:p>
            <a:pPr>
              <a:defRPr/>
            </a:pPr>
            <a:fld id="{C3E696AE-D318-4E38-91A8-6C61CDF0DA01}" type="slidenum">
              <a:rPr lang="fi-FI" smtClean="0"/>
              <a:pPr>
                <a:defRPr/>
              </a:pPr>
              <a:t>10</a:t>
            </a:fld>
            <a:endParaRPr lang="fi-FI"/>
          </a:p>
        </p:txBody>
      </p:sp>
    </p:spTree>
    <p:extLst>
      <p:ext uri="{BB962C8B-B14F-4D97-AF65-F5344CB8AC3E}">
        <p14:creationId xmlns:p14="http://schemas.microsoft.com/office/powerpoint/2010/main" val="142457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rusdi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EFD92BE0-07C6-4EA4-A47A-5660E863457C}"/>
              </a:ext>
            </a:extLst>
          </p:cNvPr>
          <p:cNvSpPr/>
          <p:nvPr/>
        </p:nvSpPr>
        <p:spPr>
          <a:xfrm>
            <a:off x="1" y="0"/>
            <a:ext cx="749300" cy="6858000"/>
          </a:xfrm>
          <a:prstGeom prst="rect">
            <a:avLst/>
          </a:prstGeom>
          <a:solidFill>
            <a:srgbClr val="7B8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7" name="Text Placeholder 3"/>
          <p:cNvSpPr>
            <a:spLocks noGrp="1"/>
          </p:cNvSpPr>
          <p:nvPr>
            <p:ph type="body" sz="half" idx="2"/>
          </p:nvPr>
        </p:nvSpPr>
        <p:spPr>
          <a:xfrm>
            <a:off x="1008297" y="1366158"/>
            <a:ext cx="10657523"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5" name="Content Placeholder 2"/>
          <p:cNvSpPr>
            <a:spLocks noGrp="1"/>
          </p:cNvSpPr>
          <p:nvPr>
            <p:ph idx="1"/>
          </p:nvPr>
        </p:nvSpPr>
        <p:spPr>
          <a:xfrm>
            <a:off x="1008297" y="1683465"/>
            <a:ext cx="10657523" cy="4553833"/>
          </a:xfrm>
        </p:spPr>
        <p:txBody>
          <a:bodyPr/>
          <a:lstStyle>
            <a:lvl1pPr>
              <a:defRPr sz="2000"/>
            </a:lvl1pPr>
            <a:lvl2pPr>
              <a:defRPr sz="1800"/>
            </a:lvl2pPr>
          </a:lstStyle>
          <a:p>
            <a:pPr lvl="0"/>
            <a:r>
              <a:rPr lang="fi-FI"/>
              <a:t>Muokkaa tekstin perustyylejä napsauttamalla</a:t>
            </a:r>
          </a:p>
          <a:p>
            <a:pPr lvl="1"/>
            <a:r>
              <a:rPr lang="fi-FI"/>
              <a:t>toinen taso</a:t>
            </a:r>
          </a:p>
        </p:txBody>
      </p:sp>
      <p:sp>
        <p:nvSpPr>
          <p:cNvPr id="6" name="Otsikko 5"/>
          <p:cNvSpPr>
            <a:spLocks noGrp="1"/>
          </p:cNvSpPr>
          <p:nvPr>
            <p:ph type="title"/>
          </p:nvPr>
        </p:nvSpPr>
        <p:spPr>
          <a:xfrm>
            <a:off x="1008296" y="365127"/>
            <a:ext cx="10657523" cy="918667"/>
          </a:xfrm>
          <a:prstGeom prst="rect">
            <a:avLst/>
          </a:prstGeom>
        </p:spPr>
        <p:txBody>
          <a:bodyPr/>
          <a:lstStyle>
            <a:lvl1pPr>
              <a:defRPr b="1"/>
            </a:lvl1pPr>
          </a:lstStyle>
          <a:p>
            <a:r>
              <a:rPr lang="fi-FI"/>
              <a:t>Muokkaa ots. perustyyl. napsautt.</a:t>
            </a:r>
          </a:p>
        </p:txBody>
      </p:sp>
      <p:sp>
        <p:nvSpPr>
          <p:cNvPr id="9" name="Date Placeholder 6">
            <a:extLst>
              <a:ext uri="{FF2B5EF4-FFF2-40B4-BE49-F238E27FC236}">
                <a16:creationId xmlns:a16="http://schemas.microsoft.com/office/drawing/2014/main" id="{0BFA63FA-D671-4DEA-8A58-DA13EAE249A1}"/>
              </a:ext>
            </a:extLst>
          </p:cNvPr>
          <p:cNvSpPr>
            <a:spLocks noGrp="1"/>
          </p:cNvSpPr>
          <p:nvPr>
            <p:ph type="dt" sz="half" idx="10"/>
          </p:nvPr>
        </p:nvSpPr>
        <p:spPr>
          <a:xfrm>
            <a:off x="6923617" y="6389688"/>
            <a:ext cx="3672416" cy="323850"/>
          </a:xfrm>
        </p:spPr>
        <p:txBody>
          <a:bodyPr/>
          <a:lstStyle>
            <a:lvl1pPr>
              <a:defRPr sz="1000" smtClean="0"/>
            </a:lvl1pPr>
          </a:lstStyle>
          <a:p>
            <a:pPr>
              <a:defRPr/>
            </a:pPr>
            <a:fld id="{A7850CD5-F883-4FCC-8F7A-C2EF50C0F687}" type="datetimeFigureOut">
              <a:rPr lang="en-US"/>
              <a:pPr>
                <a:defRPr/>
              </a:pPr>
              <a:t>2/28/2025</a:t>
            </a:fld>
            <a:endParaRPr lang="en-US"/>
          </a:p>
        </p:txBody>
      </p:sp>
      <p:sp>
        <p:nvSpPr>
          <p:cNvPr id="10" name="Slide Number Placeholder 8">
            <a:extLst>
              <a:ext uri="{FF2B5EF4-FFF2-40B4-BE49-F238E27FC236}">
                <a16:creationId xmlns:a16="http://schemas.microsoft.com/office/drawing/2014/main" id="{ABCCF298-584F-427B-B42E-6448F13B8314}"/>
              </a:ext>
            </a:extLst>
          </p:cNvPr>
          <p:cNvSpPr>
            <a:spLocks noGrp="1"/>
          </p:cNvSpPr>
          <p:nvPr>
            <p:ph type="sldNum" sz="quarter" idx="11"/>
          </p:nvPr>
        </p:nvSpPr>
        <p:spPr/>
        <p:txBody>
          <a:bodyPr/>
          <a:lstStyle>
            <a:lvl1pPr>
              <a:defRPr sz="1000" smtClean="0"/>
            </a:lvl1pPr>
          </a:lstStyle>
          <a:p>
            <a:pPr>
              <a:defRPr/>
            </a:pPr>
            <a:fld id="{AAAAE73C-1B5C-4BF3-905A-C433AB272EC6}" type="slidenum">
              <a:rPr lang="en-US"/>
              <a:pPr>
                <a:defRPr/>
              </a:pPr>
              <a:t>‹#›</a:t>
            </a:fld>
            <a:endParaRPr lang="en-US"/>
          </a:p>
        </p:txBody>
      </p:sp>
    </p:spTree>
    <p:extLst>
      <p:ext uri="{BB962C8B-B14F-4D97-AF65-F5344CB8AC3E}">
        <p14:creationId xmlns:p14="http://schemas.microsoft.com/office/powerpoint/2010/main" val="59925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dia_Kuva keskellä">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109158" y="2666999"/>
            <a:ext cx="3973689" cy="2676172"/>
          </a:xfrm>
          <a:custGeom>
            <a:avLst/>
            <a:gdLst>
              <a:gd name="connsiteX0" fmla="*/ 0 w 2235200"/>
              <a:gd name="connsiteY0" fmla="*/ 0 h 2007129"/>
              <a:gd name="connsiteX1" fmla="*/ 2235200 w 2235200"/>
              <a:gd name="connsiteY1" fmla="*/ 0 h 2007129"/>
              <a:gd name="connsiteX2" fmla="*/ 2235200 w 2235200"/>
              <a:gd name="connsiteY2" fmla="*/ 2007129 h 2007129"/>
              <a:gd name="connsiteX3" fmla="*/ 0 w 2235200"/>
              <a:gd name="connsiteY3" fmla="*/ 2007129 h 2007129"/>
            </a:gdLst>
            <a:ahLst/>
            <a:cxnLst>
              <a:cxn ang="0">
                <a:pos x="connsiteX0" y="connsiteY0"/>
              </a:cxn>
              <a:cxn ang="0">
                <a:pos x="connsiteX1" y="connsiteY1"/>
              </a:cxn>
              <a:cxn ang="0">
                <a:pos x="connsiteX2" y="connsiteY2"/>
              </a:cxn>
              <a:cxn ang="0">
                <a:pos x="connsiteX3" y="connsiteY3"/>
              </a:cxn>
            </a:cxnLst>
            <a:rect l="l" t="t" r="r" b="b"/>
            <a:pathLst>
              <a:path w="2235200" h="2007129">
                <a:moveTo>
                  <a:pt x="0" y="0"/>
                </a:moveTo>
                <a:lnTo>
                  <a:pt x="2235200" y="0"/>
                </a:lnTo>
                <a:lnTo>
                  <a:pt x="2235200" y="2007129"/>
                </a:lnTo>
                <a:lnTo>
                  <a:pt x="0" y="2007129"/>
                </a:lnTo>
                <a:close/>
              </a:path>
            </a:pathLst>
          </a:custGeom>
          <a:solidFill>
            <a:schemeClr val="bg1">
              <a:lumMod val="95000"/>
            </a:schemeClr>
          </a:solidFill>
        </p:spPr>
        <p:txBody>
          <a:bodyPr rtlCol="0">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5" name="Text Placeholder 3"/>
          <p:cNvSpPr>
            <a:spLocks noGrp="1"/>
          </p:cNvSpPr>
          <p:nvPr>
            <p:ph type="body" sz="half" idx="2"/>
          </p:nvPr>
        </p:nvSpPr>
        <p:spPr>
          <a:xfrm>
            <a:off x="838200" y="1372213"/>
            <a:ext cx="10515600"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8" name="Content Placeholder 2"/>
          <p:cNvSpPr>
            <a:spLocks noGrp="1"/>
          </p:cNvSpPr>
          <p:nvPr>
            <p:ph idx="1"/>
          </p:nvPr>
        </p:nvSpPr>
        <p:spPr>
          <a:xfrm>
            <a:off x="838201" y="2666998"/>
            <a:ext cx="3013180" cy="2676173"/>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9" name="Content Placeholder 2"/>
          <p:cNvSpPr>
            <a:spLocks noGrp="1"/>
          </p:cNvSpPr>
          <p:nvPr>
            <p:ph idx="12"/>
          </p:nvPr>
        </p:nvSpPr>
        <p:spPr>
          <a:xfrm>
            <a:off x="8340621" y="2688694"/>
            <a:ext cx="3013180" cy="2676173"/>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2" name="Otsikko 1"/>
          <p:cNvSpPr>
            <a:spLocks noGrp="1"/>
          </p:cNvSpPr>
          <p:nvPr>
            <p:ph type="title"/>
          </p:nvPr>
        </p:nvSpPr>
        <p:spPr>
          <a:xfrm>
            <a:off x="838200" y="365127"/>
            <a:ext cx="10515600" cy="918667"/>
          </a:xfrm>
          <a:prstGeom prst="rect">
            <a:avLst/>
          </a:prstGeom>
        </p:spPr>
        <p:txBody>
          <a:bodyPr/>
          <a:lstStyle/>
          <a:p>
            <a:r>
              <a:rPr lang="fi-FI"/>
              <a:t>Muokkaa ots. perustyyl. napsautt.</a:t>
            </a:r>
          </a:p>
        </p:txBody>
      </p:sp>
    </p:spTree>
    <p:extLst>
      <p:ext uri="{BB962C8B-B14F-4D97-AF65-F5344CB8AC3E}">
        <p14:creationId xmlns:p14="http://schemas.microsoft.com/office/powerpoint/2010/main" val="191201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uva koko dian korkuinen vasemmall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775200" cy="6858000"/>
          </a:xfrm>
          <a:prstGeom prst="rect">
            <a:avLst/>
          </a:prstGeom>
          <a:solidFill>
            <a:schemeClr val="bg1">
              <a:lumMod val="95000"/>
            </a:schemeClr>
          </a:solidFill>
        </p:spPr>
        <p:txBody>
          <a:bodyPr rtlCol="0">
            <a:normAutofit/>
          </a:bodyPr>
          <a:lstStyle>
            <a:lvl1pPr marL="0" marR="0" indent="0" algn="l" defTabSz="914354" rtl="0" eaLnBrk="1" fontAlgn="auto" latinLnBrk="0" hangingPunct="1">
              <a:lnSpc>
                <a:spcPct val="100000"/>
              </a:lnSpc>
              <a:spcBef>
                <a:spcPct val="20000"/>
              </a:spcBef>
              <a:spcAft>
                <a:spcPts val="0"/>
              </a:spcAft>
              <a:buClrTx/>
              <a:buSzTx/>
              <a:buFont typeface="Arial" pitchFamily="34" charset="0"/>
              <a:buNone/>
              <a:tabLst/>
              <a:defRPr sz="1000"/>
            </a:lvl1pPr>
          </a:lstStyle>
          <a:p>
            <a:pPr lvl="0"/>
            <a:r>
              <a:rPr lang="fi-FI" noProof="0"/>
              <a:t>Lisää kuva napsauttamalla kuvaketta</a:t>
            </a:r>
            <a:endParaRPr lang="en-US" noProof="0"/>
          </a:p>
        </p:txBody>
      </p:sp>
      <p:sp>
        <p:nvSpPr>
          <p:cNvPr id="4" name="Text Placeholder 3"/>
          <p:cNvSpPr>
            <a:spLocks noGrp="1"/>
          </p:cNvSpPr>
          <p:nvPr>
            <p:ph type="body" sz="half" idx="2"/>
          </p:nvPr>
        </p:nvSpPr>
        <p:spPr>
          <a:xfrm>
            <a:off x="5264359" y="1178430"/>
            <a:ext cx="6401460"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5" name="Title 2"/>
          <p:cNvSpPr>
            <a:spLocks noGrp="1"/>
          </p:cNvSpPr>
          <p:nvPr>
            <p:ph type="title"/>
          </p:nvPr>
        </p:nvSpPr>
        <p:spPr>
          <a:xfrm>
            <a:off x="5264359" y="455087"/>
            <a:ext cx="6401460" cy="660511"/>
          </a:xfrm>
          <a:prstGeom prst="rect">
            <a:avLst/>
          </a:prstGeom>
        </p:spPr>
        <p:txBody>
          <a:bodyPr lIns="0" tIns="0" rIns="0" bIns="0"/>
          <a:lstStyle>
            <a:lvl1pPr algn="ctr">
              <a:defRPr sz="3200">
                <a:solidFill>
                  <a:schemeClr val="tx1"/>
                </a:solidFill>
              </a:defRPr>
            </a:lvl1pPr>
          </a:lstStyle>
          <a:p>
            <a:r>
              <a:rPr lang="fi-FI"/>
              <a:t>Muokkaa ots. perustyyl. napsautt.</a:t>
            </a:r>
            <a:endParaRPr lang="en-US"/>
          </a:p>
        </p:txBody>
      </p:sp>
      <p:sp>
        <p:nvSpPr>
          <p:cNvPr id="6" name="Content Placeholder 2"/>
          <p:cNvSpPr>
            <a:spLocks noGrp="1"/>
          </p:cNvSpPr>
          <p:nvPr>
            <p:ph idx="1"/>
          </p:nvPr>
        </p:nvSpPr>
        <p:spPr>
          <a:xfrm>
            <a:off x="5264359" y="1964683"/>
            <a:ext cx="6401460" cy="4351338"/>
          </a:xfrm>
        </p:spPr>
        <p:txBody>
          <a:bodyPr/>
          <a:lstStyle>
            <a:lvl1pPr>
              <a:defRPr sz="1800"/>
            </a:lvl1pPr>
            <a:lvl2pPr>
              <a:defRPr sz="1400"/>
            </a:lvl2pPr>
          </a:lstStyle>
          <a:p>
            <a:pPr lvl="0"/>
            <a:r>
              <a:rPr lang="fi-FI"/>
              <a:t>Muokkaa tekstin perustyylejä napsauttamalla</a:t>
            </a:r>
          </a:p>
          <a:p>
            <a:pPr lvl="1"/>
            <a:r>
              <a:rPr lang="fi-FI"/>
              <a:t>toinen taso</a:t>
            </a:r>
          </a:p>
        </p:txBody>
      </p:sp>
      <p:pic>
        <p:nvPicPr>
          <p:cNvPr id="2" name="Kuva 6" descr="Kuva, joka sisältää kohteen piirtäminen&#10;&#10;Kuvaus luotu automaattisesti">
            <a:extLst>
              <a:ext uri="{FF2B5EF4-FFF2-40B4-BE49-F238E27FC236}">
                <a16:creationId xmlns:a16="http://schemas.microsoft.com/office/drawing/2014/main" id="{89C1430C-88A3-4A3E-8227-D965A13619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430" y="6273333"/>
            <a:ext cx="16525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884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lkkä logo">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838200" y="1341931"/>
            <a:ext cx="10515601"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2" name="Otsikko 1"/>
          <p:cNvSpPr>
            <a:spLocks noGrp="1"/>
          </p:cNvSpPr>
          <p:nvPr>
            <p:ph type="title"/>
          </p:nvPr>
        </p:nvSpPr>
        <p:spPr/>
        <p:txBody>
          <a:bodyPr/>
          <a:lstStyle/>
          <a:p>
            <a:r>
              <a:rPr lang="fi-FI"/>
              <a:t>Muokkaa ots. perustyyl. napsautt.</a:t>
            </a:r>
          </a:p>
        </p:txBody>
      </p:sp>
      <p:sp>
        <p:nvSpPr>
          <p:cNvPr id="10" name="Sisällön paikkamerkki 9"/>
          <p:cNvSpPr>
            <a:spLocks noGrp="1"/>
          </p:cNvSpPr>
          <p:nvPr>
            <p:ph sz="quarter" idx="10"/>
          </p:nvPr>
        </p:nvSpPr>
        <p:spPr>
          <a:xfrm>
            <a:off x="903818" y="1925638"/>
            <a:ext cx="10449983" cy="4075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6">
            <a:extLst>
              <a:ext uri="{FF2B5EF4-FFF2-40B4-BE49-F238E27FC236}">
                <a16:creationId xmlns:a16="http://schemas.microsoft.com/office/drawing/2014/main" id="{B8CDD259-40D0-4F89-B1D2-668C3DA05353}"/>
              </a:ext>
            </a:extLst>
          </p:cNvPr>
          <p:cNvSpPr>
            <a:spLocks noGrp="1"/>
          </p:cNvSpPr>
          <p:nvPr>
            <p:ph type="dt" sz="half" idx="11"/>
          </p:nvPr>
        </p:nvSpPr>
        <p:spPr/>
        <p:txBody>
          <a:bodyPr/>
          <a:lstStyle>
            <a:lvl1pPr>
              <a:defRPr/>
            </a:lvl1pPr>
          </a:lstStyle>
          <a:p>
            <a:pPr>
              <a:defRPr/>
            </a:pPr>
            <a:fld id="{BFA675AC-B1EC-471B-B534-9ACE29BBBD95}" type="datetimeFigureOut">
              <a:rPr lang="en-US"/>
              <a:pPr>
                <a:defRPr/>
              </a:pPr>
              <a:t>2/28/2025</a:t>
            </a:fld>
            <a:endParaRPr lang="en-US"/>
          </a:p>
        </p:txBody>
      </p:sp>
      <p:sp>
        <p:nvSpPr>
          <p:cNvPr id="6" name="Slide Number Placeholder 8">
            <a:extLst>
              <a:ext uri="{FF2B5EF4-FFF2-40B4-BE49-F238E27FC236}">
                <a16:creationId xmlns:a16="http://schemas.microsoft.com/office/drawing/2014/main" id="{18104579-A6B1-49EA-8309-7B25D2F3888A}"/>
              </a:ext>
            </a:extLst>
          </p:cNvPr>
          <p:cNvSpPr>
            <a:spLocks noGrp="1"/>
          </p:cNvSpPr>
          <p:nvPr>
            <p:ph type="sldNum" sz="quarter" idx="12"/>
          </p:nvPr>
        </p:nvSpPr>
        <p:spPr/>
        <p:txBody>
          <a:bodyPr/>
          <a:lstStyle>
            <a:lvl1pPr>
              <a:defRPr/>
            </a:lvl1pPr>
          </a:lstStyle>
          <a:p>
            <a:pPr>
              <a:defRPr/>
            </a:pPr>
            <a:fld id="{57AA052F-4E5C-44A6-93B9-5575C817D05F}" type="slidenum">
              <a:rPr lang="en-US"/>
              <a:pPr>
                <a:defRPr/>
              </a:pPr>
              <a:t>‹#›</a:t>
            </a:fld>
            <a:endParaRPr lang="en-US"/>
          </a:p>
        </p:txBody>
      </p:sp>
    </p:spTree>
    <p:extLst>
      <p:ext uri="{BB962C8B-B14F-4D97-AF65-F5344CB8AC3E}">
        <p14:creationId xmlns:p14="http://schemas.microsoft.com/office/powerpoint/2010/main" val="57433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Perusdia_2 osiota">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8667"/>
          </a:xfrm>
          <a:prstGeom prst="rect">
            <a:avLst/>
          </a:prstGeom>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0" cy="4351338"/>
          </a:xfrm>
        </p:spPr>
        <p:txBody>
          <a:bodyPr/>
          <a:lstStyle>
            <a:lvl1pPr>
              <a:defRPr sz="2000"/>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lvl1pPr>
              <a:defRPr sz="2000"/>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a:extLst>
              <a:ext uri="{FF2B5EF4-FFF2-40B4-BE49-F238E27FC236}">
                <a16:creationId xmlns:a16="http://schemas.microsoft.com/office/drawing/2014/main" id="{B3E0AF32-E93A-4072-A1BB-AD28A555753E}"/>
              </a:ext>
            </a:extLst>
          </p:cNvPr>
          <p:cNvSpPr>
            <a:spLocks noGrp="1"/>
          </p:cNvSpPr>
          <p:nvPr>
            <p:ph type="dt" sz="half" idx="10"/>
          </p:nvPr>
        </p:nvSpPr>
        <p:spPr>
          <a:xfrm>
            <a:off x="5825067" y="6356351"/>
            <a:ext cx="2743200" cy="365125"/>
          </a:xfrm>
        </p:spPr>
        <p:txBody>
          <a:bodyPr/>
          <a:lstStyle>
            <a:lvl1pPr>
              <a:defRPr/>
            </a:lvl1pPr>
          </a:lstStyle>
          <a:p>
            <a:pPr>
              <a:defRPr/>
            </a:pPr>
            <a:fld id="{78F7CD85-BF37-4321-A5FC-20F3218EE7A5}" type="datetimeFigureOut">
              <a:rPr lang="fi-FI"/>
              <a:pPr>
                <a:defRPr/>
              </a:pPr>
              <a:t>28.2.2025</a:t>
            </a:fld>
            <a:endParaRPr lang="fi-FI"/>
          </a:p>
        </p:txBody>
      </p:sp>
      <p:sp>
        <p:nvSpPr>
          <p:cNvPr id="6" name="Footer Placeholder 5">
            <a:extLst>
              <a:ext uri="{FF2B5EF4-FFF2-40B4-BE49-F238E27FC236}">
                <a16:creationId xmlns:a16="http://schemas.microsoft.com/office/drawing/2014/main" id="{82527CE3-358F-4BD2-93DA-82DB5EB05A07}"/>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i-FI"/>
          </a:p>
        </p:txBody>
      </p:sp>
      <p:sp>
        <p:nvSpPr>
          <p:cNvPr id="7" name="Slide Number Placeholder 6">
            <a:extLst>
              <a:ext uri="{FF2B5EF4-FFF2-40B4-BE49-F238E27FC236}">
                <a16:creationId xmlns:a16="http://schemas.microsoft.com/office/drawing/2014/main" id="{B4222ACC-C71A-4DDF-99EF-73096A08BB09}"/>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3B9386FD-BFD6-42B9-B32A-B2183FE34524}" type="slidenum">
              <a:rPr lang="fi-FI"/>
              <a:pPr>
                <a:defRPr/>
              </a:pPr>
              <a:t>‹#›</a:t>
            </a:fld>
            <a:endParaRPr lang="fi-FI"/>
          </a:p>
        </p:txBody>
      </p:sp>
    </p:spTree>
    <p:extLst>
      <p:ext uri="{BB962C8B-B14F-4D97-AF65-F5344CB8AC3E}">
        <p14:creationId xmlns:p14="http://schemas.microsoft.com/office/powerpoint/2010/main" val="206641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27318" y="234321"/>
            <a:ext cx="8524868" cy="1147656"/>
          </a:xfrm>
        </p:spPr>
        <p:txBody>
          <a:bodyPr anchor="b" anchorCtr="0"/>
          <a:lstStyle>
            <a:lvl1pPr algn="l" fontAlgn="t">
              <a:lnSpc>
                <a:spcPct val="100000"/>
              </a:lnSpc>
              <a:defRPr sz="3467" spc="0">
                <a:solidFill>
                  <a:schemeClr val="tx2"/>
                </a:solidFill>
                <a:latin typeface="Arial Narrow" panose="020B0606020202030204" pitchFamily="34" charset="0"/>
                <a:cs typeface="Arial" pitchFamily="34" charset="0"/>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1330937" y="1613271"/>
            <a:ext cx="10670976" cy="4425951"/>
          </a:xfrm>
        </p:spPr>
        <p:txBody>
          <a:bodyPr/>
          <a:lstStyle>
            <a:lvl1pPr>
              <a:defRPr sz="2267" baseline="0">
                <a:solidFill>
                  <a:schemeClr val="tx2"/>
                </a:solidFill>
                <a:latin typeface="Arial" pitchFamily="34" charset="0"/>
                <a:cs typeface="Arial" pitchFamily="34" charset="0"/>
              </a:defRPr>
            </a:lvl1pPr>
            <a:lvl2pPr>
              <a:defRPr sz="2000">
                <a:solidFill>
                  <a:schemeClr val="tx2"/>
                </a:solidFill>
                <a:latin typeface="Arial" pitchFamily="34" charset="0"/>
                <a:cs typeface="Arial" pitchFamily="34" charset="0"/>
              </a:defRPr>
            </a:lvl2pPr>
            <a:lvl3pPr>
              <a:defRPr sz="2000">
                <a:solidFill>
                  <a:schemeClr val="tx2"/>
                </a:solidFill>
                <a:latin typeface="Arial" pitchFamily="34" charset="0"/>
                <a:cs typeface="Arial" pitchFamily="34" charset="0"/>
              </a:defRPr>
            </a:lvl3pPr>
            <a:lvl4pPr>
              <a:defRPr sz="2000">
                <a:solidFill>
                  <a:schemeClr val="tx2"/>
                </a:solidFill>
                <a:latin typeface="Arial" pitchFamily="34" charset="0"/>
                <a:cs typeface="Arial" pitchFamily="34" charset="0"/>
              </a:defRPr>
            </a:lvl4pPr>
            <a:lvl5pPr>
              <a:defRPr sz="2000">
                <a:solidFill>
                  <a:schemeClr val="tx2"/>
                </a:solidFill>
                <a:latin typeface="Arial" pitchFamily="34" charset="0"/>
                <a:cs typeface="Arial"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21" name="Picture 20">
            <a:extLst>
              <a:ext uri="{FF2B5EF4-FFF2-40B4-BE49-F238E27FC236}">
                <a16:creationId xmlns:a16="http://schemas.microsoft.com/office/drawing/2014/main" id="{4BAED6B3-26F8-C15F-0520-E366120E5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539" y="103412"/>
            <a:ext cx="893763" cy="170565"/>
          </a:xfrm>
          <a:prstGeom prst="rect">
            <a:avLst/>
          </a:prstGeom>
        </p:spPr>
      </p:pic>
      <p:pic>
        <p:nvPicPr>
          <p:cNvPr id="23" name="Picture 22" descr="Icon&#10;&#10;Description automatically generated">
            <a:extLst>
              <a:ext uri="{FF2B5EF4-FFF2-40B4-BE49-F238E27FC236}">
                <a16:creationId xmlns:a16="http://schemas.microsoft.com/office/drawing/2014/main" id="{B8448638-4E83-1602-3C10-96116CD15F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8309" y="702309"/>
            <a:ext cx="332665" cy="414897"/>
          </a:xfrm>
          <a:prstGeom prst="rect">
            <a:avLst/>
          </a:prstGeom>
        </p:spPr>
      </p:pic>
      <p:pic>
        <p:nvPicPr>
          <p:cNvPr id="25" name="Picture 24" descr="A picture containing silhouette&#10;&#10;Description automatically generated">
            <a:extLst>
              <a:ext uri="{FF2B5EF4-FFF2-40B4-BE49-F238E27FC236}">
                <a16:creationId xmlns:a16="http://schemas.microsoft.com/office/drawing/2014/main" id="{51AC1B0F-BB9A-E52D-4E02-0F9FF31915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6938" y="180805"/>
            <a:ext cx="454037" cy="414896"/>
          </a:xfrm>
          <a:prstGeom prst="rect">
            <a:avLst/>
          </a:prstGeom>
        </p:spPr>
      </p:pic>
      <p:pic>
        <p:nvPicPr>
          <p:cNvPr id="31" name="Picture 30" descr="A picture containing night sky&#10;&#10;Description automatically generated">
            <a:extLst>
              <a:ext uri="{FF2B5EF4-FFF2-40B4-BE49-F238E27FC236}">
                <a16:creationId xmlns:a16="http://schemas.microsoft.com/office/drawing/2014/main" id="{9CA68BE7-1B9C-97E9-9C13-5423B7C711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9317"/>
          <a:stretch/>
        </p:blipFill>
        <p:spPr>
          <a:xfrm>
            <a:off x="117626" y="6157768"/>
            <a:ext cx="9819933" cy="700233"/>
          </a:xfrm>
          <a:prstGeom prst="rect">
            <a:avLst/>
          </a:prstGeom>
        </p:spPr>
      </p:pic>
      <p:pic>
        <p:nvPicPr>
          <p:cNvPr id="32" name="Kuva 9" descr="Kuva, joka sisältää kohteen lintu, lentävä, auringonlasku, parvi&#10;&#10;Kuvaus luotu automaattisesti">
            <a:extLst>
              <a:ext uri="{FF2B5EF4-FFF2-40B4-BE49-F238E27FC236}">
                <a16:creationId xmlns:a16="http://schemas.microsoft.com/office/drawing/2014/main" id="{983A6702-3ECA-3EDD-805D-E941F1344325}"/>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210352" y="6392261"/>
            <a:ext cx="2036213" cy="49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A picture containing plant&#10;&#10;Description automatically generated">
            <a:extLst>
              <a:ext uri="{FF2B5EF4-FFF2-40B4-BE49-F238E27FC236}">
                <a16:creationId xmlns:a16="http://schemas.microsoft.com/office/drawing/2014/main" id="{92C0C175-3737-9CEC-9CAD-4BD01D82264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57401" t="-2"/>
          <a:stretch/>
        </p:blipFill>
        <p:spPr>
          <a:xfrm>
            <a:off x="9218942" y="6286236"/>
            <a:ext cx="1437236" cy="590953"/>
          </a:xfrm>
          <a:prstGeom prst="rect">
            <a:avLst/>
          </a:prstGeom>
        </p:spPr>
      </p:pic>
      <p:pic>
        <p:nvPicPr>
          <p:cNvPr id="34" name="Kuva 2">
            <a:extLst>
              <a:ext uri="{FF2B5EF4-FFF2-40B4-BE49-F238E27FC236}">
                <a16:creationId xmlns:a16="http://schemas.microsoft.com/office/drawing/2014/main" id="{B3227D62-C9A0-F330-8545-73E8A6E48A1D}"/>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18587541">
            <a:off x="3739909" y="6302131"/>
            <a:ext cx="274399" cy="2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Kuva 2">
            <a:extLst>
              <a:ext uri="{FF2B5EF4-FFF2-40B4-BE49-F238E27FC236}">
                <a16:creationId xmlns:a16="http://schemas.microsoft.com/office/drawing/2014/main" id="{ED49D9E6-69FB-D981-A868-F960969731CC}"/>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rot="1814330">
            <a:off x="6900327" y="6214338"/>
            <a:ext cx="204500" cy="19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A picture containing plant&#10;&#10;Description automatically generated">
            <a:extLst>
              <a:ext uri="{FF2B5EF4-FFF2-40B4-BE49-F238E27FC236}">
                <a16:creationId xmlns:a16="http://schemas.microsoft.com/office/drawing/2014/main" id="{344C07D5-65B1-7F34-0EC6-385610019BBF}"/>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332743" y="4587129"/>
            <a:ext cx="1995576" cy="2290060"/>
          </a:xfrm>
          <a:prstGeom prst="rect">
            <a:avLst/>
          </a:prstGeom>
        </p:spPr>
      </p:pic>
      <p:sp>
        <p:nvSpPr>
          <p:cNvPr id="37" name="Oval 36">
            <a:extLst>
              <a:ext uri="{FF2B5EF4-FFF2-40B4-BE49-F238E27FC236}">
                <a16:creationId xmlns:a16="http://schemas.microsoft.com/office/drawing/2014/main" id="{4304B40B-16CE-F84B-C792-69D831D45C02}"/>
              </a:ext>
            </a:extLst>
          </p:cNvPr>
          <p:cNvSpPr/>
          <p:nvPr userDrawn="1"/>
        </p:nvSpPr>
        <p:spPr>
          <a:xfrm>
            <a:off x="169417" y="5504016"/>
            <a:ext cx="1239320" cy="1239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8" name="Kuva 13" descr="Kuva, joka sisältää kohteen istuminen, merkki, pitäminen&#10;&#10;Kuvaus luotu automaattisesti">
            <a:extLst>
              <a:ext uri="{FF2B5EF4-FFF2-40B4-BE49-F238E27FC236}">
                <a16:creationId xmlns:a16="http://schemas.microsoft.com/office/drawing/2014/main" id="{915E7009-9FC4-7048-1D6E-0297E179840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6611" y="5452807"/>
            <a:ext cx="1791277" cy="1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A picture containing text&#10;&#10;Description automatically generated">
            <a:extLst>
              <a:ext uri="{FF2B5EF4-FFF2-40B4-BE49-F238E27FC236}">
                <a16:creationId xmlns:a16="http://schemas.microsoft.com/office/drawing/2014/main" id="{5786AA88-8CA5-EA7E-16BC-A8B1F994C2D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852187" y="234321"/>
            <a:ext cx="1871531" cy="417713"/>
          </a:xfrm>
          <a:prstGeom prst="rect">
            <a:avLst/>
          </a:prstGeom>
        </p:spPr>
      </p:pic>
    </p:spTree>
    <p:extLst>
      <p:ext uri="{BB962C8B-B14F-4D97-AF65-F5344CB8AC3E}">
        <p14:creationId xmlns:p14="http://schemas.microsoft.com/office/powerpoint/2010/main" val="1423281948"/>
      </p:ext>
    </p:extLst>
  </p:cSld>
  <p:clrMapOvr>
    <a:masterClrMapping/>
  </p:clrMapOvr>
  <p:extLst>
    <p:ext uri="{DCECCB84-F9BA-43D5-87BE-67443E8EF086}">
      <p15:sldGuideLst xmlns:p15="http://schemas.microsoft.com/office/powerpoint/2012/main">
        <p15:guide id="1" orient="horz" pos="758">
          <p15:clr>
            <a:srgbClr val="FBAE40"/>
          </p15:clr>
        </p15:guide>
        <p15:guide id="2" pos="2880">
          <p15:clr>
            <a:srgbClr val="FBAE40"/>
          </p15:clr>
        </p15:guide>
        <p15:guide id="3" orient="horz" pos="6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30938" y="240065"/>
            <a:ext cx="9817236" cy="1168916"/>
          </a:xfrm>
        </p:spPr>
        <p:txBody>
          <a:bodyPr anchor="b" anchorCtr="0"/>
          <a:lstStyle>
            <a:lvl1pPr algn="l" fontAlgn="t">
              <a:lnSpc>
                <a:spcPct val="100000"/>
              </a:lnSpc>
              <a:defRPr sz="3467" spc="0">
                <a:solidFill>
                  <a:schemeClr val="tx2"/>
                </a:solidFill>
                <a:latin typeface="Arial Narrow" panose="020B0606020202030204" pitchFamily="34" charset="0"/>
                <a:cs typeface="Arial" pitchFamily="34" charset="0"/>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1330938" y="1621459"/>
            <a:ext cx="4975493" cy="4425951"/>
          </a:xfrm>
        </p:spPr>
        <p:txBody>
          <a:bodyPr/>
          <a:lstStyle>
            <a:lvl1pPr>
              <a:defRPr sz="2267" baseline="0">
                <a:solidFill>
                  <a:schemeClr val="tx2"/>
                </a:solidFill>
                <a:latin typeface="Arial" pitchFamily="34" charset="0"/>
                <a:cs typeface="Arial" pitchFamily="34" charset="0"/>
              </a:defRPr>
            </a:lvl1pPr>
            <a:lvl2pPr>
              <a:defRPr sz="2000">
                <a:solidFill>
                  <a:schemeClr val="tx2"/>
                </a:solidFill>
                <a:latin typeface="Arial" pitchFamily="34" charset="0"/>
                <a:cs typeface="Arial" pitchFamily="34" charset="0"/>
              </a:defRPr>
            </a:lvl2pPr>
            <a:lvl3pPr>
              <a:defRPr sz="2000">
                <a:solidFill>
                  <a:schemeClr val="tx2"/>
                </a:solidFill>
                <a:latin typeface="Arial" pitchFamily="34" charset="0"/>
                <a:cs typeface="Arial" pitchFamily="34" charset="0"/>
              </a:defRPr>
            </a:lvl3pPr>
            <a:lvl4pPr>
              <a:defRPr sz="2000">
                <a:solidFill>
                  <a:schemeClr val="tx2"/>
                </a:solidFill>
                <a:latin typeface="Arial" pitchFamily="34" charset="0"/>
                <a:cs typeface="Arial" pitchFamily="34" charset="0"/>
              </a:defRPr>
            </a:lvl4pPr>
            <a:lvl5pPr>
              <a:defRPr sz="2000">
                <a:solidFill>
                  <a:schemeClr val="tx2"/>
                </a:solidFill>
                <a:latin typeface="Arial" pitchFamily="34" charset="0"/>
                <a:cs typeface="Arial"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21" name="Picture 20">
            <a:extLst>
              <a:ext uri="{FF2B5EF4-FFF2-40B4-BE49-F238E27FC236}">
                <a16:creationId xmlns:a16="http://schemas.microsoft.com/office/drawing/2014/main" id="{4BAED6B3-26F8-C15F-0520-E366120E5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539" y="103412"/>
            <a:ext cx="893763" cy="170565"/>
          </a:xfrm>
          <a:prstGeom prst="rect">
            <a:avLst/>
          </a:prstGeom>
        </p:spPr>
      </p:pic>
      <p:pic>
        <p:nvPicPr>
          <p:cNvPr id="23" name="Picture 22" descr="Icon&#10;&#10;Description automatically generated">
            <a:extLst>
              <a:ext uri="{FF2B5EF4-FFF2-40B4-BE49-F238E27FC236}">
                <a16:creationId xmlns:a16="http://schemas.microsoft.com/office/drawing/2014/main" id="{B8448638-4E83-1602-3C10-96116CD15F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8309" y="702309"/>
            <a:ext cx="332665" cy="414897"/>
          </a:xfrm>
          <a:prstGeom prst="rect">
            <a:avLst/>
          </a:prstGeom>
        </p:spPr>
      </p:pic>
      <p:pic>
        <p:nvPicPr>
          <p:cNvPr id="25" name="Picture 24" descr="A picture containing silhouette&#10;&#10;Description automatically generated">
            <a:extLst>
              <a:ext uri="{FF2B5EF4-FFF2-40B4-BE49-F238E27FC236}">
                <a16:creationId xmlns:a16="http://schemas.microsoft.com/office/drawing/2014/main" id="{51AC1B0F-BB9A-E52D-4E02-0F9FF31915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6938" y="180805"/>
            <a:ext cx="454037" cy="414896"/>
          </a:xfrm>
          <a:prstGeom prst="rect">
            <a:avLst/>
          </a:prstGeom>
        </p:spPr>
      </p:pic>
      <p:sp>
        <p:nvSpPr>
          <p:cNvPr id="5" name="Picture Placeholder 4">
            <a:extLst>
              <a:ext uri="{FF2B5EF4-FFF2-40B4-BE49-F238E27FC236}">
                <a16:creationId xmlns:a16="http://schemas.microsoft.com/office/drawing/2014/main" id="{269D4F6B-5220-5538-A1E0-2F2AADF5DB29}"/>
              </a:ext>
            </a:extLst>
          </p:cNvPr>
          <p:cNvSpPr>
            <a:spLocks noGrp="1"/>
          </p:cNvSpPr>
          <p:nvPr>
            <p:ph type="pic" sz="quarter" idx="10"/>
          </p:nvPr>
        </p:nvSpPr>
        <p:spPr>
          <a:xfrm>
            <a:off x="6383867" y="1804872"/>
            <a:ext cx="5808133" cy="4255327"/>
          </a:xfrm>
        </p:spPr>
        <p:txBody>
          <a:bodyPr/>
          <a:lstStyle/>
          <a:p>
            <a:endParaRPr lang="en-FI"/>
          </a:p>
        </p:txBody>
      </p:sp>
      <p:pic>
        <p:nvPicPr>
          <p:cNvPr id="17" name="Picture 16" descr="A picture containing night sky&#10;&#10;Description automatically generated">
            <a:extLst>
              <a:ext uri="{FF2B5EF4-FFF2-40B4-BE49-F238E27FC236}">
                <a16:creationId xmlns:a16="http://schemas.microsoft.com/office/drawing/2014/main" id="{314563A4-86C9-73F0-927C-C6912647D99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9974" y="6113213"/>
            <a:ext cx="9819933" cy="772172"/>
          </a:xfrm>
          <a:prstGeom prst="rect">
            <a:avLst/>
          </a:prstGeom>
        </p:spPr>
      </p:pic>
      <p:pic>
        <p:nvPicPr>
          <p:cNvPr id="18" name="Kuva 9" descr="Kuva, joka sisältää kohteen lintu, lentävä, auringonlasku, parvi&#10;&#10;Kuvaus luotu automaattisesti">
            <a:extLst>
              <a:ext uri="{FF2B5EF4-FFF2-40B4-BE49-F238E27FC236}">
                <a16:creationId xmlns:a16="http://schemas.microsoft.com/office/drawing/2014/main" id="{63B5042A-3CCC-7842-4980-AC88C60C99C6}"/>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210352" y="6392261"/>
            <a:ext cx="2036213" cy="49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picture containing plant&#10;&#10;Description automatically generated">
            <a:extLst>
              <a:ext uri="{FF2B5EF4-FFF2-40B4-BE49-F238E27FC236}">
                <a16:creationId xmlns:a16="http://schemas.microsoft.com/office/drawing/2014/main" id="{1EC0F48D-600C-75B8-346B-AE15EAAED30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57401" t="-2"/>
          <a:stretch/>
        </p:blipFill>
        <p:spPr>
          <a:xfrm>
            <a:off x="9218942" y="6286236"/>
            <a:ext cx="1437236" cy="590953"/>
          </a:xfrm>
          <a:prstGeom prst="rect">
            <a:avLst/>
          </a:prstGeom>
        </p:spPr>
      </p:pic>
      <p:pic>
        <p:nvPicPr>
          <p:cNvPr id="20" name="Kuva 2">
            <a:extLst>
              <a:ext uri="{FF2B5EF4-FFF2-40B4-BE49-F238E27FC236}">
                <a16:creationId xmlns:a16="http://schemas.microsoft.com/office/drawing/2014/main" id="{522064ED-D018-CEBC-6015-AA1DA0313259}"/>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18587541">
            <a:off x="3739909" y="6302131"/>
            <a:ext cx="274399" cy="2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uva 2">
            <a:extLst>
              <a:ext uri="{FF2B5EF4-FFF2-40B4-BE49-F238E27FC236}">
                <a16:creationId xmlns:a16="http://schemas.microsoft.com/office/drawing/2014/main" id="{F05BD237-9A9E-4A65-E615-C6FD6050CDE9}"/>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rot="1814330">
            <a:off x="6900327" y="6214338"/>
            <a:ext cx="204500" cy="19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icture containing plant&#10;&#10;Description automatically generated">
            <a:extLst>
              <a:ext uri="{FF2B5EF4-FFF2-40B4-BE49-F238E27FC236}">
                <a16:creationId xmlns:a16="http://schemas.microsoft.com/office/drawing/2014/main" id="{4563E117-1FE0-5FA4-2581-2453CAD62695}"/>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29184" y="4590449"/>
            <a:ext cx="1995576" cy="2290060"/>
          </a:xfrm>
          <a:prstGeom prst="rect">
            <a:avLst/>
          </a:prstGeom>
        </p:spPr>
      </p:pic>
      <p:sp>
        <p:nvSpPr>
          <p:cNvPr id="26" name="Oval 25">
            <a:extLst>
              <a:ext uri="{FF2B5EF4-FFF2-40B4-BE49-F238E27FC236}">
                <a16:creationId xmlns:a16="http://schemas.microsoft.com/office/drawing/2014/main" id="{4D83FE66-BA36-0995-F027-EA997936240B}"/>
              </a:ext>
            </a:extLst>
          </p:cNvPr>
          <p:cNvSpPr/>
          <p:nvPr userDrawn="1"/>
        </p:nvSpPr>
        <p:spPr>
          <a:xfrm>
            <a:off x="169417" y="5504016"/>
            <a:ext cx="1239320" cy="1239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7" name="Kuva 13" descr="Kuva, joka sisältää kohteen istuminen, merkki, pitäminen&#10;&#10;Kuvaus luotu automaattisesti">
            <a:extLst>
              <a:ext uri="{FF2B5EF4-FFF2-40B4-BE49-F238E27FC236}">
                <a16:creationId xmlns:a16="http://schemas.microsoft.com/office/drawing/2014/main" id="{2D880F9A-E5C0-0DB6-5D9A-881101B63B6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6611" y="5452807"/>
            <a:ext cx="1791277" cy="1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50237"/>
      </p:ext>
    </p:extLst>
  </p:cSld>
  <p:clrMapOvr>
    <a:masterClrMapping/>
  </p:clrMapOvr>
  <p:extLst>
    <p:ext uri="{DCECCB84-F9BA-43D5-87BE-67443E8EF086}">
      <p15:sldGuideLst xmlns:p15="http://schemas.microsoft.com/office/powerpoint/2012/main">
        <p15:guide id="1" orient="horz" pos="758">
          <p15:clr>
            <a:srgbClr val="FBAE40"/>
          </p15:clr>
        </p15:guide>
        <p15:guide id="2" pos="2880">
          <p15:clr>
            <a:srgbClr val="FBAE40"/>
          </p15:clr>
        </p15:guide>
        <p15:guide id="3" orient="horz" pos="667">
          <p15:clr>
            <a:srgbClr val="FBAE40"/>
          </p15:clr>
        </p15:guide>
        <p15:guide id="4" orient="horz" pos="8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tusivu_Piirrokset">
    <p:spTree>
      <p:nvGrpSpPr>
        <p:cNvPr id="1" name=""/>
        <p:cNvGrpSpPr/>
        <p:nvPr/>
      </p:nvGrpSpPr>
      <p:grpSpPr>
        <a:xfrm>
          <a:off x="0" y="0"/>
          <a:ext cx="0" cy="0"/>
          <a:chOff x="0" y="0"/>
          <a:chExt cx="0" cy="0"/>
        </a:xfrm>
      </p:grpSpPr>
      <p:pic>
        <p:nvPicPr>
          <p:cNvPr id="2" name="Kuva 1" descr="Kuva, joka sisältää kohteen tekstiili, merkki&#10;&#10;Kuvaus luotu automaattisesti">
            <a:extLst>
              <a:ext uri="{FF2B5EF4-FFF2-40B4-BE49-F238E27FC236}">
                <a16:creationId xmlns:a16="http://schemas.microsoft.com/office/drawing/2014/main" id="{63EB87CD-ACB6-4BAA-8A99-6A788B81E04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5000"/>
          <a:stretch/>
        </p:blipFill>
        <p:spPr bwMode="auto">
          <a:xfrm>
            <a:off x="0" y="0"/>
            <a:ext cx="12192000"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uora yhdysviiva 10">
            <a:extLst>
              <a:ext uri="{FF2B5EF4-FFF2-40B4-BE49-F238E27FC236}">
                <a16:creationId xmlns:a16="http://schemas.microsoft.com/office/drawing/2014/main" id="{93C079C3-AA5F-4B35-B6A9-287AC7C702B9}"/>
              </a:ext>
            </a:extLst>
          </p:cNvPr>
          <p:cNvCxnSpPr>
            <a:cxnSpLocks/>
          </p:cNvCxnSpPr>
          <p:nvPr userDrawn="1"/>
        </p:nvCxnSpPr>
        <p:spPr>
          <a:xfrm>
            <a:off x="2053883" y="1981200"/>
            <a:ext cx="10138118"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15" name="Tekstin paikkamerkki 4">
            <a:extLst>
              <a:ext uri="{FF2B5EF4-FFF2-40B4-BE49-F238E27FC236}">
                <a16:creationId xmlns:a16="http://schemas.microsoft.com/office/drawing/2014/main" id="{7D8C90F8-2134-4367-B5F6-461D85C8FE4F}"/>
              </a:ext>
            </a:extLst>
          </p:cNvPr>
          <p:cNvSpPr>
            <a:spLocks noGrp="1"/>
          </p:cNvSpPr>
          <p:nvPr>
            <p:ph type="body" sz="quarter" idx="10"/>
          </p:nvPr>
        </p:nvSpPr>
        <p:spPr>
          <a:xfrm>
            <a:off x="2071362"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16" name="Otsikko 2">
            <a:extLst>
              <a:ext uri="{FF2B5EF4-FFF2-40B4-BE49-F238E27FC236}">
                <a16:creationId xmlns:a16="http://schemas.microsoft.com/office/drawing/2014/main" id="{F287251B-F088-4CA2-A613-BAC8FFA69AD2}"/>
              </a:ext>
            </a:extLst>
          </p:cNvPr>
          <p:cNvSpPr>
            <a:spLocks noGrp="1"/>
          </p:cNvSpPr>
          <p:nvPr>
            <p:ph type="title"/>
          </p:nvPr>
        </p:nvSpPr>
        <p:spPr>
          <a:xfrm>
            <a:off x="2055445"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3" name="Kuva 4" descr="Kuva, joka sisältää kohteen tumma, musta, valkoinen&#10;&#10;Kuvaus luotu automaattisesti">
            <a:extLst>
              <a:ext uri="{FF2B5EF4-FFF2-40B4-BE49-F238E27FC236}">
                <a16:creationId xmlns:a16="http://schemas.microsoft.com/office/drawing/2014/main" id="{AC9C6434-16F6-4A95-A4E8-1F292D4C1C90}"/>
              </a:ext>
            </a:extLst>
          </p:cNvPr>
          <p:cNvPicPr>
            <a:picLocks noChangeAspect="1" noChangeArrowheads="1"/>
          </p:cNvPicPr>
          <p:nvPr userDrawn="1"/>
        </p:nvPicPr>
        <p:blipFill>
          <a:blip r:embed="rId3">
            <a:alphaModFix amt="40000"/>
            <a:extLst>
              <a:ext uri="{28A0092B-C50C-407E-A947-70E740481C1C}">
                <a14:useLocalDpi xmlns:a14="http://schemas.microsoft.com/office/drawing/2010/main" val="0"/>
              </a:ext>
            </a:extLst>
          </a:blip>
          <a:srcRect/>
          <a:stretch>
            <a:fillRect/>
          </a:stretch>
        </p:blipFill>
        <p:spPr bwMode="auto">
          <a:xfrm>
            <a:off x="681891" y="966788"/>
            <a:ext cx="12731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5">
            <a:extLst>
              <a:ext uri="{FF2B5EF4-FFF2-40B4-BE49-F238E27FC236}">
                <a16:creationId xmlns:a16="http://schemas.microsoft.com/office/drawing/2014/main" id="{7A8742BC-4BD3-4DBE-89D4-B037B4611D11}"/>
              </a:ext>
            </a:extLst>
          </p:cNvPr>
          <p:cNvPicPr>
            <a:picLocks noChangeAspect="1" noChangeArrowheads="1"/>
          </p:cNvPicPr>
          <p:nvPr userDrawn="1"/>
        </p:nvPicPr>
        <p:blipFill>
          <a:blip r:embed="rId4">
            <a:alphaModFix amt="40000"/>
            <a:extLst>
              <a:ext uri="{28A0092B-C50C-407E-A947-70E740481C1C}">
                <a14:useLocalDpi xmlns:a14="http://schemas.microsoft.com/office/drawing/2010/main" val="0"/>
              </a:ext>
            </a:extLst>
          </a:blip>
          <a:srcRect/>
          <a:stretch>
            <a:fillRect/>
          </a:stretch>
        </p:blipFill>
        <p:spPr bwMode="auto">
          <a:xfrm>
            <a:off x="10146759" y="4806950"/>
            <a:ext cx="204628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71226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tusivu_Pienriista-teeri">
    <p:spTree>
      <p:nvGrpSpPr>
        <p:cNvPr id="1" name=""/>
        <p:cNvGrpSpPr/>
        <p:nvPr/>
      </p:nvGrpSpPr>
      <p:grpSpPr>
        <a:xfrm>
          <a:off x="0" y="0"/>
          <a:ext cx="0" cy="0"/>
          <a:chOff x="0" y="0"/>
          <a:chExt cx="0" cy="0"/>
        </a:xfrm>
      </p:grpSpPr>
      <p:pic>
        <p:nvPicPr>
          <p:cNvPr id="2" name="Kuva 1" descr="Kuva, joka sisältää kohteen ulko, ruoho, lintu, vesi&#10;&#10;Kuvaus luotu automaattisesti">
            <a:extLst>
              <a:ext uri="{FF2B5EF4-FFF2-40B4-BE49-F238E27FC236}">
                <a16:creationId xmlns:a16="http://schemas.microsoft.com/office/drawing/2014/main" id="{129952FC-5DA7-4DF6-8C72-2039664961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7451" r="3432"/>
          <a:stretch/>
        </p:blipFill>
        <p:spPr bwMode="auto">
          <a:xfrm>
            <a:off x="-1" y="0"/>
            <a:ext cx="12212509" cy="611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9614DCCF-5812-4E94-9CC1-5230CD4DD84C}"/>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54B14BC2-E044-4850-B9F2-D1470B4BC9D8}"/>
              </a:ext>
            </a:extLst>
          </p:cNvPr>
          <p:cNvCxnSpPr>
            <a:cxnSpLocks/>
          </p:cNvCxnSpPr>
          <p:nvPr/>
        </p:nvCxnSpPr>
        <p:spPr>
          <a:xfrm>
            <a:off x="2082188" y="1972019"/>
            <a:ext cx="10109813" cy="9181"/>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11CB71B4-8074-4ACC-A565-CB9EF93CBACA}"/>
              </a:ext>
            </a:extLst>
          </p:cNvPr>
          <p:cNvSpPr>
            <a:spLocks noGrp="1"/>
          </p:cNvSpPr>
          <p:nvPr>
            <p:ph type="body" sz="quarter" idx="10"/>
          </p:nvPr>
        </p:nvSpPr>
        <p:spPr>
          <a:xfrm>
            <a:off x="2094918"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4EAF9165-9FB3-40EE-AD82-0641E7F19C50}"/>
              </a:ext>
            </a:extLst>
          </p:cNvPr>
          <p:cNvSpPr>
            <a:spLocks noGrp="1"/>
          </p:cNvSpPr>
          <p:nvPr>
            <p:ph type="title"/>
          </p:nvPr>
        </p:nvSpPr>
        <p:spPr>
          <a:xfrm>
            <a:off x="2079001"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62748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usivu_Vieraslajit_supikoira">
    <p:spTree>
      <p:nvGrpSpPr>
        <p:cNvPr id="1" name=""/>
        <p:cNvGrpSpPr/>
        <p:nvPr/>
      </p:nvGrpSpPr>
      <p:grpSpPr>
        <a:xfrm>
          <a:off x="0" y="0"/>
          <a:ext cx="0" cy="0"/>
          <a:chOff x="0" y="0"/>
          <a:chExt cx="0" cy="0"/>
        </a:xfrm>
      </p:grpSpPr>
      <p:pic>
        <p:nvPicPr>
          <p:cNvPr id="7" name="Kuva 6" descr="Kuva, joka sisältää kohteen ruoho, ulko, nisäkäs, kenttä&#10;&#10;Kuvaus luotu automaattisesti">
            <a:extLst>
              <a:ext uri="{FF2B5EF4-FFF2-40B4-BE49-F238E27FC236}">
                <a16:creationId xmlns:a16="http://schemas.microsoft.com/office/drawing/2014/main" id="{4608A5EB-C296-4E11-8281-2CB79E9790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326" t="5762" r="105" b="20389"/>
          <a:stretch/>
        </p:blipFill>
        <p:spPr bwMode="auto">
          <a:xfrm>
            <a:off x="0" y="0"/>
            <a:ext cx="12192000" cy="621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orakulmio 4">
            <a:extLst>
              <a:ext uri="{FF2B5EF4-FFF2-40B4-BE49-F238E27FC236}">
                <a16:creationId xmlns:a16="http://schemas.microsoft.com/office/drawing/2014/main" id="{5A0F831F-FE3E-4BCC-9A32-99C459A483EA}"/>
              </a:ext>
            </a:extLst>
          </p:cNvPr>
          <p:cNvSpPr/>
          <p:nvPr/>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096FEBC6-6CA6-4FB5-A902-16D782CE75E6}"/>
              </a:ext>
            </a:extLst>
          </p:cNvPr>
          <p:cNvCxnSpPr>
            <a:cxnSpLocks/>
          </p:cNvCxnSpPr>
          <p:nvPr/>
        </p:nvCxnSpPr>
        <p:spPr>
          <a:xfrm>
            <a:off x="2093205" y="1981200"/>
            <a:ext cx="10098796"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3" name="Tekstin paikkamerkki 4"/>
          <p:cNvSpPr>
            <a:spLocks noGrp="1"/>
          </p:cNvSpPr>
          <p:nvPr>
            <p:ph type="body" sz="quarter" idx="10"/>
          </p:nvPr>
        </p:nvSpPr>
        <p:spPr>
          <a:xfrm>
            <a:off x="2083903"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17" name="Otsikko 2"/>
          <p:cNvSpPr>
            <a:spLocks noGrp="1"/>
          </p:cNvSpPr>
          <p:nvPr>
            <p:ph type="title"/>
          </p:nvPr>
        </p:nvSpPr>
        <p:spPr>
          <a:xfrm>
            <a:off x="2067986"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123139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tusivu_Kosteikko-murtosuo">
    <p:spTree>
      <p:nvGrpSpPr>
        <p:cNvPr id="1" name=""/>
        <p:cNvGrpSpPr/>
        <p:nvPr/>
      </p:nvGrpSpPr>
      <p:grpSpPr>
        <a:xfrm>
          <a:off x="0" y="0"/>
          <a:ext cx="0" cy="0"/>
          <a:chOff x="0" y="0"/>
          <a:chExt cx="0" cy="0"/>
        </a:xfrm>
      </p:grpSpPr>
      <p:pic>
        <p:nvPicPr>
          <p:cNvPr id="3" name="Kuva 2" descr="Kuva, joka sisältää kohteen vesi, ruoho, joki, ulko&#10;&#10;Kuvaus luotu automaattisesti">
            <a:extLst>
              <a:ext uri="{FF2B5EF4-FFF2-40B4-BE49-F238E27FC236}">
                <a16:creationId xmlns:a16="http://schemas.microsoft.com/office/drawing/2014/main" id="{A5CB34E5-573D-4310-B566-58371CABB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938" t="7726" r="19873" b="18555"/>
          <a:stretch/>
        </p:blipFill>
        <p:spPr bwMode="auto">
          <a:xfrm>
            <a:off x="0" y="11017"/>
            <a:ext cx="12192000" cy="62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EA9ED40F-B65E-4012-9AF3-ADF79F825395}"/>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998740A1-8FA4-4988-A8B7-4CA6B0173CA2}"/>
              </a:ext>
            </a:extLst>
          </p:cNvPr>
          <p:cNvCxnSpPr>
            <a:cxnSpLocks/>
          </p:cNvCxnSpPr>
          <p:nvPr/>
        </p:nvCxnSpPr>
        <p:spPr>
          <a:xfrm>
            <a:off x="2093205" y="1981200"/>
            <a:ext cx="10098796"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C1894438-F9FF-425A-8218-B36164AAC970}"/>
              </a:ext>
            </a:extLst>
          </p:cNvPr>
          <p:cNvSpPr>
            <a:spLocks noGrp="1"/>
          </p:cNvSpPr>
          <p:nvPr>
            <p:ph type="body" sz="quarter" idx="10"/>
          </p:nvPr>
        </p:nvSpPr>
        <p:spPr>
          <a:xfrm>
            <a:off x="2028822"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9BA9F474-018C-43B9-95D5-B117CB1064AB}"/>
              </a:ext>
            </a:extLst>
          </p:cNvPr>
          <p:cNvSpPr>
            <a:spLocks noGrp="1"/>
          </p:cNvSpPr>
          <p:nvPr>
            <p:ph type="title"/>
          </p:nvPr>
        </p:nvSpPr>
        <p:spPr>
          <a:xfrm>
            <a:off x="2012905"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667006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rusdia-Eläinten jäljet">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EFD92BE0-07C6-4EA4-A47A-5660E863457C}"/>
              </a:ext>
            </a:extLst>
          </p:cNvPr>
          <p:cNvSpPr/>
          <p:nvPr/>
        </p:nvSpPr>
        <p:spPr>
          <a:xfrm>
            <a:off x="1" y="0"/>
            <a:ext cx="749300" cy="6858000"/>
          </a:xfrm>
          <a:prstGeom prst="rect">
            <a:avLst/>
          </a:prstGeom>
          <a:solidFill>
            <a:srgbClr val="7B8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7" name="Text Placeholder 3"/>
          <p:cNvSpPr>
            <a:spLocks noGrp="1"/>
          </p:cNvSpPr>
          <p:nvPr>
            <p:ph type="body" sz="half" idx="2"/>
          </p:nvPr>
        </p:nvSpPr>
        <p:spPr>
          <a:xfrm>
            <a:off x="1008297" y="1366158"/>
            <a:ext cx="10657523"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5" name="Content Placeholder 2"/>
          <p:cNvSpPr>
            <a:spLocks noGrp="1"/>
          </p:cNvSpPr>
          <p:nvPr>
            <p:ph idx="1"/>
          </p:nvPr>
        </p:nvSpPr>
        <p:spPr>
          <a:xfrm>
            <a:off x="1008297" y="1683465"/>
            <a:ext cx="10657523" cy="4553833"/>
          </a:xfrm>
        </p:spPr>
        <p:txBody>
          <a:bodyPr/>
          <a:lstStyle>
            <a:lvl1pPr>
              <a:defRPr sz="2000"/>
            </a:lvl1pPr>
            <a:lvl2pPr>
              <a:defRPr sz="1800"/>
            </a:lvl2pPr>
          </a:lstStyle>
          <a:p>
            <a:pPr lvl="0"/>
            <a:r>
              <a:rPr lang="fi-FI"/>
              <a:t>Muokkaa tekstin perustyylejä napsauttamalla</a:t>
            </a:r>
          </a:p>
          <a:p>
            <a:pPr lvl="1"/>
            <a:r>
              <a:rPr lang="fi-FI"/>
              <a:t>toinen taso</a:t>
            </a:r>
          </a:p>
        </p:txBody>
      </p:sp>
      <p:sp>
        <p:nvSpPr>
          <p:cNvPr id="6" name="Otsikko 5"/>
          <p:cNvSpPr>
            <a:spLocks noGrp="1"/>
          </p:cNvSpPr>
          <p:nvPr>
            <p:ph type="title"/>
          </p:nvPr>
        </p:nvSpPr>
        <p:spPr>
          <a:xfrm>
            <a:off x="1008296" y="365127"/>
            <a:ext cx="10657523" cy="918667"/>
          </a:xfrm>
          <a:prstGeom prst="rect">
            <a:avLst/>
          </a:prstGeom>
        </p:spPr>
        <p:txBody>
          <a:bodyPr/>
          <a:lstStyle>
            <a:lvl1pPr>
              <a:defRPr b="1"/>
            </a:lvl1pPr>
          </a:lstStyle>
          <a:p>
            <a:r>
              <a:rPr lang="fi-FI"/>
              <a:t>Muokkaa ots. perustyyl. napsautt.</a:t>
            </a:r>
          </a:p>
        </p:txBody>
      </p:sp>
      <p:sp>
        <p:nvSpPr>
          <p:cNvPr id="9" name="Date Placeholder 6">
            <a:extLst>
              <a:ext uri="{FF2B5EF4-FFF2-40B4-BE49-F238E27FC236}">
                <a16:creationId xmlns:a16="http://schemas.microsoft.com/office/drawing/2014/main" id="{0BFA63FA-D671-4DEA-8A58-DA13EAE249A1}"/>
              </a:ext>
            </a:extLst>
          </p:cNvPr>
          <p:cNvSpPr>
            <a:spLocks noGrp="1"/>
          </p:cNvSpPr>
          <p:nvPr>
            <p:ph type="dt" sz="half" idx="10"/>
          </p:nvPr>
        </p:nvSpPr>
        <p:spPr>
          <a:xfrm>
            <a:off x="6923617" y="6389688"/>
            <a:ext cx="3672416" cy="323850"/>
          </a:xfrm>
        </p:spPr>
        <p:txBody>
          <a:bodyPr/>
          <a:lstStyle>
            <a:lvl1pPr>
              <a:defRPr sz="1000" smtClean="0"/>
            </a:lvl1pPr>
          </a:lstStyle>
          <a:p>
            <a:pPr>
              <a:defRPr/>
            </a:pPr>
            <a:fld id="{A7850CD5-F883-4FCC-8F7A-C2EF50C0F687}" type="datetimeFigureOut">
              <a:rPr lang="en-US"/>
              <a:pPr>
                <a:defRPr/>
              </a:pPr>
              <a:t>2/28/2025</a:t>
            </a:fld>
            <a:endParaRPr lang="en-US"/>
          </a:p>
        </p:txBody>
      </p:sp>
      <p:sp>
        <p:nvSpPr>
          <p:cNvPr id="10" name="Slide Number Placeholder 8">
            <a:extLst>
              <a:ext uri="{FF2B5EF4-FFF2-40B4-BE49-F238E27FC236}">
                <a16:creationId xmlns:a16="http://schemas.microsoft.com/office/drawing/2014/main" id="{ABCCF298-584F-427B-B42E-6448F13B8314}"/>
              </a:ext>
            </a:extLst>
          </p:cNvPr>
          <p:cNvSpPr>
            <a:spLocks noGrp="1"/>
          </p:cNvSpPr>
          <p:nvPr>
            <p:ph type="sldNum" sz="quarter" idx="11"/>
          </p:nvPr>
        </p:nvSpPr>
        <p:spPr/>
        <p:txBody>
          <a:bodyPr/>
          <a:lstStyle>
            <a:lvl1pPr>
              <a:defRPr sz="1000" smtClean="0"/>
            </a:lvl1pPr>
          </a:lstStyle>
          <a:p>
            <a:pPr>
              <a:defRPr/>
            </a:pPr>
            <a:fld id="{AAAAE73C-1B5C-4BF3-905A-C433AB272EC6}" type="slidenum">
              <a:rPr lang="en-US"/>
              <a:pPr>
                <a:defRPr/>
              </a:pPr>
              <a:t>‹#›</a:t>
            </a:fld>
            <a:endParaRPr lang="en-US"/>
          </a:p>
        </p:txBody>
      </p:sp>
      <p:pic>
        <p:nvPicPr>
          <p:cNvPr id="2" name="Kuva 10">
            <a:extLst>
              <a:ext uri="{FF2B5EF4-FFF2-40B4-BE49-F238E27FC236}">
                <a16:creationId xmlns:a16="http://schemas.microsoft.com/office/drawing/2014/main" id="{C1A0D274-E35C-459E-AFEC-E1875457DE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209166">
            <a:off x="11460564" y="4911725"/>
            <a:ext cx="279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11">
            <a:extLst>
              <a:ext uri="{FF2B5EF4-FFF2-40B4-BE49-F238E27FC236}">
                <a16:creationId xmlns:a16="http://schemas.microsoft.com/office/drawing/2014/main" id="{54C07789-FBC9-49AD-BAA3-41A139B149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209166">
            <a:off x="10701739" y="6354763"/>
            <a:ext cx="2270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uva 12">
            <a:extLst>
              <a:ext uri="{FF2B5EF4-FFF2-40B4-BE49-F238E27FC236}">
                <a16:creationId xmlns:a16="http://schemas.microsoft.com/office/drawing/2014/main" id="{334BA7D0-26F2-4316-90D0-775D700671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361327">
            <a:off x="1225103" y="1203325"/>
            <a:ext cx="3857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uva 13">
            <a:extLst>
              <a:ext uri="{FF2B5EF4-FFF2-40B4-BE49-F238E27FC236}">
                <a16:creationId xmlns:a16="http://schemas.microsoft.com/office/drawing/2014/main" id="{71B8628D-267B-4631-A464-E30C775FAE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859999" flipH="1">
            <a:off x="1569590" y="396876"/>
            <a:ext cx="25241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Kuva 14">
            <a:extLst>
              <a:ext uri="{FF2B5EF4-FFF2-40B4-BE49-F238E27FC236}">
                <a16:creationId xmlns:a16="http://schemas.microsoft.com/office/drawing/2014/main" id="{14A09CC0-0F91-49E3-80AC-F7BEB8F042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361327">
            <a:off x="2645122" y="153194"/>
            <a:ext cx="23653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374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tusivu_Metsästäjä ja koira">
    <p:spTree>
      <p:nvGrpSpPr>
        <p:cNvPr id="1" name=""/>
        <p:cNvGrpSpPr/>
        <p:nvPr/>
      </p:nvGrpSpPr>
      <p:grpSpPr>
        <a:xfrm>
          <a:off x="0" y="0"/>
          <a:ext cx="0" cy="0"/>
          <a:chOff x="0" y="0"/>
          <a:chExt cx="0" cy="0"/>
        </a:xfrm>
      </p:grpSpPr>
      <p:pic>
        <p:nvPicPr>
          <p:cNvPr id="3" name="Kuva 2" descr="Kuva, joka sisältää kohteen ruoho, ulko, istuminen, mies&#10;&#10;Kuvaus luotu automaattisesti">
            <a:extLst>
              <a:ext uri="{FF2B5EF4-FFF2-40B4-BE49-F238E27FC236}">
                <a16:creationId xmlns:a16="http://schemas.microsoft.com/office/drawing/2014/main" id="{B82C3251-9905-4C7E-B0B2-8C535B42948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 t="12468" r="89" b="11238"/>
          <a:stretch/>
        </p:blipFill>
        <p:spPr bwMode="auto">
          <a:xfrm>
            <a:off x="0" y="0"/>
            <a:ext cx="12192000" cy="620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B1505FE2-0EFC-4F4C-AD51-1CD747D9592B}"/>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72A1E33A-7B9A-4EE2-8A78-C6E539047B09}"/>
              </a:ext>
            </a:extLst>
          </p:cNvPr>
          <p:cNvCxnSpPr>
            <a:cxnSpLocks/>
          </p:cNvCxnSpPr>
          <p:nvPr/>
        </p:nvCxnSpPr>
        <p:spPr>
          <a:xfrm flipV="1">
            <a:off x="2038120" y="1981200"/>
            <a:ext cx="10153881" cy="60298"/>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C5BC6320-A140-461F-AF52-7F43820EB7B1}"/>
              </a:ext>
            </a:extLst>
          </p:cNvPr>
          <p:cNvSpPr>
            <a:spLocks noGrp="1"/>
          </p:cNvSpPr>
          <p:nvPr>
            <p:ph type="body" sz="quarter" idx="10"/>
          </p:nvPr>
        </p:nvSpPr>
        <p:spPr>
          <a:xfrm>
            <a:off x="1984753"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9175FAF1-7A4E-4BEE-9ABB-473A2C955C9F}"/>
              </a:ext>
            </a:extLst>
          </p:cNvPr>
          <p:cNvSpPr>
            <a:spLocks noGrp="1"/>
          </p:cNvSpPr>
          <p:nvPr>
            <p:ph type="title"/>
          </p:nvPr>
        </p:nvSpPr>
        <p:spPr>
          <a:xfrm>
            <a:off x="1968836"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429761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tusivu_Metsä">
    <p:spTree>
      <p:nvGrpSpPr>
        <p:cNvPr id="1" name=""/>
        <p:cNvGrpSpPr/>
        <p:nvPr/>
      </p:nvGrpSpPr>
      <p:grpSpPr>
        <a:xfrm>
          <a:off x="0" y="0"/>
          <a:ext cx="0" cy="0"/>
          <a:chOff x="0" y="0"/>
          <a:chExt cx="0" cy="0"/>
        </a:xfrm>
      </p:grpSpPr>
      <p:pic>
        <p:nvPicPr>
          <p:cNvPr id="2" name="Kuva 1" descr="Kuva, joka sisältää kohteen ulko, kasvi, ruoho, kenttä&#10;&#10;Kuvaus luotu automaattisesti">
            <a:extLst>
              <a:ext uri="{FF2B5EF4-FFF2-40B4-BE49-F238E27FC236}">
                <a16:creationId xmlns:a16="http://schemas.microsoft.com/office/drawing/2014/main" id="{9C3DFBFD-ED54-4AC0-9411-E19697F8FE9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89" b="23930"/>
          <a:stretch/>
        </p:blipFill>
        <p:spPr bwMode="auto">
          <a:xfrm>
            <a:off x="0" y="0"/>
            <a:ext cx="12192000" cy="619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727DA99B-8D01-4B48-A981-9B69846D9F2C}"/>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3384F02C-5CC5-40B4-A88D-43C21C665C9F}"/>
              </a:ext>
            </a:extLst>
          </p:cNvPr>
          <p:cNvCxnSpPr>
            <a:cxnSpLocks/>
          </p:cNvCxnSpPr>
          <p:nvPr/>
        </p:nvCxnSpPr>
        <p:spPr>
          <a:xfrm>
            <a:off x="2027104" y="1981200"/>
            <a:ext cx="10164897"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1569D3BD-203B-46C2-97A1-3DC3E8526BE8}"/>
              </a:ext>
            </a:extLst>
          </p:cNvPr>
          <p:cNvSpPr>
            <a:spLocks noGrp="1"/>
          </p:cNvSpPr>
          <p:nvPr>
            <p:ph type="body" sz="quarter" idx="10"/>
          </p:nvPr>
        </p:nvSpPr>
        <p:spPr>
          <a:xfrm>
            <a:off x="1984750"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3478DCF0-5AB1-4DED-A8C3-D8B96A42940F}"/>
              </a:ext>
            </a:extLst>
          </p:cNvPr>
          <p:cNvSpPr>
            <a:spLocks noGrp="1"/>
          </p:cNvSpPr>
          <p:nvPr>
            <p:ph type="title"/>
          </p:nvPr>
        </p:nvSpPr>
        <p:spPr>
          <a:xfrm>
            <a:off x="1968833"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013766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tusivu_Karhu">
    <p:spTree>
      <p:nvGrpSpPr>
        <p:cNvPr id="1" name=""/>
        <p:cNvGrpSpPr/>
        <p:nvPr/>
      </p:nvGrpSpPr>
      <p:grpSpPr>
        <a:xfrm>
          <a:off x="0" y="0"/>
          <a:ext cx="0" cy="0"/>
          <a:chOff x="0" y="0"/>
          <a:chExt cx="0" cy="0"/>
        </a:xfrm>
      </p:grpSpPr>
      <p:pic>
        <p:nvPicPr>
          <p:cNvPr id="3" name="Kuva 2" descr="Kuva, joka sisältää kohteen karhu, nisäkäs, ulko, ruoho&#10;&#10;Kuvaus luotu automaattisesti">
            <a:extLst>
              <a:ext uri="{FF2B5EF4-FFF2-40B4-BE49-F238E27FC236}">
                <a16:creationId xmlns:a16="http://schemas.microsoft.com/office/drawing/2014/main" id="{7648CC38-FDE6-484A-BDFE-1A78A50B6BB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 t="33" r="-15" b="23753"/>
          <a:stretch/>
        </p:blipFill>
        <p:spPr bwMode="auto">
          <a:xfrm>
            <a:off x="-1" y="0"/>
            <a:ext cx="12191289" cy="619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742FD3AA-9E93-4C6E-A360-4E26C1DA9E66}"/>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63970E58-1FDD-4E03-AD96-3CBDE036C407}"/>
              </a:ext>
            </a:extLst>
          </p:cNvPr>
          <p:cNvCxnSpPr>
            <a:cxnSpLocks/>
          </p:cNvCxnSpPr>
          <p:nvPr/>
        </p:nvCxnSpPr>
        <p:spPr>
          <a:xfrm>
            <a:off x="2104222" y="1981200"/>
            <a:ext cx="10087779"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AC1DA055-8287-41AC-AF8B-43D1736DB56B}"/>
              </a:ext>
            </a:extLst>
          </p:cNvPr>
          <p:cNvSpPr>
            <a:spLocks noGrp="1"/>
          </p:cNvSpPr>
          <p:nvPr>
            <p:ph type="body" sz="quarter" idx="10"/>
          </p:nvPr>
        </p:nvSpPr>
        <p:spPr>
          <a:xfrm>
            <a:off x="2039838"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5CBE304B-9B5F-4FE7-88C3-541B3A2AFA99}"/>
              </a:ext>
            </a:extLst>
          </p:cNvPr>
          <p:cNvSpPr>
            <a:spLocks noGrp="1"/>
          </p:cNvSpPr>
          <p:nvPr>
            <p:ph type="title"/>
          </p:nvPr>
        </p:nvSpPr>
        <p:spPr>
          <a:xfrm>
            <a:off x="2023921"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95534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tusivu_Hirvi">
    <p:spTree>
      <p:nvGrpSpPr>
        <p:cNvPr id="1" name=""/>
        <p:cNvGrpSpPr/>
        <p:nvPr/>
      </p:nvGrpSpPr>
      <p:grpSpPr>
        <a:xfrm>
          <a:off x="0" y="0"/>
          <a:ext cx="0" cy="0"/>
          <a:chOff x="0" y="0"/>
          <a:chExt cx="0" cy="0"/>
        </a:xfrm>
      </p:grpSpPr>
      <p:pic>
        <p:nvPicPr>
          <p:cNvPr id="3" name="Kuva 2" descr="Kuva, joka sisältää kohteen lumi, lehmä, ulko, seisominen&#10;&#10;Kuvaus luotu automaattisesti">
            <a:extLst>
              <a:ext uri="{FF2B5EF4-FFF2-40B4-BE49-F238E27FC236}">
                <a16:creationId xmlns:a16="http://schemas.microsoft.com/office/drawing/2014/main" id="{5B3BB76A-37C5-45BF-8492-FBA2343E985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87" t="15579" r="-149" b="7622"/>
          <a:stretch/>
        </p:blipFill>
        <p:spPr bwMode="auto">
          <a:xfrm>
            <a:off x="-11018" y="0"/>
            <a:ext cx="12329584" cy="619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E7FF2600-87F6-49EA-A085-5541EDB5466C}"/>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17C8E2B2-82E4-4B1B-9933-3413D16EB3B2}"/>
              </a:ext>
            </a:extLst>
          </p:cNvPr>
          <p:cNvCxnSpPr>
            <a:cxnSpLocks/>
          </p:cNvCxnSpPr>
          <p:nvPr/>
        </p:nvCxnSpPr>
        <p:spPr>
          <a:xfrm>
            <a:off x="2093205" y="1981200"/>
            <a:ext cx="10098796"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3B59BECD-7E29-4092-AEB4-C95618E19EFA}"/>
              </a:ext>
            </a:extLst>
          </p:cNvPr>
          <p:cNvSpPr>
            <a:spLocks noGrp="1"/>
          </p:cNvSpPr>
          <p:nvPr>
            <p:ph type="body" sz="quarter" idx="10"/>
          </p:nvPr>
        </p:nvSpPr>
        <p:spPr>
          <a:xfrm>
            <a:off x="2039840"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FC9EDBDB-2188-431E-BA5D-2E3166188FB6}"/>
              </a:ext>
            </a:extLst>
          </p:cNvPr>
          <p:cNvSpPr>
            <a:spLocks noGrp="1"/>
          </p:cNvSpPr>
          <p:nvPr>
            <p:ph type="title"/>
          </p:nvPr>
        </p:nvSpPr>
        <p:spPr>
          <a:xfrm>
            <a:off x="2023923"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90850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tusivu_Meri-hallit">
    <p:spTree>
      <p:nvGrpSpPr>
        <p:cNvPr id="1" name=""/>
        <p:cNvGrpSpPr/>
        <p:nvPr/>
      </p:nvGrpSpPr>
      <p:grpSpPr>
        <a:xfrm>
          <a:off x="0" y="0"/>
          <a:ext cx="0" cy="0"/>
          <a:chOff x="0" y="0"/>
          <a:chExt cx="0" cy="0"/>
        </a:xfrm>
      </p:grpSpPr>
      <p:pic>
        <p:nvPicPr>
          <p:cNvPr id="3" name="Kuva 2" descr="Kuva, joka sisältää kohteen vesi, ulko, nisäkäs, valtameri&#10;&#10;Kuvaus luotu automaattisesti">
            <a:extLst>
              <a:ext uri="{FF2B5EF4-FFF2-40B4-BE49-F238E27FC236}">
                <a16:creationId xmlns:a16="http://schemas.microsoft.com/office/drawing/2014/main" id="{C496FB9B-966F-4BD5-8FE1-B382FA00DF6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 b="23745"/>
          <a:stretch/>
        </p:blipFill>
        <p:spPr bwMode="auto">
          <a:xfrm>
            <a:off x="0" y="1"/>
            <a:ext cx="12192000" cy="619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orakulmio 6">
            <a:extLst>
              <a:ext uri="{FF2B5EF4-FFF2-40B4-BE49-F238E27FC236}">
                <a16:creationId xmlns:a16="http://schemas.microsoft.com/office/drawing/2014/main" id="{99266C77-3B0C-42FD-A116-F33313A4062B}"/>
              </a:ext>
            </a:extLst>
          </p:cNvPr>
          <p:cNvSpPr/>
          <p:nvPr userDrawn="1"/>
        </p:nvSpPr>
        <p:spPr>
          <a:xfrm>
            <a:off x="0" y="829622"/>
            <a:ext cx="12329584" cy="1627829"/>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04D76342-B6F6-49B3-89DA-8D9A8B39C004}"/>
              </a:ext>
            </a:extLst>
          </p:cNvPr>
          <p:cNvCxnSpPr>
            <a:cxnSpLocks/>
          </p:cNvCxnSpPr>
          <p:nvPr/>
        </p:nvCxnSpPr>
        <p:spPr>
          <a:xfrm>
            <a:off x="2060154" y="1955969"/>
            <a:ext cx="10131847" cy="25231"/>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8" name="Tekstin paikkamerkki 4">
            <a:extLst>
              <a:ext uri="{FF2B5EF4-FFF2-40B4-BE49-F238E27FC236}">
                <a16:creationId xmlns:a16="http://schemas.microsoft.com/office/drawing/2014/main" id="{8DFD56D4-8220-4C17-919A-748033A33F8A}"/>
              </a:ext>
            </a:extLst>
          </p:cNvPr>
          <p:cNvSpPr>
            <a:spLocks noGrp="1"/>
          </p:cNvSpPr>
          <p:nvPr>
            <p:ph type="body" sz="quarter" idx="10"/>
          </p:nvPr>
        </p:nvSpPr>
        <p:spPr>
          <a:xfrm>
            <a:off x="1995767" y="2041498"/>
            <a:ext cx="8818201" cy="415788"/>
          </a:xfrm>
          <a:prstGeom prst="rect">
            <a:avLst/>
          </a:prstGeom>
        </p:spPr>
        <p:txBody>
          <a:bodyPr/>
          <a:lstStyle>
            <a:lvl1pPr marL="0" indent="0">
              <a:buNone/>
              <a:defRPr sz="2000" cap="all" baseline="0">
                <a:solidFill>
                  <a:srgbClr val="424242"/>
                </a:solidFill>
                <a:latin typeface="Franklin Gothic Heavy" panose="020B0903020102020204" pitchFamily="34" charset="0"/>
              </a:defRPr>
            </a:lvl1pPr>
          </a:lstStyle>
          <a:p>
            <a:pPr lvl="0"/>
            <a:r>
              <a:rPr lang="fi-FI"/>
              <a:t>Muokkaa tekstin perustyylejä napsauttamalla</a:t>
            </a:r>
          </a:p>
        </p:txBody>
      </p:sp>
      <p:sp>
        <p:nvSpPr>
          <p:cNvPr id="9" name="Otsikko 2">
            <a:extLst>
              <a:ext uri="{FF2B5EF4-FFF2-40B4-BE49-F238E27FC236}">
                <a16:creationId xmlns:a16="http://schemas.microsoft.com/office/drawing/2014/main" id="{99F9BBD9-482C-417E-8D8C-DD6D1E150843}"/>
              </a:ext>
            </a:extLst>
          </p:cNvPr>
          <p:cNvSpPr>
            <a:spLocks noGrp="1"/>
          </p:cNvSpPr>
          <p:nvPr>
            <p:ph type="title"/>
          </p:nvPr>
        </p:nvSpPr>
        <p:spPr>
          <a:xfrm>
            <a:off x="1979850" y="1005250"/>
            <a:ext cx="8834119" cy="950719"/>
          </a:xfrm>
          <a:prstGeom prst="rect">
            <a:avLst/>
          </a:prstGeom>
        </p:spPr>
        <p:txBody>
          <a:bodyPr>
            <a:noAutofit/>
          </a:bodyPr>
          <a:lstStyle>
            <a:lvl1pPr>
              <a:lnSpc>
                <a:spcPts val="3600"/>
              </a:lnSpc>
              <a:defRPr sz="4000" kern="1200" baseline="0">
                <a:latin typeface="Franklin Gothic Heavy" panose="020B0903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92388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tusivu_Oma kuva">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9E2243D8-7636-469C-8807-3EF4B99679B8}"/>
              </a:ext>
            </a:extLst>
          </p:cNvPr>
          <p:cNvSpPr/>
          <p:nvPr/>
        </p:nvSpPr>
        <p:spPr>
          <a:xfrm>
            <a:off x="0" y="752476"/>
            <a:ext cx="12329584" cy="1704975"/>
          </a:xfrm>
          <a:prstGeom prst="rect">
            <a:avLst/>
          </a:prstGeom>
          <a:solidFill>
            <a:schemeClr val="bg2">
              <a:alpha val="43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cxnSp>
        <p:nvCxnSpPr>
          <p:cNvPr id="6" name="Suora yhdysviiva 5">
            <a:extLst>
              <a:ext uri="{FF2B5EF4-FFF2-40B4-BE49-F238E27FC236}">
                <a16:creationId xmlns:a16="http://schemas.microsoft.com/office/drawing/2014/main" id="{2388D5CE-F6E3-4DAE-8584-ED485CC3CBC0}"/>
              </a:ext>
            </a:extLst>
          </p:cNvPr>
          <p:cNvCxnSpPr>
            <a:cxnSpLocks/>
          </p:cNvCxnSpPr>
          <p:nvPr/>
        </p:nvCxnSpPr>
        <p:spPr>
          <a:xfrm>
            <a:off x="2518834" y="1981200"/>
            <a:ext cx="9673167"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sp>
        <p:nvSpPr>
          <p:cNvPr id="9" name="Picture Placeholder 6"/>
          <p:cNvSpPr>
            <a:spLocks noGrp="1"/>
          </p:cNvSpPr>
          <p:nvPr>
            <p:ph type="pic" sz="quarter" idx="12"/>
          </p:nvPr>
        </p:nvSpPr>
        <p:spPr>
          <a:xfrm>
            <a:off x="0" y="1"/>
            <a:ext cx="12192000" cy="6312307"/>
          </a:xfrm>
          <a:custGeom>
            <a:avLst/>
            <a:gdLst>
              <a:gd name="connsiteX0" fmla="*/ 0 w 6276273"/>
              <a:gd name="connsiteY0" fmla="*/ 0 h 1371600"/>
              <a:gd name="connsiteX1" fmla="*/ 6276273 w 6276273"/>
              <a:gd name="connsiteY1" fmla="*/ 0 h 1371600"/>
              <a:gd name="connsiteX2" fmla="*/ 6276273 w 6276273"/>
              <a:gd name="connsiteY2" fmla="*/ 1371600 h 1371600"/>
              <a:gd name="connsiteX3" fmla="*/ 0 w 6276273"/>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6276273" h="1371600">
                <a:moveTo>
                  <a:pt x="0" y="0"/>
                </a:moveTo>
                <a:lnTo>
                  <a:pt x="6276273" y="0"/>
                </a:lnTo>
                <a:lnTo>
                  <a:pt x="6276273" y="1371600"/>
                </a:lnTo>
                <a:lnTo>
                  <a:pt x="0" y="1371600"/>
                </a:lnTo>
                <a:close/>
              </a:path>
            </a:pathLst>
          </a:custGeom>
          <a:solidFill>
            <a:schemeClr val="bg1">
              <a:lumMod val="95000"/>
            </a:schemeClr>
          </a:solidFill>
        </p:spPr>
        <p:txBody>
          <a:bodyPr wrap="square">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3" name="Tekstin paikkamerkki 4"/>
          <p:cNvSpPr>
            <a:spLocks noGrp="1"/>
          </p:cNvSpPr>
          <p:nvPr>
            <p:ph type="body" sz="quarter" idx="10"/>
          </p:nvPr>
        </p:nvSpPr>
        <p:spPr>
          <a:xfrm>
            <a:off x="2535598" y="2041498"/>
            <a:ext cx="8818201" cy="415788"/>
          </a:xfrm>
          <a:prstGeom prst="rect">
            <a:avLst/>
          </a:prstGeom>
        </p:spPr>
        <p:txBody>
          <a:bodyPr/>
          <a:lstStyle>
            <a:lvl1pPr marL="0" indent="0">
              <a:buNone/>
              <a:defRPr sz="2400" cap="all" baseline="0">
                <a:solidFill>
                  <a:srgbClr val="424242"/>
                </a:solidFill>
                <a:latin typeface="Passion One" panose="02000506080000020004" pitchFamily="2" charset="0"/>
              </a:defRPr>
            </a:lvl1pPr>
          </a:lstStyle>
          <a:p>
            <a:pPr lvl="0"/>
            <a:r>
              <a:rPr lang="fi-FI"/>
              <a:t>Muokkaa tekstin perustyylejä napsauttamalla</a:t>
            </a:r>
          </a:p>
        </p:txBody>
      </p:sp>
      <p:sp>
        <p:nvSpPr>
          <p:cNvPr id="17" name="Otsikko 2"/>
          <p:cNvSpPr>
            <a:spLocks noGrp="1"/>
          </p:cNvSpPr>
          <p:nvPr>
            <p:ph type="title"/>
          </p:nvPr>
        </p:nvSpPr>
        <p:spPr>
          <a:xfrm>
            <a:off x="2519681" y="829632"/>
            <a:ext cx="8834119" cy="1120280"/>
          </a:xfrm>
          <a:prstGeom prst="rect">
            <a:avLst/>
          </a:prstGeom>
        </p:spPr>
        <p:txBody>
          <a:bodyPr>
            <a:noAutofit/>
          </a:bodyPr>
          <a:lstStyle>
            <a:lvl1pPr>
              <a:lnSpc>
                <a:spcPts val="4500"/>
              </a:lnSpc>
              <a:defRPr sz="5400"/>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2614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oitus logolla F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FCCF4-B0BF-7F41-AA16-70D1B9BDC251}"/>
              </a:ext>
            </a:extLst>
          </p:cNvPr>
          <p:cNvSpPr/>
          <p:nvPr userDrawn="1"/>
        </p:nvSpPr>
        <p:spPr>
          <a:xfrm>
            <a:off x="0" y="2301586"/>
            <a:ext cx="12192000" cy="225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Arial Regular"/>
            </a:endParaRPr>
          </a:p>
        </p:txBody>
      </p:sp>
      <p:pic>
        <p:nvPicPr>
          <p:cNvPr id="6" name="Picture 5">
            <a:extLst>
              <a:ext uri="{FF2B5EF4-FFF2-40B4-BE49-F238E27FC236}">
                <a16:creationId xmlns:a16="http://schemas.microsoft.com/office/drawing/2014/main" id="{27708989-5134-2543-8713-B6503AAE5E17}"/>
              </a:ext>
            </a:extLst>
          </p:cNvPr>
          <p:cNvPicPr>
            <a:picLocks noChangeAspect="1"/>
          </p:cNvPicPr>
          <p:nvPr userDrawn="1"/>
        </p:nvPicPr>
        <p:blipFill>
          <a:blip r:embed="rId3"/>
          <a:stretch>
            <a:fillRect/>
          </a:stretch>
        </p:blipFill>
        <p:spPr>
          <a:xfrm>
            <a:off x="2816690" y="2310176"/>
            <a:ext cx="6558621" cy="2237648"/>
          </a:xfrm>
          <a:prstGeom prst="rect">
            <a:avLst/>
          </a:prstGeom>
        </p:spPr>
      </p:pic>
    </p:spTree>
    <p:extLst>
      <p:ext uri="{BB962C8B-B14F-4D97-AF65-F5344CB8AC3E}">
        <p14:creationId xmlns:p14="http://schemas.microsoft.com/office/powerpoint/2010/main" val="247945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oitus logolla 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FCCF4-B0BF-7F41-AA16-70D1B9BDC251}"/>
              </a:ext>
            </a:extLst>
          </p:cNvPr>
          <p:cNvSpPr/>
          <p:nvPr userDrawn="1"/>
        </p:nvSpPr>
        <p:spPr>
          <a:xfrm>
            <a:off x="0" y="2301586"/>
            <a:ext cx="12192000" cy="225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Arial Regular"/>
            </a:endParaRPr>
          </a:p>
        </p:txBody>
      </p:sp>
      <p:pic>
        <p:nvPicPr>
          <p:cNvPr id="4" name="Kuva 3" descr="Ministry of Agriculture and Forestry of Finlan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7525" y="2301586"/>
            <a:ext cx="8956949" cy="2247206"/>
          </a:xfrm>
          <a:prstGeom prst="rect">
            <a:avLst/>
          </a:prstGeom>
        </p:spPr>
      </p:pic>
    </p:spTree>
    <p:extLst>
      <p:ext uri="{BB962C8B-B14F-4D97-AF65-F5344CB8AC3E}">
        <p14:creationId xmlns:p14="http://schemas.microsoft.com/office/powerpoint/2010/main" val="316994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oitus logolla 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FCCF4-B0BF-7F41-AA16-70D1B9BDC251}"/>
              </a:ext>
            </a:extLst>
          </p:cNvPr>
          <p:cNvSpPr/>
          <p:nvPr userDrawn="1"/>
        </p:nvSpPr>
        <p:spPr>
          <a:xfrm>
            <a:off x="0" y="2301586"/>
            <a:ext cx="12192000" cy="225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Arial Regular"/>
            </a:endParaRPr>
          </a:p>
        </p:txBody>
      </p:sp>
      <p:pic>
        <p:nvPicPr>
          <p:cNvPr id="3" name="Kuva 2" descr="Jord- och skogsbruksministerie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6579" y="2301675"/>
            <a:ext cx="6838841" cy="2254739"/>
          </a:xfrm>
          <a:prstGeom prst="rect">
            <a:avLst/>
          </a:prstGeom>
        </p:spPr>
      </p:pic>
    </p:spTree>
    <p:extLst>
      <p:ext uri="{BB962C8B-B14F-4D97-AF65-F5344CB8AC3E}">
        <p14:creationId xmlns:p14="http://schemas.microsoft.com/office/powerpoint/2010/main" val="10655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Prentaation alk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2B05-239D-0643-93B5-2899FBB1B7DD}"/>
              </a:ext>
            </a:extLst>
          </p:cNvPr>
          <p:cNvSpPr>
            <a:spLocks noGrp="1"/>
          </p:cNvSpPr>
          <p:nvPr>
            <p:ph type="title"/>
          </p:nvPr>
        </p:nvSpPr>
        <p:spPr>
          <a:xfrm>
            <a:off x="1422301" y="2002632"/>
            <a:ext cx="9347399" cy="2852737"/>
          </a:xfrm>
        </p:spPr>
        <p:txBody>
          <a:bodyPr anchor="ctr">
            <a:normAutofit/>
          </a:bodyPr>
          <a:lstStyle>
            <a:lvl1pPr>
              <a:lnSpc>
                <a:spcPct val="100000"/>
              </a:lnSpc>
              <a:spcBef>
                <a:spcPts val="80"/>
              </a:spcBef>
              <a:defRPr sz="6000" spc="-150">
                <a:solidFill>
                  <a:schemeClr val="bg1"/>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D56858AD-DC95-2F44-89C2-1218375A0CB1}"/>
              </a:ext>
            </a:extLst>
          </p:cNvPr>
          <p:cNvSpPr>
            <a:spLocks noGrp="1"/>
          </p:cNvSpPr>
          <p:nvPr>
            <p:ph type="body" idx="1"/>
          </p:nvPr>
        </p:nvSpPr>
        <p:spPr>
          <a:xfrm>
            <a:off x="1422302" y="4855369"/>
            <a:ext cx="9347398" cy="225947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Kuva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262653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uvadia_Suuri kuva oikealla">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7D723E6-42EC-4540-8DF4-6007548A7DE1}"/>
              </a:ext>
            </a:extLst>
          </p:cNvPr>
          <p:cNvSpPr/>
          <p:nvPr/>
        </p:nvSpPr>
        <p:spPr>
          <a:xfrm>
            <a:off x="1120140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3" name="Picture Placeholder 2"/>
          <p:cNvSpPr>
            <a:spLocks noGrp="1"/>
          </p:cNvSpPr>
          <p:nvPr>
            <p:ph type="pic" sz="quarter" idx="10"/>
          </p:nvPr>
        </p:nvSpPr>
        <p:spPr>
          <a:xfrm>
            <a:off x="5283201" y="177800"/>
            <a:ext cx="6705600" cy="6502400"/>
          </a:xfrm>
          <a:prstGeom prst="rect">
            <a:avLst/>
          </a:prstGeom>
          <a:solidFill>
            <a:schemeClr val="bg1">
              <a:lumMod val="95000"/>
            </a:schemeClr>
          </a:solidFill>
        </p:spPr>
        <p:txBody>
          <a:bodyPr rtlCol="0">
            <a:norm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6" name="Content Placeholder 2"/>
          <p:cNvSpPr>
            <a:spLocks noGrp="1"/>
          </p:cNvSpPr>
          <p:nvPr>
            <p:ph idx="1"/>
          </p:nvPr>
        </p:nvSpPr>
        <p:spPr>
          <a:xfrm>
            <a:off x="508002" y="1825625"/>
            <a:ext cx="4481837" cy="4351338"/>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8" name="Otsikko 7"/>
          <p:cNvSpPr>
            <a:spLocks noGrp="1"/>
          </p:cNvSpPr>
          <p:nvPr>
            <p:ph type="title"/>
          </p:nvPr>
        </p:nvSpPr>
        <p:spPr>
          <a:xfrm>
            <a:off x="508003" y="365127"/>
            <a:ext cx="4481837" cy="918667"/>
          </a:xfrm>
          <a:prstGeom prst="rect">
            <a:avLst/>
          </a:prstGeom>
        </p:spPr>
        <p:txBody>
          <a:bodyPr/>
          <a:lstStyle>
            <a:lvl1pPr>
              <a:defRPr sz="2400" baseline="0"/>
            </a:lvl1pPr>
          </a:lstStyle>
          <a:p>
            <a:r>
              <a:rPr lang="fi-FI"/>
              <a:t>Muokkaa ots. perustyyl. napsautt.</a:t>
            </a:r>
          </a:p>
        </p:txBody>
      </p:sp>
    </p:spTree>
    <p:extLst>
      <p:ext uri="{BB962C8B-B14F-4D97-AF65-F5344CB8AC3E}">
        <p14:creationId xmlns:p14="http://schemas.microsoft.com/office/powerpoint/2010/main" val="765523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Perus bulllet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8EE9-F05E-6B42-BD66-E8997A6B5B54}"/>
              </a:ext>
            </a:extLst>
          </p:cNvPr>
          <p:cNvSpPr>
            <a:spLocks noGrp="1"/>
          </p:cNvSpPr>
          <p:nvPr>
            <p:ph type="title"/>
          </p:nvPr>
        </p:nvSpPr>
        <p:spPr>
          <a:xfrm>
            <a:off x="838200" y="365125"/>
            <a:ext cx="9729188" cy="1325563"/>
          </a:xfrm>
        </p:spPr>
        <p:txBody>
          <a:bodyPr>
            <a:normAutofit/>
          </a:bodyPr>
          <a:lstStyle>
            <a:lvl1pPr>
              <a:defRPr sz="4000">
                <a:solidFill>
                  <a:srgbClr val="002F5B"/>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1A0DB2E-9A5E-AA42-AB8C-DF85F03C0A79}"/>
              </a:ext>
            </a:extLst>
          </p:cNvPr>
          <p:cNvSpPr>
            <a:spLocks noGrp="1"/>
          </p:cNvSpPr>
          <p:nvPr>
            <p:ph idx="1"/>
          </p:nvPr>
        </p:nvSpPr>
        <p:spPr/>
        <p:txBody>
          <a:bodyPr/>
          <a:lstStyle>
            <a:lvl1pPr>
              <a:defRPr sz="2400"/>
            </a:lvl1pPr>
            <a:lvl2pPr>
              <a:defRPr sz="2000"/>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Slide Number Placeholder 5">
            <a:extLst>
              <a:ext uri="{FF2B5EF4-FFF2-40B4-BE49-F238E27FC236}">
                <a16:creationId xmlns:a16="http://schemas.microsoft.com/office/drawing/2014/main" id="{328E9409-3262-8A43-9AC6-41184C1C1CB3}"/>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rgbClr val="002F5B"/>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0902" y="365125"/>
            <a:ext cx="1560711" cy="1743607"/>
          </a:xfrm>
          <a:prstGeom prst="rect">
            <a:avLst/>
          </a:prstGeom>
        </p:spPr>
      </p:pic>
    </p:spTree>
    <p:extLst>
      <p:ext uri="{BB962C8B-B14F-4D97-AF65-F5344CB8AC3E}">
        <p14:creationId xmlns:p14="http://schemas.microsoft.com/office/powerpoint/2010/main" val="90637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Bulletit 2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7FFF-98B7-0647-BB1C-EE8CA23E1D95}"/>
              </a:ext>
            </a:extLst>
          </p:cNvPr>
          <p:cNvSpPr>
            <a:spLocks noGrp="1"/>
          </p:cNvSpPr>
          <p:nvPr>
            <p:ph type="title"/>
          </p:nvPr>
        </p:nvSpPr>
        <p:spPr>
          <a:xfrm>
            <a:off x="838200" y="365125"/>
            <a:ext cx="9729188" cy="1325563"/>
          </a:xfrm>
        </p:spPr>
        <p:txBody>
          <a:bodyPr>
            <a:normAutofit/>
          </a:bodyPr>
          <a:lstStyle>
            <a:lvl1pPr>
              <a:defRPr sz="400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0B8AC24F-74C8-D846-9FB3-6CAF2AA9D19F}"/>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E9D2042A-92A6-2240-8510-115D1F6795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Slide Number Placeholder 6">
            <a:extLst>
              <a:ext uri="{FF2B5EF4-FFF2-40B4-BE49-F238E27FC236}">
                <a16:creationId xmlns:a16="http://schemas.microsoft.com/office/drawing/2014/main" id="{923EF570-D6F7-FE4C-97DE-0A0FE1D3BE61}"/>
              </a:ext>
            </a:extLst>
          </p:cNvPr>
          <p:cNvSpPr>
            <a:spLocks noGrp="1"/>
          </p:cNvSpPr>
          <p:nvPr>
            <p:ph type="sldNum" sz="quarter" idx="12"/>
          </p:nvPr>
        </p:nvSpPr>
        <p:spPr/>
        <p:txBody>
          <a:bodyPr/>
          <a:lstStyle/>
          <a:p>
            <a:fld id="{1E5BB522-C2A2-944F-BE3C-E8AEDC463307}" type="slidenum">
              <a:rPr lang="fi-FI" smtClean="0"/>
              <a:t>‹#›</a:t>
            </a:fld>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0902" y="365125"/>
            <a:ext cx="1560711" cy="1743607"/>
          </a:xfrm>
          <a:prstGeom prst="rect">
            <a:avLst/>
          </a:prstGeom>
        </p:spPr>
      </p:pic>
    </p:spTree>
    <p:extLst>
      <p:ext uri="{BB962C8B-B14F-4D97-AF65-F5344CB8AC3E}">
        <p14:creationId xmlns:p14="http://schemas.microsoft.com/office/powerpoint/2010/main" val="202349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it 2 palstaa, otsikkolaatik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9087-53CC-FF44-9A30-AE9D41C2D5BD}"/>
              </a:ext>
            </a:extLst>
          </p:cNvPr>
          <p:cNvSpPr>
            <a:spLocks noGrp="1"/>
          </p:cNvSpPr>
          <p:nvPr>
            <p:ph type="title"/>
          </p:nvPr>
        </p:nvSpPr>
        <p:spPr>
          <a:xfrm>
            <a:off x="839788" y="365125"/>
            <a:ext cx="9727600" cy="1325563"/>
          </a:xfrm>
        </p:spPr>
        <p:txBody>
          <a:bodyPr>
            <a:normAutofit/>
          </a:bodyPr>
          <a:lstStyle>
            <a:lvl1pPr>
              <a:defRPr sz="4000"/>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6B6C178-61AC-C148-AA6D-032ACA632CCF}"/>
              </a:ext>
            </a:extLst>
          </p:cNvPr>
          <p:cNvSpPr>
            <a:spLocks noGrp="1"/>
          </p:cNvSpPr>
          <p:nvPr>
            <p:ph type="body" idx="1"/>
          </p:nvPr>
        </p:nvSpPr>
        <p:spPr>
          <a:xfrm>
            <a:off x="839788" y="1796630"/>
            <a:ext cx="5157787" cy="823912"/>
          </a:xfrm>
          <a:solidFill>
            <a:srgbClr val="002F5B"/>
          </a:solidFill>
        </p:spPr>
        <p:txBody>
          <a:bodyPr lIns="216000" tIns="216000" rIns="216000" bIns="216000" anchor="b"/>
          <a:lstStyle>
            <a:lvl1pPr marL="0" indent="0" algn="l">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7BC0E9A-28E5-7540-BB0A-C5978482691D}"/>
              </a:ext>
            </a:extLst>
          </p:cNvPr>
          <p:cNvSpPr>
            <a:spLocks noGrp="1"/>
          </p:cNvSpPr>
          <p:nvPr>
            <p:ph sz="half" idx="2"/>
          </p:nvPr>
        </p:nvSpPr>
        <p:spPr>
          <a:xfrm>
            <a:off x="839788" y="2723474"/>
            <a:ext cx="5157787" cy="36328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Content Placeholder 5">
            <a:extLst>
              <a:ext uri="{FF2B5EF4-FFF2-40B4-BE49-F238E27FC236}">
                <a16:creationId xmlns:a16="http://schemas.microsoft.com/office/drawing/2014/main" id="{14B6E82A-08A3-4944-A393-1DFF5854B06D}"/>
              </a:ext>
            </a:extLst>
          </p:cNvPr>
          <p:cNvSpPr>
            <a:spLocks noGrp="1"/>
          </p:cNvSpPr>
          <p:nvPr>
            <p:ph sz="quarter" idx="4"/>
          </p:nvPr>
        </p:nvSpPr>
        <p:spPr>
          <a:xfrm>
            <a:off x="6172200" y="2723474"/>
            <a:ext cx="5183188" cy="36328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Slide Number Placeholder 8">
            <a:extLst>
              <a:ext uri="{FF2B5EF4-FFF2-40B4-BE49-F238E27FC236}">
                <a16:creationId xmlns:a16="http://schemas.microsoft.com/office/drawing/2014/main" id="{8D78228E-A85B-BB43-AEB1-3325048CB0CA}"/>
              </a:ext>
            </a:extLst>
          </p:cNvPr>
          <p:cNvSpPr>
            <a:spLocks noGrp="1"/>
          </p:cNvSpPr>
          <p:nvPr>
            <p:ph type="sldNum" sz="quarter" idx="12"/>
          </p:nvPr>
        </p:nvSpPr>
        <p:spPr/>
        <p:txBody>
          <a:bodyPr/>
          <a:lstStyle/>
          <a:p>
            <a:fld id="{1E5BB522-C2A2-944F-BE3C-E8AEDC463307}" type="slidenum">
              <a:rPr lang="fi-FI" smtClean="0"/>
              <a:t>‹#›</a:t>
            </a:fld>
            <a:endParaRPr lang="fi-FI"/>
          </a:p>
        </p:txBody>
      </p:sp>
      <p:sp>
        <p:nvSpPr>
          <p:cNvPr id="11" name="Text Placeholder 2">
            <a:extLst>
              <a:ext uri="{FF2B5EF4-FFF2-40B4-BE49-F238E27FC236}">
                <a16:creationId xmlns:a16="http://schemas.microsoft.com/office/drawing/2014/main" id="{515523ED-6704-5347-BE67-573A7B1ED7ED}"/>
              </a:ext>
            </a:extLst>
          </p:cNvPr>
          <p:cNvSpPr>
            <a:spLocks noGrp="1"/>
          </p:cNvSpPr>
          <p:nvPr>
            <p:ph type="body" idx="13"/>
          </p:nvPr>
        </p:nvSpPr>
        <p:spPr>
          <a:xfrm>
            <a:off x="6172200" y="1796630"/>
            <a:ext cx="5157787" cy="823912"/>
          </a:xfrm>
          <a:solidFill>
            <a:srgbClr val="002F5B"/>
          </a:solidFill>
        </p:spPr>
        <p:txBody>
          <a:bodyPr lIns="216000" tIns="216000" rIns="216000" bIns="216000" anchor="b"/>
          <a:lstStyle>
            <a:lvl1pPr marL="0" indent="0" algn="l">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0902" y="365125"/>
            <a:ext cx="1560711" cy="1743607"/>
          </a:xfrm>
          <a:prstGeom prst="rect">
            <a:avLst/>
          </a:prstGeom>
        </p:spPr>
      </p:pic>
    </p:spTree>
    <p:extLst>
      <p:ext uri="{BB962C8B-B14F-4D97-AF65-F5344CB8AC3E}">
        <p14:creationId xmlns:p14="http://schemas.microsoft.com/office/powerpoint/2010/main" val="27909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olla tyhj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7FFF-98B7-0647-BB1C-EE8CA23E1D95}"/>
              </a:ext>
            </a:extLst>
          </p:cNvPr>
          <p:cNvSpPr>
            <a:spLocks noGrp="1"/>
          </p:cNvSpPr>
          <p:nvPr>
            <p:ph type="title"/>
          </p:nvPr>
        </p:nvSpPr>
        <p:spPr>
          <a:xfrm>
            <a:off x="838200" y="365125"/>
            <a:ext cx="9729188" cy="1325563"/>
          </a:xfrm>
        </p:spPr>
        <p:txBody>
          <a:bodyPr>
            <a:normAutofit/>
          </a:bodyPr>
          <a:lstStyle>
            <a:lvl1pPr>
              <a:defRPr sz="4000"/>
            </a:lvl1pPr>
          </a:lstStyle>
          <a:p>
            <a:r>
              <a:rPr lang="en-US" dirty="0"/>
              <a:t>Click to edit Master title style</a:t>
            </a:r>
            <a:endParaRPr lang="fi-FI" dirty="0"/>
          </a:p>
        </p:txBody>
      </p:sp>
      <p:sp>
        <p:nvSpPr>
          <p:cNvPr id="7" name="Slide Number Placeholder 6">
            <a:extLst>
              <a:ext uri="{FF2B5EF4-FFF2-40B4-BE49-F238E27FC236}">
                <a16:creationId xmlns:a16="http://schemas.microsoft.com/office/drawing/2014/main" id="{923EF570-D6F7-FE4C-97DE-0A0FE1D3BE61}"/>
              </a:ext>
            </a:extLst>
          </p:cNvPr>
          <p:cNvSpPr>
            <a:spLocks noGrp="1"/>
          </p:cNvSpPr>
          <p:nvPr>
            <p:ph type="sldNum" sz="quarter" idx="12"/>
          </p:nvPr>
        </p:nvSpPr>
        <p:spPr/>
        <p:txBody>
          <a:bodyPr/>
          <a:lstStyle/>
          <a:p>
            <a:fld id="{1E5BB522-C2A2-944F-BE3C-E8AEDC463307}" type="slidenum">
              <a:rPr lang="fi-FI" smtClean="0"/>
              <a:t>‹#›</a:t>
            </a:fld>
            <a:endParaRPr lang="fi-FI"/>
          </a:p>
        </p:txBody>
      </p:sp>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7388" y="156102"/>
            <a:ext cx="1560711" cy="1743607"/>
          </a:xfrm>
          <a:prstGeom prst="rect">
            <a:avLst/>
          </a:prstGeom>
        </p:spPr>
      </p:pic>
    </p:spTree>
    <p:extLst>
      <p:ext uri="{BB962C8B-B14F-4D97-AF65-F5344CB8AC3E}">
        <p14:creationId xmlns:p14="http://schemas.microsoft.com/office/powerpoint/2010/main" val="10056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 teksti val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2B05-239D-0643-93B5-2899FBB1B7DD}"/>
              </a:ext>
            </a:extLst>
          </p:cNvPr>
          <p:cNvSpPr>
            <a:spLocks noGrp="1"/>
          </p:cNvSpPr>
          <p:nvPr>
            <p:ph type="title"/>
          </p:nvPr>
        </p:nvSpPr>
        <p:spPr>
          <a:xfrm>
            <a:off x="1409830" y="181370"/>
            <a:ext cx="9080569" cy="2852737"/>
          </a:xfrm>
          <a:effectLst/>
        </p:spPr>
        <p:txBody>
          <a:bodyPr anchor="b">
            <a:normAutofit/>
          </a:bodyPr>
          <a:lstStyle>
            <a:lvl1pPr>
              <a:defRPr sz="5400" spc="-50" baseline="0">
                <a:solidFill>
                  <a:srgbClr val="002F5B"/>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D56858AD-DC95-2F44-89C2-1218375A0CB1}"/>
              </a:ext>
            </a:extLst>
          </p:cNvPr>
          <p:cNvSpPr>
            <a:spLocks noGrp="1"/>
          </p:cNvSpPr>
          <p:nvPr>
            <p:ph type="body" idx="1"/>
          </p:nvPr>
        </p:nvSpPr>
        <p:spPr>
          <a:xfrm>
            <a:off x="1409830" y="3227248"/>
            <a:ext cx="9080569" cy="2259479"/>
          </a:xfrm>
          <a:effectLst>
            <a:glow rad="546100">
              <a:schemeClr val="tx1">
                <a:alpha val="84000"/>
              </a:schemeClr>
            </a:glow>
          </a:effectLst>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3FF480C-8508-5A4D-9436-22E96D7B7391}"/>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rgbClr val="002F5B"/>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90399" y="180735"/>
            <a:ext cx="1560711" cy="1743607"/>
          </a:xfrm>
          <a:prstGeom prst="rect">
            <a:avLst/>
          </a:prstGeom>
        </p:spPr>
      </p:pic>
    </p:spTree>
    <p:extLst>
      <p:ext uri="{BB962C8B-B14F-4D97-AF65-F5344CB8AC3E}">
        <p14:creationId xmlns:p14="http://schemas.microsoft.com/office/powerpoint/2010/main" val="14347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i keskellä">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271C7E-0467-A646-A951-5CBAB6250420}"/>
              </a:ext>
            </a:extLst>
          </p:cNvPr>
          <p:cNvSpPr>
            <a:spLocks noGrp="1"/>
          </p:cNvSpPr>
          <p:nvPr>
            <p:ph type="body" idx="1"/>
          </p:nvPr>
        </p:nvSpPr>
        <p:spPr>
          <a:xfrm>
            <a:off x="1409831" y="1513230"/>
            <a:ext cx="9093964" cy="3831541"/>
          </a:xfrm>
          <a:effectLst/>
        </p:spPr>
        <p:txBody>
          <a:bodyPr anchor="ctr">
            <a:normAutofit/>
          </a:bodyPr>
          <a:lstStyle>
            <a:lvl1pPr marL="0" indent="0">
              <a:lnSpc>
                <a:spcPct val="100000"/>
              </a:lnSpc>
              <a:buNone/>
              <a:defRPr sz="3200" b="0">
                <a:solidFill>
                  <a:srgbClr val="002F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Slide Number Placeholder 5">
            <a:extLst>
              <a:ext uri="{FF2B5EF4-FFF2-40B4-BE49-F238E27FC236}">
                <a16:creationId xmlns:a16="http://schemas.microsoft.com/office/drawing/2014/main" id="{9C39EA95-DE4A-424E-AE6D-CD9E6CD3B03B}"/>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rgbClr val="002F5B"/>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42540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so teksti">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DD9567F-1B21-044D-A586-CDAFD90C3A4C}"/>
              </a:ext>
            </a:extLst>
          </p:cNvPr>
          <p:cNvSpPr>
            <a:spLocks noGrp="1"/>
          </p:cNvSpPr>
          <p:nvPr>
            <p:ph type="body" idx="1"/>
          </p:nvPr>
        </p:nvSpPr>
        <p:spPr>
          <a:xfrm>
            <a:off x="1688207" y="1513230"/>
            <a:ext cx="8815587" cy="3831541"/>
          </a:xfrm>
          <a:effectLst/>
        </p:spPr>
        <p:txBody>
          <a:bodyPr anchor="ctr">
            <a:normAutofit/>
          </a:bodyPr>
          <a:lstStyle>
            <a:lvl1pPr marL="0" indent="0" algn="ctr">
              <a:buNone/>
              <a:defRPr sz="8800" b="1" spc="-150">
                <a:solidFill>
                  <a:srgbClr val="002F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Slide Number Placeholder 5">
            <a:extLst>
              <a:ext uri="{FF2B5EF4-FFF2-40B4-BE49-F238E27FC236}">
                <a16:creationId xmlns:a16="http://schemas.microsoft.com/office/drawing/2014/main" id="{87832437-0311-0545-BFCF-088015338C82}"/>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rgbClr val="002F5B"/>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305537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hja">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3EF570-D6F7-FE4C-97DE-0A0FE1D3BE61}"/>
              </a:ext>
            </a:extLst>
          </p:cNvPr>
          <p:cNvSpPr>
            <a:spLocks noGrp="1"/>
          </p:cNvSpPr>
          <p:nvPr>
            <p:ph type="sldNum" sz="quarter" idx="12"/>
          </p:nvPr>
        </p:nvSpPr>
        <p:spPr/>
        <p:txBody>
          <a:bodyPr/>
          <a:lstStyle/>
          <a:p>
            <a:fld id="{1E5BB522-C2A2-944F-BE3C-E8AEDC463307}" type="slidenum">
              <a:rPr lang="fi-FI" smtClean="0"/>
              <a:t>‹#›</a:t>
            </a:fld>
            <a:endParaRPr lang="fi-FI"/>
          </a:p>
        </p:txBody>
      </p:sp>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013" y="30480"/>
            <a:ext cx="1560711" cy="1743607"/>
          </a:xfrm>
          <a:prstGeom prst="rect">
            <a:avLst/>
          </a:prstGeom>
        </p:spPr>
      </p:pic>
    </p:spTree>
    <p:extLst>
      <p:ext uri="{BB962C8B-B14F-4D97-AF65-F5344CB8AC3E}">
        <p14:creationId xmlns:p14="http://schemas.microsoft.com/office/powerpoint/2010/main" val="277396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keskellä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9AD7897-9039-5143-AEA3-1A666D20F8BF}"/>
              </a:ext>
            </a:extLst>
          </p:cNvPr>
          <p:cNvSpPr>
            <a:spLocks noGrp="1"/>
          </p:cNvSpPr>
          <p:nvPr>
            <p:ph type="body" idx="1"/>
          </p:nvPr>
        </p:nvSpPr>
        <p:spPr>
          <a:xfrm>
            <a:off x="1409831" y="1513230"/>
            <a:ext cx="9093964" cy="3831541"/>
          </a:xfrm>
        </p:spPr>
        <p:txBody>
          <a:bodyPr anchor="ctr">
            <a:normAutofit/>
          </a:bodyPr>
          <a:lstStyle>
            <a:lvl1pPr marL="0" indent="0">
              <a:lnSpc>
                <a:spcPct val="100000"/>
              </a:lnSpc>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2CBFC237-E277-3944-816A-F5CA6824E6AA}"/>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32306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so tekst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15279E-F00B-264A-8615-7B9D82C84C60}"/>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7" name="Text Placeholder 2">
            <a:extLst>
              <a:ext uri="{FF2B5EF4-FFF2-40B4-BE49-F238E27FC236}">
                <a16:creationId xmlns:a16="http://schemas.microsoft.com/office/drawing/2014/main" id="{AD9A75D3-8517-1146-9720-72AE57AA2489}"/>
              </a:ext>
            </a:extLst>
          </p:cNvPr>
          <p:cNvSpPr>
            <a:spLocks noGrp="1"/>
          </p:cNvSpPr>
          <p:nvPr>
            <p:ph type="body" idx="1"/>
          </p:nvPr>
        </p:nvSpPr>
        <p:spPr>
          <a:xfrm>
            <a:off x="1688207" y="1513230"/>
            <a:ext cx="8815587" cy="3831541"/>
          </a:xfrm>
          <a:effectLst/>
        </p:spPr>
        <p:txBody>
          <a:bodyPr anchor="ctr">
            <a:normAutofit/>
          </a:bodyPr>
          <a:lstStyle>
            <a:lvl1pPr marL="0" indent="0" algn="ctr">
              <a:buNone/>
              <a:defRPr sz="8800" b="1" spc="-1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356299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uvadia_Kuva oikeall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12DF8C6B-2E00-43B8-9155-844B13C1D8A6}"/>
              </a:ext>
            </a:extLst>
          </p:cNvPr>
          <p:cNvSpPr/>
          <p:nvPr/>
        </p:nvSpPr>
        <p:spPr>
          <a:xfrm>
            <a:off x="10915651" y="0"/>
            <a:ext cx="1276349"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5" name="Picture Placeholder 4"/>
          <p:cNvSpPr>
            <a:spLocks noGrp="1"/>
          </p:cNvSpPr>
          <p:nvPr>
            <p:ph type="pic" sz="quarter" idx="10"/>
          </p:nvPr>
        </p:nvSpPr>
        <p:spPr>
          <a:xfrm>
            <a:off x="6214826" y="1928595"/>
            <a:ext cx="5455892" cy="4381500"/>
          </a:xfrm>
          <a:custGeom>
            <a:avLst/>
            <a:gdLst>
              <a:gd name="connsiteX0" fmla="*/ 0 w 3068939"/>
              <a:gd name="connsiteY0" fmla="*/ 0 h 3286125"/>
              <a:gd name="connsiteX1" fmla="*/ 3068939 w 3068939"/>
              <a:gd name="connsiteY1" fmla="*/ 0 h 3286125"/>
              <a:gd name="connsiteX2" fmla="*/ 3068939 w 3068939"/>
              <a:gd name="connsiteY2" fmla="*/ 423863 h 3286125"/>
              <a:gd name="connsiteX3" fmla="*/ 3068939 w 3068939"/>
              <a:gd name="connsiteY3" fmla="*/ 2862263 h 3286125"/>
              <a:gd name="connsiteX4" fmla="*/ 3068939 w 3068939"/>
              <a:gd name="connsiteY4" fmla="*/ 3286125 h 3286125"/>
              <a:gd name="connsiteX5" fmla="*/ 0 w 3068939"/>
              <a:gd name="connsiteY5" fmla="*/ 3286125 h 3286125"/>
              <a:gd name="connsiteX6" fmla="*/ 0 w 3068939"/>
              <a:gd name="connsiteY6" fmla="*/ 2862263 h 3286125"/>
              <a:gd name="connsiteX7" fmla="*/ 0 w 3068939"/>
              <a:gd name="connsiteY7" fmla="*/ 423863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8939" h="3286125">
                <a:moveTo>
                  <a:pt x="0" y="0"/>
                </a:moveTo>
                <a:lnTo>
                  <a:pt x="3068939" y="0"/>
                </a:lnTo>
                <a:lnTo>
                  <a:pt x="3068939" y="423863"/>
                </a:lnTo>
                <a:lnTo>
                  <a:pt x="3068939" y="2862263"/>
                </a:lnTo>
                <a:lnTo>
                  <a:pt x="3068939" y="3286125"/>
                </a:lnTo>
                <a:lnTo>
                  <a:pt x="0" y="3286125"/>
                </a:lnTo>
                <a:lnTo>
                  <a:pt x="0" y="2862263"/>
                </a:lnTo>
                <a:lnTo>
                  <a:pt x="0" y="423863"/>
                </a:lnTo>
                <a:close/>
              </a:path>
            </a:pathLst>
          </a:custGeom>
          <a:solidFill>
            <a:schemeClr val="bg1">
              <a:lumMod val="95000"/>
            </a:schemeClr>
          </a:solidFill>
        </p:spPr>
        <p:txBody>
          <a:bodyPr rtlCol="0">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3" name="Text Placeholder 3"/>
          <p:cNvSpPr>
            <a:spLocks noGrp="1"/>
          </p:cNvSpPr>
          <p:nvPr>
            <p:ph type="body" sz="half" idx="2"/>
          </p:nvPr>
        </p:nvSpPr>
        <p:spPr>
          <a:xfrm>
            <a:off x="1276096" y="1354047"/>
            <a:ext cx="9639808"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6" name="Content Placeholder 2"/>
          <p:cNvSpPr>
            <a:spLocks noGrp="1"/>
          </p:cNvSpPr>
          <p:nvPr>
            <p:ph idx="1"/>
          </p:nvPr>
        </p:nvSpPr>
        <p:spPr>
          <a:xfrm>
            <a:off x="813979" y="1922761"/>
            <a:ext cx="4910611" cy="4381500"/>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8" name="Otsikko 7"/>
          <p:cNvSpPr>
            <a:spLocks noGrp="1"/>
          </p:cNvSpPr>
          <p:nvPr>
            <p:ph type="title"/>
          </p:nvPr>
        </p:nvSpPr>
        <p:spPr>
          <a:xfrm>
            <a:off x="1276096" y="365127"/>
            <a:ext cx="9639808" cy="918667"/>
          </a:xfrm>
          <a:prstGeom prst="rect">
            <a:avLst/>
          </a:prstGeom>
        </p:spPr>
        <p:txBody>
          <a:bodyPr/>
          <a:lstStyle/>
          <a:p>
            <a:r>
              <a:rPr lang="fi-FI"/>
              <a:t>Muokkaa ots. perustyyl. napsautt.</a:t>
            </a:r>
          </a:p>
        </p:txBody>
      </p:sp>
    </p:spTree>
    <p:extLst>
      <p:ext uri="{BB962C8B-B14F-4D97-AF65-F5344CB8AC3E}">
        <p14:creationId xmlns:p14="http://schemas.microsoft.com/office/powerpoint/2010/main" val="3821714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Kuvatausta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 y="521"/>
            <a:ext cx="12190149" cy="6856959"/>
          </a:xfrm>
          <a:prstGeom prst="rect">
            <a:avLst/>
          </a:prstGeom>
        </p:spPr>
      </p:pic>
      <p:sp>
        <p:nvSpPr>
          <p:cNvPr id="8" name="Title 1">
            <a:extLst>
              <a:ext uri="{FF2B5EF4-FFF2-40B4-BE49-F238E27FC236}">
                <a16:creationId xmlns:a16="http://schemas.microsoft.com/office/drawing/2014/main" id="{CC62FFB7-6852-8144-B7F8-41D37F4A0A7E}"/>
              </a:ext>
            </a:extLst>
          </p:cNvPr>
          <p:cNvSpPr>
            <a:spLocks noGrp="1"/>
          </p:cNvSpPr>
          <p:nvPr>
            <p:ph type="title"/>
          </p:nvPr>
        </p:nvSpPr>
        <p:spPr>
          <a:xfrm>
            <a:off x="1409830" y="581486"/>
            <a:ext cx="8815587" cy="2852737"/>
          </a:xfrm>
          <a:effectLst>
            <a:outerShdw blurRad="254000" dist="63500" dir="2700000" algn="tl" rotWithShape="0">
              <a:srgbClr val="002F5B">
                <a:alpha val="40000"/>
              </a:srgbClr>
            </a:outerShdw>
          </a:effectLst>
        </p:spPr>
        <p:txBody>
          <a:bodyPr anchor="b">
            <a:normAutofit/>
          </a:bodyPr>
          <a:lstStyle>
            <a:lvl1pPr>
              <a:defRPr sz="5400" spc="-150">
                <a:solidFill>
                  <a:schemeClr val="bg1"/>
                </a:solidFill>
              </a:defRPr>
            </a:lvl1pPr>
          </a:lstStyle>
          <a:p>
            <a:r>
              <a:rPr lang="en-US" dirty="0"/>
              <a:t>Click to edit Master title style</a:t>
            </a:r>
            <a:endParaRPr lang="fi-FI" dirty="0"/>
          </a:p>
        </p:txBody>
      </p:sp>
      <p:sp>
        <p:nvSpPr>
          <p:cNvPr id="11" name="Text Placeholder 2">
            <a:extLst>
              <a:ext uri="{FF2B5EF4-FFF2-40B4-BE49-F238E27FC236}">
                <a16:creationId xmlns:a16="http://schemas.microsoft.com/office/drawing/2014/main" id="{6EAAD480-0252-7E4C-BDF3-503894F7D27C}"/>
              </a:ext>
            </a:extLst>
          </p:cNvPr>
          <p:cNvSpPr>
            <a:spLocks noGrp="1"/>
          </p:cNvSpPr>
          <p:nvPr>
            <p:ph type="body" idx="1"/>
          </p:nvPr>
        </p:nvSpPr>
        <p:spPr>
          <a:xfrm>
            <a:off x="1409830" y="3601321"/>
            <a:ext cx="8815587" cy="2259479"/>
          </a:xfrm>
          <a:effectLst>
            <a:glow rad="546100">
              <a:schemeClr val="tx1">
                <a:alpha val="84000"/>
              </a:schemeClr>
            </a:glow>
            <a:outerShdw blurRad="203200" dist="38100" dir="2700000" algn="tl" rotWithShape="0">
              <a:srgbClr val="002F5B">
                <a:alpha val="40000"/>
              </a:srgbClr>
            </a:outerShdw>
          </a:effectLst>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2FC32783-DE99-FA4C-B922-99727FB05641}"/>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9439" y="521"/>
            <a:ext cx="1560711" cy="1743607"/>
          </a:xfrm>
          <a:prstGeom prst="rect">
            <a:avLst/>
          </a:prstGeom>
        </p:spPr>
      </p:pic>
    </p:spTree>
    <p:extLst>
      <p:ext uri="{BB962C8B-B14F-4D97-AF65-F5344CB8AC3E}">
        <p14:creationId xmlns:p14="http://schemas.microsoft.com/office/powerpoint/2010/main" val="211933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Kuvatausta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925" y="521"/>
            <a:ext cx="12190151" cy="6856959"/>
          </a:xfrm>
          <a:prstGeom prst="rect">
            <a:avLst/>
          </a:prstGeom>
        </p:spPr>
      </p:pic>
      <p:sp>
        <p:nvSpPr>
          <p:cNvPr id="8" name="Title 1">
            <a:extLst>
              <a:ext uri="{FF2B5EF4-FFF2-40B4-BE49-F238E27FC236}">
                <a16:creationId xmlns:a16="http://schemas.microsoft.com/office/drawing/2014/main" id="{CC62FFB7-6852-8144-B7F8-41D37F4A0A7E}"/>
              </a:ext>
            </a:extLst>
          </p:cNvPr>
          <p:cNvSpPr>
            <a:spLocks noGrp="1"/>
          </p:cNvSpPr>
          <p:nvPr>
            <p:ph type="title"/>
          </p:nvPr>
        </p:nvSpPr>
        <p:spPr>
          <a:xfrm>
            <a:off x="1409830" y="581486"/>
            <a:ext cx="8815587" cy="2852737"/>
          </a:xfrm>
          <a:effectLst>
            <a:outerShdw blurRad="254000" dist="63500" dir="2700000" algn="tl" rotWithShape="0">
              <a:srgbClr val="002F5B">
                <a:alpha val="40000"/>
              </a:srgbClr>
            </a:outerShdw>
          </a:effectLst>
        </p:spPr>
        <p:txBody>
          <a:bodyPr anchor="b">
            <a:normAutofit/>
          </a:bodyPr>
          <a:lstStyle>
            <a:lvl1pPr>
              <a:defRPr sz="5400" spc="-150">
                <a:solidFill>
                  <a:schemeClr val="bg1"/>
                </a:solidFill>
              </a:defRPr>
            </a:lvl1pPr>
          </a:lstStyle>
          <a:p>
            <a:r>
              <a:rPr lang="en-US" dirty="0"/>
              <a:t>Click to edit Master title style</a:t>
            </a:r>
            <a:endParaRPr lang="fi-FI" dirty="0"/>
          </a:p>
        </p:txBody>
      </p:sp>
      <p:sp>
        <p:nvSpPr>
          <p:cNvPr id="11" name="Text Placeholder 2">
            <a:extLst>
              <a:ext uri="{FF2B5EF4-FFF2-40B4-BE49-F238E27FC236}">
                <a16:creationId xmlns:a16="http://schemas.microsoft.com/office/drawing/2014/main" id="{6EAAD480-0252-7E4C-BDF3-503894F7D27C}"/>
              </a:ext>
            </a:extLst>
          </p:cNvPr>
          <p:cNvSpPr>
            <a:spLocks noGrp="1"/>
          </p:cNvSpPr>
          <p:nvPr>
            <p:ph type="body" idx="1"/>
          </p:nvPr>
        </p:nvSpPr>
        <p:spPr>
          <a:xfrm>
            <a:off x="1409830" y="3601321"/>
            <a:ext cx="8815587" cy="2259479"/>
          </a:xfrm>
          <a:effectLst>
            <a:glow rad="546100">
              <a:schemeClr val="tx1">
                <a:alpha val="84000"/>
              </a:schemeClr>
            </a:glow>
            <a:outerShdw blurRad="203200" dist="38100" dir="2700000" algn="tl" rotWithShape="0">
              <a:srgbClr val="002F5B">
                <a:alpha val="40000"/>
              </a:srgbClr>
            </a:outerShdw>
          </a:effectLst>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07ACB155-97B6-4D40-A173-F4CEBB13F45F}"/>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521"/>
            <a:ext cx="1560711" cy="1743607"/>
          </a:xfrm>
          <a:prstGeom prst="rect">
            <a:avLst/>
          </a:prstGeom>
        </p:spPr>
      </p:pic>
    </p:spTree>
    <p:extLst>
      <p:ext uri="{BB962C8B-B14F-4D97-AF65-F5344CB8AC3E}">
        <p14:creationId xmlns:p14="http://schemas.microsoft.com/office/powerpoint/2010/main" val="106500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Kuvatausta 3">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927" y="521"/>
            <a:ext cx="12190147" cy="6856958"/>
          </a:xfrm>
          <a:prstGeom prst="rect">
            <a:avLst/>
          </a:prstGeom>
        </p:spPr>
      </p:pic>
      <p:sp>
        <p:nvSpPr>
          <p:cNvPr id="8" name="Title 1">
            <a:extLst>
              <a:ext uri="{FF2B5EF4-FFF2-40B4-BE49-F238E27FC236}">
                <a16:creationId xmlns:a16="http://schemas.microsoft.com/office/drawing/2014/main" id="{CC62FFB7-6852-8144-B7F8-41D37F4A0A7E}"/>
              </a:ext>
            </a:extLst>
          </p:cNvPr>
          <p:cNvSpPr>
            <a:spLocks noGrp="1"/>
          </p:cNvSpPr>
          <p:nvPr>
            <p:ph type="title"/>
          </p:nvPr>
        </p:nvSpPr>
        <p:spPr>
          <a:xfrm>
            <a:off x="1409830" y="581486"/>
            <a:ext cx="8815587" cy="2852737"/>
          </a:xfrm>
          <a:effectLst>
            <a:outerShdw blurRad="254000" dist="63500" dir="2700000" algn="tl" rotWithShape="0">
              <a:srgbClr val="002F5B">
                <a:alpha val="40000"/>
              </a:srgbClr>
            </a:outerShdw>
          </a:effectLst>
        </p:spPr>
        <p:txBody>
          <a:bodyPr anchor="b">
            <a:normAutofit/>
          </a:bodyPr>
          <a:lstStyle>
            <a:lvl1pPr>
              <a:defRPr sz="5400" spc="-150">
                <a:solidFill>
                  <a:schemeClr val="bg1"/>
                </a:solidFill>
              </a:defRPr>
            </a:lvl1pPr>
          </a:lstStyle>
          <a:p>
            <a:r>
              <a:rPr lang="en-US" dirty="0"/>
              <a:t>Click to edit Master title style</a:t>
            </a:r>
            <a:endParaRPr lang="fi-FI" dirty="0"/>
          </a:p>
        </p:txBody>
      </p:sp>
      <p:sp>
        <p:nvSpPr>
          <p:cNvPr id="11" name="Text Placeholder 2">
            <a:extLst>
              <a:ext uri="{FF2B5EF4-FFF2-40B4-BE49-F238E27FC236}">
                <a16:creationId xmlns:a16="http://schemas.microsoft.com/office/drawing/2014/main" id="{6EAAD480-0252-7E4C-BDF3-503894F7D27C}"/>
              </a:ext>
            </a:extLst>
          </p:cNvPr>
          <p:cNvSpPr>
            <a:spLocks noGrp="1"/>
          </p:cNvSpPr>
          <p:nvPr>
            <p:ph type="body" idx="1"/>
          </p:nvPr>
        </p:nvSpPr>
        <p:spPr>
          <a:xfrm>
            <a:off x="1409830" y="3601321"/>
            <a:ext cx="8815587" cy="2259479"/>
          </a:xfrm>
          <a:effectLst>
            <a:glow rad="546100">
              <a:schemeClr val="tx1">
                <a:alpha val="84000"/>
              </a:schemeClr>
            </a:glow>
            <a:outerShdw blurRad="203200" dist="38100" dir="2700000" algn="tl" rotWithShape="0">
              <a:srgbClr val="002F5B">
                <a:alpha val="40000"/>
              </a:srgbClr>
            </a:outerShdw>
          </a:effectLst>
        </p:spPr>
        <p:txBody>
          <a:bodyPr>
            <a:normAutofit/>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8286D6D5-076B-554C-A7E9-6E8CFCBC70C7}"/>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521"/>
            <a:ext cx="1560711" cy="1743607"/>
          </a:xfrm>
          <a:prstGeom prst="rect">
            <a:avLst/>
          </a:prstGeom>
        </p:spPr>
      </p:pic>
    </p:spTree>
    <p:extLst>
      <p:ext uri="{BB962C8B-B14F-4D97-AF65-F5344CB8AC3E}">
        <p14:creationId xmlns:p14="http://schemas.microsoft.com/office/powerpoint/2010/main" val="84178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Kuvatausta 4">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927" y="15761"/>
            <a:ext cx="12190147" cy="6856957"/>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8" name="Title 1">
            <a:extLst>
              <a:ext uri="{FF2B5EF4-FFF2-40B4-BE49-F238E27FC236}">
                <a16:creationId xmlns:a16="http://schemas.microsoft.com/office/drawing/2014/main" id="{CC62FFB7-6852-8144-B7F8-41D37F4A0A7E}"/>
              </a:ext>
            </a:extLst>
          </p:cNvPr>
          <p:cNvSpPr>
            <a:spLocks noGrp="1"/>
          </p:cNvSpPr>
          <p:nvPr>
            <p:ph type="title"/>
          </p:nvPr>
        </p:nvSpPr>
        <p:spPr>
          <a:xfrm>
            <a:off x="1409830" y="581486"/>
            <a:ext cx="8815587" cy="2852737"/>
          </a:xfrm>
          <a:effectLst>
            <a:outerShdw blurRad="254000" dist="63500" dir="2700000" algn="tl" rotWithShape="0">
              <a:srgbClr val="002F5B">
                <a:alpha val="40000"/>
              </a:srgbClr>
            </a:outerShdw>
          </a:effectLst>
        </p:spPr>
        <p:txBody>
          <a:bodyPr anchor="b">
            <a:normAutofit/>
          </a:bodyPr>
          <a:lstStyle>
            <a:lvl1pPr>
              <a:defRPr sz="5400" spc="-150">
                <a:solidFill>
                  <a:schemeClr val="bg1"/>
                </a:solidFill>
              </a:defRPr>
            </a:lvl1pPr>
          </a:lstStyle>
          <a:p>
            <a:r>
              <a:rPr lang="en-US" dirty="0"/>
              <a:t>Click to edit Master title style</a:t>
            </a:r>
            <a:endParaRPr lang="fi-FI" dirty="0"/>
          </a:p>
        </p:txBody>
      </p:sp>
      <p:sp>
        <p:nvSpPr>
          <p:cNvPr id="11" name="Text Placeholder 2">
            <a:extLst>
              <a:ext uri="{FF2B5EF4-FFF2-40B4-BE49-F238E27FC236}">
                <a16:creationId xmlns:a16="http://schemas.microsoft.com/office/drawing/2014/main" id="{6EAAD480-0252-7E4C-BDF3-503894F7D27C}"/>
              </a:ext>
            </a:extLst>
          </p:cNvPr>
          <p:cNvSpPr>
            <a:spLocks noGrp="1"/>
          </p:cNvSpPr>
          <p:nvPr>
            <p:ph type="body" idx="1"/>
          </p:nvPr>
        </p:nvSpPr>
        <p:spPr>
          <a:xfrm>
            <a:off x="1409830" y="3601321"/>
            <a:ext cx="8815587" cy="2259479"/>
          </a:xfrm>
          <a:effectLst>
            <a:glow rad="546100">
              <a:schemeClr val="tx1">
                <a:alpha val="84000"/>
              </a:schemeClr>
            </a:glow>
            <a:outerShdw blurRad="203200" dist="38100" dir="2700000" algn="tl" rotWithShape="0">
              <a:srgbClr val="002F5B">
                <a:alpha val="40000"/>
              </a:srgbClr>
            </a:outerShdw>
          </a:effectLst>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272407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Kuvatausta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850" y="520"/>
            <a:ext cx="12190149" cy="6856959"/>
          </a:xfrm>
          <a:prstGeom prst="rect">
            <a:avLst/>
          </a:prstGeom>
        </p:spPr>
      </p:pic>
      <p:sp>
        <p:nvSpPr>
          <p:cNvPr id="7" name="Text Placeholder 2">
            <a:extLst>
              <a:ext uri="{FF2B5EF4-FFF2-40B4-BE49-F238E27FC236}">
                <a16:creationId xmlns:a16="http://schemas.microsoft.com/office/drawing/2014/main" id="{AB271C7E-0467-A646-A951-5CBAB6250420}"/>
              </a:ext>
            </a:extLst>
          </p:cNvPr>
          <p:cNvSpPr>
            <a:spLocks noGrp="1"/>
          </p:cNvSpPr>
          <p:nvPr>
            <p:ph type="body" idx="1"/>
          </p:nvPr>
        </p:nvSpPr>
        <p:spPr>
          <a:xfrm>
            <a:off x="1409831" y="1513230"/>
            <a:ext cx="9093964" cy="3831541"/>
          </a:xfrm>
          <a:effectLst>
            <a:outerShdw blurRad="203200" dist="38100" dir="2700000" algn="tl" rotWithShape="0">
              <a:prstClr val="black">
                <a:alpha val="40000"/>
              </a:prstClr>
            </a:outerShdw>
          </a:effectLst>
        </p:spPr>
        <p:txBody>
          <a:bodyPr anchor="ctr">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DF4CAA4B-32D8-D34C-BF8D-3008CF3DB994}"/>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8" y="520"/>
            <a:ext cx="1560711" cy="1743607"/>
          </a:xfrm>
          <a:prstGeom prst="rect">
            <a:avLst/>
          </a:prstGeom>
        </p:spPr>
      </p:pic>
    </p:spTree>
    <p:extLst>
      <p:ext uri="{BB962C8B-B14F-4D97-AF65-F5344CB8AC3E}">
        <p14:creationId xmlns:p14="http://schemas.microsoft.com/office/powerpoint/2010/main" val="16960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Kuvatausta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 y="521"/>
            <a:ext cx="12190149" cy="6856958"/>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7" name="Text Placeholder 2">
            <a:extLst>
              <a:ext uri="{FF2B5EF4-FFF2-40B4-BE49-F238E27FC236}">
                <a16:creationId xmlns:a16="http://schemas.microsoft.com/office/drawing/2014/main" id="{AB271C7E-0467-A646-A951-5CBAB6250420}"/>
              </a:ext>
            </a:extLst>
          </p:cNvPr>
          <p:cNvSpPr>
            <a:spLocks noGrp="1"/>
          </p:cNvSpPr>
          <p:nvPr>
            <p:ph type="body" idx="1"/>
          </p:nvPr>
        </p:nvSpPr>
        <p:spPr>
          <a:xfrm>
            <a:off x="1409831" y="1513230"/>
            <a:ext cx="9093964" cy="3831541"/>
          </a:xfrm>
          <a:effectLst>
            <a:outerShdw blurRad="203200" dist="38100" dir="2700000" algn="tl" rotWithShape="0">
              <a:prstClr val="black">
                <a:alpha val="40000"/>
              </a:prstClr>
            </a:outerShdw>
          </a:effectLst>
        </p:spPr>
        <p:txBody>
          <a:bodyPr anchor="ctr">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9439" y="521"/>
            <a:ext cx="1560711" cy="1743607"/>
          </a:xfrm>
          <a:prstGeom prst="rect">
            <a:avLst/>
          </a:prstGeom>
        </p:spPr>
      </p:pic>
    </p:spTree>
    <p:extLst>
      <p:ext uri="{BB962C8B-B14F-4D97-AF65-F5344CB8AC3E}">
        <p14:creationId xmlns:p14="http://schemas.microsoft.com/office/powerpoint/2010/main" val="7724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Kuvatausta 3">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852" y="521"/>
            <a:ext cx="12190147" cy="6856958"/>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7" name="Text Placeholder 2">
            <a:extLst>
              <a:ext uri="{FF2B5EF4-FFF2-40B4-BE49-F238E27FC236}">
                <a16:creationId xmlns:a16="http://schemas.microsoft.com/office/drawing/2014/main" id="{AB271C7E-0467-A646-A951-5CBAB6250420}"/>
              </a:ext>
            </a:extLst>
          </p:cNvPr>
          <p:cNvSpPr>
            <a:spLocks noGrp="1"/>
          </p:cNvSpPr>
          <p:nvPr>
            <p:ph type="body" idx="1"/>
          </p:nvPr>
        </p:nvSpPr>
        <p:spPr>
          <a:xfrm>
            <a:off x="1409831" y="1513230"/>
            <a:ext cx="9093964" cy="3831541"/>
          </a:xfrm>
          <a:effectLst>
            <a:outerShdw blurRad="203200" dist="38100" dir="2700000" algn="tl" rotWithShape="0">
              <a:prstClr val="black">
                <a:alpha val="40000"/>
              </a:prstClr>
            </a:outerShdw>
          </a:effectLst>
        </p:spPr>
        <p:txBody>
          <a:bodyPr anchor="ctr">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034" y="521"/>
            <a:ext cx="1560711" cy="1743607"/>
          </a:xfrm>
          <a:prstGeom prst="rect">
            <a:avLst/>
          </a:prstGeom>
        </p:spPr>
      </p:pic>
    </p:spTree>
    <p:extLst>
      <p:ext uri="{BB962C8B-B14F-4D97-AF65-F5344CB8AC3E}">
        <p14:creationId xmlns:p14="http://schemas.microsoft.com/office/powerpoint/2010/main" val="13445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Kuvatausta 4">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852" y="521"/>
            <a:ext cx="12190147" cy="6856957"/>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7" name="Text Placeholder 2">
            <a:extLst>
              <a:ext uri="{FF2B5EF4-FFF2-40B4-BE49-F238E27FC236}">
                <a16:creationId xmlns:a16="http://schemas.microsoft.com/office/drawing/2014/main" id="{AB271C7E-0467-A646-A951-5CBAB6250420}"/>
              </a:ext>
            </a:extLst>
          </p:cNvPr>
          <p:cNvSpPr>
            <a:spLocks noGrp="1"/>
          </p:cNvSpPr>
          <p:nvPr>
            <p:ph type="body" idx="1"/>
          </p:nvPr>
        </p:nvSpPr>
        <p:spPr>
          <a:xfrm>
            <a:off x="1409831" y="1513230"/>
            <a:ext cx="9093964" cy="3831541"/>
          </a:xfrm>
          <a:effectLst>
            <a:outerShdw blurRad="203200" dist="38100" dir="2700000" algn="tl" rotWithShape="0">
              <a:prstClr val="black">
                <a:alpha val="40000"/>
              </a:prstClr>
            </a:outerShdw>
          </a:effectLst>
        </p:spPr>
        <p:txBody>
          <a:bodyPr anchor="ctr">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8" y="521"/>
            <a:ext cx="1560711" cy="1743607"/>
          </a:xfrm>
          <a:prstGeom prst="rect">
            <a:avLst/>
          </a:prstGeom>
        </p:spPr>
      </p:pic>
    </p:spTree>
    <p:extLst>
      <p:ext uri="{BB962C8B-B14F-4D97-AF65-F5344CB8AC3E}">
        <p14:creationId xmlns:p14="http://schemas.microsoft.com/office/powerpoint/2010/main" val="13317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Kuvatausta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 y="521"/>
            <a:ext cx="12190149" cy="6856959"/>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8" name="Text Placeholder 2">
            <a:extLst>
              <a:ext uri="{FF2B5EF4-FFF2-40B4-BE49-F238E27FC236}">
                <a16:creationId xmlns:a16="http://schemas.microsoft.com/office/drawing/2014/main" id="{6DD9567F-1B21-044D-A586-CDAFD90C3A4C}"/>
              </a:ext>
            </a:extLst>
          </p:cNvPr>
          <p:cNvSpPr>
            <a:spLocks noGrp="1"/>
          </p:cNvSpPr>
          <p:nvPr>
            <p:ph type="body" idx="1"/>
          </p:nvPr>
        </p:nvSpPr>
        <p:spPr>
          <a:xfrm>
            <a:off x="1688207" y="1513230"/>
            <a:ext cx="8815587" cy="3831541"/>
          </a:xfrm>
          <a:effectLst>
            <a:outerShdw blurRad="254000" dist="63500" dir="2700000" algn="tl" rotWithShape="0">
              <a:prstClr val="black">
                <a:alpha val="40000"/>
              </a:prstClr>
            </a:outerShdw>
          </a:effectLst>
        </p:spPr>
        <p:txBody>
          <a:bodyPr anchor="ctr">
            <a:normAutofit/>
          </a:bodyPr>
          <a:lstStyle>
            <a:lvl1pPr marL="0" indent="0" algn="ctr">
              <a:buNone/>
              <a:defRPr sz="8800" b="1" spc="-1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9439" y="521"/>
            <a:ext cx="1560711" cy="1743607"/>
          </a:xfrm>
          <a:prstGeom prst="rect">
            <a:avLst/>
          </a:prstGeom>
        </p:spPr>
      </p:pic>
    </p:spTree>
    <p:extLst>
      <p:ext uri="{BB962C8B-B14F-4D97-AF65-F5344CB8AC3E}">
        <p14:creationId xmlns:p14="http://schemas.microsoft.com/office/powerpoint/2010/main" val="35691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Kuvatausta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 y="521"/>
            <a:ext cx="12190149" cy="6856958"/>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8" name="Text Placeholder 2">
            <a:extLst>
              <a:ext uri="{FF2B5EF4-FFF2-40B4-BE49-F238E27FC236}">
                <a16:creationId xmlns:a16="http://schemas.microsoft.com/office/drawing/2014/main" id="{54E0C45B-7465-E240-B6D3-6FFDDDF140CD}"/>
              </a:ext>
            </a:extLst>
          </p:cNvPr>
          <p:cNvSpPr>
            <a:spLocks noGrp="1"/>
          </p:cNvSpPr>
          <p:nvPr>
            <p:ph type="body" idx="1"/>
          </p:nvPr>
        </p:nvSpPr>
        <p:spPr>
          <a:xfrm>
            <a:off x="1688207" y="1513230"/>
            <a:ext cx="8815587" cy="3831541"/>
          </a:xfrm>
          <a:effectLst>
            <a:outerShdw blurRad="254000" dist="63500" dir="2700000" algn="tl" rotWithShape="0">
              <a:prstClr val="black">
                <a:alpha val="40000"/>
              </a:prstClr>
            </a:outerShdw>
          </a:effectLst>
        </p:spPr>
        <p:txBody>
          <a:bodyPr anchor="ctr">
            <a:normAutofit/>
          </a:bodyPr>
          <a:lstStyle>
            <a:lvl1pPr marL="0" indent="0" algn="ctr">
              <a:buNone/>
              <a:defRPr sz="8800" b="1" spc="-1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8132" y="521"/>
            <a:ext cx="1560711" cy="1743607"/>
          </a:xfrm>
          <a:prstGeom prst="rect">
            <a:avLst/>
          </a:prstGeom>
        </p:spPr>
      </p:pic>
    </p:spTree>
    <p:extLst>
      <p:ext uri="{BB962C8B-B14F-4D97-AF65-F5344CB8AC3E}">
        <p14:creationId xmlns:p14="http://schemas.microsoft.com/office/powerpoint/2010/main" val="38290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24" name="Picture Placeholder 23"/>
          <p:cNvSpPr>
            <a:spLocks noGrp="1"/>
          </p:cNvSpPr>
          <p:nvPr>
            <p:ph type="pic" sz="quarter" idx="12"/>
          </p:nvPr>
        </p:nvSpPr>
        <p:spPr>
          <a:xfrm>
            <a:off x="474596" y="2328123"/>
            <a:ext cx="4601435" cy="3579259"/>
          </a:xfrm>
          <a:custGeom>
            <a:avLst/>
            <a:gdLst>
              <a:gd name="connsiteX0" fmla="*/ 0 w 2588307"/>
              <a:gd name="connsiteY0" fmla="*/ 0 h 2684444"/>
              <a:gd name="connsiteX1" fmla="*/ 2588307 w 2588307"/>
              <a:gd name="connsiteY1" fmla="*/ 0 h 2684444"/>
              <a:gd name="connsiteX2" fmla="*/ 2588307 w 2588307"/>
              <a:gd name="connsiteY2" fmla="*/ 339112 h 2684444"/>
              <a:gd name="connsiteX3" fmla="*/ 2588307 w 2588307"/>
              <a:gd name="connsiteY3" fmla="*/ 2611890 h 2684444"/>
              <a:gd name="connsiteX4" fmla="*/ 2588307 w 2588307"/>
              <a:gd name="connsiteY4" fmla="*/ 2684444 h 2684444"/>
              <a:gd name="connsiteX5" fmla="*/ 0 w 2588307"/>
              <a:gd name="connsiteY5" fmla="*/ 2684444 h 2684444"/>
              <a:gd name="connsiteX6" fmla="*/ 0 w 2588307"/>
              <a:gd name="connsiteY6" fmla="*/ 2611890 h 2684444"/>
              <a:gd name="connsiteX7" fmla="*/ 0 w 2588307"/>
              <a:gd name="connsiteY7" fmla="*/ 339112 h 26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307" h="2684444">
                <a:moveTo>
                  <a:pt x="0" y="0"/>
                </a:moveTo>
                <a:lnTo>
                  <a:pt x="2588307" y="0"/>
                </a:lnTo>
                <a:lnTo>
                  <a:pt x="2588307" y="339112"/>
                </a:lnTo>
                <a:lnTo>
                  <a:pt x="2588307" y="2611890"/>
                </a:lnTo>
                <a:lnTo>
                  <a:pt x="2588307" y="2684444"/>
                </a:lnTo>
                <a:lnTo>
                  <a:pt x="0" y="2684444"/>
                </a:lnTo>
                <a:lnTo>
                  <a:pt x="0" y="2611890"/>
                </a:lnTo>
                <a:lnTo>
                  <a:pt x="0" y="339112"/>
                </a:lnTo>
                <a:close/>
              </a:path>
            </a:pathLst>
          </a:custGeom>
          <a:solidFill>
            <a:schemeClr val="bg1">
              <a:lumMod val="95000"/>
            </a:schemeClr>
          </a:solidFill>
        </p:spPr>
        <p:txBody>
          <a:bodyPr rtlCol="0">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7" name="Content Placeholder 2"/>
          <p:cNvSpPr>
            <a:spLocks noGrp="1"/>
          </p:cNvSpPr>
          <p:nvPr>
            <p:ph idx="1"/>
          </p:nvPr>
        </p:nvSpPr>
        <p:spPr>
          <a:xfrm>
            <a:off x="5791201" y="2328123"/>
            <a:ext cx="5874619" cy="3579259"/>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8" name="Text Placeholder 3"/>
          <p:cNvSpPr>
            <a:spLocks noGrp="1"/>
          </p:cNvSpPr>
          <p:nvPr>
            <p:ph type="body" sz="half" idx="2"/>
          </p:nvPr>
        </p:nvSpPr>
        <p:spPr>
          <a:xfrm>
            <a:off x="838200" y="1354051"/>
            <a:ext cx="10515601"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9" name="Otsikko 1"/>
          <p:cNvSpPr>
            <a:spLocks noGrp="1"/>
          </p:cNvSpPr>
          <p:nvPr>
            <p:ph type="title"/>
          </p:nvPr>
        </p:nvSpPr>
        <p:spPr>
          <a:xfrm>
            <a:off x="838200" y="365127"/>
            <a:ext cx="10515600" cy="918667"/>
          </a:xfrm>
          <a:prstGeom prst="rect">
            <a:avLst/>
          </a:prstGeom>
        </p:spPr>
        <p:txBody>
          <a:bodyPr/>
          <a:lstStyle/>
          <a:p>
            <a:r>
              <a:rPr lang="fi-FI"/>
              <a:t>Muokkaa ots. perustyyl. napsautt.</a:t>
            </a:r>
          </a:p>
        </p:txBody>
      </p:sp>
    </p:spTree>
    <p:extLst>
      <p:ext uri="{BB962C8B-B14F-4D97-AF65-F5344CB8AC3E}">
        <p14:creationId xmlns:p14="http://schemas.microsoft.com/office/powerpoint/2010/main" val="2171676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Kuvatausta 3">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852" y="0"/>
            <a:ext cx="12190147" cy="6856958"/>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8" name="Text Placeholder 2">
            <a:extLst>
              <a:ext uri="{FF2B5EF4-FFF2-40B4-BE49-F238E27FC236}">
                <a16:creationId xmlns:a16="http://schemas.microsoft.com/office/drawing/2014/main" id="{70A8E0CD-2BD5-6F43-A223-7E1C62783E44}"/>
              </a:ext>
            </a:extLst>
          </p:cNvPr>
          <p:cNvSpPr>
            <a:spLocks noGrp="1"/>
          </p:cNvSpPr>
          <p:nvPr>
            <p:ph type="body" idx="1"/>
          </p:nvPr>
        </p:nvSpPr>
        <p:spPr>
          <a:xfrm>
            <a:off x="1688207" y="1513230"/>
            <a:ext cx="8815587" cy="3831541"/>
          </a:xfrm>
          <a:effectLst>
            <a:outerShdw blurRad="254000" dist="63500" dir="2700000" algn="tl" rotWithShape="0">
              <a:prstClr val="black">
                <a:alpha val="40000"/>
              </a:prstClr>
            </a:outerShdw>
          </a:effectLst>
        </p:spPr>
        <p:txBody>
          <a:bodyPr anchor="ctr">
            <a:normAutofit/>
          </a:bodyPr>
          <a:lstStyle>
            <a:lvl1pPr marL="0" indent="0" algn="ctr">
              <a:buNone/>
              <a:defRPr sz="8800" b="1" spc="-1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9438" y="0"/>
            <a:ext cx="1560711" cy="1743607"/>
          </a:xfrm>
          <a:prstGeom prst="rect">
            <a:avLst/>
          </a:prstGeom>
        </p:spPr>
      </p:pic>
    </p:spTree>
    <p:extLst>
      <p:ext uri="{BB962C8B-B14F-4D97-AF65-F5344CB8AC3E}">
        <p14:creationId xmlns:p14="http://schemas.microsoft.com/office/powerpoint/2010/main" val="34635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Kuvatausta 4">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81929-8B7D-404F-95F6-439269C9312A}"/>
              </a:ext>
            </a:extLst>
          </p:cNvPr>
          <p:cNvPicPr>
            <a:picLocks noChangeAspect="1"/>
          </p:cNvPicPr>
          <p:nvPr userDrawn="1"/>
        </p:nvPicPr>
        <p:blipFill>
          <a:blip r:embed="rId2"/>
          <a:stretch>
            <a:fillRect/>
          </a:stretch>
        </p:blipFill>
        <p:spPr>
          <a:xfrm>
            <a:off x="1852" y="521"/>
            <a:ext cx="12190147" cy="6856957"/>
          </a:xfrm>
          <a:prstGeom prst="rect">
            <a:avLst/>
          </a:prstGeom>
        </p:spPr>
      </p:pic>
      <p:sp>
        <p:nvSpPr>
          <p:cNvPr id="6" name="Slide Number Placeholder 5">
            <a:extLst>
              <a:ext uri="{FF2B5EF4-FFF2-40B4-BE49-F238E27FC236}">
                <a16:creationId xmlns:a16="http://schemas.microsoft.com/office/drawing/2014/main" id="{D01A2CAA-8732-8649-88BA-B8FBC70CBC78}"/>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
        <p:nvSpPr>
          <p:cNvPr id="8" name="Text Placeholder 2">
            <a:extLst>
              <a:ext uri="{FF2B5EF4-FFF2-40B4-BE49-F238E27FC236}">
                <a16:creationId xmlns:a16="http://schemas.microsoft.com/office/drawing/2014/main" id="{CEBEE9BF-9E5B-2244-9576-B0D5ED640EC0}"/>
              </a:ext>
            </a:extLst>
          </p:cNvPr>
          <p:cNvSpPr>
            <a:spLocks noGrp="1"/>
          </p:cNvSpPr>
          <p:nvPr>
            <p:ph type="body" idx="1"/>
          </p:nvPr>
        </p:nvSpPr>
        <p:spPr>
          <a:xfrm>
            <a:off x="1688207" y="1513230"/>
            <a:ext cx="8815587" cy="3831541"/>
          </a:xfrm>
          <a:effectLst>
            <a:outerShdw blurRad="254000" dist="63500" dir="2700000" algn="tl" rotWithShape="0">
              <a:prstClr val="black">
                <a:alpha val="40000"/>
              </a:prstClr>
            </a:outerShdw>
          </a:effectLst>
        </p:spPr>
        <p:txBody>
          <a:bodyPr anchor="ctr">
            <a:normAutofit/>
          </a:bodyPr>
          <a:lstStyle>
            <a:lvl1pPr marL="0" indent="0" algn="ctr">
              <a:buNone/>
              <a:defRPr sz="8800" b="1" spc="-1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9438" y="521"/>
            <a:ext cx="1560711" cy="1743607"/>
          </a:xfrm>
          <a:prstGeom prst="rect">
            <a:avLst/>
          </a:prstGeom>
        </p:spPr>
      </p:pic>
    </p:spTree>
    <p:extLst>
      <p:ext uri="{BB962C8B-B14F-4D97-AF65-F5344CB8AC3E}">
        <p14:creationId xmlns:p14="http://schemas.microsoft.com/office/powerpoint/2010/main" val="5595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inosto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775857-B8F4-EC41-ACF0-886597A76D58}"/>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CF748105-46DB-0948-9024-F289F32E9C9E}"/>
              </a:ext>
            </a:extLst>
          </p:cNvPr>
          <p:cNvSpPr>
            <a:spLocks noGrp="1"/>
          </p:cNvSpPr>
          <p:nvPr>
            <p:ph type="title"/>
          </p:nvPr>
        </p:nvSpPr>
        <p:spPr>
          <a:xfrm>
            <a:off x="6808588" y="371122"/>
            <a:ext cx="3932237" cy="1686278"/>
          </a:xfrm>
        </p:spPr>
        <p:txBody>
          <a:bodyPr anchor="b">
            <a:normAutofit/>
          </a:bodyPr>
          <a:lstStyle>
            <a:lvl1pPr algn="l">
              <a:lnSpc>
                <a:spcPct val="100000"/>
              </a:lnSpc>
              <a:defRPr sz="3200">
                <a:solidFill>
                  <a:srgbClr val="002F5B"/>
                </a:solidFill>
              </a:defRPr>
            </a:lvl1pPr>
          </a:lstStyle>
          <a:p>
            <a:r>
              <a:rPr lang="en-US" dirty="0"/>
              <a:t>Click to edit Master title style</a:t>
            </a:r>
            <a:endParaRPr lang="fi-FI" dirty="0"/>
          </a:p>
        </p:txBody>
      </p:sp>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9" name="Text Placeholder 18">
            <a:extLst>
              <a:ext uri="{FF2B5EF4-FFF2-40B4-BE49-F238E27FC236}">
                <a16:creationId xmlns:a16="http://schemas.microsoft.com/office/drawing/2014/main" id="{1EDD328B-D856-724C-90BA-A5388446278D}"/>
              </a:ext>
            </a:extLst>
          </p:cNvPr>
          <p:cNvSpPr>
            <a:spLocks noGrp="1"/>
          </p:cNvSpPr>
          <p:nvPr>
            <p:ph type="body" sz="quarter" idx="14"/>
          </p:nvPr>
        </p:nvSpPr>
        <p:spPr>
          <a:xfrm>
            <a:off x="703169" y="554400"/>
            <a:ext cx="4689662" cy="5749201"/>
          </a:xfrm>
        </p:spPr>
        <p:txBody>
          <a:bodyPr anchor="ctr">
            <a:normAutofit/>
          </a:bodyPr>
          <a:lstStyle>
            <a:lvl1pPr marL="0" indent="0" algn="ctr">
              <a:buNone/>
              <a:defRPr sz="3200" b="1">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9" name="Text Placeholder 3">
            <a:extLst>
              <a:ext uri="{FF2B5EF4-FFF2-40B4-BE49-F238E27FC236}">
                <a16:creationId xmlns:a16="http://schemas.microsoft.com/office/drawing/2014/main" id="{5B9B3364-7B62-EA45-B7E4-9301B5C459F2}"/>
              </a:ext>
            </a:extLst>
          </p:cNvPr>
          <p:cNvSpPr>
            <a:spLocks noGrp="1"/>
          </p:cNvSpPr>
          <p:nvPr>
            <p:ph type="body" sz="half" idx="16"/>
          </p:nvPr>
        </p:nvSpPr>
        <p:spPr>
          <a:xfrm>
            <a:off x="6808588" y="2152062"/>
            <a:ext cx="4644826" cy="4204287"/>
          </a:xfrm>
        </p:spPr>
        <p:txBody>
          <a:bodyPr>
            <a:normAutofit/>
          </a:bodyPr>
          <a:lstStyle>
            <a:lvl1pPr marL="0" indent="0">
              <a:lnSpc>
                <a:spcPct val="100000"/>
              </a:lnSpc>
              <a:spcBef>
                <a:spcPts val="8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3" name="Kuva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263869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inosto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775857-B8F4-EC41-ACF0-886597A76D58}"/>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9" name="Text Placeholder 18">
            <a:extLst>
              <a:ext uri="{FF2B5EF4-FFF2-40B4-BE49-F238E27FC236}">
                <a16:creationId xmlns:a16="http://schemas.microsoft.com/office/drawing/2014/main" id="{1EDD328B-D856-724C-90BA-A5388446278D}"/>
              </a:ext>
            </a:extLst>
          </p:cNvPr>
          <p:cNvSpPr>
            <a:spLocks noGrp="1"/>
          </p:cNvSpPr>
          <p:nvPr>
            <p:ph type="body" sz="quarter" idx="14"/>
          </p:nvPr>
        </p:nvSpPr>
        <p:spPr>
          <a:xfrm>
            <a:off x="703169" y="554400"/>
            <a:ext cx="4689662" cy="5749201"/>
          </a:xfrm>
        </p:spPr>
        <p:txBody>
          <a:bodyPr anchor="ctr">
            <a:noAutofit/>
          </a:bodyPr>
          <a:lstStyle>
            <a:lvl1pPr marL="0" indent="0" algn="ctr">
              <a:buNone/>
              <a:defRPr sz="14400" b="1">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1" name="Title 1">
            <a:extLst>
              <a:ext uri="{FF2B5EF4-FFF2-40B4-BE49-F238E27FC236}">
                <a16:creationId xmlns:a16="http://schemas.microsoft.com/office/drawing/2014/main" id="{75295E90-4052-914E-B939-EB14C2D3F0A6}"/>
              </a:ext>
            </a:extLst>
          </p:cNvPr>
          <p:cNvSpPr>
            <a:spLocks noGrp="1"/>
          </p:cNvSpPr>
          <p:nvPr>
            <p:ph type="title"/>
          </p:nvPr>
        </p:nvSpPr>
        <p:spPr>
          <a:xfrm>
            <a:off x="6808588" y="371122"/>
            <a:ext cx="3932237" cy="1686278"/>
          </a:xfrm>
        </p:spPr>
        <p:txBody>
          <a:bodyPr anchor="b">
            <a:normAutofit/>
          </a:bodyPr>
          <a:lstStyle>
            <a:lvl1pPr algn="l">
              <a:lnSpc>
                <a:spcPct val="100000"/>
              </a:lnSpc>
              <a:defRPr sz="3200">
                <a:solidFill>
                  <a:srgbClr val="002F5B"/>
                </a:solidFill>
              </a:defRPr>
            </a:lvl1pPr>
          </a:lstStyle>
          <a:p>
            <a:r>
              <a:rPr lang="en-US" dirty="0"/>
              <a:t>Click to edit Master title style</a:t>
            </a:r>
            <a:endParaRPr lang="fi-FI" dirty="0"/>
          </a:p>
        </p:txBody>
      </p:sp>
      <p:sp>
        <p:nvSpPr>
          <p:cNvPr id="13" name="Text Placeholder 3">
            <a:extLst>
              <a:ext uri="{FF2B5EF4-FFF2-40B4-BE49-F238E27FC236}">
                <a16:creationId xmlns:a16="http://schemas.microsoft.com/office/drawing/2014/main" id="{849A6705-119A-264D-B71A-B8988BE19010}"/>
              </a:ext>
            </a:extLst>
          </p:cNvPr>
          <p:cNvSpPr>
            <a:spLocks noGrp="1"/>
          </p:cNvSpPr>
          <p:nvPr>
            <p:ph type="body" sz="half" idx="16"/>
          </p:nvPr>
        </p:nvSpPr>
        <p:spPr>
          <a:xfrm>
            <a:off x="6808588" y="2152062"/>
            <a:ext cx="4644826" cy="4204287"/>
          </a:xfrm>
        </p:spPr>
        <p:txBody>
          <a:bodyPr>
            <a:normAutofit/>
          </a:bodyPr>
          <a:lstStyle>
            <a:lvl1pPr marL="0" indent="0">
              <a:lnSpc>
                <a:spcPct val="100000"/>
              </a:lnSpc>
              <a:spcBef>
                <a:spcPts val="8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894" y="0"/>
            <a:ext cx="1560711" cy="1743607"/>
          </a:xfrm>
          <a:prstGeom prst="rect">
            <a:avLst/>
          </a:prstGeom>
        </p:spPr>
      </p:pic>
    </p:spTree>
    <p:extLst>
      <p:ext uri="{BB962C8B-B14F-4D97-AF65-F5344CB8AC3E}">
        <p14:creationId xmlns:p14="http://schemas.microsoft.com/office/powerpoint/2010/main" val="1146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 vasen txt oik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7D279B4-7217-244B-8ECA-D772EB4A438C}"/>
              </a:ext>
            </a:extLst>
          </p:cNvPr>
          <p:cNvSpPr>
            <a:spLocks noGrp="1"/>
          </p:cNvSpPr>
          <p:nvPr>
            <p:ph type="pic" sz="quarter" idx="15"/>
          </p:nvPr>
        </p:nvSpPr>
        <p:spPr>
          <a:xfrm>
            <a:off x="-9419" y="0"/>
            <a:ext cx="6105419" cy="6858000"/>
          </a:xfrm>
        </p:spPr>
        <p:txBody>
          <a:bodyPr/>
          <a:lstStyle/>
          <a:p>
            <a:endParaRPr lang="fi-FI"/>
          </a:p>
        </p:txBody>
      </p:sp>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1" name="Title 1">
            <a:extLst>
              <a:ext uri="{FF2B5EF4-FFF2-40B4-BE49-F238E27FC236}">
                <a16:creationId xmlns:a16="http://schemas.microsoft.com/office/drawing/2014/main" id="{F9ACDDF0-3262-234C-A075-BC0D935C22E5}"/>
              </a:ext>
            </a:extLst>
          </p:cNvPr>
          <p:cNvSpPr>
            <a:spLocks noGrp="1"/>
          </p:cNvSpPr>
          <p:nvPr>
            <p:ph type="title"/>
          </p:nvPr>
        </p:nvSpPr>
        <p:spPr>
          <a:xfrm>
            <a:off x="6808588" y="371122"/>
            <a:ext cx="3932237" cy="1686278"/>
          </a:xfrm>
        </p:spPr>
        <p:txBody>
          <a:bodyPr anchor="b">
            <a:normAutofit/>
          </a:bodyPr>
          <a:lstStyle>
            <a:lvl1pPr algn="l">
              <a:lnSpc>
                <a:spcPct val="100000"/>
              </a:lnSpc>
              <a:defRPr sz="3200">
                <a:solidFill>
                  <a:srgbClr val="002F5B"/>
                </a:solidFill>
              </a:defRPr>
            </a:lvl1pPr>
          </a:lstStyle>
          <a:p>
            <a:r>
              <a:rPr lang="en-US" dirty="0"/>
              <a:t>Click to edit Master title style</a:t>
            </a:r>
            <a:endParaRPr lang="fi-FI" dirty="0"/>
          </a:p>
        </p:txBody>
      </p:sp>
      <p:sp>
        <p:nvSpPr>
          <p:cNvPr id="13" name="Text Placeholder 3">
            <a:extLst>
              <a:ext uri="{FF2B5EF4-FFF2-40B4-BE49-F238E27FC236}">
                <a16:creationId xmlns:a16="http://schemas.microsoft.com/office/drawing/2014/main" id="{CF8A2CDA-1C3A-0C41-B281-08EC34E01382}"/>
              </a:ext>
            </a:extLst>
          </p:cNvPr>
          <p:cNvSpPr>
            <a:spLocks noGrp="1"/>
          </p:cNvSpPr>
          <p:nvPr>
            <p:ph type="body" sz="half" idx="16"/>
          </p:nvPr>
        </p:nvSpPr>
        <p:spPr>
          <a:xfrm>
            <a:off x="6808588" y="2152062"/>
            <a:ext cx="4644826" cy="4204287"/>
          </a:xfrm>
        </p:spPr>
        <p:txBody>
          <a:bodyPr>
            <a:normAutofit/>
          </a:bodyPr>
          <a:lstStyle>
            <a:lvl1pPr marL="0" indent="0">
              <a:lnSpc>
                <a:spcPct val="100000"/>
              </a:lnSpc>
              <a:spcBef>
                <a:spcPts val="8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5221" y="13272"/>
            <a:ext cx="1560711" cy="1743607"/>
          </a:xfrm>
          <a:prstGeom prst="rect">
            <a:avLst/>
          </a:prstGeom>
        </p:spPr>
      </p:pic>
    </p:spTree>
    <p:extLst>
      <p:ext uri="{BB962C8B-B14F-4D97-AF65-F5344CB8AC3E}">
        <p14:creationId xmlns:p14="http://schemas.microsoft.com/office/powerpoint/2010/main" val="36313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 vasen txt oik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7D279B4-7217-244B-8ECA-D772EB4A438C}"/>
              </a:ext>
            </a:extLst>
          </p:cNvPr>
          <p:cNvSpPr>
            <a:spLocks noGrp="1"/>
          </p:cNvSpPr>
          <p:nvPr>
            <p:ph type="pic" sz="quarter" idx="15"/>
          </p:nvPr>
        </p:nvSpPr>
        <p:spPr>
          <a:xfrm>
            <a:off x="-9419" y="0"/>
            <a:ext cx="3060000" cy="6858000"/>
          </a:xfrm>
        </p:spPr>
        <p:txBody>
          <a:bodyPr/>
          <a:lstStyle/>
          <a:p>
            <a:endParaRPr lang="fi-FI"/>
          </a:p>
        </p:txBody>
      </p:sp>
      <p:sp>
        <p:nvSpPr>
          <p:cNvPr id="2" name="Title 1">
            <a:extLst>
              <a:ext uri="{FF2B5EF4-FFF2-40B4-BE49-F238E27FC236}">
                <a16:creationId xmlns:a16="http://schemas.microsoft.com/office/drawing/2014/main" id="{CF748105-46DB-0948-9024-F289F32E9C9E}"/>
              </a:ext>
            </a:extLst>
          </p:cNvPr>
          <p:cNvSpPr>
            <a:spLocks noGrp="1"/>
          </p:cNvSpPr>
          <p:nvPr>
            <p:ph type="title"/>
          </p:nvPr>
        </p:nvSpPr>
        <p:spPr>
          <a:xfrm>
            <a:off x="3787319" y="371122"/>
            <a:ext cx="6953506" cy="1686278"/>
          </a:xfrm>
        </p:spPr>
        <p:txBody>
          <a:bodyPr anchor="b">
            <a:normAutofit/>
          </a:bodyPr>
          <a:lstStyle>
            <a:lvl1pPr algn="l">
              <a:defRPr sz="3600">
                <a:solidFill>
                  <a:srgbClr val="002F5B"/>
                </a:solidFill>
              </a:defRPr>
            </a:lvl1pPr>
          </a:lstStyle>
          <a:p>
            <a:r>
              <a:rPr lang="en-US" dirty="0"/>
              <a:t>Click to edit Master title style</a:t>
            </a:r>
            <a:endParaRPr lang="fi-FI" dirty="0"/>
          </a:p>
        </p:txBody>
      </p:sp>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0" name="Text Placeholder 3">
            <a:extLst>
              <a:ext uri="{FF2B5EF4-FFF2-40B4-BE49-F238E27FC236}">
                <a16:creationId xmlns:a16="http://schemas.microsoft.com/office/drawing/2014/main" id="{1F8FAB2A-4222-654B-AB95-220C6BE37FD0}"/>
              </a:ext>
            </a:extLst>
          </p:cNvPr>
          <p:cNvSpPr>
            <a:spLocks noGrp="1"/>
          </p:cNvSpPr>
          <p:nvPr>
            <p:ph type="body" sz="half" idx="16"/>
          </p:nvPr>
        </p:nvSpPr>
        <p:spPr>
          <a:xfrm>
            <a:off x="3787319" y="2152062"/>
            <a:ext cx="7666095" cy="4204287"/>
          </a:xfrm>
        </p:spPr>
        <p:txBody>
          <a:bodyPr>
            <a:normAutofit/>
          </a:bodyPr>
          <a:lstStyle>
            <a:lvl1pPr marL="0" indent="0">
              <a:lnSpc>
                <a:spcPct val="100000"/>
              </a:lnSpc>
              <a:spcBef>
                <a:spcPts val="8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1289" y="14256"/>
            <a:ext cx="1560711" cy="1743607"/>
          </a:xfrm>
          <a:prstGeom prst="rect">
            <a:avLst/>
          </a:prstGeom>
        </p:spPr>
      </p:pic>
    </p:spTree>
    <p:extLst>
      <p:ext uri="{BB962C8B-B14F-4D97-AF65-F5344CB8AC3E}">
        <p14:creationId xmlns:p14="http://schemas.microsoft.com/office/powerpoint/2010/main" val="414938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kuva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B4EFF-307A-E147-83A4-ABF4A2428ACE}"/>
              </a:ext>
            </a:extLst>
          </p:cNvPr>
          <p:cNvPicPr>
            <a:picLocks noChangeAspect="1"/>
          </p:cNvPicPr>
          <p:nvPr userDrawn="1"/>
        </p:nvPicPr>
        <p:blipFill rotWithShape="1">
          <a:blip r:embed="rId2"/>
          <a:srcRect b="49945"/>
          <a:stretch/>
        </p:blipFill>
        <p:spPr>
          <a:xfrm>
            <a:off x="0" y="0"/>
            <a:ext cx="12192000" cy="3432748"/>
          </a:xfrm>
          <a:prstGeom prst="rect">
            <a:avLst/>
          </a:prstGeom>
        </p:spPr>
      </p:pic>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2" name="Text Placeholder 3">
            <a:extLst>
              <a:ext uri="{FF2B5EF4-FFF2-40B4-BE49-F238E27FC236}">
                <a16:creationId xmlns:a16="http://schemas.microsoft.com/office/drawing/2014/main" id="{F1C722D1-FA31-4940-8BD1-421C15AEEA0F}"/>
              </a:ext>
            </a:extLst>
          </p:cNvPr>
          <p:cNvSpPr>
            <a:spLocks noGrp="1"/>
          </p:cNvSpPr>
          <p:nvPr>
            <p:ph type="body" sz="half" idx="18"/>
          </p:nvPr>
        </p:nvSpPr>
        <p:spPr>
          <a:xfrm>
            <a:off x="3601206" y="4820860"/>
            <a:ext cx="2340000"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6" name="Text Placeholder 3">
            <a:extLst>
              <a:ext uri="{FF2B5EF4-FFF2-40B4-BE49-F238E27FC236}">
                <a16:creationId xmlns:a16="http://schemas.microsoft.com/office/drawing/2014/main" id="{B7B0F86B-AB84-7A41-A60D-CD6718BD8ED1}"/>
              </a:ext>
            </a:extLst>
          </p:cNvPr>
          <p:cNvSpPr>
            <a:spLocks noGrp="1"/>
          </p:cNvSpPr>
          <p:nvPr>
            <p:ph type="body" sz="half" idx="21"/>
          </p:nvPr>
        </p:nvSpPr>
        <p:spPr>
          <a:xfrm>
            <a:off x="6242598" y="4820860"/>
            <a:ext cx="2339999"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itle 1">
            <a:extLst>
              <a:ext uri="{FF2B5EF4-FFF2-40B4-BE49-F238E27FC236}">
                <a16:creationId xmlns:a16="http://schemas.microsoft.com/office/drawing/2014/main" id="{A5143527-32D0-9F4A-8E24-AA1998FDBAB0}"/>
              </a:ext>
            </a:extLst>
          </p:cNvPr>
          <p:cNvSpPr>
            <a:spLocks noGrp="1"/>
          </p:cNvSpPr>
          <p:nvPr>
            <p:ph type="title"/>
          </p:nvPr>
        </p:nvSpPr>
        <p:spPr>
          <a:xfrm>
            <a:off x="838200" y="365125"/>
            <a:ext cx="9729188" cy="1325563"/>
          </a:xfrm>
        </p:spPr>
        <p:txBody>
          <a:bodyPr>
            <a:normAutofit/>
          </a:bodyPr>
          <a:lstStyle>
            <a:lvl1pPr>
              <a:defRPr sz="4000">
                <a:solidFill>
                  <a:schemeClr val="bg1"/>
                </a:solidFill>
              </a:defRPr>
            </a:lvl1pPr>
          </a:lstStyle>
          <a:p>
            <a:r>
              <a:rPr lang="en-US" dirty="0"/>
              <a:t>Click to edit Master title style</a:t>
            </a:r>
            <a:endParaRPr lang="fi-FI" dirty="0"/>
          </a:p>
        </p:txBody>
      </p:sp>
      <p:sp>
        <p:nvSpPr>
          <p:cNvPr id="10" name="Picture Placeholder 3">
            <a:extLst>
              <a:ext uri="{FF2B5EF4-FFF2-40B4-BE49-F238E27FC236}">
                <a16:creationId xmlns:a16="http://schemas.microsoft.com/office/drawing/2014/main" id="{D18FCC45-C6DD-7B40-A552-A0C509D23CE8}"/>
              </a:ext>
            </a:extLst>
          </p:cNvPr>
          <p:cNvSpPr>
            <a:spLocks noGrp="1" noChangeAspect="1"/>
          </p:cNvSpPr>
          <p:nvPr>
            <p:ph type="pic" sz="quarter" idx="22"/>
          </p:nvPr>
        </p:nvSpPr>
        <p:spPr>
          <a:xfrm>
            <a:off x="3601206" y="2262748"/>
            <a:ext cx="2340000" cy="2340000"/>
          </a:xfrm>
          <a:effectLst>
            <a:outerShdw blurRad="50800" dist="38100" dir="2700000" algn="tl" rotWithShape="0">
              <a:prstClr val="black">
                <a:alpha val="12000"/>
              </a:prstClr>
            </a:outerShdw>
          </a:effectLst>
        </p:spPr>
        <p:txBody>
          <a:bodyPr/>
          <a:lstStyle/>
          <a:p>
            <a:endParaRPr lang="fi-FI"/>
          </a:p>
        </p:txBody>
      </p:sp>
      <p:sp>
        <p:nvSpPr>
          <p:cNvPr id="11" name="Picture Placeholder 3">
            <a:extLst>
              <a:ext uri="{FF2B5EF4-FFF2-40B4-BE49-F238E27FC236}">
                <a16:creationId xmlns:a16="http://schemas.microsoft.com/office/drawing/2014/main" id="{058EE4CF-E4D6-C649-9228-1D6F31551312}"/>
              </a:ext>
            </a:extLst>
          </p:cNvPr>
          <p:cNvSpPr>
            <a:spLocks noGrp="1" noChangeAspect="1"/>
          </p:cNvSpPr>
          <p:nvPr>
            <p:ph type="pic" sz="quarter" idx="23"/>
          </p:nvPr>
        </p:nvSpPr>
        <p:spPr>
          <a:xfrm>
            <a:off x="6242597" y="2262748"/>
            <a:ext cx="2340000" cy="2340000"/>
          </a:xfrm>
          <a:effectLst>
            <a:outerShdw blurRad="50800" dist="38100" dir="2700000" algn="tl" rotWithShape="0">
              <a:prstClr val="black">
                <a:alpha val="12000"/>
              </a:prstClr>
            </a:outerShdw>
          </a:effectLst>
        </p:spPr>
        <p:txBody>
          <a:bodyPr/>
          <a:lstStyle/>
          <a:p>
            <a:endParaRPr lang="fi-FI"/>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1289" y="0"/>
            <a:ext cx="1560711" cy="1743607"/>
          </a:xfrm>
          <a:prstGeom prst="rect">
            <a:avLst/>
          </a:prstGeom>
        </p:spPr>
      </p:pic>
    </p:spTree>
    <p:extLst>
      <p:ext uri="{BB962C8B-B14F-4D97-AF65-F5344CB8AC3E}">
        <p14:creationId xmlns:p14="http://schemas.microsoft.com/office/powerpoint/2010/main" val="116040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kuva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9FB142-2739-5840-AE3B-707D732B48F3}"/>
              </a:ext>
            </a:extLst>
          </p:cNvPr>
          <p:cNvPicPr>
            <a:picLocks noChangeAspect="1"/>
          </p:cNvPicPr>
          <p:nvPr userDrawn="1"/>
        </p:nvPicPr>
        <p:blipFill rotWithShape="1">
          <a:blip r:embed="rId2"/>
          <a:srcRect b="49945"/>
          <a:stretch/>
        </p:blipFill>
        <p:spPr>
          <a:xfrm>
            <a:off x="0" y="0"/>
            <a:ext cx="12192000" cy="3432748"/>
          </a:xfrm>
          <a:prstGeom prst="rect">
            <a:avLst/>
          </a:prstGeom>
        </p:spPr>
      </p:pic>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17" name="Picture Placeholder 3">
            <a:extLst>
              <a:ext uri="{FF2B5EF4-FFF2-40B4-BE49-F238E27FC236}">
                <a16:creationId xmlns:a16="http://schemas.microsoft.com/office/drawing/2014/main" id="{0C948641-6324-2C4E-8E41-5C6685E8DB19}"/>
              </a:ext>
            </a:extLst>
          </p:cNvPr>
          <p:cNvSpPr>
            <a:spLocks noGrp="1" noChangeAspect="1"/>
          </p:cNvSpPr>
          <p:nvPr>
            <p:ph type="pic" sz="quarter" idx="22"/>
          </p:nvPr>
        </p:nvSpPr>
        <p:spPr>
          <a:xfrm>
            <a:off x="2284609" y="2262748"/>
            <a:ext cx="2340000" cy="2340000"/>
          </a:xfrm>
          <a:effectLst>
            <a:outerShdw blurRad="50800" dist="38100" dir="2700000" algn="tl" rotWithShape="0">
              <a:prstClr val="black">
                <a:alpha val="12000"/>
              </a:prstClr>
            </a:outerShdw>
          </a:effectLst>
        </p:spPr>
        <p:txBody>
          <a:bodyPr/>
          <a:lstStyle/>
          <a:p>
            <a:endParaRPr lang="fi-FI"/>
          </a:p>
        </p:txBody>
      </p:sp>
      <p:sp>
        <p:nvSpPr>
          <p:cNvPr id="23" name="Text Placeholder 3">
            <a:extLst>
              <a:ext uri="{FF2B5EF4-FFF2-40B4-BE49-F238E27FC236}">
                <a16:creationId xmlns:a16="http://schemas.microsoft.com/office/drawing/2014/main" id="{5D000EAE-B6E3-7949-B464-A3F5C7CE6B45}"/>
              </a:ext>
            </a:extLst>
          </p:cNvPr>
          <p:cNvSpPr>
            <a:spLocks noGrp="1"/>
          </p:cNvSpPr>
          <p:nvPr>
            <p:ph type="body" sz="half" idx="26"/>
          </p:nvPr>
        </p:nvSpPr>
        <p:spPr>
          <a:xfrm>
            <a:off x="7576698" y="4820860"/>
            <a:ext cx="2340000"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4" name="Text Placeholder 3">
            <a:extLst>
              <a:ext uri="{FF2B5EF4-FFF2-40B4-BE49-F238E27FC236}">
                <a16:creationId xmlns:a16="http://schemas.microsoft.com/office/drawing/2014/main" id="{821D0D75-80AD-504C-B128-B1C2C9BF9A75}"/>
              </a:ext>
            </a:extLst>
          </p:cNvPr>
          <p:cNvSpPr>
            <a:spLocks noGrp="1"/>
          </p:cNvSpPr>
          <p:nvPr>
            <p:ph type="body" sz="half" idx="27"/>
          </p:nvPr>
        </p:nvSpPr>
        <p:spPr>
          <a:xfrm>
            <a:off x="4926000" y="4820860"/>
            <a:ext cx="2340000"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5" name="Text Placeholder 3">
            <a:extLst>
              <a:ext uri="{FF2B5EF4-FFF2-40B4-BE49-F238E27FC236}">
                <a16:creationId xmlns:a16="http://schemas.microsoft.com/office/drawing/2014/main" id="{25BDD379-F172-C141-BBAA-6F24F4137AE2}"/>
              </a:ext>
            </a:extLst>
          </p:cNvPr>
          <p:cNvSpPr>
            <a:spLocks noGrp="1"/>
          </p:cNvSpPr>
          <p:nvPr>
            <p:ph type="body" sz="half" idx="28"/>
          </p:nvPr>
        </p:nvSpPr>
        <p:spPr>
          <a:xfrm>
            <a:off x="2284609" y="4820860"/>
            <a:ext cx="2339999"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Picture Placeholder 3">
            <a:extLst>
              <a:ext uri="{FF2B5EF4-FFF2-40B4-BE49-F238E27FC236}">
                <a16:creationId xmlns:a16="http://schemas.microsoft.com/office/drawing/2014/main" id="{3CA66CA6-59A9-7149-B7B6-122A85A8E6E8}"/>
              </a:ext>
            </a:extLst>
          </p:cNvPr>
          <p:cNvSpPr>
            <a:spLocks noGrp="1" noChangeAspect="1"/>
          </p:cNvSpPr>
          <p:nvPr>
            <p:ph type="pic" sz="quarter" idx="29"/>
          </p:nvPr>
        </p:nvSpPr>
        <p:spPr>
          <a:xfrm>
            <a:off x="4926000" y="2262748"/>
            <a:ext cx="2340000" cy="2340000"/>
          </a:xfrm>
          <a:effectLst>
            <a:outerShdw blurRad="50800" dist="38100" dir="2700000" algn="tl" rotWithShape="0">
              <a:prstClr val="black">
                <a:alpha val="12000"/>
              </a:prstClr>
            </a:outerShdw>
          </a:effectLst>
        </p:spPr>
        <p:txBody>
          <a:bodyPr/>
          <a:lstStyle/>
          <a:p>
            <a:endParaRPr lang="fi-FI"/>
          </a:p>
        </p:txBody>
      </p:sp>
      <p:sp>
        <p:nvSpPr>
          <p:cNvPr id="12" name="Picture Placeholder 3">
            <a:extLst>
              <a:ext uri="{FF2B5EF4-FFF2-40B4-BE49-F238E27FC236}">
                <a16:creationId xmlns:a16="http://schemas.microsoft.com/office/drawing/2014/main" id="{670FDC78-CD04-C248-936D-4E535C556FA1}"/>
              </a:ext>
            </a:extLst>
          </p:cNvPr>
          <p:cNvSpPr>
            <a:spLocks noGrp="1" noChangeAspect="1"/>
          </p:cNvSpPr>
          <p:nvPr>
            <p:ph type="pic" sz="quarter" idx="30"/>
          </p:nvPr>
        </p:nvSpPr>
        <p:spPr>
          <a:xfrm>
            <a:off x="7576698" y="2262748"/>
            <a:ext cx="2340000" cy="2340000"/>
          </a:xfrm>
          <a:effectLst>
            <a:outerShdw blurRad="50800" dist="38100" dir="2700000" algn="tl" rotWithShape="0">
              <a:prstClr val="black">
                <a:alpha val="12000"/>
              </a:prstClr>
            </a:outerShdw>
          </a:effectLst>
        </p:spPr>
        <p:txBody>
          <a:bodyPr/>
          <a:lstStyle/>
          <a:p>
            <a:endParaRPr lang="fi-FI"/>
          </a:p>
        </p:txBody>
      </p:sp>
      <p:sp>
        <p:nvSpPr>
          <p:cNvPr id="16" name="Title 1">
            <a:extLst>
              <a:ext uri="{FF2B5EF4-FFF2-40B4-BE49-F238E27FC236}">
                <a16:creationId xmlns:a16="http://schemas.microsoft.com/office/drawing/2014/main" id="{B7DB94EF-40A9-134C-A16A-9F12A7B32799}"/>
              </a:ext>
            </a:extLst>
          </p:cNvPr>
          <p:cNvSpPr>
            <a:spLocks noGrp="1"/>
          </p:cNvSpPr>
          <p:nvPr>
            <p:ph type="title"/>
          </p:nvPr>
        </p:nvSpPr>
        <p:spPr>
          <a:xfrm>
            <a:off x="838200" y="365125"/>
            <a:ext cx="9729188" cy="1325563"/>
          </a:xfrm>
        </p:spPr>
        <p:txBody>
          <a:bodyPr>
            <a:normAutofit/>
          </a:bodyPr>
          <a:lstStyle>
            <a:lvl1pPr>
              <a:defRPr sz="4000">
                <a:solidFill>
                  <a:schemeClr val="bg1"/>
                </a:solidFill>
              </a:defRPr>
            </a:lvl1pPr>
          </a:lstStyle>
          <a:p>
            <a:r>
              <a:rPr lang="en-US" dirty="0"/>
              <a:t>Click to edit Master title style</a:t>
            </a:r>
            <a:endParaRPr lang="fi-FI" dirty="0"/>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3239" y="0"/>
            <a:ext cx="1560711" cy="1743607"/>
          </a:xfrm>
          <a:prstGeom prst="rect">
            <a:avLst/>
          </a:prstGeom>
        </p:spPr>
      </p:pic>
    </p:spTree>
    <p:extLst>
      <p:ext uri="{BB962C8B-B14F-4D97-AF65-F5344CB8AC3E}">
        <p14:creationId xmlns:p14="http://schemas.microsoft.com/office/powerpoint/2010/main" val="45434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3 kuva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B2900E-C3A0-A34C-B548-6B0DD892D7A6}"/>
              </a:ext>
            </a:extLst>
          </p:cNvPr>
          <p:cNvPicPr>
            <a:picLocks noChangeAspect="1"/>
          </p:cNvPicPr>
          <p:nvPr userDrawn="1"/>
        </p:nvPicPr>
        <p:blipFill rotWithShape="1">
          <a:blip r:embed="rId2"/>
          <a:srcRect b="49945"/>
          <a:stretch/>
        </p:blipFill>
        <p:spPr>
          <a:xfrm>
            <a:off x="0" y="0"/>
            <a:ext cx="12192000" cy="3432748"/>
          </a:xfrm>
          <a:prstGeom prst="rect">
            <a:avLst/>
          </a:prstGeom>
        </p:spPr>
      </p:pic>
      <p:sp>
        <p:nvSpPr>
          <p:cNvPr id="7" name="Slide Number Placeholder 6">
            <a:extLst>
              <a:ext uri="{FF2B5EF4-FFF2-40B4-BE49-F238E27FC236}">
                <a16:creationId xmlns:a16="http://schemas.microsoft.com/office/drawing/2014/main" id="{D4C94274-4373-024F-9669-EEF759673920}"/>
              </a:ext>
            </a:extLst>
          </p:cNvPr>
          <p:cNvSpPr>
            <a:spLocks noGrp="1"/>
          </p:cNvSpPr>
          <p:nvPr>
            <p:ph type="sldNum" sz="quarter" idx="12"/>
          </p:nvPr>
        </p:nvSpPr>
        <p:spPr>
          <a:xfrm>
            <a:off x="11015999" y="6356350"/>
            <a:ext cx="905613" cy="365125"/>
          </a:xfrm>
        </p:spPr>
        <p:txBody>
          <a:bodyPr/>
          <a:lstStyle/>
          <a:p>
            <a:fld id="{1E5BB522-C2A2-944F-BE3C-E8AEDC463307}" type="slidenum">
              <a:rPr lang="fi-FI" smtClean="0"/>
              <a:t>‹#›</a:t>
            </a:fld>
            <a:endParaRPr lang="fi-FI" dirty="0"/>
          </a:p>
        </p:txBody>
      </p:sp>
      <p:sp>
        <p:nvSpPr>
          <p:cNvPr id="23" name="Text Placeholder 3">
            <a:extLst>
              <a:ext uri="{FF2B5EF4-FFF2-40B4-BE49-F238E27FC236}">
                <a16:creationId xmlns:a16="http://schemas.microsoft.com/office/drawing/2014/main" id="{7D623471-4980-9641-B3B4-4B85FB9A32FC}"/>
              </a:ext>
            </a:extLst>
          </p:cNvPr>
          <p:cNvSpPr>
            <a:spLocks noGrp="1"/>
          </p:cNvSpPr>
          <p:nvPr>
            <p:ph type="body" sz="half" idx="30"/>
          </p:nvPr>
        </p:nvSpPr>
        <p:spPr>
          <a:xfrm>
            <a:off x="972935" y="4820860"/>
            <a:ext cx="2339999"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4" name="Text Placeholder 3">
            <a:extLst>
              <a:ext uri="{FF2B5EF4-FFF2-40B4-BE49-F238E27FC236}">
                <a16:creationId xmlns:a16="http://schemas.microsoft.com/office/drawing/2014/main" id="{FD3FB280-2B1E-194E-B740-5E2F1300A424}"/>
              </a:ext>
            </a:extLst>
          </p:cNvPr>
          <p:cNvSpPr>
            <a:spLocks noGrp="1"/>
          </p:cNvSpPr>
          <p:nvPr>
            <p:ph type="body" sz="half" idx="31"/>
          </p:nvPr>
        </p:nvSpPr>
        <p:spPr>
          <a:xfrm>
            <a:off x="3614326" y="4820860"/>
            <a:ext cx="2339999"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9" name="Text Placeholder 3">
            <a:extLst>
              <a:ext uri="{FF2B5EF4-FFF2-40B4-BE49-F238E27FC236}">
                <a16:creationId xmlns:a16="http://schemas.microsoft.com/office/drawing/2014/main" id="{16745DA5-3D02-834C-9004-6EA74085AD4E}"/>
              </a:ext>
            </a:extLst>
          </p:cNvPr>
          <p:cNvSpPr>
            <a:spLocks noGrp="1"/>
          </p:cNvSpPr>
          <p:nvPr>
            <p:ph type="body" sz="half" idx="32"/>
          </p:nvPr>
        </p:nvSpPr>
        <p:spPr>
          <a:xfrm>
            <a:off x="6255716" y="4820860"/>
            <a:ext cx="2340000"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0" name="Text Placeholder 3">
            <a:extLst>
              <a:ext uri="{FF2B5EF4-FFF2-40B4-BE49-F238E27FC236}">
                <a16:creationId xmlns:a16="http://schemas.microsoft.com/office/drawing/2014/main" id="{B7511C7F-3548-AF44-87F8-EE78B514AC03}"/>
              </a:ext>
            </a:extLst>
          </p:cNvPr>
          <p:cNvSpPr>
            <a:spLocks noGrp="1"/>
          </p:cNvSpPr>
          <p:nvPr>
            <p:ph type="body" sz="half" idx="33"/>
          </p:nvPr>
        </p:nvSpPr>
        <p:spPr>
          <a:xfrm>
            <a:off x="8897107" y="4820860"/>
            <a:ext cx="2340000" cy="1088159"/>
          </a:xfrm>
        </p:spPr>
        <p:txBody>
          <a:bodyPr>
            <a:normAutofit/>
          </a:bodyPr>
          <a:lstStyle>
            <a:lvl1pPr marL="0" indent="0" algn="ctr">
              <a:lnSpc>
                <a:spcPct val="100000"/>
              </a:lnSpc>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1" name="Title 1">
            <a:extLst>
              <a:ext uri="{FF2B5EF4-FFF2-40B4-BE49-F238E27FC236}">
                <a16:creationId xmlns:a16="http://schemas.microsoft.com/office/drawing/2014/main" id="{43AA93D3-A9A9-4145-B0C2-4CDEBDC60A5B}"/>
              </a:ext>
            </a:extLst>
          </p:cNvPr>
          <p:cNvSpPr>
            <a:spLocks noGrp="1"/>
          </p:cNvSpPr>
          <p:nvPr>
            <p:ph type="title"/>
          </p:nvPr>
        </p:nvSpPr>
        <p:spPr>
          <a:xfrm>
            <a:off x="838200" y="365125"/>
            <a:ext cx="9729188" cy="1325563"/>
          </a:xfrm>
        </p:spPr>
        <p:txBody>
          <a:bodyPr>
            <a:normAutofit/>
          </a:bodyPr>
          <a:lstStyle>
            <a:lvl1pPr>
              <a:defRPr sz="4000">
                <a:solidFill>
                  <a:schemeClr val="bg1"/>
                </a:solidFill>
              </a:defRPr>
            </a:lvl1pPr>
          </a:lstStyle>
          <a:p>
            <a:r>
              <a:rPr lang="en-US" dirty="0"/>
              <a:t>Click to edit Master title style</a:t>
            </a:r>
            <a:endParaRPr lang="fi-FI" dirty="0"/>
          </a:p>
        </p:txBody>
      </p:sp>
      <p:sp>
        <p:nvSpPr>
          <p:cNvPr id="15" name="Picture Placeholder 3">
            <a:extLst>
              <a:ext uri="{FF2B5EF4-FFF2-40B4-BE49-F238E27FC236}">
                <a16:creationId xmlns:a16="http://schemas.microsoft.com/office/drawing/2014/main" id="{DD247B6A-6DD6-8E4F-89F7-D036D882B9FF}"/>
              </a:ext>
            </a:extLst>
          </p:cNvPr>
          <p:cNvSpPr>
            <a:spLocks noGrp="1" noChangeAspect="1"/>
          </p:cNvSpPr>
          <p:nvPr>
            <p:ph type="pic" sz="quarter" idx="22"/>
          </p:nvPr>
        </p:nvSpPr>
        <p:spPr>
          <a:xfrm>
            <a:off x="972934" y="2262748"/>
            <a:ext cx="2340000" cy="2340000"/>
          </a:xfrm>
          <a:effectLst>
            <a:outerShdw blurRad="50800" dist="38100" dir="2700000" algn="tl" rotWithShape="0">
              <a:prstClr val="black">
                <a:alpha val="12000"/>
              </a:prstClr>
            </a:outerShdw>
          </a:effectLst>
        </p:spPr>
        <p:txBody>
          <a:bodyPr/>
          <a:lstStyle/>
          <a:p>
            <a:endParaRPr lang="fi-FI"/>
          </a:p>
        </p:txBody>
      </p:sp>
      <p:sp>
        <p:nvSpPr>
          <p:cNvPr id="16" name="Picture Placeholder 3">
            <a:extLst>
              <a:ext uri="{FF2B5EF4-FFF2-40B4-BE49-F238E27FC236}">
                <a16:creationId xmlns:a16="http://schemas.microsoft.com/office/drawing/2014/main" id="{BD3AEF14-403E-0D49-9752-CCB3AC97D085}"/>
              </a:ext>
            </a:extLst>
          </p:cNvPr>
          <p:cNvSpPr>
            <a:spLocks noGrp="1" noChangeAspect="1"/>
          </p:cNvSpPr>
          <p:nvPr>
            <p:ph type="pic" sz="quarter" idx="37"/>
          </p:nvPr>
        </p:nvSpPr>
        <p:spPr>
          <a:xfrm>
            <a:off x="3614325" y="2262748"/>
            <a:ext cx="2340000" cy="2340000"/>
          </a:xfrm>
          <a:effectLst>
            <a:outerShdw blurRad="50800" dist="38100" dir="2700000" algn="tl" rotWithShape="0">
              <a:prstClr val="black">
                <a:alpha val="12000"/>
              </a:prstClr>
            </a:outerShdw>
          </a:effectLst>
        </p:spPr>
        <p:txBody>
          <a:bodyPr/>
          <a:lstStyle/>
          <a:p>
            <a:endParaRPr lang="fi-FI"/>
          </a:p>
        </p:txBody>
      </p:sp>
      <p:sp>
        <p:nvSpPr>
          <p:cNvPr id="17" name="Picture Placeholder 3">
            <a:extLst>
              <a:ext uri="{FF2B5EF4-FFF2-40B4-BE49-F238E27FC236}">
                <a16:creationId xmlns:a16="http://schemas.microsoft.com/office/drawing/2014/main" id="{D767C64C-BE03-3C49-8F5E-F21FA49C2B71}"/>
              </a:ext>
            </a:extLst>
          </p:cNvPr>
          <p:cNvSpPr>
            <a:spLocks noGrp="1" noChangeAspect="1"/>
          </p:cNvSpPr>
          <p:nvPr>
            <p:ph type="pic" sz="quarter" idx="38"/>
          </p:nvPr>
        </p:nvSpPr>
        <p:spPr>
          <a:xfrm>
            <a:off x="6255716" y="2262748"/>
            <a:ext cx="2340000" cy="2340000"/>
          </a:xfrm>
          <a:effectLst>
            <a:outerShdw blurRad="50800" dist="38100" dir="2700000" algn="tl" rotWithShape="0">
              <a:prstClr val="black">
                <a:alpha val="12000"/>
              </a:prstClr>
            </a:outerShdw>
          </a:effectLst>
        </p:spPr>
        <p:txBody>
          <a:bodyPr/>
          <a:lstStyle/>
          <a:p>
            <a:endParaRPr lang="fi-FI"/>
          </a:p>
        </p:txBody>
      </p:sp>
      <p:sp>
        <p:nvSpPr>
          <p:cNvPr id="21" name="Picture Placeholder 3">
            <a:extLst>
              <a:ext uri="{FF2B5EF4-FFF2-40B4-BE49-F238E27FC236}">
                <a16:creationId xmlns:a16="http://schemas.microsoft.com/office/drawing/2014/main" id="{9505BD62-B4F5-0046-B316-96AE1E1D8667}"/>
              </a:ext>
            </a:extLst>
          </p:cNvPr>
          <p:cNvSpPr>
            <a:spLocks noGrp="1" noChangeAspect="1"/>
          </p:cNvSpPr>
          <p:nvPr>
            <p:ph type="pic" sz="quarter" idx="39"/>
          </p:nvPr>
        </p:nvSpPr>
        <p:spPr>
          <a:xfrm>
            <a:off x="8897107" y="2262748"/>
            <a:ext cx="2340000" cy="2340000"/>
          </a:xfrm>
          <a:effectLst>
            <a:outerShdw blurRad="50800" dist="38100" dir="2700000" algn="tl" rotWithShape="0">
              <a:prstClr val="black">
                <a:alpha val="12000"/>
              </a:prstClr>
            </a:outerShdw>
          </a:effectLst>
        </p:spPr>
        <p:txBody>
          <a:bodyPr/>
          <a:lstStyle/>
          <a:p>
            <a:endParaRPr lang="fi-FI"/>
          </a:p>
        </p:txBody>
      </p:sp>
      <p:pic>
        <p:nvPicPr>
          <p:cNvPr id="2" name="Kuva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3239" y="0"/>
            <a:ext cx="1560711" cy="1743607"/>
          </a:xfrm>
          <a:prstGeom prst="rect">
            <a:avLst/>
          </a:prstGeom>
        </p:spPr>
      </p:pic>
    </p:spTree>
    <p:extLst>
      <p:ext uri="{BB962C8B-B14F-4D97-AF65-F5344CB8AC3E}">
        <p14:creationId xmlns:p14="http://schemas.microsoft.com/office/powerpoint/2010/main" val="104418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erusdi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EFD92BE0-07C6-4EA4-A47A-5660E863457C}"/>
              </a:ext>
            </a:extLst>
          </p:cNvPr>
          <p:cNvSpPr/>
          <p:nvPr/>
        </p:nvSpPr>
        <p:spPr>
          <a:xfrm>
            <a:off x="1" y="0"/>
            <a:ext cx="749300" cy="6858000"/>
          </a:xfrm>
          <a:prstGeom prst="rect">
            <a:avLst/>
          </a:prstGeom>
          <a:solidFill>
            <a:srgbClr val="7B8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7" name="Text Placeholder 3"/>
          <p:cNvSpPr>
            <a:spLocks noGrp="1"/>
          </p:cNvSpPr>
          <p:nvPr>
            <p:ph type="body" sz="half" idx="2"/>
          </p:nvPr>
        </p:nvSpPr>
        <p:spPr>
          <a:xfrm>
            <a:off x="1008297" y="1366158"/>
            <a:ext cx="10657523"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5" name="Content Placeholder 2"/>
          <p:cNvSpPr>
            <a:spLocks noGrp="1"/>
          </p:cNvSpPr>
          <p:nvPr>
            <p:ph idx="1"/>
          </p:nvPr>
        </p:nvSpPr>
        <p:spPr>
          <a:xfrm>
            <a:off x="1008297" y="1683465"/>
            <a:ext cx="10657523" cy="4553833"/>
          </a:xfrm>
        </p:spPr>
        <p:txBody>
          <a:bodyPr/>
          <a:lstStyle>
            <a:lvl1pPr>
              <a:defRPr sz="2000"/>
            </a:lvl1pPr>
            <a:lvl2pPr>
              <a:defRPr sz="1800"/>
            </a:lvl2pPr>
          </a:lstStyle>
          <a:p>
            <a:pPr lvl="0"/>
            <a:r>
              <a:rPr lang="fi-FI"/>
              <a:t>Muokkaa tekstin perustyylejä napsauttamalla</a:t>
            </a:r>
          </a:p>
          <a:p>
            <a:pPr lvl="1"/>
            <a:r>
              <a:rPr lang="fi-FI"/>
              <a:t>toinen taso</a:t>
            </a:r>
          </a:p>
        </p:txBody>
      </p:sp>
      <p:sp>
        <p:nvSpPr>
          <p:cNvPr id="6" name="Otsikko 5"/>
          <p:cNvSpPr>
            <a:spLocks noGrp="1"/>
          </p:cNvSpPr>
          <p:nvPr>
            <p:ph type="title"/>
          </p:nvPr>
        </p:nvSpPr>
        <p:spPr>
          <a:xfrm>
            <a:off x="1008296" y="365127"/>
            <a:ext cx="10657523" cy="918667"/>
          </a:xfrm>
          <a:prstGeom prst="rect">
            <a:avLst/>
          </a:prstGeom>
        </p:spPr>
        <p:txBody>
          <a:bodyPr/>
          <a:lstStyle>
            <a:lvl1pPr>
              <a:defRPr b="1"/>
            </a:lvl1pPr>
          </a:lstStyle>
          <a:p>
            <a:r>
              <a:rPr lang="fi-FI"/>
              <a:t>Muokkaa ots. perustyyl. napsautt.</a:t>
            </a:r>
            <a:endParaRPr lang="fi-FI" dirty="0"/>
          </a:p>
        </p:txBody>
      </p:sp>
      <p:sp>
        <p:nvSpPr>
          <p:cNvPr id="9" name="Date Placeholder 6">
            <a:extLst>
              <a:ext uri="{FF2B5EF4-FFF2-40B4-BE49-F238E27FC236}">
                <a16:creationId xmlns:a16="http://schemas.microsoft.com/office/drawing/2014/main" id="{0BFA63FA-D671-4DEA-8A58-DA13EAE249A1}"/>
              </a:ext>
            </a:extLst>
          </p:cNvPr>
          <p:cNvSpPr>
            <a:spLocks noGrp="1"/>
          </p:cNvSpPr>
          <p:nvPr>
            <p:ph type="dt" sz="half" idx="10"/>
          </p:nvPr>
        </p:nvSpPr>
        <p:spPr>
          <a:xfrm>
            <a:off x="6923617" y="6389688"/>
            <a:ext cx="3672416" cy="323850"/>
          </a:xfrm>
        </p:spPr>
        <p:txBody>
          <a:bodyPr/>
          <a:lstStyle>
            <a:lvl1pPr>
              <a:defRPr sz="1000" smtClean="0"/>
            </a:lvl1pPr>
          </a:lstStyle>
          <a:p>
            <a:pPr>
              <a:defRPr/>
            </a:pPr>
            <a:fld id="{3F4E8A7E-6C5A-479E-B5BB-942683689CE1}" type="datetime1">
              <a:rPr lang="fi-FI" smtClean="0"/>
              <a:t>28.2.2025</a:t>
            </a:fld>
            <a:endParaRPr lang="en-US" dirty="0"/>
          </a:p>
        </p:txBody>
      </p:sp>
      <p:sp>
        <p:nvSpPr>
          <p:cNvPr id="10" name="Slide Number Placeholder 8">
            <a:extLst>
              <a:ext uri="{FF2B5EF4-FFF2-40B4-BE49-F238E27FC236}">
                <a16:creationId xmlns:a16="http://schemas.microsoft.com/office/drawing/2014/main" id="{ABCCF298-584F-427B-B42E-6448F13B8314}"/>
              </a:ext>
            </a:extLst>
          </p:cNvPr>
          <p:cNvSpPr>
            <a:spLocks noGrp="1"/>
          </p:cNvSpPr>
          <p:nvPr>
            <p:ph type="sldNum" sz="quarter" idx="11"/>
          </p:nvPr>
        </p:nvSpPr>
        <p:spPr/>
        <p:txBody>
          <a:bodyPr/>
          <a:lstStyle>
            <a:lvl1pPr>
              <a:defRPr sz="1000" smtClean="0"/>
            </a:lvl1pPr>
          </a:lstStyle>
          <a:p>
            <a:pPr>
              <a:defRPr/>
            </a:pPr>
            <a:fld id="{AAAAE73C-1B5C-4BF3-905A-C433AB272EC6}" type="slidenum">
              <a:rPr lang="en-US"/>
              <a:pPr>
                <a:defRPr/>
              </a:pPr>
              <a:t>‹#›</a:t>
            </a:fld>
            <a:endParaRPr lang="en-US" dirty="0"/>
          </a:p>
        </p:txBody>
      </p:sp>
    </p:spTree>
    <p:extLst>
      <p:ext uri="{BB962C8B-B14F-4D97-AF65-F5344CB8AC3E}">
        <p14:creationId xmlns:p14="http://schemas.microsoft.com/office/powerpoint/2010/main" val="21344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kuvaa vierekkäin">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5A299CC1-95D0-4665-A19A-83B2B54126D8}"/>
              </a:ext>
            </a:extLst>
          </p:cNvPr>
          <p:cNvSpPr/>
          <p:nvPr userDrawn="1"/>
        </p:nvSpPr>
        <p:spPr>
          <a:xfrm>
            <a:off x="10915651" y="0"/>
            <a:ext cx="1276349"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7" name="Picture Placeholder 6"/>
          <p:cNvSpPr>
            <a:spLocks noGrp="1"/>
          </p:cNvSpPr>
          <p:nvPr>
            <p:ph type="pic" sz="quarter" idx="11"/>
          </p:nvPr>
        </p:nvSpPr>
        <p:spPr>
          <a:xfrm>
            <a:off x="844668" y="2325363"/>
            <a:ext cx="5138293" cy="3296373"/>
          </a:xfrm>
          <a:custGeom>
            <a:avLst/>
            <a:gdLst>
              <a:gd name="connsiteX0" fmla="*/ 0 w 2235200"/>
              <a:gd name="connsiteY0" fmla="*/ 0 h 2007129"/>
              <a:gd name="connsiteX1" fmla="*/ 2235200 w 2235200"/>
              <a:gd name="connsiteY1" fmla="*/ 0 h 2007129"/>
              <a:gd name="connsiteX2" fmla="*/ 2235200 w 2235200"/>
              <a:gd name="connsiteY2" fmla="*/ 2007129 h 2007129"/>
              <a:gd name="connsiteX3" fmla="*/ 0 w 2235200"/>
              <a:gd name="connsiteY3" fmla="*/ 2007129 h 2007129"/>
            </a:gdLst>
            <a:ahLst/>
            <a:cxnLst>
              <a:cxn ang="0">
                <a:pos x="connsiteX0" y="connsiteY0"/>
              </a:cxn>
              <a:cxn ang="0">
                <a:pos x="connsiteX1" y="connsiteY1"/>
              </a:cxn>
              <a:cxn ang="0">
                <a:pos x="connsiteX2" y="connsiteY2"/>
              </a:cxn>
              <a:cxn ang="0">
                <a:pos x="connsiteX3" y="connsiteY3"/>
              </a:cxn>
            </a:cxnLst>
            <a:rect l="l" t="t" r="r" b="b"/>
            <a:pathLst>
              <a:path w="2235200" h="2007129">
                <a:moveTo>
                  <a:pt x="0" y="0"/>
                </a:moveTo>
                <a:lnTo>
                  <a:pt x="2235200" y="0"/>
                </a:lnTo>
                <a:lnTo>
                  <a:pt x="2235200" y="2007129"/>
                </a:lnTo>
                <a:lnTo>
                  <a:pt x="0" y="2007129"/>
                </a:lnTo>
                <a:close/>
              </a:path>
            </a:pathLst>
          </a:custGeom>
          <a:solidFill>
            <a:schemeClr val="bg1">
              <a:lumMod val="95000"/>
            </a:schemeClr>
          </a:solidFill>
        </p:spPr>
        <p:txBody>
          <a:bodyPr rtlCol="0">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8" name="Picture Placeholder 6"/>
          <p:cNvSpPr>
            <a:spLocks noGrp="1"/>
          </p:cNvSpPr>
          <p:nvPr>
            <p:ph type="pic" sz="quarter" idx="12"/>
          </p:nvPr>
        </p:nvSpPr>
        <p:spPr>
          <a:xfrm>
            <a:off x="6223286" y="2325363"/>
            <a:ext cx="5138293" cy="3296373"/>
          </a:xfrm>
          <a:custGeom>
            <a:avLst/>
            <a:gdLst>
              <a:gd name="connsiteX0" fmla="*/ 0 w 2235200"/>
              <a:gd name="connsiteY0" fmla="*/ 0 h 2007129"/>
              <a:gd name="connsiteX1" fmla="*/ 2235200 w 2235200"/>
              <a:gd name="connsiteY1" fmla="*/ 0 h 2007129"/>
              <a:gd name="connsiteX2" fmla="*/ 2235200 w 2235200"/>
              <a:gd name="connsiteY2" fmla="*/ 2007129 h 2007129"/>
              <a:gd name="connsiteX3" fmla="*/ 0 w 2235200"/>
              <a:gd name="connsiteY3" fmla="*/ 2007129 h 2007129"/>
            </a:gdLst>
            <a:ahLst/>
            <a:cxnLst>
              <a:cxn ang="0">
                <a:pos x="connsiteX0" y="connsiteY0"/>
              </a:cxn>
              <a:cxn ang="0">
                <a:pos x="connsiteX1" y="connsiteY1"/>
              </a:cxn>
              <a:cxn ang="0">
                <a:pos x="connsiteX2" y="connsiteY2"/>
              </a:cxn>
              <a:cxn ang="0">
                <a:pos x="connsiteX3" y="connsiteY3"/>
              </a:cxn>
            </a:cxnLst>
            <a:rect l="l" t="t" r="r" b="b"/>
            <a:pathLst>
              <a:path w="2235200" h="2007129">
                <a:moveTo>
                  <a:pt x="0" y="0"/>
                </a:moveTo>
                <a:lnTo>
                  <a:pt x="2235200" y="0"/>
                </a:lnTo>
                <a:lnTo>
                  <a:pt x="2235200" y="2007129"/>
                </a:lnTo>
                <a:lnTo>
                  <a:pt x="0" y="2007129"/>
                </a:lnTo>
                <a:close/>
              </a:path>
            </a:pathLst>
          </a:custGeom>
          <a:solidFill>
            <a:schemeClr val="bg1">
              <a:lumMod val="95000"/>
            </a:schemeClr>
          </a:solidFill>
        </p:spPr>
        <p:txBody>
          <a:bodyPr rtlCol="0">
            <a:noAutofit/>
          </a:bodyPr>
          <a:lstStyle>
            <a:lvl1pPr marL="342882" marR="0" indent="-342882" algn="l" defTabSz="914354" rtl="0" eaLnBrk="1" fontAlgn="auto" latinLnBrk="0" hangingPunct="1">
              <a:lnSpc>
                <a:spcPct val="100000"/>
              </a:lnSpc>
              <a:spcBef>
                <a:spcPct val="20000"/>
              </a:spcBef>
              <a:spcAft>
                <a:spcPts val="0"/>
              </a:spcAft>
              <a:buClrTx/>
              <a:buSzTx/>
              <a:buFont typeface="Arial" pitchFamily="34" charset="0"/>
              <a:buChar char="•"/>
              <a:tabLst/>
              <a:defRPr sz="1000"/>
            </a:lvl1pPr>
          </a:lstStyle>
          <a:p>
            <a:pPr lvl="0"/>
            <a:r>
              <a:rPr lang="fi-FI" noProof="0"/>
              <a:t>Lisää kuva napsauttamalla kuvaketta</a:t>
            </a:r>
            <a:endParaRPr lang="en-US" noProof="0"/>
          </a:p>
        </p:txBody>
      </p:sp>
      <p:sp>
        <p:nvSpPr>
          <p:cNvPr id="9" name="Text Placeholder 3"/>
          <p:cNvSpPr>
            <a:spLocks noGrp="1"/>
          </p:cNvSpPr>
          <p:nvPr>
            <p:ph type="body" sz="half" idx="2"/>
          </p:nvPr>
        </p:nvSpPr>
        <p:spPr>
          <a:xfrm>
            <a:off x="838200" y="1354051"/>
            <a:ext cx="10515601"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10" name="Otsikko 1"/>
          <p:cNvSpPr>
            <a:spLocks noGrp="1"/>
          </p:cNvSpPr>
          <p:nvPr>
            <p:ph type="title"/>
          </p:nvPr>
        </p:nvSpPr>
        <p:spPr>
          <a:xfrm>
            <a:off x="838200" y="365127"/>
            <a:ext cx="10515600" cy="918667"/>
          </a:xfrm>
          <a:prstGeom prst="rect">
            <a:avLst/>
          </a:prstGeom>
        </p:spPr>
        <p:txBody>
          <a:bodyPr/>
          <a:lstStyle/>
          <a:p>
            <a:r>
              <a:rPr lang="fi-FI"/>
              <a:t>Muokkaa ots. perustyyl. napsautt.</a:t>
            </a:r>
          </a:p>
        </p:txBody>
      </p:sp>
    </p:spTree>
    <p:extLst>
      <p:ext uri="{BB962C8B-B14F-4D97-AF65-F5344CB8AC3E}">
        <p14:creationId xmlns:p14="http://schemas.microsoft.com/office/powerpoint/2010/main" val="111920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dia_4 kuvan dialla">
    <p:spTree>
      <p:nvGrpSpPr>
        <p:cNvPr id="1" name=""/>
        <p:cNvGrpSpPr/>
        <p:nvPr/>
      </p:nvGrpSpPr>
      <p:grpSpPr>
        <a:xfrm>
          <a:off x="0" y="0"/>
          <a:ext cx="0" cy="0"/>
          <a:chOff x="0" y="0"/>
          <a:chExt cx="0" cy="0"/>
        </a:xfrm>
      </p:grpSpPr>
      <p:sp>
        <p:nvSpPr>
          <p:cNvPr id="88" name="Picture Placeholder 87"/>
          <p:cNvSpPr>
            <a:spLocks noGrp="1"/>
          </p:cNvSpPr>
          <p:nvPr>
            <p:ph type="pic" sz="quarter" idx="23"/>
          </p:nvPr>
        </p:nvSpPr>
        <p:spPr>
          <a:xfrm>
            <a:off x="3693432" y="2594368"/>
            <a:ext cx="2258849" cy="1450747"/>
          </a:xfrm>
          <a:custGeom>
            <a:avLst/>
            <a:gdLst>
              <a:gd name="connsiteX0" fmla="*/ 0 w 1270603"/>
              <a:gd name="connsiteY0" fmla="*/ 0 h 1088060"/>
              <a:gd name="connsiteX1" fmla="*/ 1270603 w 1270603"/>
              <a:gd name="connsiteY1" fmla="*/ 0 h 1088060"/>
              <a:gd name="connsiteX2" fmla="*/ 1270603 w 1270603"/>
              <a:gd name="connsiteY2" fmla="*/ 1088060 h 1088060"/>
              <a:gd name="connsiteX3" fmla="*/ 0 w 1270603"/>
              <a:gd name="connsiteY3" fmla="*/ 1088060 h 1088060"/>
            </a:gdLst>
            <a:ahLst/>
            <a:cxnLst>
              <a:cxn ang="0">
                <a:pos x="connsiteX0" y="connsiteY0"/>
              </a:cxn>
              <a:cxn ang="0">
                <a:pos x="connsiteX1" y="connsiteY1"/>
              </a:cxn>
              <a:cxn ang="0">
                <a:pos x="connsiteX2" y="connsiteY2"/>
              </a:cxn>
              <a:cxn ang="0">
                <a:pos x="connsiteX3" y="connsiteY3"/>
              </a:cxn>
            </a:cxnLst>
            <a:rect l="l" t="t" r="r" b="b"/>
            <a:pathLst>
              <a:path w="1270603" h="1088060">
                <a:moveTo>
                  <a:pt x="0" y="0"/>
                </a:moveTo>
                <a:lnTo>
                  <a:pt x="1270603" y="0"/>
                </a:lnTo>
                <a:lnTo>
                  <a:pt x="1270603" y="1088060"/>
                </a:lnTo>
                <a:lnTo>
                  <a:pt x="0" y="1088060"/>
                </a:lnTo>
                <a:close/>
              </a:path>
            </a:pathLst>
          </a:custGeom>
          <a:solidFill>
            <a:schemeClr val="bg1">
              <a:lumMod val="95000"/>
            </a:schemeClr>
          </a:solidFill>
          <a:ln w="3175">
            <a:noFill/>
          </a:ln>
        </p:spPr>
        <p:txBody>
          <a:bodyPr rtlCol="0">
            <a:noAutofit/>
          </a:bodyPr>
          <a:lstStyle>
            <a:lvl1pPr rtl="0">
              <a:defRPr sz="900"/>
            </a:lvl1pPr>
          </a:lstStyle>
          <a:p>
            <a:pPr lvl="0"/>
            <a:r>
              <a:rPr lang="fi-FI" noProof="0"/>
              <a:t>Lisää kuva napsauttamalla kuvaketta</a:t>
            </a:r>
            <a:endParaRPr lang="en-US" noProof="0"/>
          </a:p>
        </p:txBody>
      </p:sp>
      <p:sp>
        <p:nvSpPr>
          <p:cNvPr id="91" name="Picture Placeholder 90"/>
          <p:cNvSpPr>
            <a:spLocks noGrp="1"/>
          </p:cNvSpPr>
          <p:nvPr>
            <p:ph type="pic" sz="quarter" idx="24"/>
          </p:nvPr>
        </p:nvSpPr>
        <p:spPr>
          <a:xfrm>
            <a:off x="3693432" y="4233322"/>
            <a:ext cx="2258849" cy="1450747"/>
          </a:xfrm>
          <a:custGeom>
            <a:avLst/>
            <a:gdLst>
              <a:gd name="connsiteX0" fmla="*/ 0 w 1270603"/>
              <a:gd name="connsiteY0" fmla="*/ 0 h 1088060"/>
              <a:gd name="connsiteX1" fmla="*/ 1270603 w 1270603"/>
              <a:gd name="connsiteY1" fmla="*/ 0 h 1088060"/>
              <a:gd name="connsiteX2" fmla="*/ 1270603 w 1270603"/>
              <a:gd name="connsiteY2" fmla="*/ 1088060 h 1088060"/>
              <a:gd name="connsiteX3" fmla="*/ 0 w 1270603"/>
              <a:gd name="connsiteY3" fmla="*/ 1088060 h 1088060"/>
            </a:gdLst>
            <a:ahLst/>
            <a:cxnLst>
              <a:cxn ang="0">
                <a:pos x="connsiteX0" y="connsiteY0"/>
              </a:cxn>
              <a:cxn ang="0">
                <a:pos x="connsiteX1" y="connsiteY1"/>
              </a:cxn>
              <a:cxn ang="0">
                <a:pos x="connsiteX2" y="connsiteY2"/>
              </a:cxn>
              <a:cxn ang="0">
                <a:pos x="connsiteX3" y="connsiteY3"/>
              </a:cxn>
            </a:cxnLst>
            <a:rect l="l" t="t" r="r" b="b"/>
            <a:pathLst>
              <a:path w="1270603" h="1088060">
                <a:moveTo>
                  <a:pt x="0" y="0"/>
                </a:moveTo>
                <a:lnTo>
                  <a:pt x="1270603" y="0"/>
                </a:lnTo>
                <a:lnTo>
                  <a:pt x="1270603" y="1088060"/>
                </a:lnTo>
                <a:lnTo>
                  <a:pt x="0" y="1088060"/>
                </a:lnTo>
                <a:close/>
              </a:path>
            </a:pathLst>
          </a:custGeom>
          <a:solidFill>
            <a:schemeClr val="bg1">
              <a:lumMod val="95000"/>
            </a:schemeClr>
          </a:solidFill>
          <a:ln w="3175">
            <a:noFill/>
          </a:ln>
        </p:spPr>
        <p:txBody>
          <a:bodyPr rtlCol="0">
            <a:noAutofit/>
          </a:bodyPr>
          <a:lstStyle>
            <a:lvl1pPr rtl="0">
              <a:defRPr sz="900"/>
            </a:lvl1pPr>
          </a:lstStyle>
          <a:p>
            <a:pPr lvl="0"/>
            <a:r>
              <a:rPr lang="fi-FI" noProof="0"/>
              <a:t>Lisää kuva napsauttamalla kuvaketta</a:t>
            </a:r>
            <a:endParaRPr lang="en-US" noProof="0"/>
          </a:p>
        </p:txBody>
      </p:sp>
      <p:sp>
        <p:nvSpPr>
          <p:cNvPr id="90" name="Picture Placeholder 89"/>
          <p:cNvSpPr>
            <a:spLocks noGrp="1"/>
          </p:cNvSpPr>
          <p:nvPr>
            <p:ph type="pic" sz="quarter" idx="25"/>
          </p:nvPr>
        </p:nvSpPr>
        <p:spPr>
          <a:xfrm>
            <a:off x="6239726" y="4233322"/>
            <a:ext cx="2258849" cy="1450747"/>
          </a:xfrm>
          <a:custGeom>
            <a:avLst/>
            <a:gdLst>
              <a:gd name="connsiteX0" fmla="*/ 0 w 1270603"/>
              <a:gd name="connsiteY0" fmla="*/ 0 h 1088060"/>
              <a:gd name="connsiteX1" fmla="*/ 1270603 w 1270603"/>
              <a:gd name="connsiteY1" fmla="*/ 0 h 1088060"/>
              <a:gd name="connsiteX2" fmla="*/ 1270603 w 1270603"/>
              <a:gd name="connsiteY2" fmla="*/ 1088060 h 1088060"/>
              <a:gd name="connsiteX3" fmla="*/ 0 w 1270603"/>
              <a:gd name="connsiteY3" fmla="*/ 1088060 h 1088060"/>
            </a:gdLst>
            <a:ahLst/>
            <a:cxnLst>
              <a:cxn ang="0">
                <a:pos x="connsiteX0" y="connsiteY0"/>
              </a:cxn>
              <a:cxn ang="0">
                <a:pos x="connsiteX1" y="connsiteY1"/>
              </a:cxn>
              <a:cxn ang="0">
                <a:pos x="connsiteX2" y="connsiteY2"/>
              </a:cxn>
              <a:cxn ang="0">
                <a:pos x="connsiteX3" y="connsiteY3"/>
              </a:cxn>
            </a:cxnLst>
            <a:rect l="l" t="t" r="r" b="b"/>
            <a:pathLst>
              <a:path w="1270603" h="1088060">
                <a:moveTo>
                  <a:pt x="0" y="0"/>
                </a:moveTo>
                <a:lnTo>
                  <a:pt x="1270603" y="0"/>
                </a:lnTo>
                <a:lnTo>
                  <a:pt x="1270603" y="1088060"/>
                </a:lnTo>
                <a:lnTo>
                  <a:pt x="0" y="1088060"/>
                </a:lnTo>
                <a:close/>
              </a:path>
            </a:pathLst>
          </a:custGeom>
          <a:solidFill>
            <a:schemeClr val="bg1">
              <a:lumMod val="95000"/>
            </a:schemeClr>
          </a:solidFill>
          <a:ln w="3175">
            <a:noFill/>
          </a:ln>
        </p:spPr>
        <p:txBody>
          <a:bodyPr rtlCol="0">
            <a:noAutofit/>
          </a:bodyPr>
          <a:lstStyle>
            <a:lvl1pPr rtl="0">
              <a:defRPr sz="900"/>
            </a:lvl1pPr>
          </a:lstStyle>
          <a:p>
            <a:pPr lvl="0"/>
            <a:r>
              <a:rPr lang="fi-FI" noProof="0"/>
              <a:t>Lisää kuva napsauttamalla kuvaketta</a:t>
            </a:r>
            <a:endParaRPr lang="en-US" noProof="0"/>
          </a:p>
        </p:txBody>
      </p:sp>
      <p:sp>
        <p:nvSpPr>
          <p:cNvPr id="89" name="Picture Placeholder 88"/>
          <p:cNvSpPr>
            <a:spLocks noGrp="1"/>
          </p:cNvSpPr>
          <p:nvPr>
            <p:ph type="pic" sz="quarter" idx="26"/>
          </p:nvPr>
        </p:nvSpPr>
        <p:spPr>
          <a:xfrm>
            <a:off x="6239726" y="2594368"/>
            <a:ext cx="2258849" cy="1450747"/>
          </a:xfrm>
          <a:custGeom>
            <a:avLst/>
            <a:gdLst>
              <a:gd name="connsiteX0" fmla="*/ 0 w 1270603"/>
              <a:gd name="connsiteY0" fmla="*/ 0 h 1088060"/>
              <a:gd name="connsiteX1" fmla="*/ 1270603 w 1270603"/>
              <a:gd name="connsiteY1" fmla="*/ 0 h 1088060"/>
              <a:gd name="connsiteX2" fmla="*/ 1270603 w 1270603"/>
              <a:gd name="connsiteY2" fmla="*/ 1088060 h 1088060"/>
              <a:gd name="connsiteX3" fmla="*/ 0 w 1270603"/>
              <a:gd name="connsiteY3" fmla="*/ 1088060 h 1088060"/>
            </a:gdLst>
            <a:ahLst/>
            <a:cxnLst>
              <a:cxn ang="0">
                <a:pos x="connsiteX0" y="connsiteY0"/>
              </a:cxn>
              <a:cxn ang="0">
                <a:pos x="connsiteX1" y="connsiteY1"/>
              </a:cxn>
              <a:cxn ang="0">
                <a:pos x="connsiteX2" y="connsiteY2"/>
              </a:cxn>
              <a:cxn ang="0">
                <a:pos x="connsiteX3" y="connsiteY3"/>
              </a:cxn>
            </a:cxnLst>
            <a:rect l="l" t="t" r="r" b="b"/>
            <a:pathLst>
              <a:path w="1270603" h="1088060">
                <a:moveTo>
                  <a:pt x="0" y="0"/>
                </a:moveTo>
                <a:lnTo>
                  <a:pt x="1270603" y="0"/>
                </a:lnTo>
                <a:lnTo>
                  <a:pt x="1270603" y="1088060"/>
                </a:lnTo>
                <a:lnTo>
                  <a:pt x="0" y="1088060"/>
                </a:lnTo>
                <a:close/>
              </a:path>
            </a:pathLst>
          </a:custGeom>
          <a:solidFill>
            <a:schemeClr val="bg1">
              <a:lumMod val="95000"/>
            </a:schemeClr>
          </a:solidFill>
          <a:ln w="3175">
            <a:noFill/>
          </a:ln>
        </p:spPr>
        <p:txBody>
          <a:bodyPr rtlCol="0">
            <a:noAutofit/>
          </a:bodyPr>
          <a:lstStyle>
            <a:lvl1pPr rtl="0">
              <a:defRPr sz="900"/>
            </a:lvl1pPr>
          </a:lstStyle>
          <a:p>
            <a:pPr lvl="0"/>
            <a:r>
              <a:rPr lang="fi-FI" noProof="0"/>
              <a:t>Lisää kuva napsauttamalla kuvaketta</a:t>
            </a:r>
            <a:endParaRPr lang="en-US" noProof="0"/>
          </a:p>
        </p:txBody>
      </p:sp>
      <p:sp>
        <p:nvSpPr>
          <p:cNvPr id="8" name="Text Placeholder 3"/>
          <p:cNvSpPr>
            <a:spLocks noGrp="1"/>
          </p:cNvSpPr>
          <p:nvPr>
            <p:ph type="body" sz="half" idx="2"/>
          </p:nvPr>
        </p:nvSpPr>
        <p:spPr>
          <a:xfrm>
            <a:off x="838200" y="1378270"/>
            <a:ext cx="10574181" cy="231007"/>
          </a:xfrm>
          <a:prstGeom prst="rect">
            <a:avLst/>
          </a:prstGeom>
        </p:spPr>
        <p:txBody>
          <a:bodyPr wrap="none" lIns="0" tIns="0" rIns="0" bIns="0" anchor="ctr">
            <a:noAutofit/>
          </a:bodyPr>
          <a:lstStyle>
            <a:lvl1pPr marL="0" indent="0" algn="ctr">
              <a:buNone/>
              <a:defRPr sz="1600" b="0" cap="all" baseline="0">
                <a:solidFill>
                  <a:schemeClr val="tx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i-FI"/>
              <a:t>Muokkaa tekstin perustyylejä napsauttamalla</a:t>
            </a:r>
          </a:p>
        </p:txBody>
      </p:sp>
      <p:sp>
        <p:nvSpPr>
          <p:cNvPr id="10" name="Content Placeholder 2"/>
          <p:cNvSpPr>
            <a:spLocks noGrp="1"/>
          </p:cNvSpPr>
          <p:nvPr>
            <p:ph idx="1"/>
          </p:nvPr>
        </p:nvSpPr>
        <p:spPr>
          <a:xfrm>
            <a:off x="779623" y="2594367"/>
            <a:ext cx="2628436" cy="1450747"/>
          </a:xfrm>
        </p:spPr>
        <p:txBody>
          <a:bodyPr>
            <a:normAutofit/>
          </a:bodyPr>
          <a:lstStyle>
            <a:lvl1pPr>
              <a:defRPr sz="1200"/>
            </a:lvl1pPr>
            <a:lvl2pPr>
              <a:defRPr sz="1400"/>
            </a:lvl2pPr>
          </a:lstStyle>
          <a:p>
            <a:pPr lvl="0"/>
            <a:r>
              <a:rPr lang="fi-FI"/>
              <a:t>Muokkaa tekstin perustyylejä napsauttamalla</a:t>
            </a:r>
          </a:p>
        </p:txBody>
      </p:sp>
      <p:sp>
        <p:nvSpPr>
          <p:cNvPr id="11" name="Content Placeholder 2"/>
          <p:cNvSpPr>
            <a:spLocks noGrp="1"/>
          </p:cNvSpPr>
          <p:nvPr>
            <p:ph idx="27"/>
          </p:nvPr>
        </p:nvSpPr>
        <p:spPr>
          <a:xfrm>
            <a:off x="777550" y="4233322"/>
            <a:ext cx="2628436" cy="1450747"/>
          </a:xfrm>
        </p:spPr>
        <p:txBody>
          <a:bodyPr>
            <a:normAutofit/>
          </a:bodyPr>
          <a:lstStyle>
            <a:lvl1pPr>
              <a:defRPr sz="1200"/>
            </a:lvl1pPr>
            <a:lvl2pPr>
              <a:defRPr sz="1400"/>
            </a:lvl2pPr>
          </a:lstStyle>
          <a:p>
            <a:pPr lvl="0"/>
            <a:r>
              <a:rPr lang="fi-FI"/>
              <a:t>Muokkaa tekstin perustyylejä napsauttamalla</a:t>
            </a:r>
          </a:p>
        </p:txBody>
      </p:sp>
      <p:sp>
        <p:nvSpPr>
          <p:cNvPr id="12" name="Content Placeholder 2"/>
          <p:cNvSpPr>
            <a:spLocks noGrp="1"/>
          </p:cNvSpPr>
          <p:nvPr>
            <p:ph idx="28"/>
          </p:nvPr>
        </p:nvSpPr>
        <p:spPr>
          <a:xfrm>
            <a:off x="8783945" y="2594366"/>
            <a:ext cx="2628436" cy="1450747"/>
          </a:xfrm>
        </p:spPr>
        <p:txBody>
          <a:bodyPr>
            <a:normAutofit/>
          </a:bodyPr>
          <a:lstStyle>
            <a:lvl1pPr>
              <a:defRPr sz="1200"/>
            </a:lvl1pPr>
            <a:lvl2pPr>
              <a:defRPr sz="1400"/>
            </a:lvl2pPr>
          </a:lstStyle>
          <a:p>
            <a:pPr lvl="0"/>
            <a:r>
              <a:rPr lang="fi-FI"/>
              <a:t>Muokkaa tekstin perustyylejä napsauttamalla</a:t>
            </a:r>
          </a:p>
        </p:txBody>
      </p:sp>
      <p:sp>
        <p:nvSpPr>
          <p:cNvPr id="13" name="Content Placeholder 2"/>
          <p:cNvSpPr>
            <a:spLocks noGrp="1"/>
          </p:cNvSpPr>
          <p:nvPr>
            <p:ph idx="29"/>
          </p:nvPr>
        </p:nvSpPr>
        <p:spPr>
          <a:xfrm>
            <a:off x="8783945" y="4233322"/>
            <a:ext cx="2628436" cy="1450747"/>
          </a:xfrm>
        </p:spPr>
        <p:txBody>
          <a:bodyPr>
            <a:normAutofit/>
          </a:bodyPr>
          <a:lstStyle>
            <a:lvl1pPr>
              <a:defRPr sz="1200"/>
            </a:lvl1pPr>
            <a:lvl2pPr>
              <a:defRPr sz="1400"/>
            </a:lvl2pPr>
          </a:lstStyle>
          <a:p>
            <a:pPr lvl="0"/>
            <a:r>
              <a:rPr lang="fi-FI"/>
              <a:t>Muokkaa tekstin perustyylejä napsauttamalla</a:t>
            </a:r>
          </a:p>
        </p:txBody>
      </p:sp>
      <p:sp>
        <p:nvSpPr>
          <p:cNvPr id="2" name="Otsikko 1"/>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35849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dia_Yläosa kuvaa">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12192000" cy="3429000"/>
          </a:xfrm>
          <a:prstGeom prst="rect">
            <a:avLst/>
          </a:prstGeom>
          <a:solidFill>
            <a:schemeClr val="bg1">
              <a:lumMod val="95000"/>
            </a:schemeClr>
          </a:solidFill>
        </p:spPr>
        <p:txBody>
          <a:bodyPr rtlCol="0">
            <a:normAutofit/>
          </a:bodyPr>
          <a:lstStyle>
            <a:lvl1pPr marL="0" marR="0" indent="0" algn="l" defTabSz="914354" rtl="0" eaLnBrk="1" fontAlgn="auto" latinLnBrk="0" hangingPunct="1">
              <a:lnSpc>
                <a:spcPct val="100000"/>
              </a:lnSpc>
              <a:spcBef>
                <a:spcPct val="20000"/>
              </a:spcBef>
              <a:spcAft>
                <a:spcPts val="0"/>
              </a:spcAft>
              <a:buClrTx/>
              <a:buSzTx/>
              <a:buFont typeface="Arial" pitchFamily="34" charset="0"/>
              <a:buNone/>
              <a:tabLst/>
              <a:defRPr sz="1000"/>
            </a:lvl1pPr>
          </a:lstStyle>
          <a:p>
            <a:pPr lvl="0"/>
            <a:r>
              <a:rPr lang="fi-FI" noProof="0"/>
              <a:t>Lisää kuva napsauttamalla kuvaketta</a:t>
            </a:r>
            <a:endParaRPr lang="en-US" noProof="0"/>
          </a:p>
        </p:txBody>
      </p:sp>
      <p:sp>
        <p:nvSpPr>
          <p:cNvPr id="5" name="Content Placeholder 2"/>
          <p:cNvSpPr>
            <a:spLocks noGrp="1"/>
          </p:cNvSpPr>
          <p:nvPr>
            <p:ph idx="1"/>
          </p:nvPr>
        </p:nvSpPr>
        <p:spPr>
          <a:xfrm>
            <a:off x="983535" y="4553833"/>
            <a:ext cx="10515600" cy="1683465"/>
          </a:xfrm>
        </p:spPr>
        <p:txBody>
          <a:bodyPr/>
          <a:lstStyle>
            <a:lvl1pPr>
              <a:defRPr sz="2000"/>
            </a:lvl1pPr>
            <a:lvl2pPr>
              <a:defRPr sz="1800"/>
            </a:lvl2pPr>
            <a:lvl3pPr marL="914400" indent="0">
              <a:buNone/>
              <a:defRPr/>
            </a:lvl3pPr>
          </a:lstStyle>
          <a:p>
            <a:pPr lvl="0"/>
            <a:r>
              <a:rPr lang="fi-FI"/>
              <a:t>Muokkaa tekstin perustyylejä napsauttamalla</a:t>
            </a:r>
          </a:p>
          <a:p>
            <a:pPr lvl="1"/>
            <a:r>
              <a:rPr lang="fi-FI"/>
              <a:t>toinen taso</a:t>
            </a:r>
          </a:p>
        </p:txBody>
      </p:sp>
      <p:sp>
        <p:nvSpPr>
          <p:cNvPr id="2" name="Otsikko 1"/>
          <p:cNvSpPr>
            <a:spLocks noGrp="1"/>
          </p:cNvSpPr>
          <p:nvPr>
            <p:ph type="title"/>
          </p:nvPr>
        </p:nvSpPr>
        <p:spPr>
          <a:xfrm>
            <a:off x="983533" y="3568557"/>
            <a:ext cx="10515600" cy="918667"/>
          </a:xfrm>
          <a:prstGeom prst="rect">
            <a:avLst/>
          </a:prstGeom>
        </p:spPr>
        <p:txBody>
          <a:bodyPr/>
          <a:lstStyle/>
          <a:p>
            <a:r>
              <a:rPr lang="fi-FI"/>
              <a:t>Muokkaa ots. perustyyl. napsautt.</a:t>
            </a:r>
          </a:p>
        </p:txBody>
      </p:sp>
    </p:spTree>
    <p:extLst>
      <p:ext uri="{BB962C8B-B14F-4D97-AF65-F5344CB8AC3E}">
        <p14:creationId xmlns:p14="http://schemas.microsoft.com/office/powerpoint/2010/main" val="221943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dia_Suuri pystykuv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5987193" cy="6858000"/>
          </a:xfrm>
          <a:prstGeom prst="rect">
            <a:avLst/>
          </a:prstGeom>
          <a:solidFill>
            <a:schemeClr val="bg1">
              <a:lumMod val="95000"/>
            </a:schemeClr>
          </a:solidFill>
        </p:spPr>
        <p:txBody>
          <a:bodyPr rtlCol="0">
            <a:normAutofit/>
          </a:bodyPr>
          <a:lstStyle>
            <a:lvl1pPr marL="0" marR="0" indent="0" algn="l" defTabSz="914354" rtl="0" eaLnBrk="1" fontAlgn="auto" latinLnBrk="0" hangingPunct="1">
              <a:lnSpc>
                <a:spcPct val="100000"/>
              </a:lnSpc>
              <a:spcBef>
                <a:spcPct val="20000"/>
              </a:spcBef>
              <a:spcAft>
                <a:spcPts val="0"/>
              </a:spcAft>
              <a:buClrTx/>
              <a:buSzTx/>
              <a:buFont typeface="Arial" pitchFamily="34" charset="0"/>
              <a:buNone/>
              <a:tabLst/>
              <a:defRPr sz="1000"/>
            </a:lvl1pPr>
          </a:lstStyle>
          <a:p>
            <a:pPr lvl="0"/>
            <a:r>
              <a:rPr lang="fi-FI" noProof="0"/>
              <a:t>Lisää kuva napsauttamalla kuvaketta</a:t>
            </a:r>
            <a:endParaRPr lang="en-US" noProof="0"/>
          </a:p>
        </p:txBody>
      </p:sp>
      <p:sp>
        <p:nvSpPr>
          <p:cNvPr id="6" name="Content Placeholder 2"/>
          <p:cNvSpPr>
            <a:spLocks noGrp="1"/>
          </p:cNvSpPr>
          <p:nvPr>
            <p:ph idx="1"/>
          </p:nvPr>
        </p:nvSpPr>
        <p:spPr>
          <a:xfrm>
            <a:off x="6168669" y="1840911"/>
            <a:ext cx="5497151" cy="4305553"/>
          </a:xfrm>
        </p:spPr>
        <p:txBody>
          <a:bodyPr/>
          <a:lstStyle>
            <a:lvl1pPr>
              <a:defRPr sz="1800"/>
            </a:lvl1pPr>
            <a:lvl2pPr>
              <a:defRPr sz="1400"/>
            </a:lvl2pPr>
          </a:lstStyle>
          <a:p>
            <a:pPr lvl="0"/>
            <a:r>
              <a:rPr lang="fi-FI"/>
              <a:t>Muokkaa tekstin perustyylejä napsauttamalla</a:t>
            </a:r>
          </a:p>
          <a:p>
            <a:pPr lvl="1"/>
            <a:r>
              <a:rPr lang="fi-FI"/>
              <a:t>toinen taso</a:t>
            </a:r>
          </a:p>
        </p:txBody>
      </p:sp>
      <p:sp>
        <p:nvSpPr>
          <p:cNvPr id="2" name="Otsikko 1"/>
          <p:cNvSpPr>
            <a:spLocks noGrp="1"/>
          </p:cNvSpPr>
          <p:nvPr>
            <p:ph type="title"/>
          </p:nvPr>
        </p:nvSpPr>
        <p:spPr>
          <a:xfrm>
            <a:off x="6168667" y="365127"/>
            <a:ext cx="5497151" cy="918667"/>
          </a:xfrm>
        </p:spPr>
        <p:txBody>
          <a:bodyPr/>
          <a:lstStyle>
            <a:lvl1pPr>
              <a:defRPr sz="2400"/>
            </a:lvl1pPr>
          </a:lstStyle>
          <a:p>
            <a:r>
              <a:rPr lang="fi-FI"/>
              <a:t>Muokkaa ots. perustyyl. napsautt.</a:t>
            </a:r>
          </a:p>
        </p:txBody>
      </p:sp>
      <p:pic>
        <p:nvPicPr>
          <p:cNvPr id="4" name="Kuva 6" descr="Kuva, joka sisältää kohteen piirtäminen&#10;&#10;Kuvaus luotu automaattisesti">
            <a:extLst>
              <a:ext uri="{FF2B5EF4-FFF2-40B4-BE49-F238E27FC236}">
                <a16:creationId xmlns:a16="http://schemas.microsoft.com/office/drawing/2014/main" id="{37D3D94B-E4FE-4085-ACC3-EE84678BD6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13231" y="6267651"/>
            <a:ext cx="16525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83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DFB61-B958-44A3-9B1A-1F42BF260A3E}"/>
              </a:ext>
            </a:extLst>
          </p:cNvPr>
          <p:cNvSpPr>
            <a:spLocks noGrp="1"/>
          </p:cNvSpPr>
          <p:nvPr>
            <p:ph type="title"/>
          </p:nvPr>
        </p:nvSpPr>
        <p:spPr>
          <a:xfrm>
            <a:off x="838200" y="365126"/>
            <a:ext cx="10515600" cy="919163"/>
          </a:xfrm>
          <a:prstGeom prst="rect">
            <a:avLst/>
          </a:prstGeom>
        </p:spPr>
        <p:txBody>
          <a:bodyPr vert="horz" lIns="91440" tIns="45720" rIns="91440" bIns="45720" rtlCol="0" anchor="ctr">
            <a:normAutofit/>
          </a:bodyPr>
          <a:lstStyle/>
          <a:p>
            <a:r>
              <a:rPr lang="fi-FI"/>
              <a:t>otsikko</a:t>
            </a:r>
            <a:endParaRPr lang="en-US"/>
          </a:p>
        </p:txBody>
      </p:sp>
      <p:sp>
        <p:nvSpPr>
          <p:cNvPr id="1027" name="Text Placeholder 2">
            <a:extLst>
              <a:ext uri="{FF2B5EF4-FFF2-40B4-BE49-F238E27FC236}">
                <a16:creationId xmlns:a16="http://schemas.microsoft.com/office/drawing/2014/main" id="{FD42ED75-F411-4FB5-BE9C-09F6CF1E19F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endParaRPr lang="en-US" altLang="fi-FI"/>
          </a:p>
        </p:txBody>
      </p:sp>
      <p:sp>
        <p:nvSpPr>
          <p:cNvPr id="6" name="Date Placeholder 6">
            <a:extLst>
              <a:ext uri="{FF2B5EF4-FFF2-40B4-BE49-F238E27FC236}">
                <a16:creationId xmlns:a16="http://schemas.microsoft.com/office/drawing/2014/main" id="{62E95BE5-CBA8-46A7-80A9-98A95867D490}"/>
              </a:ext>
            </a:extLst>
          </p:cNvPr>
          <p:cNvSpPr>
            <a:spLocks noGrp="1"/>
          </p:cNvSpPr>
          <p:nvPr>
            <p:ph type="dt" sz="half" idx="2"/>
          </p:nvPr>
        </p:nvSpPr>
        <p:spPr>
          <a:xfrm>
            <a:off x="6949017" y="6286500"/>
            <a:ext cx="3672416" cy="325438"/>
          </a:xfrm>
          <a:prstGeom prst="rect">
            <a:avLst/>
          </a:prstGeom>
        </p:spPr>
        <p:txBody>
          <a:bodyPr/>
          <a:lstStyle>
            <a:lvl1pPr eaLnBrk="1" fontAlgn="auto" hangingPunct="1">
              <a:spcBef>
                <a:spcPts val="0"/>
              </a:spcBef>
              <a:spcAft>
                <a:spcPts val="0"/>
              </a:spcAft>
              <a:defRPr sz="1000" smtClean="0">
                <a:latin typeface="+mn-lt"/>
              </a:defRPr>
            </a:lvl1pPr>
          </a:lstStyle>
          <a:p>
            <a:pPr>
              <a:defRPr/>
            </a:pPr>
            <a:fld id="{DEEA52C8-671F-423C-BB01-62B3DAD59E35}" type="datetimeFigureOut">
              <a:rPr lang="en-US"/>
              <a:pPr>
                <a:defRPr/>
              </a:pPr>
              <a:t>2/28/2025</a:t>
            </a:fld>
            <a:endParaRPr lang="en-US"/>
          </a:p>
        </p:txBody>
      </p:sp>
      <p:sp>
        <p:nvSpPr>
          <p:cNvPr id="10" name="Slide Number Placeholder 8">
            <a:extLst>
              <a:ext uri="{FF2B5EF4-FFF2-40B4-BE49-F238E27FC236}">
                <a16:creationId xmlns:a16="http://schemas.microsoft.com/office/drawing/2014/main" id="{8D97F52F-D216-4B0C-B0AA-74003D99FF6E}"/>
              </a:ext>
            </a:extLst>
          </p:cNvPr>
          <p:cNvSpPr>
            <a:spLocks noGrp="1"/>
          </p:cNvSpPr>
          <p:nvPr>
            <p:ph type="sldNum" sz="quarter" idx="4"/>
          </p:nvPr>
        </p:nvSpPr>
        <p:spPr>
          <a:xfrm>
            <a:off x="10866968" y="6265863"/>
            <a:ext cx="486833" cy="366712"/>
          </a:xfrm>
          <a:prstGeom prst="ellipse">
            <a:avLst/>
          </a:prstGeom>
        </p:spPr>
        <p:txBody>
          <a:bodyPr/>
          <a:lstStyle>
            <a:lvl1pPr eaLnBrk="1" fontAlgn="auto" hangingPunct="1">
              <a:spcBef>
                <a:spcPts val="0"/>
              </a:spcBef>
              <a:spcAft>
                <a:spcPts val="0"/>
              </a:spcAft>
              <a:defRPr sz="1000" smtClean="0">
                <a:latin typeface="+mn-lt"/>
              </a:defRPr>
            </a:lvl1pPr>
          </a:lstStyle>
          <a:p>
            <a:pPr>
              <a:defRPr/>
            </a:pPr>
            <a:fld id="{4E596B98-706C-404A-89E5-3827CB2F958F}" type="slidenum">
              <a:rPr lang="en-US"/>
              <a:pPr>
                <a:defRPr/>
              </a:pPr>
              <a:t>‹#›</a:t>
            </a:fld>
            <a:endParaRPr lang="en-US"/>
          </a:p>
        </p:txBody>
      </p:sp>
      <p:pic>
        <p:nvPicPr>
          <p:cNvPr id="3" name="Kuva 6" descr="Kuva, joka sisältää kohteen piirtäminen&#10;&#10;Kuvaus luotu automaattisesti">
            <a:extLst>
              <a:ext uri="{FF2B5EF4-FFF2-40B4-BE49-F238E27FC236}">
                <a16:creationId xmlns:a16="http://schemas.microsoft.com/office/drawing/2014/main" id="{036EDD83-9191-4BA9-B184-BAA7BFB622E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25338" y="6273333"/>
            <a:ext cx="16525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 id="2147483795" r:id="rId2"/>
    <p:sldLayoutId id="2147483773" r:id="rId3"/>
    <p:sldLayoutId id="2147483774" r:id="rId4"/>
    <p:sldLayoutId id="2147483775" r:id="rId5"/>
    <p:sldLayoutId id="2147483776" r:id="rId6"/>
    <p:sldLayoutId id="2147483778" r:id="rId7"/>
    <p:sldLayoutId id="2147483779" r:id="rId8"/>
    <p:sldLayoutId id="2147483780" r:id="rId9"/>
    <p:sldLayoutId id="2147483781" r:id="rId10"/>
    <p:sldLayoutId id="2147483782" r:id="rId11"/>
    <p:sldLayoutId id="2147483769" r:id="rId12"/>
    <p:sldLayoutId id="2147483783" r:id="rId13"/>
    <p:sldLayoutId id="2147483830" r:id="rId14"/>
    <p:sldLayoutId id="2147483831" r:id="rId15"/>
  </p:sldLayoutIdLst>
  <p:txStyles>
    <p:titleStyle>
      <a:lvl1pPr algn="ctr" rtl="0" eaLnBrk="1" fontAlgn="base" hangingPunct="1">
        <a:lnSpc>
          <a:spcPct val="90000"/>
        </a:lnSpc>
        <a:spcBef>
          <a:spcPct val="0"/>
        </a:spcBef>
        <a:spcAft>
          <a:spcPct val="0"/>
        </a:spcAft>
        <a:defRPr sz="3200" b="1" kern="1200" cap="all">
          <a:solidFill>
            <a:schemeClr val="tx1"/>
          </a:solidFill>
          <a:latin typeface="Arial Narrow" panose="020B0606020202030204" pitchFamily="34" charset="0"/>
          <a:ea typeface="+mj-ea"/>
          <a:cs typeface="+mj-cs"/>
        </a:defRPr>
      </a:lvl1pPr>
      <a:lvl2pPr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2pPr>
      <a:lvl3pPr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3pPr>
      <a:lvl4pPr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4pPr>
      <a:lvl5pPr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5pPr>
      <a:lvl6pPr marL="457200"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6pPr>
      <a:lvl7pPr marL="914400"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7pPr>
      <a:lvl8pPr marL="1371600"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8pPr>
      <a:lvl9pPr marL="1828800" algn="ctr" rtl="0" eaLnBrk="1" fontAlgn="base" hangingPunct="1">
        <a:lnSpc>
          <a:spcPct val="90000"/>
        </a:lnSpc>
        <a:spcBef>
          <a:spcPct val="0"/>
        </a:spcBef>
        <a:spcAft>
          <a:spcPct val="0"/>
        </a:spcAft>
        <a:defRPr sz="3200" b="1">
          <a:solidFill>
            <a:schemeClr val="tx1"/>
          </a:solidFill>
          <a:latin typeface="Arial Narrow" panose="020B0606020202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Wingdings" panose="05000000000000000000" pitchFamily="2" charset="2"/>
        <a:buChar char="§"/>
        <a:defRPr sz="16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1" name="Suora yhdysviiva 10">
            <a:extLst>
              <a:ext uri="{FF2B5EF4-FFF2-40B4-BE49-F238E27FC236}">
                <a16:creationId xmlns:a16="http://schemas.microsoft.com/office/drawing/2014/main" id="{4A8A793D-C79E-4BA2-9025-6DF55F44BCFC}"/>
              </a:ext>
            </a:extLst>
          </p:cNvPr>
          <p:cNvCxnSpPr>
            <a:cxnSpLocks/>
          </p:cNvCxnSpPr>
          <p:nvPr/>
        </p:nvCxnSpPr>
        <p:spPr>
          <a:xfrm>
            <a:off x="2518834" y="1981200"/>
            <a:ext cx="9673167" cy="0"/>
          </a:xfrm>
          <a:prstGeom prst="line">
            <a:avLst/>
          </a:prstGeom>
          <a:ln w="57150">
            <a:solidFill>
              <a:srgbClr val="424242"/>
            </a:solidFill>
          </a:ln>
        </p:spPr>
        <p:style>
          <a:lnRef idx="1">
            <a:schemeClr val="accent1"/>
          </a:lnRef>
          <a:fillRef idx="0">
            <a:schemeClr val="accent1"/>
          </a:fillRef>
          <a:effectRef idx="0">
            <a:schemeClr val="accent1"/>
          </a:effectRef>
          <a:fontRef idx="minor">
            <a:schemeClr val="tx1"/>
          </a:fontRef>
        </p:style>
      </p:cxnSp>
      <p:pic>
        <p:nvPicPr>
          <p:cNvPr id="2" name="Kuva 6" descr="Kuva, joka sisältää kohteen piirtäminen&#10;&#10;Kuvaus luotu automaattisesti">
            <a:extLst>
              <a:ext uri="{FF2B5EF4-FFF2-40B4-BE49-F238E27FC236}">
                <a16:creationId xmlns:a16="http://schemas.microsoft.com/office/drawing/2014/main" id="{AD794ECF-A78C-40DF-8E15-CE844805969A}"/>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8353" y="6268303"/>
            <a:ext cx="16525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txStyles>
    <p:titleStyle>
      <a:lvl1pPr algn="l" rtl="0" fontAlgn="base">
        <a:lnSpc>
          <a:spcPts val="4500"/>
        </a:lnSpc>
        <a:spcBef>
          <a:spcPct val="0"/>
        </a:spcBef>
        <a:spcAft>
          <a:spcPct val="0"/>
        </a:spcAft>
        <a:defRPr sz="5400" kern="1200" cap="all">
          <a:solidFill>
            <a:srgbClr val="424242"/>
          </a:solidFill>
          <a:latin typeface="Passion One" panose="02000506080000020004" pitchFamily="2" charset="0"/>
          <a:ea typeface="+mj-ea"/>
          <a:cs typeface="+mj-cs"/>
        </a:defRPr>
      </a:lvl1pPr>
      <a:lvl2pPr algn="l" rtl="0" fontAlgn="base">
        <a:lnSpc>
          <a:spcPts val="4500"/>
        </a:lnSpc>
        <a:spcBef>
          <a:spcPct val="0"/>
        </a:spcBef>
        <a:spcAft>
          <a:spcPct val="0"/>
        </a:spcAft>
        <a:defRPr sz="5400">
          <a:solidFill>
            <a:srgbClr val="424242"/>
          </a:solidFill>
          <a:latin typeface="Passion One" panose="02000506080000020004" pitchFamily="2" charset="0"/>
        </a:defRPr>
      </a:lvl2pPr>
      <a:lvl3pPr algn="l" rtl="0" fontAlgn="base">
        <a:lnSpc>
          <a:spcPts val="4500"/>
        </a:lnSpc>
        <a:spcBef>
          <a:spcPct val="0"/>
        </a:spcBef>
        <a:spcAft>
          <a:spcPct val="0"/>
        </a:spcAft>
        <a:defRPr sz="5400">
          <a:solidFill>
            <a:srgbClr val="424242"/>
          </a:solidFill>
          <a:latin typeface="Passion One" panose="02000506080000020004" pitchFamily="2" charset="0"/>
        </a:defRPr>
      </a:lvl3pPr>
      <a:lvl4pPr algn="l" rtl="0" fontAlgn="base">
        <a:lnSpc>
          <a:spcPts val="4500"/>
        </a:lnSpc>
        <a:spcBef>
          <a:spcPct val="0"/>
        </a:spcBef>
        <a:spcAft>
          <a:spcPct val="0"/>
        </a:spcAft>
        <a:defRPr sz="5400">
          <a:solidFill>
            <a:srgbClr val="424242"/>
          </a:solidFill>
          <a:latin typeface="Passion One" panose="02000506080000020004" pitchFamily="2" charset="0"/>
        </a:defRPr>
      </a:lvl4pPr>
      <a:lvl5pPr algn="l" rtl="0" fontAlgn="base">
        <a:lnSpc>
          <a:spcPts val="4500"/>
        </a:lnSpc>
        <a:spcBef>
          <a:spcPct val="0"/>
        </a:spcBef>
        <a:spcAft>
          <a:spcPct val="0"/>
        </a:spcAft>
        <a:defRPr sz="5400">
          <a:solidFill>
            <a:srgbClr val="424242"/>
          </a:solidFill>
          <a:latin typeface="Passion One" panose="02000506080000020004" pitchFamily="2" charset="0"/>
        </a:defRPr>
      </a:lvl5pPr>
      <a:lvl6pPr marL="457200" algn="l" rtl="0" fontAlgn="base">
        <a:lnSpc>
          <a:spcPts val="4500"/>
        </a:lnSpc>
        <a:spcBef>
          <a:spcPct val="0"/>
        </a:spcBef>
        <a:spcAft>
          <a:spcPct val="0"/>
        </a:spcAft>
        <a:defRPr sz="5400">
          <a:solidFill>
            <a:srgbClr val="424242"/>
          </a:solidFill>
          <a:latin typeface="Passion One" panose="02000506080000020004" pitchFamily="2" charset="0"/>
        </a:defRPr>
      </a:lvl6pPr>
      <a:lvl7pPr marL="914400" algn="l" rtl="0" fontAlgn="base">
        <a:lnSpc>
          <a:spcPts val="4500"/>
        </a:lnSpc>
        <a:spcBef>
          <a:spcPct val="0"/>
        </a:spcBef>
        <a:spcAft>
          <a:spcPct val="0"/>
        </a:spcAft>
        <a:defRPr sz="5400">
          <a:solidFill>
            <a:srgbClr val="424242"/>
          </a:solidFill>
          <a:latin typeface="Passion One" panose="02000506080000020004" pitchFamily="2" charset="0"/>
        </a:defRPr>
      </a:lvl7pPr>
      <a:lvl8pPr marL="1371600" algn="l" rtl="0" fontAlgn="base">
        <a:lnSpc>
          <a:spcPts val="4500"/>
        </a:lnSpc>
        <a:spcBef>
          <a:spcPct val="0"/>
        </a:spcBef>
        <a:spcAft>
          <a:spcPct val="0"/>
        </a:spcAft>
        <a:defRPr sz="5400">
          <a:solidFill>
            <a:srgbClr val="424242"/>
          </a:solidFill>
          <a:latin typeface="Passion One" panose="02000506080000020004" pitchFamily="2" charset="0"/>
        </a:defRPr>
      </a:lvl8pPr>
      <a:lvl9pPr marL="1828800" algn="l" rtl="0" fontAlgn="base">
        <a:lnSpc>
          <a:spcPts val="4500"/>
        </a:lnSpc>
        <a:spcBef>
          <a:spcPct val="0"/>
        </a:spcBef>
        <a:spcAft>
          <a:spcPct val="0"/>
        </a:spcAft>
        <a:defRPr sz="5400">
          <a:solidFill>
            <a:srgbClr val="424242"/>
          </a:solidFill>
          <a:latin typeface="Passion One" panose="02000506080000020004"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67B95-9AC7-A043-B8FD-E3021C1E9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95384559-CC17-CE46-9193-51A9D8A0B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Slide Number Placeholder 5">
            <a:extLst>
              <a:ext uri="{FF2B5EF4-FFF2-40B4-BE49-F238E27FC236}">
                <a16:creationId xmlns:a16="http://schemas.microsoft.com/office/drawing/2014/main" id="{9B294E01-4403-BB4F-9726-41BA18A9D2F7}"/>
              </a:ext>
            </a:extLst>
          </p:cNvPr>
          <p:cNvSpPr>
            <a:spLocks noGrp="1"/>
          </p:cNvSpPr>
          <p:nvPr>
            <p:ph type="sldNum" sz="quarter" idx="4"/>
          </p:nvPr>
        </p:nvSpPr>
        <p:spPr>
          <a:xfrm>
            <a:off x="9178413" y="6356350"/>
            <a:ext cx="2743200" cy="365125"/>
          </a:xfrm>
          <a:prstGeom prst="rect">
            <a:avLst/>
          </a:prstGeom>
        </p:spPr>
        <p:txBody>
          <a:bodyPr vert="horz" lIns="91440" tIns="45720" rIns="91440" bIns="45720" rtlCol="0" anchor="ctr"/>
          <a:lstStyle>
            <a:lvl1pPr algn="r">
              <a:defRPr sz="1000" b="1" i="0">
                <a:solidFill>
                  <a:srgbClr val="002F5B"/>
                </a:solidFill>
                <a:latin typeface="Arial" panose="020B0604020202020204" pitchFamily="34" charset="0"/>
                <a:cs typeface="Arial" panose="020B0604020202020204" pitchFamily="34" charset="0"/>
              </a:defRPr>
            </a:lvl1pPr>
          </a:lstStyle>
          <a:p>
            <a:fld id="{1E5BB522-C2A2-944F-BE3C-E8AEDC463307}" type="slidenum">
              <a:rPr lang="fi-FI" smtClean="0"/>
              <a:pPr/>
              <a:t>‹#›</a:t>
            </a:fld>
            <a:endParaRPr lang="fi-FI" dirty="0"/>
          </a:p>
        </p:txBody>
      </p:sp>
    </p:spTree>
    <p:extLst>
      <p:ext uri="{BB962C8B-B14F-4D97-AF65-F5344CB8AC3E}">
        <p14:creationId xmlns:p14="http://schemas.microsoft.com/office/powerpoint/2010/main" val="318208025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3600" b="1" kern="1200">
          <a:solidFill>
            <a:srgbClr val="002F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800"/>
        </a:spcBef>
        <a:spcAft>
          <a:spcPts val="5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73.jpe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emf"/><Relationship Id="rId1" Type="http://schemas.openxmlformats.org/officeDocument/2006/relationships/slideLayout" Target="../slideLayouts/slideLayout59.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chart" Target="../charts/chart1.xml"/><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5.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emf"/></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888101AA-01EE-44CB-EF57-AE20EA29539C}"/>
              </a:ext>
            </a:extLst>
          </p:cNvPr>
          <p:cNvSpPr>
            <a:spLocks noGrp="1"/>
          </p:cNvSpPr>
          <p:nvPr>
            <p:ph type="body" sz="quarter" idx="10"/>
          </p:nvPr>
        </p:nvSpPr>
        <p:spPr/>
        <p:txBody>
          <a:bodyPr lIns="91440" tIns="45720" rIns="91440" bIns="45720" anchor="t"/>
          <a:lstStyle/>
          <a:p>
            <a:r>
              <a:rPr lang="fi-FI" dirty="0">
                <a:latin typeface="Franklin Gothic Heavy"/>
              </a:rPr>
              <a:t>Riistapäällikkö Jani </a:t>
            </a:r>
            <a:r>
              <a:rPr lang="fi-FI" dirty="0" err="1">
                <a:latin typeface="Franklin Gothic Heavy"/>
              </a:rPr>
              <a:t>körhämö</a:t>
            </a:r>
            <a:endParaRPr lang="fi-FI" dirty="0"/>
          </a:p>
        </p:txBody>
      </p:sp>
      <p:sp>
        <p:nvSpPr>
          <p:cNvPr id="4" name="Otsikko 3">
            <a:extLst>
              <a:ext uri="{FF2B5EF4-FFF2-40B4-BE49-F238E27FC236}">
                <a16:creationId xmlns:a16="http://schemas.microsoft.com/office/drawing/2014/main" id="{1C70738C-39A2-F7C0-08F9-029A432028B2}"/>
              </a:ext>
            </a:extLst>
          </p:cNvPr>
          <p:cNvSpPr>
            <a:spLocks noGrp="1"/>
          </p:cNvSpPr>
          <p:nvPr>
            <p:ph type="title"/>
          </p:nvPr>
        </p:nvSpPr>
        <p:spPr/>
        <p:txBody>
          <a:bodyPr lIns="91440" tIns="45720" rIns="91440" bIns="45720" anchor="t">
            <a:noAutofit/>
          </a:bodyPr>
          <a:lstStyle/>
          <a:p>
            <a:r>
              <a:rPr lang="fi-FI" dirty="0">
                <a:latin typeface="Franklin Gothic Heavy"/>
              </a:rPr>
              <a:t>Riistahallinnon ajankohtaiset</a:t>
            </a:r>
            <a:endParaRPr lang="fi-FI" dirty="0"/>
          </a:p>
        </p:txBody>
      </p:sp>
    </p:spTree>
    <p:extLst>
      <p:ext uri="{BB962C8B-B14F-4D97-AF65-F5344CB8AC3E}">
        <p14:creationId xmlns:p14="http://schemas.microsoft.com/office/powerpoint/2010/main" val="343804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luonnos, piirros, clipart, Piirrokset&#10;&#10;Kuvaus luotu automaattisesti">
            <a:extLst>
              <a:ext uri="{FF2B5EF4-FFF2-40B4-BE49-F238E27FC236}">
                <a16:creationId xmlns:a16="http://schemas.microsoft.com/office/drawing/2014/main" id="{5518D334-95B8-D5B1-8FA6-CCB68281BFE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985" r="8985"/>
          <a:stretch>
            <a:fillRect/>
          </a:stretch>
        </p:blipFill>
        <p:spPr>
          <a:xfrm>
            <a:off x="4108451" y="783781"/>
            <a:ext cx="3975100" cy="2676525"/>
          </a:xfrm>
        </p:spPr>
      </p:pic>
      <p:sp>
        <p:nvSpPr>
          <p:cNvPr id="3" name="Sisällön paikkamerkki 2">
            <a:extLst>
              <a:ext uri="{FF2B5EF4-FFF2-40B4-BE49-F238E27FC236}">
                <a16:creationId xmlns:a16="http://schemas.microsoft.com/office/drawing/2014/main" id="{BAC35E22-F594-FB45-5867-048B53A39856}"/>
              </a:ext>
            </a:extLst>
          </p:cNvPr>
          <p:cNvSpPr>
            <a:spLocks noGrp="1"/>
          </p:cNvSpPr>
          <p:nvPr>
            <p:ph idx="1"/>
          </p:nvPr>
        </p:nvSpPr>
        <p:spPr>
          <a:xfrm>
            <a:off x="569844" y="1221916"/>
            <a:ext cx="4243456" cy="3883513"/>
          </a:xfrm>
        </p:spPr>
        <p:txBody>
          <a:bodyPr wrap="square" anchor="t">
            <a:normAutofit/>
          </a:bodyPr>
          <a:lstStyle/>
          <a:p>
            <a:pPr marL="228600" lvl="1">
              <a:buNone/>
            </a:pPr>
            <a:r>
              <a:rPr lang="en-US" sz="2000" b="1" dirty="0"/>
              <a:t>Oma </a:t>
            </a:r>
            <a:r>
              <a:rPr lang="en-US" sz="2000" b="1" dirty="0" err="1"/>
              <a:t>riistalla</a:t>
            </a:r>
            <a:r>
              <a:rPr lang="en-US" sz="2000" b="1" dirty="0"/>
              <a:t> </a:t>
            </a:r>
            <a:r>
              <a:rPr lang="en-US" sz="2000" b="1" dirty="0" err="1"/>
              <a:t>yli</a:t>
            </a:r>
            <a:r>
              <a:rPr lang="en-US" sz="2000" b="1" dirty="0"/>
              <a:t> 250.000 </a:t>
            </a:r>
            <a:r>
              <a:rPr lang="en-US" sz="2000" b="1" dirty="0" err="1"/>
              <a:t>käyttäjää</a:t>
            </a:r>
            <a:endParaRPr lang="fi-FI" sz="1800" dirty="0"/>
          </a:p>
          <a:p>
            <a:pPr marL="228600" lvl="1">
              <a:buNone/>
            </a:pPr>
            <a:endParaRPr lang="fi-FI" sz="1600" dirty="0"/>
          </a:p>
          <a:p>
            <a:pPr marL="228600" lvl="1">
              <a:buNone/>
            </a:pPr>
            <a:r>
              <a:rPr lang="fi-FI" sz="1600" b="1" dirty="0"/>
              <a:t>Riistanhoitomaksun maksutoiminnot</a:t>
            </a:r>
          </a:p>
          <a:p>
            <a:pPr marL="228600" lvl="1"/>
            <a:r>
              <a:rPr lang="fi-FI" sz="1600" dirty="0"/>
              <a:t>Voit maksaa metsästyskortin Oma riistassa pankkien verkkomaksutavoilla tai mobiilimaksutavoilla kuten </a:t>
            </a:r>
            <a:r>
              <a:rPr lang="fi-FI" sz="1600" dirty="0" err="1"/>
              <a:t>Mobilepaylla</a:t>
            </a:r>
            <a:endParaRPr lang="fi-FI" sz="1600" dirty="0"/>
          </a:p>
          <a:p>
            <a:pPr marL="0" lvl="1" indent="0">
              <a:buNone/>
            </a:pPr>
            <a:endParaRPr lang="fi-FI" sz="1600" dirty="0"/>
          </a:p>
          <a:p>
            <a:pPr marL="0" lvl="1" indent="0">
              <a:buNone/>
            </a:pPr>
            <a:r>
              <a:rPr lang="fi-FI" sz="1600" b="1" dirty="0"/>
              <a:t>Ampumakokeen maksutoiminnot</a:t>
            </a:r>
          </a:p>
          <a:p>
            <a:pPr marL="228600" lvl="1"/>
            <a:r>
              <a:rPr lang="fi-FI" sz="1600" dirty="0"/>
              <a:t>Voit maksaa kaikissa riistanhoitoyhdistyksissä ampumakoesuorituksesi pankkien verkkomaksutavoilla tai mobiilimaksutavoilla</a:t>
            </a:r>
          </a:p>
          <a:p>
            <a:pPr marL="228600" lvl="1"/>
            <a:endParaRPr lang="fi-FI" sz="1600" dirty="0"/>
          </a:p>
        </p:txBody>
      </p:sp>
      <p:sp>
        <p:nvSpPr>
          <p:cNvPr id="13" name="Content Placeholder 4">
            <a:extLst>
              <a:ext uri="{FF2B5EF4-FFF2-40B4-BE49-F238E27FC236}">
                <a16:creationId xmlns:a16="http://schemas.microsoft.com/office/drawing/2014/main" id="{690CED26-C498-A242-D67C-977B7AA15893}"/>
              </a:ext>
            </a:extLst>
          </p:cNvPr>
          <p:cNvSpPr>
            <a:spLocks noGrp="1"/>
          </p:cNvSpPr>
          <p:nvPr>
            <p:ph idx="12"/>
          </p:nvPr>
        </p:nvSpPr>
        <p:spPr>
          <a:xfrm>
            <a:off x="7378703" y="1221916"/>
            <a:ext cx="4694027" cy="3883513"/>
          </a:xfrm>
        </p:spPr>
        <p:txBody>
          <a:bodyPr/>
          <a:lstStyle/>
          <a:p>
            <a:pPr marL="0" indent="0">
              <a:buNone/>
            </a:pPr>
            <a:r>
              <a:rPr lang="fi-FI" sz="2000" b="1" dirty="0"/>
              <a:t>Sähköinen metsästäjätutkinto</a:t>
            </a:r>
          </a:p>
          <a:p>
            <a:pPr marL="0" indent="0">
              <a:buNone/>
            </a:pPr>
            <a:r>
              <a:rPr lang="fi-FI" sz="1600" dirty="0"/>
              <a:t>I Vaiheen testaus 2024, 260 tutkintosuoritusta</a:t>
            </a:r>
          </a:p>
          <a:p>
            <a:pPr lvl="1"/>
            <a:r>
              <a:rPr lang="fi-FI" dirty="0"/>
              <a:t>Ennakkoilmoittautuminen mahdollista</a:t>
            </a:r>
          </a:p>
          <a:p>
            <a:pPr lvl="1"/>
            <a:r>
              <a:rPr lang="fi-FI" dirty="0"/>
              <a:t>Luotettava henkilön tunnistaminen</a:t>
            </a:r>
          </a:p>
          <a:p>
            <a:pPr lvl="1"/>
            <a:r>
              <a:rPr lang="fi-FI" dirty="0"/>
              <a:t>Verkko- ja mobiilimaksutavat</a:t>
            </a:r>
          </a:p>
          <a:p>
            <a:pPr lvl="1"/>
            <a:r>
              <a:rPr lang="fi-FI" dirty="0"/>
              <a:t>Nopea tietojen automaattinen siirto metsästäjärekisteriin</a:t>
            </a:r>
            <a:endParaRPr lang="fi-FI" sz="1600" dirty="0"/>
          </a:p>
          <a:p>
            <a:pPr marL="0" indent="0">
              <a:buNone/>
            </a:pPr>
            <a:r>
              <a:rPr lang="fi-FI" sz="1600" dirty="0"/>
              <a:t>II Vaiheen pilotti 2025,  20-50 tilaisuutta</a:t>
            </a:r>
          </a:p>
          <a:p>
            <a:pPr lvl="1"/>
            <a:r>
              <a:rPr lang="fi-FI" dirty="0"/>
              <a:t>Tutkinnon suorittaminen omalla päätelaitteella</a:t>
            </a:r>
          </a:p>
          <a:p>
            <a:pPr marL="0" indent="0">
              <a:buNone/>
            </a:pPr>
            <a:r>
              <a:rPr lang="fi-FI" sz="1600" dirty="0"/>
              <a:t>Tuotantoon, kaikille </a:t>
            </a:r>
            <a:r>
              <a:rPr lang="fi-FI" sz="1600" dirty="0" err="1"/>
              <a:t>rhy:lle</a:t>
            </a:r>
            <a:r>
              <a:rPr lang="fi-FI" sz="1600" dirty="0"/>
              <a:t> ennen kesää</a:t>
            </a:r>
          </a:p>
          <a:p>
            <a:pPr lvl="1"/>
            <a:r>
              <a:rPr lang="fi-FI" dirty="0"/>
              <a:t>Kattavat koulutukset ja ohjeistukset</a:t>
            </a:r>
          </a:p>
          <a:p>
            <a:pPr lvl="1"/>
            <a:r>
              <a:rPr lang="fi-FI" dirty="0"/>
              <a:t>Yhteyksien ja laitteiden toimivuus varmistettava</a:t>
            </a:r>
          </a:p>
          <a:p>
            <a:pPr lvl="1"/>
            <a:endParaRPr lang="fi-FI" dirty="0"/>
          </a:p>
          <a:p>
            <a:pPr marL="0" indent="0">
              <a:buNone/>
            </a:pPr>
            <a:r>
              <a:rPr lang="fi-FI" sz="1600" dirty="0"/>
              <a:t>Perinteinen paperilla tehtävä tutkinto edelleen mahdollinen </a:t>
            </a:r>
          </a:p>
          <a:p>
            <a:pPr lvl="1"/>
            <a:r>
              <a:rPr lang="fi-FI" dirty="0"/>
              <a:t>Sähköinen tutkinnon vastaanotto vähentää työtä ja virheen mahdollisuuksia sekä parantaa henkilötietojen osalta tietoturvaa</a:t>
            </a:r>
          </a:p>
          <a:p>
            <a:pPr marL="0" indent="0">
              <a:buNone/>
            </a:pPr>
            <a:endParaRPr lang="fi-FI" dirty="0"/>
          </a:p>
          <a:p>
            <a:pPr marL="0" indent="0">
              <a:buNone/>
            </a:pPr>
            <a:endParaRPr lang="fi-FI" dirty="0"/>
          </a:p>
          <a:p>
            <a:pPr lvl="1"/>
            <a:endParaRPr lang="fi-FI" sz="1200" dirty="0"/>
          </a:p>
        </p:txBody>
      </p:sp>
      <p:sp>
        <p:nvSpPr>
          <p:cNvPr id="4" name="Otsikko 3">
            <a:extLst>
              <a:ext uri="{FF2B5EF4-FFF2-40B4-BE49-F238E27FC236}">
                <a16:creationId xmlns:a16="http://schemas.microsoft.com/office/drawing/2014/main" id="{0695173B-D935-8090-36DA-2B3D737C7CC8}"/>
              </a:ext>
            </a:extLst>
          </p:cNvPr>
          <p:cNvSpPr>
            <a:spLocks noGrp="1"/>
          </p:cNvSpPr>
          <p:nvPr>
            <p:ph type="title"/>
          </p:nvPr>
        </p:nvSpPr>
        <p:spPr>
          <a:xfrm>
            <a:off x="838200" y="365127"/>
            <a:ext cx="10515600" cy="918667"/>
          </a:xfrm>
        </p:spPr>
        <p:txBody>
          <a:bodyPr anchor="ctr">
            <a:normAutofit/>
          </a:bodyPr>
          <a:lstStyle/>
          <a:p>
            <a:r>
              <a:rPr lang="fi-FI" dirty="0"/>
              <a:t>⚡️Sähköä ilmassa⚡️</a:t>
            </a:r>
          </a:p>
        </p:txBody>
      </p:sp>
      <p:pic>
        <p:nvPicPr>
          <p:cNvPr id="7" name="Kuva 6">
            <a:extLst>
              <a:ext uri="{FF2B5EF4-FFF2-40B4-BE49-F238E27FC236}">
                <a16:creationId xmlns:a16="http://schemas.microsoft.com/office/drawing/2014/main" id="{061C6D82-FE47-73D5-9DCA-6597FF2A4957}"/>
              </a:ext>
            </a:extLst>
          </p:cNvPr>
          <p:cNvPicPr>
            <a:picLocks noChangeAspect="1"/>
          </p:cNvPicPr>
          <p:nvPr/>
        </p:nvPicPr>
        <p:blipFill>
          <a:blip r:embed="rId4"/>
          <a:stretch>
            <a:fillRect/>
          </a:stretch>
        </p:blipFill>
        <p:spPr>
          <a:xfrm>
            <a:off x="5004539" y="3274810"/>
            <a:ext cx="2182921" cy="2806613"/>
          </a:xfrm>
          <a:prstGeom prst="rect">
            <a:avLst/>
          </a:prstGeom>
        </p:spPr>
      </p:pic>
      <p:pic>
        <p:nvPicPr>
          <p:cNvPr id="2" name="Picture 2" descr="Toimitusehdot | VilliHelmi">
            <a:extLst>
              <a:ext uri="{FF2B5EF4-FFF2-40B4-BE49-F238E27FC236}">
                <a16:creationId xmlns:a16="http://schemas.microsoft.com/office/drawing/2014/main" id="{CCB97C65-9BB4-5154-E12E-E2008AFCE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318162"/>
            <a:ext cx="3220278" cy="64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30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4FA65CB-BB92-AA40-AC75-6E4E032A41B3}"/>
              </a:ext>
            </a:extLst>
          </p:cNvPr>
          <p:cNvSpPr>
            <a:spLocks noGrp="1"/>
          </p:cNvSpPr>
          <p:nvPr>
            <p:ph idx="1"/>
          </p:nvPr>
        </p:nvSpPr>
        <p:spPr>
          <a:xfrm>
            <a:off x="1008296" y="1385754"/>
            <a:ext cx="7136243" cy="4553833"/>
          </a:xfrm>
        </p:spPr>
        <p:txBody>
          <a:bodyPr>
            <a:normAutofit fontScale="92500" lnSpcReduction="10000"/>
          </a:bodyPr>
          <a:lstStyle/>
          <a:p>
            <a:r>
              <a:rPr lang="fi-FI" sz="1600" dirty="0"/>
              <a:t>Pohjois-Hämeen alueellinen riistaneuvosto päätti uusista hirvieläintavoitteista vuosille 2024-2026</a:t>
            </a:r>
          </a:p>
          <a:p>
            <a:r>
              <a:rPr lang="fi-FI" sz="1600" dirty="0"/>
              <a:t>PH1 ja PH 2 hirvitalousalueiden hirvitiheystavoitetta päätettiin lievästi nostaa mm. kasvavan suurpetojen aiheuttaman saalistusvaikutuksen vuoksi</a:t>
            </a:r>
          </a:p>
          <a:p>
            <a:r>
              <a:rPr lang="fi-FI" sz="1600" dirty="0"/>
              <a:t>Asetettu tavoite </a:t>
            </a:r>
            <a:r>
              <a:rPr lang="fi-FI" sz="1600" b="1" dirty="0"/>
              <a:t>PH1 ja PH2 </a:t>
            </a:r>
            <a:r>
              <a:rPr lang="fi-FI" sz="1600" dirty="0"/>
              <a:t>alueilla on</a:t>
            </a:r>
          </a:p>
          <a:p>
            <a:pPr lvl="1"/>
            <a:r>
              <a:rPr lang="fi-FI" sz="1600" b="1" dirty="0"/>
              <a:t>Hirvitiheys 2,7-3,4 kpl/1000 ha </a:t>
            </a:r>
            <a:r>
              <a:rPr lang="fi-FI" sz="1600" i="1" dirty="0"/>
              <a:t>(vanha tavoite 2,6-3,1)</a:t>
            </a:r>
          </a:p>
          <a:p>
            <a:pPr lvl="1"/>
            <a:r>
              <a:rPr lang="fi-FI" sz="1600" dirty="0"/>
              <a:t>Jäävän kannan lehmiä/sonni-lukusuhde noin 1,8 ja jäävän kannan vasaosuus noin 30 %</a:t>
            </a:r>
          </a:p>
          <a:p>
            <a:r>
              <a:rPr lang="fi-FI" sz="1600" u="sng" dirty="0"/>
              <a:t>Alueellisen riistaneuvoston päätöksen mukaisesti </a:t>
            </a:r>
            <a:r>
              <a:rPr lang="fi-FI" sz="1600" u="sng" dirty="0">
                <a:latin typeface="Arial" panose="020B0604020202020204" pitchFamily="34" charset="0"/>
              </a:rPr>
              <a:t>p</a:t>
            </a:r>
            <a:r>
              <a:rPr lang="fi-FI" sz="1600" b="0" i="0" u="sng" strike="noStrike" baseline="0" dirty="0">
                <a:latin typeface="Arial" panose="020B0604020202020204" pitchFamily="34" charset="0"/>
              </a:rPr>
              <a:t>aikalliset olosuhteet huomioiden pyritään tavoitehaarukan keskivaiheille </a:t>
            </a:r>
            <a:endParaRPr lang="fi-FI" sz="1600" u="sng" dirty="0"/>
          </a:p>
          <a:p>
            <a:r>
              <a:rPr lang="fi-FI" sz="1600" dirty="0"/>
              <a:t>Satakunnan alueellinen riistaneuvosto päätti pitää SA-PH ja SA-PH-EH alueiden hirvitavoitteet ennallaan</a:t>
            </a:r>
          </a:p>
          <a:p>
            <a:pPr lvl="1"/>
            <a:r>
              <a:rPr lang="fi-FI" sz="1600" b="1" dirty="0"/>
              <a:t>SA-PH: Hirvitiheys 2,7-3,2 kpl/1000 ha</a:t>
            </a:r>
            <a:r>
              <a:rPr lang="fi-FI" sz="1600" dirty="0"/>
              <a:t>, Lehmä/sonni –lukusuhde noin 1,8 ja jäävän kannan vasaosuus 20-30 %</a:t>
            </a:r>
          </a:p>
          <a:p>
            <a:pPr lvl="1"/>
            <a:r>
              <a:rPr lang="fi-FI" sz="1600" b="1" dirty="0"/>
              <a:t>SA-PH-EH: Hirvitiheys 2,4-2,9 kpl/1000 ha</a:t>
            </a:r>
            <a:r>
              <a:rPr lang="fi-FI" sz="1600" dirty="0"/>
              <a:t>, Lehmä/sonni –lukusuhde noin 1,8 ja jäävän kannan vasaosuus 20-30 %</a:t>
            </a:r>
          </a:p>
        </p:txBody>
      </p:sp>
      <p:sp>
        <p:nvSpPr>
          <p:cNvPr id="4" name="Otsikko 3">
            <a:extLst>
              <a:ext uri="{FF2B5EF4-FFF2-40B4-BE49-F238E27FC236}">
                <a16:creationId xmlns:a16="http://schemas.microsoft.com/office/drawing/2014/main" id="{C27E3F6D-89B7-43E1-9D20-372838472D7A}"/>
              </a:ext>
            </a:extLst>
          </p:cNvPr>
          <p:cNvSpPr>
            <a:spLocks noGrp="1"/>
          </p:cNvSpPr>
          <p:nvPr>
            <p:ph type="title"/>
          </p:nvPr>
        </p:nvSpPr>
        <p:spPr>
          <a:xfrm>
            <a:off x="1008297" y="365127"/>
            <a:ext cx="6615248" cy="918667"/>
          </a:xfrm>
        </p:spPr>
        <p:txBody>
          <a:bodyPr/>
          <a:lstStyle/>
          <a:p>
            <a:r>
              <a:rPr lang="fi-FI" dirty="0"/>
              <a:t>Uudet hirvitavoitteet</a:t>
            </a:r>
          </a:p>
        </p:txBody>
      </p:sp>
      <p:sp>
        <p:nvSpPr>
          <p:cNvPr id="5" name="Päivämäärän paikkamerkki 4">
            <a:extLst>
              <a:ext uri="{FF2B5EF4-FFF2-40B4-BE49-F238E27FC236}">
                <a16:creationId xmlns:a16="http://schemas.microsoft.com/office/drawing/2014/main" id="{D481217E-22AF-2302-5EA5-525295A03BB0}"/>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6DAEDD8C-382E-CA92-1682-D8AFAF63D49E}"/>
              </a:ext>
            </a:extLst>
          </p:cNvPr>
          <p:cNvSpPr>
            <a:spLocks noGrp="1"/>
          </p:cNvSpPr>
          <p:nvPr>
            <p:ph type="sldNum" sz="quarter" idx="11"/>
          </p:nvPr>
        </p:nvSpPr>
        <p:spPr/>
        <p:txBody>
          <a:bodyPr/>
          <a:lstStyle/>
          <a:p>
            <a:pPr>
              <a:defRPr/>
            </a:pPr>
            <a:fld id="{AAAAE73C-1B5C-4BF3-905A-C433AB272EC6}" type="slidenum">
              <a:rPr lang="en-US" smtClean="0"/>
              <a:pPr>
                <a:defRPr/>
              </a:pPr>
              <a:t>11</a:t>
            </a:fld>
            <a:endParaRPr lang="en-US" dirty="0"/>
          </a:p>
        </p:txBody>
      </p:sp>
      <p:pic>
        <p:nvPicPr>
          <p:cNvPr id="7" name="Kuva 6">
            <a:extLst>
              <a:ext uri="{FF2B5EF4-FFF2-40B4-BE49-F238E27FC236}">
                <a16:creationId xmlns:a16="http://schemas.microsoft.com/office/drawing/2014/main" id="{367453F8-37B7-5D2E-916D-2D73813EE83F}"/>
              </a:ext>
            </a:extLst>
          </p:cNvPr>
          <p:cNvPicPr>
            <a:picLocks noChangeAspect="1"/>
          </p:cNvPicPr>
          <p:nvPr/>
        </p:nvPicPr>
        <p:blipFill>
          <a:blip r:embed="rId2"/>
          <a:srcRect l="16331" r="11199"/>
          <a:stretch/>
        </p:blipFill>
        <p:spPr>
          <a:xfrm>
            <a:off x="8271278" y="0"/>
            <a:ext cx="3508744" cy="6858000"/>
          </a:xfrm>
          <a:prstGeom prst="rect">
            <a:avLst/>
          </a:prstGeom>
        </p:spPr>
      </p:pic>
    </p:spTree>
    <p:extLst>
      <p:ext uri="{BB962C8B-B14F-4D97-AF65-F5344CB8AC3E}">
        <p14:creationId xmlns:p14="http://schemas.microsoft.com/office/powerpoint/2010/main" val="3056675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4FA65CB-BB92-AA40-AC75-6E4E032A41B3}"/>
              </a:ext>
            </a:extLst>
          </p:cNvPr>
          <p:cNvSpPr>
            <a:spLocks noGrp="1"/>
          </p:cNvSpPr>
          <p:nvPr>
            <p:ph idx="1"/>
          </p:nvPr>
        </p:nvSpPr>
        <p:spPr>
          <a:xfrm>
            <a:off x="848254" y="1283794"/>
            <a:ext cx="4781163" cy="4553833"/>
          </a:xfrm>
        </p:spPr>
        <p:txBody>
          <a:bodyPr>
            <a:normAutofit fontScale="92500" lnSpcReduction="10000"/>
          </a:bodyPr>
          <a:lstStyle/>
          <a:p>
            <a:r>
              <a:rPr lang="fi-FI" sz="1800" dirty="0"/>
              <a:t>Pohjois-Hämeen alueellinen riistaneuvosto päätti uusista hirvieläintavoitteista vuosille 2024-2026</a:t>
            </a:r>
          </a:p>
          <a:p>
            <a:r>
              <a:rPr lang="fi-FI" sz="1800" dirty="0"/>
              <a:t>Asetetut tavoitteet PH1 ja PH2 alueilla säilyivät käytännössä ennallaan, mutta tavoitehaarukka pyöristettiin kokonaislukuihin</a:t>
            </a:r>
          </a:p>
          <a:p>
            <a:pPr lvl="1"/>
            <a:r>
              <a:rPr lang="fi-FI" sz="1600" b="1" dirty="0"/>
              <a:t>PH1: Peuratiheys 3-4 kpl/1000 ha</a:t>
            </a:r>
          </a:p>
          <a:p>
            <a:pPr lvl="1"/>
            <a:r>
              <a:rPr lang="fi-FI" sz="1600" b="1" dirty="0"/>
              <a:t>PH2: Peuratiheys 5-6 kpl/1000 ha</a:t>
            </a:r>
          </a:p>
          <a:p>
            <a:pPr lvl="1"/>
            <a:endParaRPr lang="fi-FI" sz="1600" dirty="0"/>
          </a:p>
          <a:p>
            <a:r>
              <a:rPr lang="fi-FI" sz="1800" dirty="0"/>
              <a:t>Satakunnan alueellinen riistaneuvosto päätti pitää SA-PH-EH alueen peuratavoitteen ennallaan, mutta nosti lievästi SA-PH alueen tavoitetta</a:t>
            </a:r>
          </a:p>
          <a:p>
            <a:pPr lvl="1"/>
            <a:r>
              <a:rPr lang="fi-FI" sz="1600" b="1" dirty="0"/>
              <a:t>SA-PH-EH: Peuratiheys 27-33 kpl/1000 ha</a:t>
            </a:r>
            <a:endParaRPr lang="fi-FI" sz="1600" dirty="0"/>
          </a:p>
          <a:p>
            <a:pPr lvl="1"/>
            <a:r>
              <a:rPr lang="fi-FI" sz="1600" b="1" dirty="0"/>
              <a:t>SA-PH: Peuratiheys 7-10 kpl/1000 ha</a:t>
            </a:r>
            <a:endParaRPr lang="fi-FI" sz="1600" dirty="0"/>
          </a:p>
        </p:txBody>
      </p:sp>
      <p:sp>
        <p:nvSpPr>
          <p:cNvPr id="4" name="Otsikko 3">
            <a:extLst>
              <a:ext uri="{FF2B5EF4-FFF2-40B4-BE49-F238E27FC236}">
                <a16:creationId xmlns:a16="http://schemas.microsoft.com/office/drawing/2014/main" id="{C27E3F6D-89B7-43E1-9D20-372838472D7A}"/>
              </a:ext>
            </a:extLst>
          </p:cNvPr>
          <p:cNvSpPr>
            <a:spLocks noGrp="1"/>
          </p:cNvSpPr>
          <p:nvPr>
            <p:ph type="title"/>
          </p:nvPr>
        </p:nvSpPr>
        <p:spPr>
          <a:xfrm>
            <a:off x="1008297" y="365127"/>
            <a:ext cx="6689676" cy="918667"/>
          </a:xfrm>
        </p:spPr>
        <p:txBody>
          <a:bodyPr/>
          <a:lstStyle/>
          <a:p>
            <a:r>
              <a:rPr lang="fi-FI" dirty="0"/>
              <a:t>Uudet peuratavoitteet</a:t>
            </a:r>
          </a:p>
        </p:txBody>
      </p:sp>
      <p:sp>
        <p:nvSpPr>
          <p:cNvPr id="5" name="Päivämäärän paikkamerkki 4">
            <a:extLst>
              <a:ext uri="{FF2B5EF4-FFF2-40B4-BE49-F238E27FC236}">
                <a16:creationId xmlns:a16="http://schemas.microsoft.com/office/drawing/2014/main" id="{D481217E-22AF-2302-5EA5-525295A03BB0}"/>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6DAEDD8C-382E-CA92-1682-D8AFAF63D49E}"/>
              </a:ext>
            </a:extLst>
          </p:cNvPr>
          <p:cNvSpPr>
            <a:spLocks noGrp="1"/>
          </p:cNvSpPr>
          <p:nvPr>
            <p:ph type="sldNum" sz="quarter" idx="11"/>
          </p:nvPr>
        </p:nvSpPr>
        <p:spPr/>
        <p:txBody>
          <a:bodyPr/>
          <a:lstStyle/>
          <a:p>
            <a:pPr>
              <a:defRPr/>
            </a:pPr>
            <a:fld id="{AAAAE73C-1B5C-4BF3-905A-C433AB272EC6}" type="slidenum">
              <a:rPr lang="en-US" smtClean="0"/>
              <a:pPr>
                <a:defRPr/>
              </a:pPr>
              <a:t>12</a:t>
            </a:fld>
            <a:endParaRPr lang="en-US" dirty="0"/>
          </a:p>
        </p:txBody>
      </p:sp>
      <p:pic>
        <p:nvPicPr>
          <p:cNvPr id="2" name="Kuva 1">
            <a:extLst>
              <a:ext uri="{FF2B5EF4-FFF2-40B4-BE49-F238E27FC236}">
                <a16:creationId xmlns:a16="http://schemas.microsoft.com/office/drawing/2014/main" id="{CC80981D-330D-10D6-4B6E-A72208290357}"/>
              </a:ext>
            </a:extLst>
          </p:cNvPr>
          <p:cNvPicPr>
            <a:picLocks noChangeAspect="1"/>
          </p:cNvPicPr>
          <p:nvPr/>
        </p:nvPicPr>
        <p:blipFill>
          <a:blip r:embed="rId2"/>
          <a:srcRect l="13325" r="12552"/>
          <a:stretch/>
        </p:blipFill>
        <p:spPr>
          <a:xfrm>
            <a:off x="8465573" y="0"/>
            <a:ext cx="3588775" cy="6858000"/>
          </a:xfrm>
          <a:prstGeom prst="rect">
            <a:avLst/>
          </a:prstGeom>
        </p:spPr>
      </p:pic>
      <p:sp>
        <p:nvSpPr>
          <p:cNvPr id="7" name="Tekstiruutu 6">
            <a:extLst>
              <a:ext uri="{FF2B5EF4-FFF2-40B4-BE49-F238E27FC236}">
                <a16:creationId xmlns:a16="http://schemas.microsoft.com/office/drawing/2014/main" id="{593BF940-FD7D-44DA-F3C4-8006FF42A926}"/>
              </a:ext>
            </a:extLst>
          </p:cNvPr>
          <p:cNvSpPr txBox="1"/>
          <p:nvPr/>
        </p:nvSpPr>
        <p:spPr>
          <a:xfrm>
            <a:off x="5735863" y="2878868"/>
            <a:ext cx="2871020" cy="830997"/>
          </a:xfrm>
          <a:prstGeom prst="rect">
            <a:avLst/>
          </a:prstGeom>
          <a:noFill/>
          <a:ln>
            <a:solidFill>
              <a:srgbClr val="FF0000"/>
            </a:solidFill>
          </a:ln>
        </p:spPr>
        <p:txBody>
          <a:bodyPr wrap="square" rtlCol="0">
            <a:spAutoFit/>
          </a:bodyPr>
          <a:lstStyle/>
          <a:p>
            <a:r>
              <a:rPr lang="fi-FI" sz="1600" dirty="0"/>
              <a:t>Vastaa jotakuinkin nykyistä peuratiheyttä </a:t>
            </a:r>
            <a:r>
              <a:rPr lang="fi-FI" sz="1600" dirty="0">
                <a:sym typeface="Wingdings" panose="05000000000000000000" pitchFamily="2" charset="2"/>
              </a:rPr>
              <a:t> tavoitteena vakaa kanta tai lievä kasvu</a:t>
            </a:r>
            <a:endParaRPr lang="fi-FI" sz="1600" dirty="0"/>
          </a:p>
        </p:txBody>
      </p:sp>
      <p:sp>
        <p:nvSpPr>
          <p:cNvPr id="8" name="Tekstiruutu 7">
            <a:extLst>
              <a:ext uri="{FF2B5EF4-FFF2-40B4-BE49-F238E27FC236}">
                <a16:creationId xmlns:a16="http://schemas.microsoft.com/office/drawing/2014/main" id="{12A69E21-1D25-9CF1-75A9-65E5E455C425}"/>
              </a:ext>
            </a:extLst>
          </p:cNvPr>
          <p:cNvSpPr txBox="1"/>
          <p:nvPr/>
        </p:nvSpPr>
        <p:spPr>
          <a:xfrm>
            <a:off x="5735863" y="4643219"/>
            <a:ext cx="2871020" cy="1323439"/>
          </a:xfrm>
          <a:prstGeom prst="rect">
            <a:avLst/>
          </a:prstGeom>
          <a:noFill/>
          <a:ln>
            <a:solidFill>
              <a:srgbClr val="FF0000"/>
            </a:solidFill>
          </a:ln>
        </p:spPr>
        <p:txBody>
          <a:bodyPr wrap="square" rtlCol="0">
            <a:spAutoFit/>
          </a:bodyPr>
          <a:lstStyle/>
          <a:p>
            <a:r>
              <a:rPr lang="fi-FI" sz="1600" dirty="0"/>
              <a:t>SA-PH-EH alueella tavoitteena pienentää kantaa kevään 2024 tilanteesta noin 20%. SA-PH alueella tavoitteena vakaa kanta.</a:t>
            </a:r>
          </a:p>
        </p:txBody>
      </p:sp>
      <p:sp>
        <p:nvSpPr>
          <p:cNvPr id="10" name="Nuoli: Oikea 9">
            <a:extLst>
              <a:ext uri="{FF2B5EF4-FFF2-40B4-BE49-F238E27FC236}">
                <a16:creationId xmlns:a16="http://schemas.microsoft.com/office/drawing/2014/main" id="{748EDBAE-FF0A-9486-932F-772F5C72481C}"/>
              </a:ext>
            </a:extLst>
          </p:cNvPr>
          <p:cNvSpPr/>
          <p:nvPr/>
        </p:nvSpPr>
        <p:spPr>
          <a:xfrm>
            <a:off x="5107514" y="3294366"/>
            <a:ext cx="489098" cy="349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Nuoli: Oikea 10">
            <a:extLst>
              <a:ext uri="{FF2B5EF4-FFF2-40B4-BE49-F238E27FC236}">
                <a16:creationId xmlns:a16="http://schemas.microsoft.com/office/drawing/2014/main" id="{6CC923AC-E515-B396-8DB3-8EEE6E80339F}"/>
              </a:ext>
            </a:extLst>
          </p:cNvPr>
          <p:cNvSpPr/>
          <p:nvPr/>
        </p:nvSpPr>
        <p:spPr>
          <a:xfrm>
            <a:off x="5193542" y="4846674"/>
            <a:ext cx="489098" cy="349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8622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5D81C98-68CE-4A2C-B8F6-523550902FBC}"/>
              </a:ext>
            </a:extLst>
          </p:cNvPr>
          <p:cNvSpPr>
            <a:spLocks noGrp="1"/>
          </p:cNvSpPr>
          <p:nvPr>
            <p:ph idx="1"/>
          </p:nvPr>
        </p:nvSpPr>
        <p:spPr>
          <a:xfrm>
            <a:off x="1008296" y="1494692"/>
            <a:ext cx="10584365" cy="4894996"/>
          </a:xfrm>
        </p:spPr>
        <p:txBody>
          <a:bodyPr/>
          <a:lstStyle/>
          <a:p>
            <a:endParaRPr lang="fi-FI" sz="1800" dirty="0"/>
          </a:p>
          <a:p>
            <a:pPr lvl="2"/>
            <a:endParaRPr lang="fi-FI" sz="1400" dirty="0"/>
          </a:p>
          <a:p>
            <a:pPr marL="914400" lvl="2" indent="0">
              <a:buNone/>
            </a:pPr>
            <a:endParaRPr lang="fi-FI" dirty="0"/>
          </a:p>
          <a:p>
            <a:pPr marL="914400" lvl="2" indent="0">
              <a:buNone/>
            </a:pPr>
            <a:endParaRPr lang="fi-FI" dirty="0"/>
          </a:p>
        </p:txBody>
      </p:sp>
      <p:sp>
        <p:nvSpPr>
          <p:cNvPr id="12" name="Otsikko 11">
            <a:extLst>
              <a:ext uri="{FF2B5EF4-FFF2-40B4-BE49-F238E27FC236}">
                <a16:creationId xmlns:a16="http://schemas.microsoft.com/office/drawing/2014/main" id="{BF5B79C3-49D0-4EDF-9BAF-03DA89C6B9C5}"/>
              </a:ext>
            </a:extLst>
          </p:cNvPr>
          <p:cNvSpPr>
            <a:spLocks noGrp="1"/>
          </p:cNvSpPr>
          <p:nvPr>
            <p:ph type="title"/>
          </p:nvPr>
        </p:nvSpPr>
        <p:spPr>
          <a:xfrm>
            <a:off x="1008296" y="307181"/>
            <a:ext cx="10657523" cy="865796"/>
          </a:xfrm>
        </p:spPr>
        <p:txBody>
          <a:bodyPr>
            <a:normAutofit/>
          </a:bodyPr>
          <a:lstStyle/>
          <a:p>
            <a:r>
              <a:rPr lang="fi-FI" dirty="0"/>
              <a:t>Hirvisaalis pohjois-</a:t>
            </a:r>
            <a:r>
              <a:rPr lang="fi-FI" dirty="0" err="1"/>
              <a:t>häme</a:t>
            </a:r>
            <a:endParaRPr lang="fi-FI" dirty="0"/>
          </a:p>
        </p:txBody>
      </p:sp>
      <p:sp>
        <p:nvSpPr>
          <p:cNvPr id="5" name="Päivämäärän paikkamerkki 4">
            <a:extLst>
              <a:ext uri="{FF2B5EF4-FFF2-40B4-BE49-F238E27FC236}">
                <a16:creationId xmlns:a16="http://schemas.microsoft.com/office/drawing/2014/main" id="{94ACE664-E182-4EBA-8940-14A8B9D274A2}"/>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A0D511A2-0F6D-4A9C-A5DE-50CB7E449735}"/>
              </a:ext>
            </a:extLst>
          </p:cNvPr>
          <p:cNvSpPr>
            <a:spLocks noGrp="1"/>
          </p:cNvSpPr>
          <p:nvPr>
            <p:ph type="sldNum" sz="quarter" idx="11"/>
          </p:nvPr>
        </p:nvSpPr>
        <p:spPr/>
        <p:txBody>
          <a:bodyPr/>
          <a:lstStyle/>
          <a:p>
            <a:pPr>
              <a:defRPr/>
            </a:pPr>
            <a:fld id="{AAAAE73C-1B5C-4BF3-905A-C433AB272EC6}" type="slidenum">
              <a:rPr lang="en-US" smtClean="0"/>
              <a:pPr>
                <a:defRPr/>
              </a:pPr>
              <a:t>13</a:t>
            </a:fld>
            <a:endParaRPr lang="en-US" dirty="0"/>
          </a:p>
        </p:txBody>
      </p:sp>
      <p:pic>
        <p:nvPicPr>
          <p:cNvPr id="2" name="Kuva 1">
            <a:extLst>
              <a:ext uri="{FF2B5EF4-FFF2-40B4-BE49-F238E27FC236}">
                <a16:creationId xmlns:a16="http://schemas.microsoft.com/office/drawing/2014/main" id="{901ED80C-53B4-3646-6453-915791157B92}"/>
              </a:ext>
            </a:extLst>
          </p:cNvPr>
          <p:cNvPicPr>
            <a:picLocks noChangeAspect="1"/>
          </p:cNvPicPr>
          <p:nvPr/>
        </p:nvPicPr>
        <p:blipFill>
          <a:blip r:embed="rId2"/>
          <a:stretch>
            <a:fillRect/>
          </a:stretch>
        </p:blipFill>
        <p:spPr>
          <a:xfrm>
            <a:off x="779949" y="1494692"/>
            <a:ext cx="11259464" cy="4057022"/>
          </a:xfrm>
          <a:prstGeom prst="rect">
            <a:avLst/>
          </a:prstGeom>
        </p:spPr>
      </p:pic>
    </p:spTree>
    <p:extLst>
      <p:ext uri="{BB962C8B-B14F-4D97-AF65-F5344CB8AC3E}">
        <p14:creationId xmlns:p14="http://schemas.microsoft.com/office/powerpoint/2010/main" val="111732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CA3DC-C953-BB55-6431-1C91AA4442D9}"/>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175426F4-B34E-00C8-1300-95D79C2A6634}"/>
              </a:ext>
            </a:extLst>
          </p:cNvPr>
          <p:cNvSpPr>
            <a:spLocks noGrp="1"/>
          </p:cNvSpPr>
          <p:nvPr>
            <p:ph type="title"/>
          </p:nvPr>
        </p:nvSpPr>
        <p:spPr>
          <a:xfrm>
            <a:off x="2113694" y="282935"/>
            <a:ext cx="8753274" cy="691177"/>
          </a:xfrm>
        </p:spPr>
        <p:txBody>
          <a:bodyPr>
            <a:normAutofit/>
          </a:bodyPr>
          <a:lstStyle/>
          <a:p>
            <a:r>
              <a:rPr lang="fi-FI" dirty="0"/>
              <a:t>Hirvihavainnot </a:t>
            </a:r>
            <a:r>
              <a:rPr lang="fi-FI" dirty="0" err="1"/>
              <a:t>ruoveden</a:t>
            </a:r>
            <a:r>
              <a:rPr lang="fi-FI" dirty="0"/>
              <a:t> rhy</a:t>
            </a:r>
          </a:p>
        </p:txBody>
      </p:sp>
      <p:sp>
        <p:nvSpPr>
          <p:cNvPr id="5" name="Päivämäärän paikkamerkki 4">
            <a:extLst>
              <a:ext uri="{FF2B5EF4-FFF2-40B4-BE49-F238E27FC236}">
                <a16:creationId xmlns:a16="http://schemas.microsoft.com/office/drawing/2014/main" id="{5D486DA8-2C82-0131-74E6-959D5F98F8A1}"/>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8A52802F-7CD1-1FC8-FCDB-62892220B5BA}"/>
              </a:ext>
            </a:extLst>
          </p:cNvPr>
          <p:cNvSpPr>
            <a:spLocks noGrp="1"/>
          </p:cNvSpPr>
          <p:nvPr>
            <p:ph type="sldNum" sz="quarter" idx="11"/>
          </p:nvPr>
        </p:nvSpPr>
        <p:spPr/>
        <p:txBody>
          <a:bodyPr/>
          <a:lstStyle/>
          <a:p>
            <a:pPr>
              <a:defRPr/>
            </a:pPr>
            <a:fld id="{AAAAE73C-1B5C-4BF3-905A-C433AB272EC6}" type="slidenum">
              <a:rPr lang="en-US" smtClean="0"/>
              <a:pPr>
                <a:defRPr/>
              </a:pPr>
              <a:t>14</a:t>
            </a:fld>
            <a:endParaRPr lang="en-US" dirty="0"/>
          </a:p>
        </p:txBody>
      </p:sp>
      <p:pic>
        <p:nvPicPr>
          <p:cNvPr id="10" name="Kuva 9">
            <a:extLst>
              <a:ext uri="{FF2B5EF4-FFF2-40B4-BE49-F238E27FC236}">
                <a16:creationId xmlns:a16="http://schemas.microsoft.com/office/drawing/2014/main" id="{8B0EA1F5-3264-F94B-1625-86DFE4182623}"/>
              </a:ext>
            </a:extLst>
          </p:cNvPr>
          <p:cNvPicPr>
            <a:picLocks noChangeAspect="1"/>
          </p:cNvPicPr>
          <p:nvPr/>
        </p:nvPicPr>
        <p:blipFill>
          <a:blip r:embed="rId2"/>
          <a:stretch>
            <a:fillRect/>
          </a:stretch>
        </p:blipFill>
        <p:spPr>
          <a:xfrm>
            <a:off x="1115687" y="1149285"/>
            <a:ext cx="5251248" cy="5177287"/>
          </a:xfrm>
          <a:prstGeom prst="rect">
            <a:avLst/>
          </a:prstGeom>
          <a:ln>
            <a:solidFill>
              <a:schemeClr val="tx1"/>
            </a:solidFill>
          </a:ln>
        </p:spPr>
      </p:pic>
      <p:pic>
        <p:nvPicPr>
          <p:cNvPr id="4" name="Kuva 3">
            <a:extLst>
              <a:ext uri="{FF2B5EF4-FFF2-40B4-BE49-F238E27FC236}">
                <a16:creationId xmlns:a16="http://schemas.microsoft.com/office/drawing/2014/main" id="{9FB7C266-057D-426E-2D02-859DCC5426C5}"/>
              </a:ext>
            </a:extLst>
          </p:cNvPr>
          <p:cNvPicPr>
            <a:picLocks noChangeAspect="1"/>
          </p:cNvPicPr>
          <p:nvPr/>
        </p:nvPicPr>
        <p:blipFill>
          <a:blip r:embed="rId3"/>
          <a:stretch>
            <a:fillRect/>
          </a:stretch>
        </p:blipFill>
        <p:spPr>
          <a:xfrm>
            <a:off x="6646054" y="1141598"/>
            <a:ext cx="5182967" cy="5184974"/>
          </a:xfrm>
          <a:prstGeom prst="rect">
            <a:avLst/>
          </a:prstGeom>
          <a:ln>
            <a:solidFill>
              <a:schemeClr val="tx1"/>
            </a:solidFill>
          </a:ln>
        </p:spPr>
      </p:pic>
      <p:pic>
        <p:nvPicPr>
          <p:cNvPr id="12" name="Kuva 11">
            <a:extLst>
              <a:ext uri="{FF2B5EF4-FFF2-40B4-BE49-F238E27FC236}">
                <a16:creationId xmlns:a16="http://schemas.microsoft.com/office/drawing/2014/main" id="{B31DF9BD-13D1-794A-8989-6C758B0DEBF4}"/>
              </a:ext>
            </a:extLst>
          </p:cNvPr>
          <p:cNvPicPr>
            <a:picLocks noChangeAspect="1"/>
          </p:cNvPicPr>
          <p:nvPr/>
        </p:nvPicPr>
        <p:blipFill>
          <a:blip r:embed="rId4"/>
          <a:stretch>
            <a:fillRect/>
          </a:stretch>
        </p:blipFill>
        <p:spPr>
          <a:xfrm>
            <a:off x="866830" y="1262132"/>
            <a:ext cx="11000209" cy="4960070"/>
          </a:xfrm>
          <a:prstGeom prst="rect">
            <a:avLst/>
          </a:prstGeom>
          <a:ln>
            <a:solidFill>
              <a:schemeClr val="tx1"/>
            </a:solidFill>
          </a:ln>
        </p:spPr>
      </p:pic>
    </p:spTree>
    <p:extLst>
      <p:ext uri="{BB962C8B-B14F-4D97-AF65-F5344CB8AC3E}">
        <p14:creationId xmlns:p14="http://schemas.microsoft.com/office/powerpoint/2010/main" val="22873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5DAAB6-EBE4-F335-ECD5-DCCD484608EB}"/>
            </a:ext>
          </a:extLst>
        </p:cNvPr>
        <p:cNvGrpSpPr/>
        <p:nvPr/>
      </p:nvGrpSpPr>
      <p:grpSpPr>
        <a:xfrm>
          <a:off x="0" y="0"/>
          <a:ext cx="0" cy="0"/>
          <a:chOff x="0" y="0"/>
          <a:chExt cx="0" cy="0"/>
        </a:xfrm>
      </p:grpSpPr>
      <p:sp>
        <p:nvSpPr>
          <p:cNvPr id="7" name="Otsikko 6">
            <a:extLst>
              <a:ext uri="{FF2B5EF4-FFF2-40B4-BE49-F238E27FC236}">
                <a16:creationId xmlns:a16="http://schemas.microsoft.com/office/drawing/2014/main" id="{423FC2E0-383F-0865-7F70-6137BB24E674}"/>
              </a:ext>
            </a:extLst>
          </p:cNvPr>
          <p:cNvSpPr>
            <a:spLocks noGrp="1"/>
          </p:cNvSpPr>
          <p:nvPr>
            <p:ph type="title"/>
          </p:nvPr>
        </p:nvSpPr>
        <p:spPr>
          <a:xfrm>
            <a:off x="2113694" y="282935"/>
            <a:ext cx="8753274" cy="691177"/>
          </a:xfrm>
        </p:spPr>
        <p:txBody>
          <a:bodyPr>
            <a:normAutofit/>
          </a:bodyPr>
          <a:lstStyle/>
          <a:p>
            <a:r>
              <a:rPr lang="fi-FI" dirty="0"/>
              <a:t>Hirvihavainnot virtain rhy</a:t>
            </a:r>
          </a:p>
        </p:txBody>
      </p:sp>
      <p:sp>
        <p:nvSpPr>
          <p:cNvPr id="5" name="Päivämäärän paikkamerkki 4">
            <a:extLst>
              <a:ext uri="{FF2B5EF4-FFF2-40B4-BE49-F238E27FC236}">
                <a16:creationId xmlns:a16="http://schemas.microsoft.com/office/drawing/2014/main" id="{EB18B0CD-6B24-6B72-EAA7-DD37B516FEA6}"/>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F8971110-E215-F4FA-EE9A-ECE4381FAF1D}"/>
              </a:ext>
            </a:extLst>
          </p:cNvPr>
          <p:cNvSpPr>
            <a:spLocks noGrp="1"/>
          </p:cNvSpPr>
          <p:nvPr>
            <p:ph type="sldNum" sz="quarter" idx="11"/>
          </p:nvPr>
        </p:nvSpPr>
        <p:spPr/>
        <p:txBody>
          <a:bodyPr/>
          <a:lstStyle/>
          <a:p>
            <a:pPr>
              <a:defRPr/>
            </a:pPr>
            <a:fld id="{AAAAE73C-1B5C-4BF3-905A-C433AB272EC6}" type="slidenum">
              <a:rPr lang="en-US" smtClean="0"/>
              <a:pPr>
                <a:defRPr/>
              </a:pPr>
              <a:t>15</a:t>
            </a:fld>
            <a:endParaRPr lang="en-US" dirty="0"/>
          </a:p>
        </p:txBody>
      </p:sp>
      <p:pic>
        <p:nvPicPr>
          <p:cNvPr id="10" name="Kuva 9">
            <a:extLst>
              <a:ext uri="{FF2B5EF4-FFF2-40B4-BE49-F238E27FC236}">
                <a16:creationId xmlns:a16="http://schemas.microsoft.com/office/drawing/2014/main" id="{A48514F1-0FE8-14DA-B07F-D2B1D488E88C}"/>
              </a:ext>
            </a:extLst>
          </p:cNvPr>
          <p:cNvPicPr>
            <a:picLocks noChangeAspect="1"/>
          </p:cNvPicPr>
          <p:nvPr/>
        </p:nvPicPr>
        <p:blipFill>
          <a:blip r:embed="rId2"/>
          <a:stretch>
            <a:fillRect/>
          </a:stretch>
        </p:blipFill>
        <p:spPr>
          <a:xfrm>
            <a:off x="1115687" y="1149285"/>
            <a:ext cx="5251248" cy="5177287"/>
          </a:xfrm>
          <a:prstGeom prst="rect">
            <a:avLst/>
          </a:prstGeom>
          <a:ln>
            <a:solidFill>
              <a:schemeClr val="tx1"/>
            </a:solidFill>
          </a:ln>
        </p:spPr>
      </p:pic>
      <p:pic>
        <p:nvPicPr>
          <p:cNvPr id="3" name="Kuva 2">
            <a:extLst>
              <a:ext uri="{FF2B5EF4-FFF2-40B4-BE49-F238E27FC236}">
                <a16:creationId xmlns:a16="http://schemas.microsoft.com/office/drawing/2014/main" id="{D079D506-D39F-5652-E9AE-37486F3A3E4D}"/>
              </a:ext>
            </a:extLst>
          </p:cNvPr>
          <p:cNvPicPr>
            <a:picLocks noChangeAspect="1"/>
          </p:cNvPicPr>
          <p:nvPr/>
        </p:nvPicPr>
        <p:blipFill>
          <a:blip r:embed="rId3"/>
          <a:stretch>
            <a:fillRect/>
          </a:stretch>
        </p:blipFill>
        <p:spPr>
          <a:xfrm>
            <a:off x="6603669" y="1149284"/>
            <a:ext cx="5263370" cy="5177287"/>
          </a:xfrm>
          <a:prstGeom prst="rect">
            <a:avLst/>
          </a:prstGeom>
          <a:ln>
            <a:solidFill>
              <a:schemeClr val="tx1"/>
            </a:solidFill>
          </a:ln>
        </p:spPr>
      </p:pic>
      <p:pic>
        <p:nvPicPr>
          <p:cNvPr id="12" name="Kuva 11">
            <a:extLst>
              <a:ext uri="{FF2B5EF4-FFF2-40B4-BE49-F238E27FC236}">
                <a16:creationId xmlns:a16="http://schemas.microsoft.com/office/drawing/2014/main" id="{BA6B1464-6E3F-2D82-15C0-5928C5596AC3}"/>
              </a:ext>
            </a:extLst>
          </p:cNvPr>
          <p:cNvPicPr>
            <a:picLocks noChangeAspect="1"/>
          </p:cNvPicPr>
          <p:nvPr/>
        </p:nvPicPr>
        <p:blipFill>
          <a:blip r:embed="rId4"/>
          <a:stretch>
            <a:fillRect/>
          </a:stretch>
        </p:blipFill>
        <p:spPr>
          <a:xfrm>
            <a:off x="740371" y="1161257"/>
            <a:ext cx="11166966" cy="5035262"/>
          </a:xfrm>
          <a:prstGeom prst="rect">
            <a:avLst/>
          </a:prstGeom>
          <a:ln>
            <a:solidFill>
              <a:schemeClr val="tx1"/>
            </a:solidFill>
          </a:ln>
        </p:spPr>
      </p:pic>
    </p:spTree>
    <p:extLst>
      <p:ext uri="{BB962C8B-B14F-4D97-AF65-F5344CB8AC3E}">
        <p14:creationId xmlns:p14="http://schemas.microsoft.com/office/powerpoint/2010/main" val="28624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29FA1888-FAFF-EE96-1579-DF99D0C7BC69}"/>
              </a:ext>
            </a:extLst>
          </p:cNvPr>
          <p:cNvSpPr>
            <a:spLocks noGrp="1"/>
          </p:cNvSpPr>
          <p:nvPr>
            <p:ph idx="1"/>
          </p:nvPr>
        </p:nvSpPr>
        <p:spPr>
          <a:xfrm>
            <a:off x="1008297" y="5803639"/>
            <a:ext cx="10657522" cy="462224"/>
          </a:xfrm>
        </p:spPr>
        <p:txBody>
          <a:bodyPr/>
          <a:lstStyle/>
          <a:p>
            <a:r>
              <a:rPr lang="fi-FI" dirty="0"/>
              <a:t>Pyyntilupien käyttöaste 3.2.2025 oli noin 39 %.</a:t>
            </a:r>
          </a:p>
          <a:p>
            <a:endParaRPr lang="fi-FI" dirty="0"/>
          </a:p>
        </p:txBody>
      </p:sp>
      <p:sp>
        <p:nvSpPr>
          <p:cNvPr id="7" name="Otsikko 6">
            <a:extLst>
              <a:ext uri="{FF2B5EF4-FFF2-40B4-BE49-F238E27FC236}">
                <a16:creationId xmlns:a16="http://schemas.microsoft.com/office/drawing/2014/main" id="{E5A2F808-4506-F363-227E-6508A65A6A69}"/>
              </a:ext>
            </a:extLst>
          </p:cNvPr>
          <p:cNvSpPr>
            <a:spLocks noGrp="1"/>
          </p:cNvSpPr>
          <p:nvPr>
            <p:ph type="title"/>
          </p:nvPr>
        </p:nvSpPr>
        <p:spPr>
          <a:xfrm>
            <a:off x="1008296" y="365127"/>
            <a:ext cx="10657523" cy="659805"/>
          </a:xfrm>
        </p:spPr>
        <p:txBody>
          <a:bodyPr/>
          <a:lstStyle/>
          <a:p>
            <a:r>
              <a:rPr lang="fi-FI" dirty="0"/>
              <a:t>Valkohäntäpeurasaalis PH1</a:t>
            </a:r>
          </a:p>
        </p:txBody>
      </p:sp>
      <p:sp>
        <p:nvSpPr>
          <p:cNvPr id="5" name="Päivämäärän paikkamerkki 4">
            <a:extLst>
              <a:ext uri="{FF2B5EF4-FFF2-40B4-BE49-F238E27FC236}">
                <a16:creationId xmlns:a16="http://schemas.microsoft.com/office/drawing/2014/main" id="{96B36C5C-525A-3AB0-AB11-2B205EF6255F}"/>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690ACE08-2D12-80E6-CD70-31F59372B6B5}"/>
              </a:ext>
            </a:extLst>
          </p:cNvPr>
          <p:cNvSpPr>
            <a:spLocks noGrp="1"/>
          </p:cNvSpPr>
          <p:nvPr>
            <p:ph type="sldNum" sz="quarter" idx="11"/>
          </p:nvPr>
        </p:nvSpPr>
        <p:spPr/>
        <p:txBody>
          <a:bodyPr/>
          <a:lstStyle/>
          <a:p>
            <a:pPr>
              <a:defRPr/>
            </a:pPr>
            <a:fld id="{AAAAE73C-1B5C-4BF3-905A-C433AB272EC6}" type="slidenum">
              <a:rPr lang="en-US" smtClean="0"/>
              <a:pPr>
                <a:defRPr/>
              </a:pPr>
              <a:t>16</a:t>
            </a:fld>
            <a:endParaRPr lang="en-US" dirty="0"/>
          </a:p>
        </p:txBody>
      </p:sp>
      <p:pic>
        <p:nvPicPr>
          <p:cNvPr id="11" name="Kuva 10">
            <a:extLst>
              <a:ext uri="{FF2B5EF4-FFF2-40B4-BE49-F238E27FC236}">
                <a16:creationId xmlns:a16="http://schemas.microsoft.com/office/drawing/2014/main" id="{EC523137-F678-771B-728B-D31BB89459A4}"/>
              </a:ext>
            </a:extLst>
          </p:cNvPr>
          <p:cNvPicPr>
            <a:picLocks noChangeAspect="1"/>
          </p:cNvPicPr>
          <p:nvPr/>
        </p:nvPicPr>
        <p:blipFill>
          <a:blip r:embed="rId3"/>
          <a:stretch>
            <a:fillRect/>
          </a:stretch>
        </p:blipFill>
        <p:spPr>
          <a:xfrm>
            <a:off x="1736372" y="1148757"/>
            <a:ext cx="9482289" cy="4506611"/>
          </a:xfrm>
          <a:prstGeom prst="rect">
            <a:avLst/>
          </a:prstGeom>
          <a:ln>
            <a:solidFill>
              <a:schemeClr val="tx1"/>
            </a:solidFill>
          </a:ln>
        </p:spPr>
      </p:pic>
      <p:pic>
        <p:nvPicPr>
          <p:cNvPr id="13" name="Kuva 12">
            <a:extLst>
              <a:ext uri="{FF2B5EF4-FFF2-40B4-BE49-F238E27FC236}">
                <a16:creationId xmlns:a16="http://schemas.microsoft.com/office/drawing/2014/main" id="{BE028463-99E5-9C3A-36E6-7A9BB5174147}"/>
              </a:ext>
            </a:extLst>
          </p:cNvPr>
          <p:cNvPicPr>
            <a:picLocks noChangeAspect="1"/>
          </p:cNvPicPr>
          <p:nvPr/>
        </p:nvPicPr>
        <p:blipFill>
          <a:blip r:embed="rId4"/>
          <a:stretch>
            <a:fillRect/>
          </a:stretch>
        </p:blipFill>
        <p:spPr>
          <a:xfrm>
            <a:off x="3617796" y="981546"/>
            <a:ext cx="5469355" cy="5651029"/>
          </a:xfrm>
          <a:prstGeom prst="rect">
            <a:avLst/>
          </a:prstGeom>
          <a:ln>
            <a:solidFill>
              <a:schemeClr val="tx1"/>
            </a:solidFill>
          </a:ln>
        </p:spPr>
      </p:pic>
    </p:spTree>
    <p:extLst>
      <p:ext uri="{BB962C8B-B14F-4D97-AF65-F5344CB8AC3E}">
        <p14:creationId xmlns:p14="http://schemas.microsoft.com/office/powerpoint/2010/main" val="17221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78C3FE-F21F-14CF-ECD9-F2E1F762CA8C}"/>
            </a:ext>
          </a:extLst>
        </p:cNvPr>
        <p:cNvGrpSpPr/>
        <p:nvPr/>
      </p:nvGrpSpPr>
      <p:grpSpPr>
        <a:xfrm>
          <a:off x="0" y="0"/>
          <a:ext cx="0" cy="0"/>
          <a:chOff x="0" y="0"/>
          <a:chExt cx="0" cy="0"/>
        </a:xfrm>
      </p:grpSpPr>
      <p:pic>
        <p:nvPicPr>
          <p:cNvPr id="9" name="Kuva 8">
            <a:extLst>
              <a:ext uri="{FF2B5EF4-FFF2-40B4-BE49-F238E27FC236}">
                <a16:creationId xmlns:a16="http://schemas.microsoft.com/office/drawing/2014/main" id="{DE4E4F57-3413-1A64-0EE8-F93F61143615}"/>
              </a:ext>
            </a:extLst>
          </p:cNvPr>
          <p:cNvPicPr>
            <a:picLocks noChangeAspect="1"/>
          </p:cNvPicPr>
          <p:nvPr/>
        </p:nvPicPr>
        <p:blipFill>
          <a:blip r:embed="rId2"/>
          <a:stretch>
            <a:fillRect/>
          </a:stretch>
        </p:blipFill>
        <p:spPr>
          <a:xfrm>
            <a:off x="1336431" y="1042626"/>
            <a:ext cx="10242620" cy="4634469"/>
          </a:xfrm>
          <a:prstGeom prst="rect">
            <a:avLst/>
          </a:prstGeom>
          <a:ln>
            <a:solidFill>
              <a:schemeClr val="tx1"/>
            </a:solidFill>
          </a:ln>
        </p:spPr>
      </p:pic>
      <p:sp>
        <p:nvSpPr>
          <p:cNvPr id="8" name="Sisällön paikkamerkki 7">
            <a:extLst>
              <a:ext uri="{FF2B5EF4-FFF2-40B4-BE49-F238E27FC236}">
                <a16:creationId xmlns:a16="http://schemas.microsoft.com/office/drawing/2014/main" id="{9251C68E-A8F1-E2CA-2FA9-80FE1929E102}"/>
              </a:ext>
            </a:extLst>
          </p:cNvPr>
          <p:cNvSpPr>
            <a:spLocks noGrp="1"/>
          </p:cNvSpPr>
          <p:nvPr>
            <p:ph idx="1"/>
          </p:nvPr>
        </p:nvSpPr>
        <p:spPr>
          <a:xfrm>
            <a:off x="1008297" y="5815374"/>
            <a:ext cx="10657522" cy="462224"/>
          </a:xfrm>
        </p:spPr>
        <p:txBody>
          <a:bodyPr/>
          <a:lstStyle/>
          <a:p>
            <a:r>
              <a:rPr lang="fi-FI" dirty="0"/>
              <a:t>Pyyntilupien käyttöaste 3.2.2025 oli noin 49 %.</a:t>
            </a:r>
          </a:p>
          <a:p>
            <a:endParaRPr lang="fi-FI" dirty="0"/>
          </a:p>
        </p:txBody>
      </p:sp>
      <p:sp>
        <p:nvSpPr>
          <p:cNvPr id="7" name="Otsikko 6">
            <a:extLst>
              <a:ext uri="{FF2B5EF4-FFF2-40B4-BE49-F238E27FC236}">
                <a16:creationId xmlns:a16="http://schemas.microsoft.com/office/drawing/2014/main" id="{4674717B-C47B-3416-82CD-34DEE44EF805}"/>
              </a:ext>
            </a:extLst>
          </p:cNvPr>
          <p:cNvSpPr>
            <a:spLocks noGrp="1"/>
          </p:cNvSpPr>
          <p:nvPr>
            <p:ph type="title"/>
          </p:nvPr>
        </p:nvSpPr>
        <p:spPr>
          <a:xfrm>
            <a:off x="1008297" y="192311"/>
            <a:ext cx="10657523" cy="659805"/>
          </a:xfrm>
        </p:spPr>
        <p:txBody>
          <a:bodyPr/>
          <a:lstStyle/>
          <a:p>
            <a:r>
              <a:rPr lang="fi-FI" dirty="0"/>
              <a:t>Valkohäntäpeurasaalis PH2</a:t>
            </a:r>
          </a:p>
        </p:txBody>
      </p:sp>
      <p:sp>
        <p:nvSpPr>
          <p:cNvPr id="5" name="Päivämäärän paikkamerkki 4">
            <a:extLst>
              <a:ext uri="{FF2B5EF4-FFF2-40B4-BE49-F238E27FC236}">
                <a16:creationId xmlns:a16="http://schemas.microsoft.com/office/drawing/2014/main" id="{FED27D34-CDAB-A121-6ADE-A85ADF3B8BD2}"/>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1BB15073-E404-8E25-F9DF-A99DC886C23F}"/>
              </a:ext>
            </a:extLst>
          </p:cNvPr>
          <p:cNvSpPr>
            <a:spLocks noGrp="1"/>
          </p:cNvSpPr>
          <p:nvPr>
            <p:ph type="sldNum" sz="quarter" idx="11"/>
          </p:nvPr>
        </p:nvSpPr>
        <p:spPr/>
        <p:txBody>
          <a:bodyPr/>
          <a:lstStyle/>
          <a:p>
            <a:pPr>
              <a:defRPr/>
            </a:pPr>
            <a:fld id="{AAAAE73C-1B5C-4BF3-905A-C433AB272EC6}" type="slidenum">
              <a:rPr lang="en-US" smtClean="0"/>
              <a:pPr>
                <a:defRPr/>
              </a:pPr>
              <a:t>17</a:t>
            </a:fld>
            <a:endParaRPr lang="en-US" dirty="0"/>
          </a:p>
        </p:txBody>
      </p:sp>
      <p:pic>
        <p:nvPicPr>
          <p:cNvPr id="3" name="Kuva 2">
            <a:extLst>
              <a:ext uri="{FF2B5EF4-FFF2-40B4-BE49-F238E27FC236}">
                <a16:creationId xmlns:a16="http://schemas.microsoft.com/office/drawing/2014/main" id="{EE122126-4F26-BAD6-FEA1-76FABE8C9777}"/>
              </a:ext>
            </a:extLst>
          </p:cNvPr>
          <p:cNvPicPr>
            <a:picLocks noChangeAspect="1"/>
          </p:cNvPicPr>
          <p:nvPr/>
        </p:nvPicPr>
        <p:blipFill>
          <a:blip r:embed="rId3"/>
          <a:stretch>
            <a:fillRect/>
          </a:stretch>
        </p:blipFill>
        <p:spPr>
          <a:xfrm>
            <a:off x="3540923" y="964206"/>
            <a:ext cx="5914576" cy="5796677"/>
          </a:xfrm>
          <a:prstGeom prst="rect">
            <a:avLst/>
          </a:prstGeom>
          <a:ln>
            <a:solidFill>
              <a:schemeClr val="tx1"/>
            </a:solidFill>
          </a:ln>
        </p:spPr>
      </p:pic>
    </p:spTree>
    <p:extLst>
      <p:ext uri="{BB962C8B-B14F-4D97-AF65-F5344CB8AC3E}">
        <p14:creationId xmlns:p14="http://schemas.microsoft.com/office/powerpoint/2010/main" val="19692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20DA1C-B86B-17BB-1F4F-E10929D4236D}"/>
            </a:ext>
          </a:extLst>
        </p:cNvPr>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1CE3E322-787C-7203-F813-56E6D79D7B38}"/>
              </a:ext>
            </a:extLst>
          </p:cNvPr>
          <p:cNvSpPr>
            <a:spLocks noGrp="1"/>
          </p:cNvSpPr>
          <p:nvPr>
            <p:ph idx="1"/>
          </p:nvPr>
        </p:nvSpPr>
        <p:spPr>
          <a:xfrm>
            <a:off x="1008297" y="5815374"/>
            <a:ext cx="10657522" cy="462224"/>
          </a:xfrm>
        </p:spPr>
        <p:txBody>
          <a:bodyPr/>
          <a:lstStyle/>
          <a:p>
            <a:r>
              <a:rPr lang="fi-FI" dirty="0"/>
              <a:t>Pyyntilupien käyttöaste 3.2.2025 oli noin 50 %.</a:t>
            </a:r>
          </a:p>
          <a:p>
            <a:endParaRPr lang="fi-FI" dirty="0"/>
          </a:p>
        </p:txBody>
      </p:sp>
      <p:sp>
        <p:nvSpPr>
          <p:cNvPr id="7" name="Otsikko 6">
            <a:extLst>
              <a:ext uri="{FF2B5EF4-FFF2-40B4-BE49-F238E27FC236}">
                <a16:creationId xmlns:a16="http://schemas.microsoft.com/office/drawing/2014/main" id="{7612DD5D-E1D8-64B0-21FE-979E40DD840F}"/>
              </a:ext>
            </a:extLst>
          </p:cNvPr>
          <p:cNvSpPr>
            <a:spLocks noGrp="1"/>
          </p:cNvSpPr>
          <p:nvPr>
            <p:ph type="title"/>
          </p:nvPr>
        </p:nvSpPr>
        <p:spPr>
          <a:xfrm>
            <a:off x="1008297" y="192311"/>
            <a:ext cx="10657523" cy="659805"/>
          </a:xfrm>
        </p:spPr>
        <p:txBody>
          <a:bodyPr/>
          <a:lstStyle/>
          <a:p>
            <a:r>
              <a:rPr lang="fi-FI" dirty="0"/>
              <a:t>Valkohäntäpeurasaalis </a:t>
            </a:r>
            <a:r>
              <a:rPr lang="fi-FI" dirty="0" err="1"/>
              <a:t>sa-ph-eh</a:t>
            </a:r>
            <a:endParaRPr lang="fi-FI" dirty="0"/>
          </a:p>
        </p:txBody>
      </p:sp>
      <p:sp>
        <p:nvSpPr>
          <p:cNvPr id="5" name="Päivämäärän paikkamerkki 4">
            <a:extLst>
              <a:ext uri="{FF2B5EF4-FFF2-40B4-BE49-F238E27FC236}">
                <a16:creationId xmlns:a16="http://schemas.microsoft.com/office/drawing/2014/main" id="{0D8B0420-770B-97AE-20F4-78BB5FCC5B8E}"/>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70D8E807-F76A-AB24-E998-16755519C629}"/>
              </a:ext>
            </a:extLst>
          </p:cNvPr>
          <p:cNvSpPr>
            <a:spLocks noGrp="1"/>
          </p:cNvSpPr>
          <p:nvPr>
            <p:ph type="sldNum" sz="quarter" idx="11"/>
          </p:nvPr>
        </p:nvSpPr>
        <p:spPr/>
        <p:txBody>
          <a:bodyPr/>
          <a:lstStyle/>
          <a:p>
            <a:pPr>
              <a:defRPr/>
            </a:pPr>
            <a:fld id="{AAAAE73C-1B5C-4BF3-905A-C433AB272EC6}" type="slidenum">
              <a:rPr lang="en-US" smtClean="0"/>
              <a:pPr>
                <a:defRPr/>
              </a:pPr>
              <a:t>18</a:t>
            </a:fld>
            <a:endParaRPr lang="en-US" dirty="0"/>
          </a:p>
        </p:txBody>
      </p:sp>
      <p:pic>
        <p:nvPicPr>
          <p:cNvPr id="4" name="Kuva 3">
            <a:extLst>
              <a:ext uri="{FF2B5EF4-FFF2-40B4-BE49-F238E27FC236}">
                <a16:creationId xmlns:a16="http://schemas.microsoft.com/office/drawing/2014/main" id="{1938EA02-E5FE-38BB-AB4B-0257CC49DE74}"/>
              </a:ext>
            </a:extLst>
          </p:cNvPr>
          <p:cNvPicPr>
            <a:picLocks noChangeAspect="1"/>
          </p:cNvPicPr>
          <p:nvPr/>
        </p:nvPicPr>
        <p:blipFill>
          <a:blip r:embed="rId2"/>
          <a:stretch>
            <a:fillRect/>
          </a:stretch>
        </p:blipFill>
        <p:spPr>
          <a:xfrm>
            <a:off x="1336431" y="1046734"/>
            <a:ext cx="10189029" cy="4574022"/>
          </a:xfrm>
          <a:prstGeom prst="rect">
            <a:avLst/>
          </a:prstGeom>
          <a:ln>
            <a:solidFill>
              <a:schemeClr val="tx1"/>
            </a:solidFill>
          </a:ln>
        </p:spPr>
      </p:pic>
      <p:pic>
        <p:nvPicPr>
          <p:cNvPr id="11" name="Kuva 10">
            <a:extLst>
              <a:ext uri="{FF2B5EF4-FFF2-40B4-BE49-F238E27FC236}">
                <a16:creationId xmlns:a16="http://schemas.microsoft.com/office/drawing/2014/main" id="{BD4BDD35-977F-007C-CA77-872002D99078}"/>
              </a:ext>
            </a:extLst>
          </p:cNvPr>
          <p:cNvPicPr>
            <a:picLocks noChangeAspect="1"/>
          </p:cNvPicPr>
          <p:nvPr/>
        </p:nvPicPr>
        <p:blipFill>
          <a:blip r:embed="rId3"/>
          <a:stretch>
            <a:fillRect/>
          </a:stretch>
        </p:blipFill>
        <p:spPr>
          <a:xfrm>
            <a:off x="3619659" y="642737"/>
            <a:ext cx="5943260" cy="5868596"/>
          </a:xfrm>
          <a:prstGeom prst="rect">
            <a:avLst/>
          </a:prstGeom>
          <a:ln>
            <a:solidFill>
              <a:schemeClr val="tx1"/>
            </a:solidFill>
          </a:ln>
        </p:spPr>
      </p:pic>
    </p:spTree>
    <p:extLst>
      <p:ext uri="{BB962C8B-B14F-4D97-AF65-F5344CB8AC3E}">
        <p14:creationId xmlns:p14="http://schemas.microsoft.com/office/powerpoint/2010/main" val="28279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C0C08A-133A-4ED7-729F-CC9B387C4E6A}"/>
            </a:ext>
          </a:extLst>
        </p:cNvPr>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E0387E93-9D93-CC6F-0E96-3C44F208BB3C}"/>
              </a:ext>
            </a:extLst>
          </p:cNvPr>
          <p:cNvSpPr>
            <a:spLocks noGrp="1"/>
          </p:cNvSpPr>
          <p:nvPr>
            <p:ph idx="1"/>
          </p:nvPr>
        </p:nvSpPr>
        <p:spPr>
          <a:xfrm>
            <a:off x="1008297" y="5815374"/>
            <a:ext cx="10657522" cy="462224"/>
          </a:xfrm>
        </p:spPr>
        <p:txBody>
          <a:bodyPr/>
          <a:lstStyle/>
          <a:p>
            <a:r>
              <a:rPr lang="fi-FI" dirty="0"/>
              <a:t>Pyyntilupien käyttöaste 3.2.2025 oli noin 54 %.</a:t>
            </a:r>
          </a:p>
          <a:p>
            <a:endParaRPr lang="fi-FI" dirty="0"/>
          </a:p>
        </p:txBody>
      </p:sp>
      <p:sp>
        <p:nvSpPr>
          <p:cNvPr id="7" name="Otsikko 6">
            <a:extLst>
              <a:ext uri="{FF2B5EF4-FFF2-40B4-BE49-F238E27FC236}">
                <a16:creationId xmlns:a16="http://schemas.microsoft.com/office/drawing/2014/main" id="{3F52555C-9E06-FCC2-066F-046E86522AE8}"/>
              </a:ext>
            </a:extLst>
          </p:cNvPr>
          <p:cNvSpPr>
            <a:spLocks noGrp="1"/>
          </p:cNvSpPr>
          <p:nvPr>
            <p:ph type="title"/>
          </p:nvPr>
        </p:nvSpPr>
        <p:spPr>
          <a:xfrm>
            <a:off x="1008297" y="192311"/>
            <a:ext cx="10657523" cy="659805"/>
          </a:xfrm>
        </p:spPr>
        <p:txBody>
          <a:bodyPr/>
          <a:lstStyle/>
          <a:p>
            <a:r>
              <a:rPr lang="fi-FI" dirty="0"/>
              <a:t>Valkohäntäpeurasaalis </a:t>
            </a:r>
            <a:r>
              <a:rPr lang="fi-FI" dirty="0" err="1"/>
              <a:t>sa-ph</a:t>
            </a:r>
            <a:endParaRPr lang="fi-FI" dirty="0"/>
          </a:p>
        </p:txBody>
      </p:sp>
      <p:sp>
        <p:nvSpPr>
          <p:cNvPr id="5" name="Päivämäärän paikkamerkki 4">
            <a:extLst>
              <a:ext uri="{FF2B5EF4-FFF2-40B4-BE49-F238E27FC236}">
                <a16:creationId xmlns:a16="http://schemas.microsoft.com/office/drawing/2014/main" id="{44B4BFFE-E42B-B88D-7FD9-37825FA010DF}"/>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0B7673D8-0FDF-FB38-3E10-32EA17647BC1}"/>
              </a:ext>
            </a:extLst>
          </p:cNvPr>
          <p:cNvSpPr>
            <a:spLocks noGrp="1"/>
          </p:cNvSpPr>
          <p:nvPr>
            <p:ph type="sldNum" sz="quarter" idx="11"/>
          </p:nvPr>
        </p:nvSpPr>
        <p:spPr/>
        <p:txBody>
          <a:bodyPr/>
          <a:lstStyle/>
          <a:p>
            <a:pPr>
              <a:defRPr/>
            </a:pPr>
            <a:fld id="{AAAAE73C-1B5C-4BF3-905A-C433AB272EC6}" type="slidenum">
              <a:rPr lang="en-US" smtClean="0"/>
              <a:pPr>
                <a:defRPr/>
              </a:pPr>
              <a:t>19</a:t>
            </a:fld>
            <a:endParaRPr lang="en-US" dirty="0"/>
          </a:p>
        </p:txBody>
      </p:sp>
      <p:pic>
        <p:nvPicPr>
          <p:cNvPr id="3" name="Kuva 2">
            <a:extLst>
              <a:ext uri="{FF2B5EF4-FFF2-40B4-BE49-F238E27FC236}">
                <a16:creationId xmlns:a16="http://schemas.microsoft.com/office/drawing/2014/main" id="{EA3F4D3A-F992-97B3-1AED-3594DA5E7FF0}"/>
              </a:ext>
            </a:extLst>
          </p:cNvPr>
          <p:cNvPicPr>
            <a:picLocks noChangeAspect="1"/>
          </p:cNvPicPr>
          <p:nvPr/>
        </p:nvPicPr>
        <p:blipFill>
          <a:blip r:embed="rId2"/>
          <a:stretch>
            <a:fillRect/>
          </a:stretch>
        </p:blipFill>
        <p:spPr>
          <a:xfrm>
            <a:off x="1207132" y="975828"/>
            <a:ext cx="10458687" cy="4727456"/>
          </a:xfrm>
          <a:prstGeom prst="rect">
            <a:avLst/>
          </a:prstGeom>
          <a:ln>
            <a:solidFill>
              <a:schemeClr val="tx1"/>
            </a:solidFill>
          </a:ln>
        </p:spPr>
      </p:pic>
      <p:pic>
        <p:nvPicPr>
          <p:cNvPr id="10" name="Kuva 9">
            <a:extLst>
              <a:ext uri="{FF2B5EF4-FFF2-40B4-BE49-F238E27FC236}">
                <a16:creationId xmlns:a16="http://schemas.microsoft.com/office/drawing/2014/main" id="{2B48BBE0-87A9-2936-3100-355FA83B4A9B}"/>
              </a:ext>
            </a:extLst>
          </p:cNvPr>
          <p:cNvPicPr>
            <a:picLocks noChangeAspect="1"/>
          </p:cNvPicPr>
          <p:nvPr/>
        </p:nvPicPr>
        <p:blipFill>
          <a:blip r:embed="rId3"/>
          <a:stretch>
            <a:fillRect/>
          </a:stretch>
        </p:blipFill>
        <p:spPr>
          <a:xfrm>
            <a:off x="3574236" y="669362"/>
            <a:ext cx="5905345" cy="5779857"/>
          </a:xfrm>
          <a:prstGeom prst="rect">
            <a:avLst/>
          </a:prstGeom>
          <a:ln>
            <a:solidFill>
              <a:schemeClr val="tx1"/>
            </a:solidFill>
          </a:ln>
        </p:spPr>
      </p:pic>
    </p:spTree>
    <p:extLst>
      <p:ext uri="{BB962C8B-B14F-4D97-AF65-F5344CB8AC3E}">
        <p14:creationId xmlns:p14="http://schemas.microsoft.com/office/powerpoint/2010/main" val="39958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talvi, piha-, jäätävä, lumimyrsky&#10;&#10;Tekoälyn generoima sisältö voi olla virheellistä.">
            <a:extLst>
              <a:ext uri="{FF2B5EF4-FFF2-40B4-BE49-F238E27FC236}">
                <a16:creationId xmlns:a16="http://schemas.microsoft.com/office/drawing/2014/main" id="{8C348047-40EA-EE15-55E5-4477AFED8DC2}"/>
              </a:ext>
            </a:extLst>
          </p:cNvPr>
          <p:cNvPicPr>
            <a:picLocks noChangeAspect="1"/>
          </p:cNvPicPr>
          <p:nvPr/>
        </p:nvPicPr>
        <p:blipFill>
          <a:blip r:embed="rId2">
            <a:extLst>
              <a:ext uri="{28A0092B-C50C-407E-A947-70E740481C1C}">
                <a14:useLocalDpi xmlns:a14="http://schemas.microsoft.com/office/drawing/2010/main" val="0"/>
              </a:ext>
            </a:extLst>
          </a:blip>
          <a:srcRect l="15582" r="15584" b="2"/>
          <a:stretch/>
        </p:blipFill>
        <p:spPr>
          <a:xfrm>
            <a:off x="5283201" y="177800"/>
            <a:ext cx="6705600" cy="6502400"/>
          </a:xfrm>
          <a:prstGeom prst="rect">
            <a:avLst/>
          </a:prstGeom>
          <a:noFill/>
        </p:spPr>
      </p:pic>
      <p:sp>
        <p:nvSpPr>
          <p:cNvPr id="13" name="Content Placeholder 2">
            <a:extLst>
              <a:ext uri="{FF2B5EF4-FFF2-40B4-BE49-F238E27FC236}">
                <a16:creationId xmlns:a16="http://schemas.microsoft.com/office/drawing/2014/main" id="{386FACBD-669B-C3B2-FA84-0B28325810BE}"/>
              </a:ext>
            </a:extLst>
          </p:cNvPr>
          <p:cNvSpPr>
            <a:spLocks noGrp="1"/>
          </p:cNvSpPr>
          <p:nvPr>
            <p:ph idx="1"/>
          </p:nvPr>
        </p:nvSpPr>
        <p:spPr>
          <a:xfrm>
            <a:off x="508002" y="1825625"/>
            <a:ext cx="4481837" cy="4351338"/>
          </a:xfrm>
        </p:spPr>
        <p:txBody>
          <a:bodyPr/>
          <a:lstStyle/>
          <a:p>
            <a:pPr marL="342900" indent="-342900">
              <a:buAutoNum type="arabicPeriod"/>
            </a:pPr>
            <a:r>
              <a:rPr lang="fi-FI" noProof="0" dirty="0">
                <a:cs typeface="Arial"/>
              </a:rPr>
              <a:t>Kannanhoidolliset suurpetojen poikkeusluvat</a:t>
            </a:r>
          </a:p>
          <a:p>
            <a:pPr marL="342900" indent="-342900">
              <a:buAutoNum type="arabicPeriod"/>
            </a:pPr>
            <a:r>
              <a:rPr lang="fi-FI" noProof="0" dirty="0">
                <a:cs typeface="Arial"/>
              </a:rPr>
              <a:t>Petoyhdyshenkilötoiminta</a:t>
            </a:r>
          </a:p>
          <a:p>
            <a:pPr marL="342900" indent="-342900">
              <a:buAutoNum type="arabicPeriod"/>
            </a:pPr>
            <a:r>
              <a:rPr lang="fi-FI" noProof="0" dirty="0">
                <a:cs typeface="Arial"/>
              </a:rPr>
              <a:t>SRVA toiminta</a:t>
            </a:r>
          </a:p>
          <a:p>
            <a:pPr marL="342900" indent="-342900">
              <a:buFont typeface="Arial" panose="020B0604020202020204" pitchFamily="34" charset="0"/>
              <a:buAutoNum type="arabicPeriod"/>
            </a:pPr>
            <a:r>
              <a:rPr lang="fi-FI" dirty="0">
                <a:cs typeface="Arial"/>
              </a:rPr>
              <a:t>SOTKA-hanke</a:t>
            </a:r>
          </a:p>
          <a:p>
            <a:pPr marL="342900" indent="-342900">
              <a:buAutoNum type="arabicPeriod"/>
            </a:pPr>
            <a:r>
              <a:rPr lang="fi-FI" noProof="0" dirty="0">
                <a:cs typeface="Arial"/>
              </a:rPr>
              <a:t>Sähköiset palvelut</a:t>
            </a:r>
          </a:p>
          <a:p>
            <a:pPr marL="342900" indent="-342900">
              <a:buAutoNum type="arabicPeriod"/>
            </a:pPr>
            <a:r>
              <a:rPr lang="fi-FI" noProof="0" dirty="0" err="1">
                <a:cs typeface="Arial"/>
              </a:rPr>
              <a:t>rhy</a:t>
            </a:r>
            <a:r>
              <a:rPr lang="fi-FI" noProof="0" dirty="0">
                <a:cs typeface="Arial"/>
              </a:rPr>
              <a:t> tulevaisuuden kuva</a:t>
            </a:r>
          </a:p>
          <a:p>
            <a:pPr marL="342900" indent="-342900">
              <a:buAutoNum type="arabicPeriod"/>
            </a:pPr>
            <a:r>
              <a:rPr lang="fi-FI" noProof="0" dirty="0">
                <a:cs typeface="Arial"/>
              </a:rPr>
              <a:t>rhy avustukset, MMM</a:t>
            </a:r>
          </a:p>
          <a:p>
            <a:pPr marL="342900" indent="-342900">
              <a:buAutoNum type="arabicPeriod"/>
            </a:pPr>
            <a:r>
              <a:rPr lang="fi-FI" dirty="0">
                <a:cs typeface="Arial"/>
              </a:rPr>
              <a:t>Alueen hirvieläin- ja suurpetotilanne</a:t>
            </a:r>
            <a:endParaRPr lang="fi-FI" noProof="0" dirty="0">
              <a:cs typeface="Arial"/>
            </a:endParaRPr>
          </a:p>
        </p:txBody>
      </p:sp>
      <p:sp>
        <p:nvSpPr>
          <p:cNvPr id="15" name="Title 3">
            <a:extLst>
              <a:ext uri="{FF2B5EF4-FFF2-40B4-BE49-F238E27FC236}">
                <a16:creationId xmlns:a16="http://schemas.microsoft.com/office/drawing/2014/main" id="{D481ECF2-ED0D-75F0-37FD-70325185D373}"/>
              </a:ext>
            </a:extLst>
          </p:cNvPr>
          <p:cNvSpPr>
            <a:spLocks noGrp="1"/>
          </p:cNvSpPr>
          <p:nvPr>
            <p:ph type="title"/>
          </p:nvPr>
        </p:nvSpPr>
        <p:spPr>
          <a:xfrm>
            <a:off x="508003" y="365127"/>
            <a:ext cx="4481837" cy="918667"/>
          </a:xfrm>
        </p:spPr>
        <p:txBody>
          <a:bodyPr/>
          <a:lstStyle/>
          <a:p>
            <a:r>
              <a:rPr lang="fi-FI" noProof="0" dirty="0">
                <a:latin typeface="Arial Narrow"/>
              </a:rPr>
              <a:t>aiheita</a:t>
            </a:r>
            <a:endParaRPr lang="fi-FI" noProof="0" dirty="0"/>
          </a:p>
        </p:txBody>
      </p:sp>
      <p:sp>
        <p:nvSpPr>
          <p:cNvPr id="10" name="Tekstiruutu 9">
            <a:extLst>
              <a:ext uri="{FF2B5EF4-FFF2-40B4-BE49-F238E27FC236}">
                <a16:creationId xmlns:a16="http://schemas.microsoft.com/office/drawing/2014/main" id="{8DB0B03A-9B2A-3D6B-9576-C1AA6CC591FB}"/>
              </a:ext>
            </a:extLst>
          </p:cNvPr>
          <p:cNvSpPr txBox="1"/>
          <p:nvPr/>
        </p:nvSpPr>
        <p:spPr>
          <a:xfrm>
            <a:off x="11308913" y="6464070"/>
            <a:ext cx="886238" cy="215444"/>
          </a:xfrm>
          <a:prstGeom prst="rect">
            <a:avLst/>
          </a:prstGeom>
          <a:noFill/>
        </p:spPr>
        <p:txBody>
          <a:bodyPr wrap="square" rtlCol="0">
            <a:spAutoFit/>
          </a:bodyPr>
          <a:lstStyle/>
          <a:p>
            <a:r>
              <a:rPr lang="fi-FI" sz="800" dirty="0"/>
              <a:t>Riikka Hurri</a:t>
            </a:r>
          </a:p>
        </p:txBody>
      </p:sp>
    </p:spTree>
    <p:extLst>
      <p:ext uri="{BB962C8B-B14F-4D97-AF65-F5344CB8AC3E}">
        <p14:creationId xmlns:p14="http://schemas.microsoft.com/office/powerpoint/2010/main" val="250521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337F6FDF-BF06-4B90-1467-AFCBF7D0003F}"/>
              </a:ext>
            </a:extLst>
          </p:cNvPr>
          <p:cNvPicPr>
            <a:picLocks noChangeAspect="1"/>
          </p:cNvPicPr>
          <p:nvPr/>
        </p:nvPicPr>
        <p:blipFill>
          <a:blip r:embed="rId2"/>
          <a:stretch>
            <a:fillRect/>
          </a:stretch>
        </p:blipFill>
        <p:spPr>
          <a:xfrm>
            <a:off x="1250485" y="1925177"/>
            <a:ext cx="4274820" cy="3139440"/>
          </a:xfrm>
          <a:prstGeom prst="rect">
            <a:avLst/>
          </a:prstGeom>
          <a:solidFill>
            <a:schemeClr val="bg1"/>
          </a:solidFill>
        </p:spPr>
      </p:pic>
      <p:sp>
        <p:nvSpPr>
          <p:cNvPr id="7" name="Otsikko 6">
            <a:extLst>
              <a:ext uri="{FF2B5EF4-FFF2-40B4-BE49-F238E27FC236}">
                <a16:creationId xmlns:a16="http://schemas.microsoft.com/office/drawing/2014/main" id="{1B64DD19-EA37-25E8-22B4-01EB7E7E02E7}"/>
              </a:ext>
            </a:extLst>
          </p:cNvPr>
          <p:cNvSpPr>
            <a:spLocks noGrp="1"/>
          </p:cNvSpPr>
          <p:nvPr>
            <p:ph type="title"/>
          </p:nvPr>
        </p:nvSpPr>
        <p:spPr/>
        <p:txBody>
          <a:bodyPr/>
          <a:lstStyle/>
          <a:p>
            <a:r>
              <a:rPr lang="fi-FI" dirty="0"/>
              <a:t>Hirvieläinonnettomuudet</a:t>
            </a:r>
          </a:p>
        </p:txBody>
      </p:sp>
      <p:sp>
        <p:nvSpPr>
          <p:cNvPr id="5" name="Päivämäärän paikkamerkki 4">
            <a:extLst>
              <a:ext uri="{FF2B5EF4-FFF2-40B4-BE49-F238E27FC236}">
                <a16:creationId xmlns:a16="http://schemas.microsoft.com/office/drawing/2014/main" id="{A1342D3A-2FB0-9F13-78B4-35062C2CE2E3}"/>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A321F3A0-2828-2F88-DB57-7518544C32A0}"/>
              </a:ext>
            </a:extLst>
          </p:cNvPr>
          <p:cNvSpPr>
            <a:spLocks noGrp="1"/>
          </p:cNvSpPr>
          <p:nvPr>
            <p:ph type="sldNum" sz="quarter" idx="11"/>
          </p:nvPr>
        </p:nvSpPr>
        <p:spPr/>
        <p:txBody>
          <a:bodyPr/>
          <a:lstStyle/>
          <a:p>
            <a:pPr>
              <a:defRPr/>
            </a:pPr>
            <a:fld id="{AAAAE73C-1B5C-4BF3-905A-C433AB272EC6}" type="slidenum">
              <a:rPr lang="en-US" smtClean="0"/>
              <a:pPr>
                <a:defRPr/>
              </a:pPr>
              <a:t>20</a:t>
            </a:fld>
            <a:endParaRPr lang="en-US" dirty="0"/>
          </a:p>
        </p:txBody>
      </p:sp>
      <p:pic>
        <p:nvPicPr>
          <p:cNvPr id="4" name="Kuva 3">
            <a:extLst>
              <a:ext uri="{FF2B5EF4-FFF2-40B4-BE49-F238E27FC236}">
                <a16:creationId xmlns:a16="http://schemas.microsoft.com/office/drawing/2014/main" id="{208EEB65-99AC-CD77-3C63-01807B394668}"/>
              </a:ext>
            </a:extLst>
          </p:cNvPr>
          <p:cNvPicPr>
            <a:picLocks noChangeAspect="1"/>
          </p:cNvPicPr>
          <p:nvPr/>
        </p:nvPicPr>
        <p:blipFill>
          <a:blip r:embed="rId3"/>
          <a:stretch>
            <a:fillRect/>
          </a:stretch>
        </p:blipFill>
        <p:spPr>
          <a:xfrm>
            <a:off x="6044560" y="1903274"/>
            <a:ext cx="5877053" cy="2956816"/>
          </a:xfrm>
          <a:prstGeom prst="rect">
            <a:avLst/>
          </a:prstGeom>
        </p:spPr>
      </p:pic>
      <p:pic>
        <p:nvPicPr>
          <p:cNvPr id="11" name="Kuva 10">
            <a:extLst>
              <a:ext uri="{FF2B5EF4-FFF2-40B4-BE49-F238E27FC236}">
                <a16:creationId xmlns:a16="http://schemas.microsoft.com/office/drawing/2014/main" id="{9F23B0E6-69FA-3806-552D-455E471BD6C2}"/>
              </a:ext>
            </a:extLst>
          </p:cNvPr>
          <p:cNvPicPr>
            <a:picLocks noChangeAspect="1"/>
          </p:cNvPicPr>
          <p:nvPr/>
        </p:nvPicPr>
        <p:blipFill>
          <a:blip r:embed="rId4"/>
          <a:stretch>
            <a:fillRect/>
          </a:stretch>
        </p:blipFill>
        <p:spPr>
          <a:xfrm>
            <a:off x="6059800" y="1903274"/>
            <a:ext cx="5846571" cy="2956816"/>
          </a:xfrm>
          <a:prstGeom prst="rect">
            <a:avLst/>
          </a:prstGeom>
        </p:spPr>
      </p:pic>
      <p:pic>
        <p:nvPicPr>
          <p:cNvPr id="8" name="Kuva 7">
            <a:extLst>
              <a:ext uri="{FF2B5EF4-FFF2-40B4-BE49-F238E27FC236}">
                <a16:creationId xmlns:a16="http://schemas.microsoft.com/office/drawing/2014/main" id="{28BC2C34-2103-14C8-ABBB-06C6DBDC3A73}"/>
              </a:ext>
            </a:extLst>
          </p:cNvPr>
          <p:cNvPicPr>
            <a:picLocks noChangeAspect="1"/>
          </p:cNvPicPr>
          <p:nvPr/>
        </p:nvPicPr>
        <p:blipFill>
          <a:blip r:embed="rId5"/>
          <a:stretch>
            <a:fillRect/>
          </a:stretch>
        </p:blipFill>
        <p:spPr>
          <a:xfrm>
            <a:off x="1259594" y="1925177"/>
            <a:ext cx="4274820" cy="3139440"/>
          </a:xfrm>
          <a:prstGeom prst="rect">
            <a:avLst/>
          </a:prstGeom>
          <a:solidFill>
            <a:schemeClr val="bg1"/>
          </a:solidFill>
        </p:spPr>
      </p:pic>
      <p:pic>
        <p:nvPicPr>
          <p:cNvPr id="9" name="Kuva 8">
            <a:extLst>
              <a:ext uri="{FF2B5EF4-FFF2-40B4-BE49-F238E27FC236}">
                <a16:creationId xmlns:a16="http://schemas.microsoft.com/office/drawing/2014/main" id="{F12E69A7-23D1-DB6F-7C42-513EF593E109}"/>
              </a:ext>
            </a:extLst>
          </p:cNvPr>
          <p:cNvPicPr>
            <a:picLocks noChangeAspect="1"/>
          </p:cNvPicPr>
          <p:nvPr/>
        </p:nvPicPr>
        <p:blipFill>
          <a:blip r:embed="rId6"/>
          <a:stretch>
            <a:fillRect/>
          </a:stretch>
        </p:blipFill>
        <p:spPr>
          <a:xfrm>
            <a:off x="1259594" y="1822581"/>
            <a:ext cx="4274820" cy="3497580"/>
          </a:xfrm>
          <a:prstGeom prst="rect">
            <a:avLst/>
          </a:prstGeom>
          <a:solidFill>
            <a:schemeClr val="bg1"/>
          </a:solidFill>
        </p:spPr>
      </p:pic>
      <p:pic>
        <p:nvPicPr>
          <p:cNvPr id="14" name="Kuva 13">
            <a:extLst>
              <a:ext uri="{FF2B5EF4-FFF2-40B4-BE49-F238E27FC236}">
                <a16:creationId xmlns:a16="http://schemas.microsoft.com/office/drawing/2014/main" id="{068BCE51-949E-3D3F-D705-0489F50575A6}"/>
              </a:ext>
            </a:extLst>
          </p:cNvPr>
          <p:cNvPicPr>
            <a:picLocks noChangeAspect="1"/>
          </p:cNvPicPr>
          <p:nvPr/>
        </p:nvPicPr>
        <p:blipFill>
          <a:blip r:embed="rId7"/>
          <a:stretch>
            <a:fillRect/>
          </a:stretch>
        </p:blipFill>
        <p:spPr>
          <a:xfrm>
            <a:off x="6035414" y="1925177"/>
            <a:ext cx="5870957" cy="2962913"/>
          </a:xfrm>
          <a:prstGeom prst="rect">
            <a:avLst/>
          </a:prstGeom>
        </p:spPr>
      </p:pic>
    </p:spTree>
    <p:extLst>
      <p:ext uri="{BB962C8B-B14F-4D97-AF65-F5344CB8AC3E}">
        <p14:creationId xmlns:p14="http://schemas.microsoft.com/office/powerpoint/2010/main" val="5136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D2984B3-9306-B9A6-FE60-242D37949A05}"/>
              </a:ext>
            </a:extLst>
          </p:cNvPr>
          <p:cNvSpPr>
            <a:spLocks noGrp="1"/>
          </p:cNvSpPr>
          <p:nvPr>
            <p:ph type="title"/>
          </p:nvPr>
        </p:nvSpPr>
        <p:spPr>
          <a:xfrm>
            <a:off x="1008296" y="269376"/>
            <a:ext cx="10657523" cy="490907"/>
          </a:xfrm>
        </p:spPr>
        <p:txBody>
          <a:bodyPr>
            <a:normAutofit fontScale="90000"/>
          </a:bodyPr>
          <a:lstStyle/>
          <a:p>
            <a:r>
              <a:rPr lang="fi-FI" dirty="0"/>
              <a:t>Suurpetotilanne</a:t>
            </a:r>
          </a:p>
        </p:txBody>
      </p:sp>
      <p:sp>
        <p:nvSpPr>
          <p:cNvPr id="5" name="Päivämäärän paikkamerkki 4">
            <a:extLst>
              <a:ext uri="{FF2B5EF4-FFF2-40B4-BE49-F238E27FC236}">
                <a16:creationId xmlns:a16="http://schemas.microsoft.com/office/drawing/2014/main" id="{DA6F1DD1-443C-B97E-6859-2B06226785FD}"/>
              </a:ext>
            </a:extLst>
          </p:cNvPr>
          <p:cNvSpPr>
            <a:spLocks noGrp="1"/>
          </p:cNvSpPr>
          <p:nvPr>
            <p:ph type="dt" sz="half" idx="10"/>
          </p:nvPr>
        </p:nvSpPr>
        <p:spPr/>
        <p:txBody>
          <a:bodyPr/>
          <a:lstStyle/>
          <a:p>
            <a:pPr>
              <a:defRPr/>
            </a:pPr>
            <a:fld id="{83CA30CB-C86F-454B-8173-8A0956D0F227}" type="datetime1">
              <a:rPr lang="fi-FI" smtClean="0"/>
              <a:t>28.2.2025</a:t>
            </a:fld>
            <a:endParaRPr lang="en-US" dirty="0"/>
          </a:p>
        </p:txBody>
      </p:sp>
      <p:sp>
        <p:nvSpPr>
          <p:cNvPr id="6" name="Dian numeron paikkamerkki 5">
            <a:extLst>
              <a:ext uri="{FF2B5EF4-FFF2-40B4-BE49-F238E27FC236}">
                <a16:creationId xmlns:a16="http://schemas.microsoft.com/office/drawing/2014/main" id="{329CAF3E-E6BA-7EF9-EF0E-6EC76F987CD2}"/>
              </a:ext>
            </a:extLst>
          </p:cNvPr>
          <p:cNvSpPr>
            <a:spLocks noGrp="1"/>
          </p:cNvSpPr>
          <p:nvPr>
            <p:ph type="sldNum" sz="quarter" idx="11"/>
          </p:nvPr>
        </p:nvSpPr>
        <p:spPr/>
        <p:txBody>
          <a:bodyPr/>
          <a:lstStyle/>
          <a:p>
            <a:pPr>
              <a:defRPr/>
            </a:pPr>
            <a:fld id="{AAAAE73C-1B5C-4BF3-905A-C433AB272EC6}" type="slidenum">
              <a:rPr lang="en-US" smtClean="0"/>
              <a:pPr>
                <a:defRPr/>
              </a:pPr>
              <a:t>21</a:t>
            </a:fld>
            <a:endParaRPr lang="en-US" dirty="0"/>
          </a:p>
        </p:txBody>
      </p:sp>
      <p:pic>
        <p:nvPicPr>
          <p:cNvPr id="20" name="Kuva 19">
            <a:extLst>
              <a:ext uri="{FF2B5EF4-FFF2-40B4-BE49-F238E27FC236}">
                <a16:creationId xmlns:a16="http://schemas.microsoft.com/office/drawing/2014/main" id="{AE08248F-6ED0-E6DF-48DB-898AB4D86121}"/>
              </a:ext>
            </a:extLst>
          </p:cNvPr>
          <p:cNvPicPr>
            <a:picLocks noChangeAspect="1"/>
          </p:cNvPicPr>
          <p:nvPr/>
        </p:nvPicPr>
        <p:blipFill>
          <a:blip r:embed="rId3"/>
          <a:stretch>
            <a:fillRect/>
          </a:stretch>
        </p:blipFill>
        <p:spPr>
          <a:xfrm>
            <a:off x="7636987" y="935268"/>
            <a:ext cx="4028832" cy="5307356"/>
          </a:xfrm>
          <a:prstGeom prst="rect">
            <a:avLst/>
          </a:prstGeom>
          <a:ln>
            <a:solidFill>
              <a:schemeClr val="tx1"/>
            </a:solidFill>
          </a:ln>
        </p:spPr>
      </p:pic>
      <p:sp>
        <p:nvSpPr>
          <p:cNvPr id="21" name="Tekstiruutu 20">
            <a:extLst>
              <a:ext uri="{FF2B5EF4-FFF2-40B4-BE49-F238E27FC236}">
                <a16:creationId xmlns:a16="http://schemas.microsoft.com/office/drawing/2014/main" id="{1D0E9958-9D1A-D1D6-3332-A2C448068C29}"/>
              </a:ext>
            </a:extLst>
          </p:cNvPr>
          <p:cNvSpPr txBox="1"/>
          <p:nvPr/>
        </p:nvSpPr>
        <p:spPr>
          <a:xfrm>
            <a:off x="9045807" y="1151924"/>
            <a:ext cx="2593980" cy="523220"/>
          </a:xfrm>
          <a:prstGeom prst="rect">
            <a:avLst/>
          </a:prstGeom>
          <a:noFill/>
        </p:spPr>
        <p:txBody>
          <a:bodyPr wrap="none" rtlCol="0">
            <a:spAutoFit/>
          </a:bodyPr>
          <a:lstStyle/>
          <a:p>
            <a:r>
              <a:rPr lang="fi-FI" sz="1400" dirty="0"/>
              <a:t>Susireviirit maaliskuussa 2024</a:t>
            </a:r>
          </a:p>
          <a:p>
            <a:r>
              <a:rPr lang="fi-FI" sz="1400" dirty="0"/>
              <a:t>Lähde: Luonnonvarakeskus</a:t>
            </a:r>
          </a:p>
        </p:txBody>
      </p:sp>
      <p:pic>
        <p:nvPicPr>
          <p:cNvPr id="11" name="Kuva 10">
            <a:extLst>
              <a:ext uri="{FF2B5EF4-FFF2-40B4-BE49-F238E27FC236}">
                <a16:creationId xmlns:a16="http://schemas.microsoft.com/office/drawing/2014/main" id="{A787B6D4-86E2-FD29-7C2B-87A8D61AF940}"/>
              </a:ext>
            </a:extLst>
          </p:cNvPr>
          <p:cNvPicPr>
            <a:picLocks noChangeAspect="1"/>
          </p:cNvPicPr>
          <p:nvPr/>
        </p:nvPicPr>
        <p:blipFill>
          <a:blip r:embed="rId4"/>
          <a:stretch>
            <a:fillRect/>
          </a:stretch>
        </p:blipFill>
        <p:spPr>
          <a:xfrm>
            <a:off x="7627365" y="942483"/>
            <a:ext cx="4048076" cy="5173706"/>
          </a:xfrm>
          <a:prstGeom prst="rect">
            <a:avLst/>
          </a:prstGeom>
          <a:ln>
            <a:solidFill>
              <a:schemeClr val="tx1"/>
            </a:solidFill>
          </a:ln>
        </p:spPr>
      </p:pic>
      <p:sp>
        <p:nvSpPr>
          <p:cNvPr id="12" name="Tekstiruutu 11">
            <a:extLst>
              <a:ext uri="{FF2B5EF4-FFF2-40B4-BE49-F238E27FC236}">
                <a16:creationId xmlns:a16="http://schemas.microsoft.com/office/drawing/2014/main" id="{CB8F8737-18D1-F8EA-DBBA-EA9AA086C7C7}"/>
              </a:ext>
            </a:extLst>
          </p:cNvPr>
          <p:cNvSpPr txBox="1"/>
          <p:nvPr/>
        </p:nvSpPr>
        <p:spPr>
          <a:xfrm>
            <a:off x="9645275" y="1224701"/>
            <a:ext cx="2210862" cy="369332"/>
          </a:xfrm>
          <a:prstGeom prst="rect">
            <a:avLst/>
          </a:prstGeom>
          <a:noFill/>
        </p:spPr>
        <p:txBody>
          <a:bodyPr wrap="none" rtlCol="0">
            <a:spAutoFit/>
          </a:bodyPr>
          <a:lstStyle/>
          <a:p>
            <a:r>
              <a:rPr lang="fi-FI" dirty="0"/>
              <a:t>Susihavainnot 2024</a:t>
            </a:r>
          </a:p>
        </p:txBody>
      </p:sp>
      <p:pic>
        <p:nvPicPr>
          <p:cNvPr id="14" name="Kuva 13">
            <a:extLst>
              <a:ext uri="{FF2B5EF4-FFF2-40B4-BE49-F238E27FC236}">
                <a16:creationId xmlns:a16="http://schemas.microsoft.com/office/drawing/2014/main" id="{C3008DB5-71DE-98F6-E045-622F0D6D3F43}"/>
              </a:ext>
            </a:extLst>
          </p:cNvPr>
          <p:cNvPicPr>
            <a:picLocks noChangeAspect="1"/>
          </p:cNvPicPr>
          <p:nvPr/>
        </p:nvPicPr>
        <p:blipFill>
          <a:blip r:embed="rId5"/>
          <a:stretch>
            <a:fillRect/>
          </a:stretch>
        </p:blipFill>
        <p:spPr>
          <a:xfrm>
            <a:off x="7664221" y="974018"/>
            <a:ext cx="4101568" cy="5229855"/>
          </a:xfrm>
          <a:prstGeom prst="rect">
            <a:avLst/>
          </a:prstGeom>
          <a:ln>
            <a:solidFill>
              <a:schemeClr val="tx1"/>
            </a:solidFill>
          </a:ln>
        </p:spPr>
      </p:pic>
      <p:sp>
        <p:nvSpPr>
          <p:cNvPr id="15" name="Tekstiruutu 14">
            <a:extLst>
              <a:ext uri="{FF2B5EF4-FFF2-40B4-BE49-F238E27FC236}">
                <a16:creationId xmlns:a16="http://schemas.microsoft.com/office/drawing/2014/main" id="{43877A37-0538-B37A-BBB6-8394E0A585EE}"/>
              </a:ext>
            </a:extLst>
          </p:cNvPr>
          <p:cNvSpPr txBox="1"/>
          <p:nvPr/>
        </p:nvSpPr>
        <p:spPr>
          <a:xfrm>
            <a:off x="9438931" y="1399686"/>
            <a:ext cx="2236510" cy="369332"/>
          </a:xfrm>
          <a:prstGeom prst="rect">
            <a:avLst/>
          </a:prstGeom>
          <a:noFill/>
        </p:spPr>
        <p:txBody>
          <a:bodyPr wrap="none" rtlCol="0">
            <a:spAutoFit/>
          </a:bodyPr>
          <a:lstStyle/>
          <a:p>
            <a:r>
              <a:rPr lang="fi-FI" dirty="0"/>
              <a:t>Ilveshavainnot 2024</a:t>
            </a:r>
          </a:p>
        </p:txBody>
      </p:sp>
      <p:pic>
        <p:nvPicPr>
          <p:cNvPr id="17" name="Kuva 16">
            <a:extLst>
              <a:ext uri="{FF2B5EF4-FFF2-40B4-BE49-F238E27FC236}">
                <a16:creationId xmlns:a16="http://schemas.microsoft.com/office/drawing/2014/main" id="{CBE892B8-2422-9586-5578-16D6F78D2213}"/>
              </a:ext>
            </a:extLst>
          </p:cNvPr>
          <p:cNvPicPr>
            <a:picLocks noChangeAspect="1"/>
          </p:cNvPicPr>
          <p:nvPr/>
        </p:nvPicPr>
        <p:blipFill>
          <a:blip r:embed="rId6"/>
          <a:stretch>
            <a:fillRect/>
          </a:stretch>
        </p:blipFill>
        <p:spPr>
          <a:xfrm>
            <a:off x="7664221" y="1010441"/>
            <a:ext cx="4028832" cy="5194889"/>
          </a:xfrm>
          <a:prstGeom prst="rect">
            <a:avLst/>
          </a:prstGeom>
          <a:ln>
            <a:solidFill>
              <a:schemeClr val="tx1"/>
            </a:solidFill>
          </a:ln>
        </p:spPr>
      </p:pic>
      <p:sp>
        <p:nvSpPr>
          <p:cNvPr id="18" name="Tekstiruutu 17">
            <a:extLst>
              <a:ext uri="{FF2B5EF4-FFF2-40B4-BE49-F238E27FC236}">
                <a16:creationId xmlns:a16="http://schemas.microsoft.com/office/drawing/2014/main" id="{67D20543-DE3C-A162-E8A6-44AA36B7E5B8}"/>
              </a:ext>
            </a:extLst>
          </p:cNvPr>
          <p:cNvSpPr txBox="1"/>
          <p:nvPr/>
        </p:nvSpPr>
        <p:spPr>
          <a:xfrm>
            <a:off x="9351847" y="1399686"/>
            <a:ext cx="2377574" cy="369332"/>
          </a:xfrm>
          <a:prstGeom prst="rect">
            <a:avLst/>
          </a:prstGeom>
          <a:noFill/>
        </p:spPr>
        <p:txBody>
          <a:bodyPr wrap="none" rtlCol="0">
            <a:spAutoFit/>
          </a:bodyPr>
          <a:lstStyle/>
          <a:p>
            <a:r>
              <a:rPr lang="fi-FI" dirty="0"/>
              <a:t>Karhuhavainnot 2024</a:t>
            </a:r>
          </a:p>
        </p:txBody>
      </p:sp>
      <p:pic>
        <p:nvPicPr>
          <p:cNvPr id="9" name="Kuva 8">
            <a:extLst>
              <a:ext uri="{FF2B5EF4-FFF2-40B4-BE49-F238E27FC236}">
                <a16:creationId xmlns:a16="http://schemas.microsoft.com/office/drawing/2014/main" id="{691C2FA2-F8C2-40EC-00CC-7258AD10C10A}"/>
              </a:ext>
            </a:extLst>
          </p:cNvPr>
          <p:cNvPicPr>
            <a:picLocks noChangeAspect="1"/>
          </p:cNvPicPr>
          <p:nvPr/>
        </p:nvPicPr>
        <p:blipFill>
          <a:blip r:embed="rId7"/>
          <a:stretch>
            <a:fillRect/>
          </a:stretch>
        </p:blipFill>
        <p:spPr>
          <a:xfrm>
            <a:off x="902262" y="1151924"/>
            <a:ext cx="6544407" cy="4935725"/>
          </a:xfrm>
          <a:prstGeom prst="rect">
            <a:avLst/>
          </a:prstGeom>
        </p:spPr>
      </p:pic>
    </p:spTree>
    <p:extLst>
      <p:ext uri="{BB962C8B-B14F-4D97-AF65-F5344CB8AC3E}">
        <p14:creationId xmlns:p14="http://schemas.microsoft.com/office/powerpoint/2010/main" val="7562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AB867C2-676B-9E8F-1B14-35A4EEDFB363}"/>
              </a:ext>
            </a:extLst>
          </p:cNvPr>
          <p:cNvSpPr>
            <a:spLocks noGrp="1"/>
          </p:cNvSpPr>
          <p:nvPr>
            <p:ph type="body" sz="quarter" idx="10"/>
          </p:nvPr>
        </p:nvSpPr>
        <p:spPr/>
        <p:txBody>
          <a:bodyPr/>
          <a:lstStyle/>
          <a:p>
            <a:endParaRPr lang="fi-FI"/>
          </a:p>
        </p:txBody>
      </p:sp>
      <p:sp>
        <p:nvSpPr>
          <p:cNvPr id="3" name="Otsikko 2">
            <a:extLst>
              <a:ext uri="{FF2B5EF4-FFF2-40B4-BE49-F238E27FC236}">
                <a16:creationId xmlns:a16="http://schemas.microsoft.com/office/drawing/2014/main" id="{6FF1407E-9118-8134-B090-5C69F12968ED}"/>
              </a:ext>
            </a:extLst>
          </p:cNvPr>
          <p:cNvSpPr>
            <a:spLocks noGrp="1"/>
          </p:cNvSpPr>
          <p:nvPr>
            <p:ph type="title"/>
          </p:nvPr>
        </p:nvSpPr>
        <p:spPr/>
        <p:txBody>
          <a:bodyPr/>
          <a:lstStyle/>
          <a:p>
            <a:r>
              <a:rPr lang="fi-FI"/>
              <a:t>KIITOS ajastanne!</a:t>
            </a:r>
          </a:p>
        </p:txBody>
      </p:sp>
    </p:spTree>
    <p:extLst>
      <p:ext uri="{BB962C8B-B14F-4D97-AF65-F5344CB8AC3E}">
        <p14:creationId xmlns:p14="http://schemas.microsoft.com/office/powerpoint/2010/main" val="79014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Kaavio 28">
            <a:extLst>
              <a:ext uri="{FF2B5EF4-FFF2-40B4-BE49-F238E27FC236}">
                <a16:creationId xmlns:a16="http://schemas.microsoft.com/office/drawing/2014/main" id="{8F05D226-D1F3-0A16-E874-AB41FE3C75B5}"/>
              </a:ext>
            </a:extLst>
          </p:cNvPr>
          <p:cNvGraphicFramePr>
            <a:graphicFrameLocks/>
          </p:cNvGraphicFramePr>
          <p:nvPr>
            <p:extLst>
              <p:ext uri="{D42A27DB-BD31-4B8C-83A1-F6EECF244321}">
                <p14:modId xmlns:p14="http://schemas.microsoft.com/office/powerpoint/2010/main" val="3996051902"/>
              </p:ext>
            </p:extLst>
          </p:nvPr>
        </p:nvGraphicFramePr>
        <p:xfrm>
          <a:off x="4156859" y="4095869"/>
          <a:ext cx="5396661" cy="3089084"/>
        </p:xfrm>
        <a:graphic>
          <a:graphicData uri="http://schemas.openxmlformats.org/drawingml/2006/chart">
            <c:chart xmlns:c="http://schemas.openxmlformats.org/drawingml/2006/chart" xmlns:r="http://schemas.openxmlformats.org/officeDocument/2006/relationships" r:id="rId3"/>
          </a:graphicData>
        </a:graphic>
      </p:graphicFrame>
      <p:sp>
        <p:nvSpPr>
          <p:cNvPr id="4" name="Otsikko 3">
            <a:extLst>
              <a:ext uri="{FF2B5EF4-FFF2-40B4-BE49-F238E27FC236}">
                <a16:creationId xmlns:a16="http://schemas.microsoft.com/office/drawing/2014/main" id="{B65AA4DE-4F1D-F2E4-191D-54C92DEA2005}"/>
              </a:ext>
            </a:extLst>
          </p:cNvPr>
          <p:cNvSpPr>
            <a:spLocks noGrp="1"/>
          </p:cNvSpPr>
          <p:nvPr>
            <p:ph type="title"/>
          </p:nvPr>
        </p:nvSpPr>
        <p:spPr/>
        <p:txBody>
          <a:bodyPr/>
          <a:lstStyle/>
          <a:p>
            <a:r>
              <a:rPr lang="fi-FI" dirty="0">
                <a:latin typeface="Arial Narrow"/>
              </a:rPr>
              <a:t>Suurpetojen Kannanhoidollinen metsästys</a:t>
            </a:r>
          </a:p>
        </p:txBody>
      </p:sp>
      <p:graphicFrame>
        <p:nvGraphicFramePr>
          <p:cNvPr id="6" name="Taulukko 5">
            <a:extLst>
              <a:ext uri="{FF2B5EF4-FFF2-40B4-BE49-F238E27FC236}">
                <a16:creationId xmlns:a16="http://schemas.microsoft.com/office/drawing/2014/main" id="{8B4F3824-4030-8057-A467-CEAA53E5BC2E}"/>
              </a:ext>
            </a:extLst>
          </p:cNvPr>
          <p:cNvGraphicFramePr>
            <a:graphicFrameLocks noGrp="1"/>
          </p:cNvGraphicFramePr>
          <p:nvPr>
            <p:extLst>
              <p:ext uri="{D42A27DB-BD31-4B8C-83A1-F6EECF244321}">
                <p14:modId xmlns:p14="http://schemas.microsoft.com/office/powerpoint/2010/main" val="776759201"/>
              </p:ext>
            </p:extLst>
          </p:nvPr>
        </p:nvGraphicFramePr>
        <p:xfrm>
          <a:off x="1876297" y="1350748"/>
          <a:ext cx="9789514" cy="3036216"/>
        </p:xfrm>
        <a:graphic>
          <a:graphicData uri="http://schemas.openxmlformats.org/drawingml/2006/table">
            <a:tbl>
              <a:tblPr firstRow="1" bandRow="1">
                <a:tableStyleId>{5C22544A-7EE6-4342-B048-85BDC9FD1C3A}</a:tableStyleId>
              </a:tblPr>
              <a:tblGrid>
                <a:gridCol w="699251">
                  <a:extLst>
                    <a:ext uri="{9D8B030D-6E8A-4147-A177-3AD203B41FA5}">
                      <a16:colId xmlns:a16="http://schemas.microsoft.com/office/drawing/2014/main" val="1790129495"/>
                    </a:ext>
                  </a:extLst>
                </a:gridCol>
                <a:gridCol w="699251">
                  <a:extLst>
                    <a:ext uri="{9D8B030D-6E8A-4147-A177-3AD203B41FA5}">
                      <a16:colId xmlns:a16="http://schemas.microsoft.com/office/drawing/2014/main" val="3580479913"/>
                    </a:ext>
                  </a:extLst>
                </a:gridCol>
                <a:gridCol w="699251">
                  <a:extLst>
                    <a:ext uri="{9D8B030D-6E8A-4147-A177-3AD203B41FA5}">
                      <a16:colId xmlns:a16="http://schemas.microsoft.com/office/drawing/2014/main" val="973669028"/>
                    </a:ext>
                  </a:extLst>
                </a:gridCol>
                <a:gridCol w="699251">
                  <a:extLst>
                    <a:ext uri="{9D8B030D-6E8A-4147-A177-3AD203B41FA5}">
                      <a16:colId xmlns:a16="http://schemas.microsoft.com/office/drawing/2014/main" val="856689017"/>
                    </a:ext>
                  </a:extLst>
                </a:gridCol>
                <a:gridCol w="699251">
                  <a:extLst>
                    <a:ext uri="{9D8B030D-6E8A-4147-A177-3AD203B41FA5}">
                      <a16:colId xmlns:a16="http://schemas.microsoft.com/office/drawing/2014/main" val="2147493550"/>
                    </a:ext>
                  </a:extLst>
                </a:gridCol>
                <a:gridCol w="699251">
                  <a:extLst>
                    <a:ext uri="{9D8B030D-6E8A-4147-A177-3AD203B41FA5}">
                      <a16:colId xmlns:a16="http://schemas.microsoft.com/office/drawing/2014/main" val="1545201544"/>
                    </a:ext>
                  </a:extLst>
                </a:gridCol>
                <a:gridCol w="699251">
                  <a:extLst>
                    <a:ext uri="{9D8B030D-6E8A-4147-A177-3AD203B41FA5}">
                      <a16:colId xmlns:a16="http://schemas.microsoft.com/office/drawing/2014/main" val="3051749935"/>
                    </a:ext>
                  </a:extLst>
                </a:gridCol>
                <a:gridCol w="699251">
                  <a:extLst>
                    <a:ext uri="{9D8B030D-6E8A-4147-A177-3AD203B41FA5}">
                      <a16:colId xmlns:a16="http://schemas.microsoft.com/office/drawing/2014/main" val="817565755"/>
                    </a:ext>
                  </a:extLst>
                </a:gridCol>
                <a:gridCol w="699251">
                  <a:extLst>
                    <a:ext uri="{9D8B030D-6E8A-4147-A177-3AD203B41FA5}">
                      <a16:colId xmlns:a16="http://schemas.microsoft.com/office/drawing/2014/main" val="1868845137"/>
                    </a:ext>
                  </a:extLst>
                </a:gridCol>
                <a:gridCol w="699251">
                  <a:extLst>
                    <a:ext uri="{9D8B030D-6E8A-4147-A177-3AD203B41FA5}">
                      <a16:colId xmlns:a16="http://schemas.microsoft.com/office/drawing/2014/main" val="3032316395"/>
                    </a:ext>
                  </a:extLst>
                </a:gridCol>
                <a:gridCol w="699251">
                  <a:extLst>
                    <a:ext uri="{9D8B030D-6E8A-4147-A177-3AD203B41FA5}">
                      <a16:colId xmlns:a16="http://schemas.microsoft.com/office/drawing/2014/main" val="3334167012"/>
                    </a:ext>
                  </a:extLst>
                </a:gridCol>
                <a:gridCol w="699251">
                  <a:extLst>
                    <a:ext uri="{9D8B030D-6E8A-4147-A177-3AD203B41FA5}">
                      <a16:colId xmlns:a16="http://schemas.microsoft.com/office/drawing/2014/main" val="32224890"/>
                    </a:ext>
                  </a:extLst>
                </a:gridCol>
                <a:gridCol w="699251">
                  <a:extLst>
                    <a:ext uri="{9D8B030D-6E8A-4147-A177-3AD203B41FA5}">
                      <a16:colId xmlns:a16="http://schemas.microsoft.com/office/drawing/2014/main" val="306645263"/>
                    </a:ext>
                  </a:extLst>
                </a:gridCol>
                <a:gridCol w="699251">
                  <a:extLst>
                    <a:ext uri="{9D8B030D-6E8A-4147-A177-3AD203B41FA5}">
                      <a16:colId xmlns:a16="http://schemas.microsoft.com/office/drawing/2014/main" val="296070405"/>
                    </a:ext>
                  </a:extLst>
                </a:gridCol>
              </a:tblGrid>
              <a:tr h="588049">
                <a:tc>
                  <a:txBody>
                    <a:bodyPr/>
                    <a:lstStyle/>
                    <a:p>
                      <a:r>
                        <a:rPr lang="fi-FI"/>
                        <a:t>2011-12</a:t>
                      </a:r>
                    </a:p>
                  </a:txBody>
                  <a:tcPr/>
                </a:tc>
                <a:tc>
                  <a:txBody>
                    <a:bodyPr/>
                    <a:lstStyle/>
                    <a:p>
                      <a:r>
                        <a:rPr lang="fi-FI"/>
                        <a:t>2012-13</a:t>
                      </a:r>
                    </a:p>
                  </a:txBody>
                  <a:tcPr/>
                </a:tc>
                <a:tc>
                  <a:txBody>
                    <a:bodyPr/>
                    <a:lstStyle/>
                    <a:p>
                      <a:r>
                        <a:rPr lang="fi-FI"/>
                        <a:t>2013-14</a:t>
                      </a:r>
                    </a:p>
                  </a:txBody>
                  <a:tcPr/>
                </a:tc>
                <a:tc>
                  <a:txBody>
                    <a:bodyPr/>
                    <a:lstStyle/>
                    <a:p>
                      <a:r>
                        <a:rPr lang="fi-FI"/>
                        <a:t>2014-15</a:t>
                      </a:r>
                    </a:p>
                  </a:txBody>
                  <a:tcPr/>
                </a:tc>
                <a:tc>
                  <a:txBody>
                    <a:bodyPr/>
                    <a:lstStyle/>
                    <a:p>
                      <a:r>
                        <a:rPr lang="fi-FI"/>
                        <a:t>2015-16</a:t>
                      </a:r>
                    </a:p>
                  </a:txBody>
                  <a:tcPr/>
                </a:tc>
                <a:tc>
                  <a:txBody>
                    <a:bodyPr/>
                    <a:lstStyle/>
                    <a:p>
                      <a:r>
                        <a:rPr lang="fi-FI"/>
                        <a:t>2016-17</a:t>
                      </a:r>
                    </a:p>
                  </a:txBody>
                  <a:tcPr/>
                </a:tc>
                <a:tc>
                  <a:txBody>
                    <a:bodyPr/>
                    <a:lstStyle/>
                    <a:p>
                      <a:r>
                        <a:rPr lang="fi-FI"/>
                        <a:t>2017-18</a:t>
                      </a:r>
                    </a:p>
                  </a:txBody>
                  <a:tcPr/>
                </a:tc>
                <a:tc>
                  <a:txBody>
                    <a:bodyPr/>
                    <a:lstStyle/>
                    <a:p>
                      <a:r>
                        <a:rPr lang="fi-FI"/>
                        <a:t>2018-19</a:t>
                      </a:r>
                    </a:p>
                  </a:txBody>
                  <a:tcPr/>
                </a:tc>
                <a:tc>
                  <a:txBody>
                    <a:bodyPr/>
                    <a:lstStyle/>
                    <a:p>
                      <a:r>
                        <a:rPr lang="fi-FI"/>
                        <a:t>2019-20</a:t>
                      </a:r>
                    </a:p>
                  </a:txBody>
                  <a:tcPr/>
                </a:tc>
                <a:tc>
                  <a:txBody>
                    <a:bodyPr/>
                    <a:lstStyle/>
                    <a:p>
                      <a:r>
                        <a:rPr lang="fi-FI"/>
                        <a:t>2020-21</a:t>
                      </a:r>
                    </a:p>
                  </a:txBody>
                  <a:tcPr/>
                </a:tc>
                <a:tc>
                  <a:txBody>
                    <a:bodyPr/>
                    <a:lstStyle/>
                    <a:p>
                      <a:r>
                        <a:rPr lang="fi-FI"/>
                        <a:t>2021-22</a:t>
                      </a:r>
                    </a:p>
                  </a:txBody>
                  <a:tcPr/>
                </a:tc>
                <a:tc>
                  <a:txBody>
                    <a:bodyPr/>
                    <a:lstStyle/>
                    <a:p>
                      <a:r>
                        <a:rPr lang="fi-FI"/>
                        <a:t>2022-23</a:t>
                      </a:r>
                    </a:p>
                  </a:txBody>
                  <a:tcPr/>
                </a:tc>
                <a:tc>
                  <a:txBody>
                    <a:bodyPr/>
                    <a:lstStyle/>
                    <a:p>
                      <a:r>
                        <a:rPr lang="fi-FI"/>
                        <a:t>2023-24</a:t>
                      </a:r>
                    </a:p>
                  </a:txBody>
                  <a:tcPr/>
                </a:tc>
                <a:tc>
                  <a:txBody>
                    <a:bodyPr/>
                    <a:lstStyle/>
                    <a:p>
                      <a:r>
                        <a:rPr lang="fi-FI" dirty="0"/>
                        <a:t>2024-25</a:t>
                      </a:r>
                    </a:p>
                  </a:txBody>
                  <a:tcPr/>
                </a:tc>
                <a:extLst>
                  <a:ext uri="{0D108BD9-81ED-4DB2-BD59-A6C34878D82A}">
                    <a16:rowId xmlns:a16="http://schemas.microsoft.com/office/drawing/2014/main" val="3176164154"/>
                  </a:ext>
                </a:extLst>
              </a:tr>
              <a:tr h="599034">
                <a:tc>
                  <a:txBody>
                    <a:bodyPr/>
                    <a:lstStyle/>
                    <a:p>
                      <a:pPr algn="r"/>
                      <a:r>
                        <a:rPr lang="fi-FI" sz="1400"/>
                        <a:t>369</a:t>
                      </a:r>
                    </a:p>
                  </a:txBody>
                  <a:tcPr/>
                </a:tc>
                <a:tc>
                  <a:txBody>
                    <a:bodyPr/>
                    <a:lstStyle/>
                    <a:p>
                      <a:pPr algn="r"/>
                      <a:r>
                        <a:rPr lang="fi-FI" sz="1400"/>
                        <a:t>363</a:t>
                      </a:r>
                    </a:p>
                  </a:txBody>
                  <a:tcPr/>
                </a:tc>
                <a:tc>
                  <a:txBody>
                    <a:bodyPr/>
                    <a:lstStyle/>
                    <a:p>
                      <a:pPr algn="r"/>
                      <a:r>
                        <a:rPr lang="fi-FI" sz="1400"/>
                        <a:t>493</a:t>
                      </a:r>
                    </a:p>
                  </a:txBody>
                  <a:tcPr/>
                </a:tc>
                <a:tc>
                  <a:txBody>
                    <a:bodyPr/>
                    <a:lstStyle/>
                    <a:p>
                      <a:pPr algn="r"/>
                      <a:r>
                        <a:rPr lang="fi-FI" sz="1400"/>
                        <a:t>468</a:t>
                      </a:r>
                    </a:p>
                  </a:txBody>
                  <a:tcPr/>
                </a:tc>
                <a:tc>
                  <a:txBody>
                    <a:bodyPr/>
                    <a:lstStyle/>
                    <a:p>
                      <a:pPr algn="r"/>
                      <a:r>
                        <a:rPr lang="fi-FI" sz="1400"/>
                        <a:t>475</a:t>
                      </a:r>
                    </a:p>
                  </a:txBody>
                  <a:tcPr/>
                </a:tc>
                <a:tc>
                  <a:txBody>
                    <a:bodyPr/>
                    <a:lstStyle/>
                    <a:p>
                      <a:pPr algn="r"/>
                      <a:r>
                        <a:rPr lang="fi-FI" sz="1400"/>
                        <a:t>385</a:t>
                      </a:r>
                    </a:p>
                  </a:txBody>
                  <a:tcPr/>
                </a:tc>
                <a:tc>
                  <a:txBody>
                    <a:bodyPr/>
                    <a:lstStyle/>
                    <a:p>
                      <a:pPr algn="r"/>
                      <a:r>
                        <a:rPr lang="fi-FI" sz="1400"/>
                        <a:t>373</a:t>
                      </a:r>
                    </a:p>
                  </a:txBody>
                  <a:tcPr/>
                </a:tc>
                <a:tc>
                  <a:txBody>
                    <a:bodyPr/>
                    <a:lstStyle/>
                    <a:p>
                      <a:pPr algn="r"/>
                      <a:r>
                        <a:rPr lang="fi-FI" sz="1400"/>
                        <a:t>180</a:t>
                      </a:r>
                    </a:p>
                  </a:txBody>
                  <a:tcPr/>
                </a:tc>
                <a:tc>
                  <a:txBody>
                    <a:bodyPr/>
                    <a:lstStyle/>
                    <a:p>
                      <a:pPr algn="r"/>
                      <a:r>
                        <a:rPr lang="fi-FI" sz="1400"/>
                        <a:t>209</a:t>
                      </a:r>
                    </a:p>
                  </a:txBody>
                  <a:tcPr/>
                </a:tc>
                <a:tc>
                  <a:txBody>
                    <a:bodyPr/>
                    <a:lstStyle/>
                    <a:p>
                      <a:pPr algn="r"/>
                      <a:r>
                        <a:rPr lang="fi-FI" sz="1400"/>
                        <a:t>285</a:t>
                      </a:r>
                    </a:p>
                  </a:txBody>
                  <a:tcPr/>
                </a:tc>
                <a:tc>
                  <a:txBody>
                    <a:bodyPr/>
                    <a:lstStyle/>
                    <a:p>
                      <a:pPr algn="r"/>
                      <a:r>
                        <a:rPr lang="fi-FI" sz="1400"/>
                        <a:t>306</a:t>
                      </a:r>
                    </a:p>
                  </a:txBody>
                  <a:tcPr/>
                </a:tc>
                <a:tc>
                  <a:txBody>
                    <a:bodyPr/>
                    <a:lstStyle/>
                    <a:p>
                      <a:pPr algn="r"/>
                      <a:r>
                        <a:rPr lang="fi-FI" sz="1400"/>
                        <a:t>174</a:t>
                      </a:r>
                    </a:p>
                  </a:txBody>
                  <a:tcPr/>
                </a:tc>
                <a:tc>
                  <a:txBody>
                    <a:bodyPr/>
                    <a:lstStyle/>
                    <a:p>
                      <a:pPr algn="r"/>
                      <a:r>
                        <a:rPr lang="fi-FI" sz="1400"/>
                        <a:t>4</a:t>
                      </a:r>
                    </a:p>
                  </a:txBody>
                  <a:tcPr/>
                </a:tc>
                <a:tc>
                  <a:txBody>
                    <a:bodyPr/>
                    <a:lstStyle/>
                    <a:p>
                      <a:pPr algn="r"/>
                      <a:r>
                        <a:rPr lang="fi-FI" sz="1400" dirty="0"/>
                        <a:t>0</a:t>
                      </a:r>
                    </a:p>
                    <a:p>
                      <a:pPr algn="r"/>
                      <a:endParaRPr lang="fi-FI" sz="1400" dirty="0"/>
                    </a:p>
                  </a:txBody>
                  <a:tcPr/>
                </a:tc>
                <a:extLst>
                  <a:ext uri="{0D108BD9-81ED-4DB2-BD59-A6C34878D82A}">
                    <a16:rowId xmlns:a16="http://schemas.microsoft.com/office/drawing/2014/main" val="1671897119"/>
                  </a:ext>
                </a:extLst>
              </a:tr>
              <a:tr h="599034">
                <a:tc>
                  <a:txBody>
                    <a:bodyPr/>
                    <a:lstStyle/>
                    <a:p>
                      <a:pPr algn="r"/>
                      <a:r>
                        <a:rPr lang="fi-FI" sz="1400"/>
                        <a:t>163</a:t>
                      </a:r>
                    </a:p>
                  </a:txBody>
                  <a:tcPr/>
                </a:tc>
                <a:tc>
                  <a:txBody>
                    <a:bodyPr/>
                    <a:lstStyle/>
                    <a:p>
                      <a:pPr algn="r"/>
                      <a:r>
                        <a:rPr lang="fi-FI" sz="1400"/>
                        <a:t>76</a:t>
                      </a:r>
                    </a:p>
                  </a:txBody>
                  <a:tcPr/>
                </a:tc>
                <a:tc>
                  <a:txBody>
                    <a:bodyPr/>
                    <a:lstStyle/>
                    <a:p>
                      <a:pPr algn="r"/>
                      <a:r>
                        <a:rPr lang="fi-FI" sz="1400"/>
                        <a:t>86</a:t>
                      </a:r>
                    </a:p>
                  </a:txBody>
                  <a:tcPr/>
                </a:tc>
                <a:tc>
                  <a:txBody>
                    <a:bodyPr/>
                    <a:lstStyle/>
                    <a:p>
                      <a:pPr algn="r"/>
                      <a:r>
                        <a:rPr lang="fi-FI" sz="1400"/>
                        <a:t>73</a:t>
                      </a:r>
                    </a:p>
                  </a:txBody>
                  <a:tcPr/>
                </a:tc>
                <a:tc>
                  <a:txBody>
                    <a:bodyPr/>
                    <a:lstStyle/>
                    <a:p>
                      <a:pPr algn="r"/>
                      <a:r>
                        <a:rPr lang="fi-FI" sz="1400"/>
                        <a:t>71</a:t>
                      </a:r>
                    </a:p>
                  </a:txBody>
                  <a:tcPr/>
                </a:tc>
                <a:tc>
                  <a:txBody>
                    <a:bodyPr/>
                    <a:lstStyle/>
                    <a:p>
                      <a:pPr algn="r"/>
                      <a:r>
                        <a:rPr lang="fi-FI" sz="1400" dirty="0"/>
                        <a:t>110</a:t>
                      </a:r>
                    </a:p>
                  </a:txBody>
                  <a:tcPr/>
                </a:tc>
                <a:tc>
                  <a:txBody>
                    <a:bodyPr/>
                    <a:lstStyle/>
                    <a:p>
                      <a:pPr algn="r"/>
                      <a:r>
                        <a:rPr lang="fi-FI" sz="1400"/>
                        <a:t>164</a:t>
                      </a:r>
                    </a:p>
                  </a:txBody>
                  <a:tcPr/>
                </a:tc>
                <a:tc>
                  <a:txBody>
                    <a:bodyPr/>
                    <a:lstStyle/>
                    <a:p>
                      <a:pPr algn="r"/>
                      <a:r>
                        <a:rPr lang="fi-FI" sz="1400"/>
                        <a:t>248</a:t>
                      </a:r>
                    </a:p>
                  </a:txBody>
                  <a:tcPr/>
                </a:tc>
                <a:tc>
                  <a:txBody>
                    <a:bodyPr/>
                    <a:lstStyle/>
                    <a:p>
                      <a:pPr algn="r"/>
                      <a:r>
                        <a:rPr lang="fi-FI" sz="1400"/>
                        <a:t>219</a:t>
                      </a:r>
                    </a:p>
                  </a:txBody>
                  <a:tcPr/>
                </a:tc>
                <a:tc>
                  <a:txBody>
                    <a:bodyPr/>
                    <a:lstStyle/>
                    <a:p>
                      <a:pPr algn="r"/>
                      <a:r>
                        <a:rPr lang="fi-FI" sz="1400"/>
                        <a:t>271</a:t>
                      </a:r>
                    </a:p>
                  </a:txBody>
                  <a:tcPr/>
                </a:tc>
                <a:tc>
                  <a:txBody>
                    <a:bodyPr/>
                    <a:lstStyle/>
                    <a:p>
                      <a:pPr algn="r"/>
                      <a:r>
                        <a:rPr lang="fi-FI" sz="1400"/>
                        <a:t>327</a:t>
                      </a:r>
                    </a:p>
                  </a:txBody>
                  <a:tcPr/>
                </a:tc>
                <a:tc>
                  <a:txBody>
                    <a:bodyPr/>
                    <a:lstStyle/>
                    <a:p>
                      <a:pPr algn="r"/>
                      <a:r>
                        <a:rPr lang="fi-FI" sz="1400"/>
                        <a:t>74</a:t>
                      </a:r>
                    </a:p>
                  </a:txBody>
                  <a:tcPr/>
                </a:tc>
                <a:tc>
                  <a:txBody>
                    <a:bodyPr/>
                    <a:lstStyle/>
                    <a:p>
                      <a:pPr algn="r"/>
                      <a:r>
                        <a:rPr lang="fi-FI" sz="1400"/>
                        <a:t>102</a:t>
                      </a:r>
                    </a:p>
                  </a:txBody>
                  <a:tcPr/>
                </a:tc>
                <a:tc>
                  <a:txBody>
                    <a:bodyPr/>
                    <a:lstStyle/>
                    <a:p>
                      <a:pPr algn="r"/>
                      <a:r>
                        <a:rPr lang="fi-FI" sz="1400" dirty="0"/>
                        <a:t>0</a:t>
                      </a:r>
                    </a:p>
                  </a:txBody>
                  <a:tcPr/>
                </a:tc>
                <a:extLst>
                  <a:ext uri="{0D108BD9-81ED-4DB2-BD59-A6C34878D82A}">
                    <a16:rowId xmlns:a16="http://schemas.microsoft.com/office/drawing/2014/main" val="1491015792"/>
                  </a:ext>
                </a:extLst>
              </a:tr>
              <a:tr h="599034">
                <a:tc>
                  <a:txBody>
                    <a:bodyPr/>
                    <a:lstStyle/>
                    <a:p>
                      <a:pPr algn="r"/>
                      <a:endParaRPr lang="fi-FI" sz="1400"/>
                    </a:p>
                  </a:txBody>
                  <a:tcPr/>
                </a:tc>
                <a:tc>
                  <a:txBody>
                    <a:bodyPr/>
                    <a:lstStyle/>
                    <a:p>
                      <a:pPr algn="r"/>
                      <a:endParaRPr lang="fi-FI" sz="1400"/>
                    </a:p>
                  </a:txBody>
                  <a:tcPr/>
                </a:tc>
                <a:tc>
                  <a:txBody>
                    <a:bodyPr/>
                    <a:lstStyle/>
                    <a:p>
                      <a:pPr algn="r"/>
                      <a:endParaRPr lang="fi-FI" sz="1400"/>
                    </a:p>
                  </a:txBody>
                  <a:tcPr/>
                </a:tc>
                <a:tc>
                  <a:txBody>
                    <a:bodyPr/>
                    <a:lstStyle/>
                    <a:p>
                      <a:pPr algn="r"/>
                      <a:r>
                        <a:rPr lang="fi-FI" sz="1400" dirty="0"/>
                        <a:t>17</a:t>
                      </a:r>
                    </a:p>
                  </a:txBody>
                  <a:tcPr/>
                </a:tc>
                <a:tc>
                  <a:txBody>
                    <a:bodyPr/>
                    <a:lstStyle/>
                    <a:p>
                      <a:pPr algn="r"/>
                      <a:r>
                        <a:rPr lang="fi-FI" sz="1400"/>
                        <a:t>42</a:t>
                      </a:r>
                    </a:p>
                  </a:txBody>
                  <a:tcPr/>
                </a:tc>
                <a:tc>
                  <a:txBody>
                    <a:bodyPr/>
                    <a:lstStyle/>
                    <a:p>
                      <a:pPr algn="r"/>
                      <a:endParaRPr lang="fi-FI" sz="1400"/>
                    </a:p>
                  </a:txBody>
                  <a:tcPr/>
                </a:tc>
                <a:tc>
                  <a:txBody>
                    <a:bodyPr/>
                    <a:lstStyle/>
                    <a:p>
                      <a:pPr algn="r"/>
                      <a:endParaRPr lang="fi-FI" sz="1400"/>
                    </a:p>
                  </a:txBody>
                  <a:tcPr/>
                </a:tc>
                <a:tc>
                  <a:txBody>
                    <a:bodyPr/>
                    <a:lstStyle/>
                    <a:p>
                      <a:pPr algn="r"/>
                      <a:endParaRPr lang="fi-FI" sz="1400"/>
                    </a:p>
                  </a:txBody>
                  <a:tcPr/>
                </a:tc>
                <a:tc>
                  <a:txBody>
                    <a:bodyPr/>
                    <a:lstStyle/>
                    <a:p>
                      <a:pPr algn="r"/>
                      <a:endParaRPr lang="fi-FI" sz="1400"/>
                    </a:p>
                  </a:txBody>
                  <a:tcPr/>
                </a:tc>
                <a:tc>
                  <a:txBody>
                    <a:bodyPr/>
                    <a:lstStyle/>
                    <a:p>
                      <a:pPr algn="r"/>
                      <a:endParaRPr lang="fi-FI" sz="1400"/>
                    </a:p>
                  </a:txBody>
                  <a:tcPr/>
                </a:tc>
                <a:tc>
                  <a:txBody>
                    <a:bodyPr/>
                    <a:lstStyle/>
                    <a:p>
                      <a:pPr algn="r"/>
                      <a:r>
                        <a:rPr lang="fi-FI" sz="1400"/>
                        <a:t>0</a:t>
                      </a:r>
                    </a:p>
                  </a:txBody>
                  <a:tcPr/>
                </a:tc>
                <a:tc>
                  <a:txBody>
                    <a:bodyPr/>
                    <a:lstStyle/>
                    <a:p>
                      <a:pPr algn="r"/>
                      <a:endParaRPr lang="fi-FI" sz="1400"/>
                    </a:p>
                  </a:txBody>
                  <a:tcPr/>
                </a:tc>
                <a:tc>
                  <a:txBody>
                    <a:bodyPr/>
                    <a:lstStyle/>
                    <a:p>
                      <a:pPr algn="r"/>
                      <a:r>
                        <a:rPr lang="fi-FI" sz="1400" dirty="0"/>
                        <a:t>0</a:t>
                      </a:r>
                    </a:p>
                  </a:txBody>
                  <a:tcPr/>
                </a:tc>
                <a:tc>
                  <a:txBody>
                    <a:bodyPr/>
                    <a:lstStyle/>
                    <a:p>
                      <a:pPr algn="r"/>
                      <a:r>
                        <a:rPr lang="fi-FI" sz="1400" dirty="0"/>
                        <a:t>0</a:t>
                      </a:r>
                    </a:p>
                  </a:txBody>
                  <a:tcPr/>
                </a:tc>
                <a:extLst>
                  <a:ext uri="{0D108BD9-81ED-4DB2-BD59-A6C34878D82A}">
                    <a16:rowId xmlns:a16="http://schemas.microsoft.com/office/drawing/2014/main" val="1947266708"/>
                  </a:ext>
                </a:extLst>
              </a:tr>
              <a:tr h="599034">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311776527"/>
                  </a:ext>
                </a:extLst>
              </a:tr>
            </a:tbl>
          </a:graphicData>
        </a:graphic>
      </p:graphicFrame>
      <p:pic>
        <p:nvPicPr>
          <p:cNvPr id="14" name="Kuva 13" descr="Vaaka epätasapaino tasaisella täytöllä">
            <a:extLst>
              <a:ext uri="{FF2B5EF4-FFF2-40B4-BE49-F238E27FC236}">
                <a16:creationId xmlns:a16="http://schemas.microsoft.com/office/drawing/2014/main" id="{76788A8F-C5B9-8761-8CB1-73F0024A74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9480" y="2067206"/>
            <a:ext cx="559626" cy="559626"/>
          </a:xfrm>
          <a:prstGeom prst="rect">
            <a:avLst/>
          </a:prstGeom>
        </p:spPr>
      </p:pic>
      <p:pic>
        <p:nvPicPr>
          <p:cNvPr id="16" name="Kuva 15" descr="Kartta ja nasta tasaisella täytöllä">
            <a:extLst>
              <a:ext uri="{FF2B5EF4-FFF2-40B4-BE49-F238E27FC236}">
                <a16:creationId xmlns:a16="http://schemas.microsoft.com/office/drawing/2014/main" id="{32B4887C-C8DA-7C43-B6C9-71C6AF6F3A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4593" y="2111582"/>
            <a:ext cx="559626" cy="559626"/>
          </a:xfrm>
          <a:prstGeom prst="rect">
            <a:avLst/>
          </a:prstGeom>
        </p:spPr>
      </p:pic>
      <p:pic>
        <p:nvPicPr>
          <p:cNvPr id="20" name="Kuva 19" descr="Aita tasaisella täytöllä">
            <a:extLst>
              <a:ext uri="{FF2B5EF4-FFF2-40B4-BE49-F238E27FC236}">
                <a16:creationId xmlns:a16="http://schemas.microsoft.com/office/drawing/2014/main" id="{5BFF37C1-29C4-D473-8097-F3C09E25F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8683" y="2121990"/>
            <a:ext cx="559626" cy="559626"/>
          </a:xfrm>
          <a:prstGeom prst="rect">
            <a:avLst/>
          </a:prstGeom>
        </p:spPr>
      </p:pic>
      <p:pic>
        <p:nvPicPr>
          <p:cNvPr id="31" name="Kuva 30" descr="Vaaka epätasapaino tasaisella täytöllä">
            <a:extLst>
              <a:ext uri="{FF2B5EF4-FFF2-40B4-BE49-F238E27FC236}">
                <a16:creationId xmlns:a16="http://schemas.microsoft.com/office/drawing/2014/main" id="{CF1C83E5-DFE4-6FFB-DFD4-73BBF808DE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548" y="2681040"/>
            <a:ext cx="559626" cy="559626"/>
          </a:xfrm>
          <a:prstGeom prst="rect">
            <a:avLst/>
          </a:prstGeom>
        </p:spPr>
      </p:pic>
      <p:pic>
        <p:nvPicPr>
          <p:cNvPr id="32" name="Kuva 31" descr="Aita tasaisella täytöllä">
            <a:extLst>
              <a:ext uri="{FF2B5EF4-FFF2-40B4-BE49-F238E27FC236}">
                <a16:creationId xmlns:a16="http://schemas.microsoft.com/office/drawing/2014/main" id="{5E953C5C-C27F-B7E2-C5B5-92BE5A6A93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73753" y="3321870"/>
            <a:ext cx="559626" cy="559626"/>
          </a:xfrm>
          <a:prstGeom prst="rect">
            <a:avLst/>
          </a:prstGeom>
        </p:spPr>
      </p:pic>
      <p:pic>
        <p:nvPicPr>
          <p:cNvPr id="34" name="Kuva 33" descr="Vaaka epätasapaino tasaisella täytöllä">
            <a:extLst>
              <a:ext uri="{FF2B5EF4-FFF2-40B4-BE49-F238E27FC236}">
                <a16:creationId xmlns:a16="http://schemas.microsoft.com/office/drawing/2014/main" id="{19A22922-4E9A-90A3-21CC-DD319B0FA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4930" y="2067206"/>
            <a:ext cx="559626" cy="559626"/>
          </a:xfrm>
          <a:prstGeom prst="rect">
            <a:avLst/>
          </a:prstGeom>
        </p:spPr>
      </p:pic>
      <p:pic>
        <p:nvPicPr>
          <p:cNvPr id="35" name="Kuva 34" descr="Kartta ja nasta tasaisella täytöllä">
            <a:extLst>
              <a:ext uri="{FF2B5EF4-FFF2-40B4-BE49-F238E27FC236}">
                <a16:creationId xmlns:a16="http://schemas.microsoft.com/office/drawing/2014/main" id="{3D57BB33-EFCE-A682-1C4F-AB8B92061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4122" y="2693786"/>
            <a:ext cx="559626" cy="559626"/>
          </a:xfrm>
          <a:prstGeom prst="rect">
            <a:avLst/>
          </a:prstGeom>
        </p:spPr>
      </p:pic>
      <p:pic>
        <p:nvPicPr>
          <p:cNvPr id="38" name="Kuva 37" descr="Kartta ja nasta tasaisella täytöllä">
            <a:extLst>
              <a:ext uri="{FF2B5EF4-FFF2-40B4-BE49-F238E27FC236}">
                <a16:creationId xmlns:a16="http://schemas.microsoft.com/office/drawing/2014/main" id="{2E9FCFF8-BBBC-CD02-657E-9836845D2A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1625" y="3266696"/>
            <a:ext cx="559626" cy="559626"/>
          </a:xfrm>
          <a:prstGeom prst="rect">
            <a:avLst/>
          </a:prstGeom>
        </p:spPr>
      </p:pic>
      <p:pic>
        <p:nvPicPr>
          <p:cNvPr id="39" name="Kuva 38">
            <a:extLst>
              <a:ext uri="{FF2B5EF4-FFF2-40B4-BE49-F238E27FC236}">
                <a16:creationId xmlns:a16="http://schemas.microsoft.com/office/drawing/2014/main" id="{955BA8DA-2BB9-3E0F-7822-0204BA15DBE5}"/>
              </a:ext>
            </a:extLst>
          </p:cNvPr>
          <p:cNvPicPr>
            <a:picLocks noChangeAspect="1"/>
          </p:cNvPicPr>
          <p:nvPr/>
        </p:nvPicPr>
        <p:blipFill>
          <a:blip r:embed="rId10"/>
          <a:stretch>
            <a:fillRect/>
          </a:stretch>
        </p:blipFill>
        <p:spPr>
          <a:xfrm>
            <a:off x="765683" y="2620027"/>
            <a:ext cx="1080232" cy="612131"/>
          </a:xfrm>
          <a:prstGeom prst="rect">
            <a:avLst/>
          </a:prstGeom>
        </p:spPr>
      </p:pic>
      <p:pic>
        <p:nvPicPr>
          <p:cNvPr id="40" name="Kuva 39">
            <a:extLst>
              <a:ext uri="{FF2B5EF4-FFF2-40B4-BE49-F238E27FC236}">
                <a16:creationId xmlns:a16="http://schemas.microsoft.com/office/drawing/2014/main" id="{59667C9A-9AF5-AEC8-94BC-A8D96BFE76EC}"/>
              </a:ext>
            </a:extLst>
          </p:cNvPr>
          <p:cNvPicPr>
            <a:picLocks noChangeAspect="1"/>
          </p:cNvPicPr>
          <p:nvPr/>
        </p:nvPicPr>
        <p:blipFill>
          <a:blip r:embed="rId11"/>
          <a:stretch>
            <a:fillRect/>
          </a:stretch>
        </p:blipFill>
        <p:spPr>
          <a:xfrm>
            <a:off x="873706" y="3364067"/>
            <a:ext cx="864186" cy="477103"/>
          </a:xfrm>
          <a:prstGeom prst="rect">
            <a:avLst/>
          </a:prstGeom>
        </p:spPr>
      </p:pic>
      <p:pic>
        <p:nvPicPr>
          <p:cNvPr id="41" name="Kuva 40">
            <a:extLst>
              <a:ext uri="{FF2B5EF4-FFF2-40B4-BE49-F238E27FC236}">
                <a16:creationId xmlns:a16="http://schemas.microsoft.com/office/drawing/2014/main" id="{A166BD0C-3AD6-D1A1-8AAA-AEB3A39FA059}"/>
              </a:ext>
            </a:extLst>
          </p:cNvPr>
          <p:cNvPicPr>
            <a:picLocks noChangeAspect="1"/>
          </p:cNvPicPr>
          <p:nvPr/>
        </p:nvPicPr>
        <p:blipFill>
          <a:blip r:embed="rId12"/>
          <a:stretch>
            <a:fillRect/>
          </a:stretch>
        </p:blipFill>
        <p:spPr>
          <a:xfrm>
            <a:off x="963726" y="3973079"/>
            <a:ext cx="684147" cy="324070"/>
          </a:xfrm>
          <a:prstGeom prst="rect">
            <a:avLst/>
          </a:prstGeom>
        </p:spPr>
      </p:pic>
      <p:pic>
        <p:nvPicPr>
          <p:cNvPr id="42" name="Kuva 41">
            <a:extLst>
              <a:ext uri="{FF2B5EF4-FFF2-40B4-BE49-F238E27FC236}">
                <a16:creationId xmlns:a16="http://schemas.microsoft.com/office/drawing/2014/main" id="{979A2ECE-88C0-5B75-B62E-07329CF7B4A4}"/>
              </a:ext>
            </a:extLst>
          </p:cNvPr>
          <p:cNvPicPr>
            <a:picLocks noChangeAspect="1"/>
          </p:cNvPicPr>
          <p:nvPr/>
        </p:nvPicPr>
        <p:blipFill>
          <a:blip r:embed="rId13"/>
          <a:stretch>
            <a:fillRect/>
          </a:stretch>
        </p:blipFill>
        <p:spPr>
          <a:xfrm>
            <a:off x="968227" y="2119039"/>
            <a:ext cx="675145" cy="369079"/>
          </a:xfrm>
          <a:prstGeom prst="rect">
            <a:avLst/>
          </a:prstGeom>
        </p:spPr>
      </p:pic>
      <p:pic>
        <p:nvPicPr>
          <p:cNvPr id="33" name="Kuva 32" descr="Aita tasaisella täytöllä">
            <a:extLst>
              <a:ext uri="{FF2B5EF4-FFF2-40B4-BE49-F238E27FC236}">
                <a16:creationId xmlns:a16="http://schemas.microsoft.com/office/drawing/2014/main" id="{EC826880-7945-15DD-BEE4-082F0D4229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63658" y="2776011"/>
            <a:ext cx="559626" cy="559626"/>
          </a:xfrm>
          <a:prstGeom prst="rect">
            <a:avLst/>
          </a:prstGeom>
        </p:spPr>
      </p:pic>
      <p:pic>
        <p:nvPicPr>
          <p:cNvPr id="43" name="Kuva 42" descr="Kartta ja nasta tasaisella täytöllä">
            <a:extLst>
              <a:ext uri="{FF2B5EF4-FFF2-40B4-BE49-F238E27FC236}">
                <a16:creationId xmlns:a16="http://schemas.microsoft.com/office/drawing/2014/main" id="{A5B413D1-D382-789D-A830-5700743EB5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2797" y="3827338"/>
            <a:ext cx="559626" cy="559626"/>
          </a:xfrm>
          <a:prstGeom prst="rect">
            <a:avLst/>
          </a:prstGeom>
        </p:spPr>
      </p:pic>
      <p:pic>
        <p:nvPicPr>
          <p:cNvPr id="44" name="Kuva 43" descr="Aita tasaisella täytöllä">
            <a:extLst>
              <a:ext uri="{FF2B5EF4-FFF2-40B4-BE49-F238E27FC236}">
                <a16:creationId xmlns:a16="http://schemas.microsoft.com/office/drawing/2014/main" id="{7B42D709-32E1-A6A9-A4D3-FC21F4A2EF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92759" y="2104271"/>
            <a:ext cx="559626" cy="559626"/>
          </a:xfrm>
          <a:prstGeom prst="rect">
            <a:avLst/>
          </a:prstGeom>
        </p:spPr>
      </p:pic>
      <p:pic>
        <p:nvPicPr>
          <p:cNvPr id="45" name="Kuva 44" descr="Vaaka epätasapaino tasaisella täytöllä">
            <a:extLst>
              <a:ext uri="{FF2B5EF4-FFF2-40B4-BE49-F238E27FC236}">
                <a16:creationId xmlns:a16="http://schemas.microsoft.com/office/drawing/2014/main" id="{E3838CDF-E725-A68F-F455-5178402F24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13752" y="3227369"/>
            <a:ext cx="559626" cy="559626"/>
          </a:xfrm>
          <a:prstGeom prst="rect">
            <a:avLst/>
          </a:prstGeom>
        </p:spPr>
      </p:pic>
      <p:pic>
        <p:nvPicPr>
          <p:cNvPr id="37" name="Kuva 36" descr="Kartta ja nasta tasaisella täytöllä">
            <a:extLst>
              <a:ext uri="{FF2B5EF4-FFF2-40B4-BE49-F238E27FC236}">
                <a16:creationId xmlns:a16="http://schemas.microsoft.com/office/drawing/2014/main" id="{A8F26CBE-A166-5E5B-2318-21C9DC954B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6309" y="3282243"/>
            <a:ext cx="559626" cy="559626"/>
          </a:xfrm>
          <a:prstGeom prst="rect">
            <a:avLst/>
          </a:prstGeom>
        </p:spPr>
      </p:pic>
      <p:pic>
        <p:nvPicPr>
          <p:cNvPr id="46" name="Kuva 45" descr="Vaaka epätasapaino tasaisella täytöllä">
            <a:extLst>
              <a:ext uri="{FF2B5EF4-FFF2-40B4-BE49-F238E27FC236}">
                <a16:creationId xmlns:a16="http://schemas.microsoft.com/office/drawing/2014/main" id="{66B9AEF3-0187-F3C8-2F7A-B2DE363C3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5015" y="3227369"/>
            <a:ext cx="559626" cy="559626"/>
          </a:xfrm>
          <a:prstGeom prst="rect">
            <a:avLst/>
          </a:prstGeom>
        </p:spPr>
      </p:pic>
      <p:pic>
        <p:nvPicPr>
          <p:cNvPr id="47" name="Kuva 46" descr="Vaaka epätasapaino tasaisella täytöllä">
            <a:extLst>
              <a:ext uri="{FF2B5EF4-FFF2-40B4-BE49-F238E27FC236}">
                <a16:creationId xmlns:a16="http://schemas.microsoft.com/office/drawing/2014/main" id="{03405EC4-E231-7740-06B7-45BCC8A7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67222" y="3261463"/>
            <a:ext cx="559626" cy="559626"/>
          </a:xfrm>
          <a:prstGeom prst="rect">
            <a:avLst/>
          </a:prstGeom>
        </p:spPr>
      </p:pic>
      <p:pic>
        <p:nvPicPr>
          <p:cNvPr id="48" name="Kuva 47" descr="Aita tasaisella täytöllä">
            <a:extLst>
              <a:ext uri="{FF2B5EF4-FFF2-40B4-BE49-F238E27FC236}">
                <a16:creationId xmlns:a16="http://schemas.microsoft.com/office/drawing/2014/main" id="{73C12A07-156B-DD26-C2C9-FE01741C40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2241" y="2104271"/>
            <a:ext cx="559626" cy="559626"/>
          </a:xfrm>
          <a:prstGeom prst="rect">
            <a:avLst/>
          </a:prstGeom>
        </p:spPr>
      </p:pic>
      <p:pic>
        <p:nvPicPr>
          <p:cNvPr id="49" name="Kuva 48" descr="Aita tasaisella täytöllä">
            <a:extLst>
              <a:ext uri="{FF2B5EF4-FFF2-40B4-BE49-F238E27FC236}">
                <a16:creationId xmlns:a16="http://schemas.microsoft.com/office/drawing/2014/main" id="{273BC9B7-D9DC-0049-6124-FFF1AA6885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0847" y="3321870"/>
            <a:ext cx="559626" cy="559626"/>
          </a:xfrm>
          <a:prstGeom prst="rect">
            <a:avLst/>
          </a:prstGeom>
        </p:spPr>
      </p:pic>
      <p:sp>
        <p:nvSpPr>
          <p:cNvPr id="2" name="Tekstiruutu 1">
            <a:extLst>
              <a:ext uri="{FF2B5EF4-FFF2-40B4-BE49-F238E27FC236}">
                <a16:creationId xmlns:a16="http://schemas.microsoft.com/office/drawing/2014/main" id="{D467F771-09C6-6FD2-E7D5-60A0D650E83C}"/>
              </a:ext>
            </a:extLst>
          </p:cNvPr>
          <p:cNvSpPr txBox="1"/>
          <p:nvPr/>
        </p:nvSpPr>
        <p:spPr>
          <a:xfrm>
            <a:off x="9351604" y="4678859"/>
            <a:ext cx="646331" cy="369332"/>
          </a:xfrm>
          <a:prstGeom prst="rect">
            <a:avLst/>
          </a:prstGeom>
          <a:noFill/>
        </p:spPr>
        <p:txBody>
          <a:bodyPr wrap="none" rtlCol="0">
            <a:spAutoFit/>
          </a:bodyPr>
          <a:lstStyle/>
          <a:p>
            <a:r>
              <a:rPr lang="fi-FI">
                <a:solidFill>
                  <a:schemeClr val="accent1"/>
                </a:solidFill>
              </a:rPr>
              <a:t>ilves</a:t>
            </a:r>
          </a:p>
        </p:txBody>
      </p:sp>
      <p:sp>
        <p:nvSpPr>
          <p:cNvPr id="3" name="Tekstiruutu 2">
            <a:extLst>
              <a:ext uri="{FF2B5EF4-FFF2-40B4-BE49-F238E27FC236}">
                <a16:creationId xmlns:a16="http://schemas.microsoft.com/office/drawing/2014/main" id="{E1B2207C-592A-6369-9286-347EA61AE90C}"/>
              </a:ext>
            </a:extLst>
          </p:cNvPr>
          <p:cNvSpPr txBox="1"/>
          <p:nvPr/>
        </p:nvSpPr>
        <p:spPr>
          <a:xfrm>
            <a:off x="9351604" y="5183630"/>
            <a:ext cx="761747" cy="369332"/>
          </a:xfrm>
          <a:prstGeom prst="rect">
            <a:avLst/>
          </a:prstGeom>
          <a:noFill/>
        </p:spPr>
        <p:txBody>
          <a:bodyPr wrap="none" rtlCol="0">
            <a:spAutoFit/>
          </a:bodyPr>
          <a:lstStyle/>
          <a:p>
            <a:r>
              <a:rPr lang="fi-FI" dirty="0">
                <a:solidFill>
                  <a:schemeClr val="accent2"/>
                </a:solidFill>
              </a:rPr>
              <a:t>karhu</a:t>
            </a:r>
          </a:p>
        </p:txBody>
      </p:sp>
      <p:sp>
        <p:nvSpPr>
          <p:cNvPr id="5" name="Tekstiruutu 4">
            <a:extLst>
              <a:ext uri="{FF2B5EF4-FFF2-40B4-BE49-F238E27FC236}">
                <a16:creationId xmlns:a16="http://schemas.microsoft.com/office/drawing/2014/main" id="{AB1BE5C8-BE7E-F93C-362D-5B405C44BD60}"/>
              </a:ext>
            </a:extLst>
          </p:cNvPr>
          <p:cNvSpPr txBox="1"/>
          <p:nvPr/>
        </p:nvSpPr>
        <p:spPr>
          <a:xfrm>
            <a:off x="9351604" y="6118426"/>
            <a:ext cx="761747" cy="369332"/>
          </a:xfrm>
          <a:prstGeom prst="rect">
            <a:avLst/>
          </a:prstGeom>
          <a:noFill/>
        </p:spPr>
        <p:txBody>
          <a:bodyPr wrap="none" rtlCol="0">
            <a:spAutoFit/>
          </a:bodyPr>
          <a:lstStyle/>
          <a:p>
            <a:r>
              <a:rPr lang="fi-FI">
                <a:solidFill>
                  <a:srgbClr val="C00000"/>
                </a:solidFill>
              </a:rPr>
              <a:t>ahma</a:t>
            </a:r>
          </a:p>
        </p:txBody>
      </p:sp>
      <p:sp>
        <p:nvSpPr>
          <p:cNvPr id="7" name="Tekstiruutu 6">
            <a:extLst>
              <a:ext uri="{FF2B5EF4-FFF2-40B4-BE49-F238E27FC236}">
                <a16:creationId xmlns:a16="http://schemas.microsoft.com/office/drawing/2014/main" id="{75619208-A484-F1BA-8C84-7F0ED66020DC}"/>
              </a:ext>
            </a:extLst>
          </p:cNvPr>
          <p:cNvSpPr txBox="1"/>
          <p:nvPr/>
        </p:nvSpPr>
        <p:spPr>
          <a:xfrm>
            <a:off x="9351604" y="6351339"/>
            <a:ext cx="595035" cy="369332"/>
          </a:xfrm>
          <a:prstGeom prst="rect">
            <a:avLst/>
          </a:prstGeom>
          <a:noFill/>
        </p:spPr>
        <p:txBody>
          <a:bodyPr wrap="none" rtlCol="0">
            <a:spAutoFit/>
          </a:bodyPr>
          <a:lstStyle/>
          <a:p>
            <a:r>
              <a:rPr lang="fi-FI">
                <a:solidFill>
                  <a:srgbClr val="424242"/>
                </a:solidFill>
              </a:rPr>
              <a:t>susi</a:t>
            </a:r>
          </a:p>
        </p:txBody>
      </p:sp>
      <p:sp>
        <p:nvSpPr>
          <p:cNvPr id="10" name="Puhekupla: Suorakulmio 9">
            <a:extLst>
              <a:ext uri="{FF2B5EF4-FFF2-40B4-BE49-F238E27FC236}">
                <a16:creationId xmlns:a16="http://schemas.microsoft.com/office/drawing/2014/main" id="{542A5B3E-395A-DB32-54C7-1244059A2AFE}"/>
              </a:ext>
            </a:extLst>
          </p:cNvPr>
          <p:cNvSpPr/>
          <p:nvPr/>
        </p:nvSpPr>
        <p:spPr>
          <a:xfrm>
            <a:off x="1917447" y="4971701"/>
            <a:ext cx="2281654" cy="918668"/>
          </a:xfrm>
          <a:prstGeom prst="wedgeRectCallout">
            <a:avLst>
              <a:gd name="adj1" fmla="val 57784"/>
              <a:gd name="adj2" fmla="val 7197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dirty="0">
                <a:solidFill>
                  <a:srgbClr val="424242"/>
                </a:solidFill>
                <a:latin typeface="Arial"/>
                <a:ea typeface="Segoe UI"/>
                <a:cs typeface="Segoe UI"/>
              </a:rPr>
              <a:t>petojen määrän kehitys </a:t>
            </a:r>
            <a:r>
              <a:rPr lang="fi-FI" sz="1800" baseline="0" dirty="0">
                <a:solidFill>
                  <a:srgbClr val="424242"/>
                </a:solidFill>
                <a:latin typeface="Arial"/>
                <a:ea typeface="Segoe UI"/>
                <a:cs typeface="Segoe UI"/>
              </a:rPr>
              <a:t>2011-2024 </a:t>
            </a:r>
            <a:endParaRPr lang="fi-FI" dirty="0">
              <a:solidFill>
                <a:srgbClr val="FFFFFF"/>
              </a:solidFill>
              <a:latin typeface="Arial"/>
              <a:ea typeface="Segoe UI"/>
              <a:cs typeface="Arial" panose="020B0604020202020204"/>
            </a:endParaRPr>
          </a:p>
          <a:p>
            <a:r>
              <a:rPr lang="fi-FI" sz="1400" baseline="0" dirty="0">
                <a:solidFill>
                  <a:srgbClr val="424242"/>
                </a:solidFill>
                <a:latin typeface="Arial"/>
                <a:ea typeface="Segoe UI"/>
                <a:cs typeface="Segoe UI"/>
              </a:rPr>
              <a:t>(</a:t>
            </a:r>
            <a:r>
              <a:rPr lang="fi-FI" sz="1400" baseline="0" dirty="0" err="1">
                <a:solidFill>
                  <a:srgbClr val="424242"/>
                </a:solidFill>
                <a:latin typeface="Arial"/>
                <a:ea typeface="Segoe UI"/>
                <a:cs typeface="Segoe UI"/>
              </a:rPr>
              <a:t>keskim.arvio</a:t>
            </a:r>
            <a:r>
              <a:rPr lang="fi-FI" sz="1400" baseline="0" dirty="0">
                <a:solidFill>
                  <a:srgbClr val="424242"/>
                </a:solidFill>
                <a:latin typeface="Arial"/>
                <a:ea typeface="Segoe UI"/>
                <a:cs typeface="Segoe UI"/>
              </a:rPr>
              <a:t>)</a:t>
            </a:r>
            <a:endParaRPr lang="fi-FI" dirty="0">
              <a:cs typeface="Arial"/>
            </a:endParaRPr>
          </a:p>
        </p:txBody>
      </p:sp>
      <p:pic>
        <p:nvPicPr>
          <p:cNvPr id="8" name="Kuva 7" descr="Aita tasaisella täytöllä">
            <a:extLst>
              <a:ext uri="{FF2B5EF4-FFF2-40B4-BE49-F238E27FC236}">
                <a16:creationId xmlns:a16="http://schemas.microsoft.com/office/drawing/2014/main" id="{DA7EF997-D3B3-E192-7DFC-204DEA14B5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20093" y="2868856"/>
            <a:ext cx="347500" cy="347500"/>
          </a:xfrm>
          <a:prstGeom prst="rect">
            <a:avLst/>
          </a:prstGeom>
        </p:spPr>
      </p:pic>
      <p:sp>
        <p:nvSpPr>
          <p:cNvPr id="9" name="Tekstin paikkamerkki 1">
            <a:extLst>
              <a:ext uri="{FF2B5EF4-FFF2-40B4-BE49-F238E27FC236}">
                <a16:creationId xmlns:a16="http://schemas.microsoft.com/office/drawing/2014/main" id="{42428634-9FB4-CCF8-7876-F6D8EB5E0456}"/>
              </a:ext>
            </a:extLst>
          </p:cNvPr>
          <p:cNvSpPr>
            <a:spLocks noGrp="1"/>
          </p:cNvSpPr>
          <p:nvPr>
            <p:ph type="body" sz="half" idx="2"/>
          </p:nvPr>
        </p:nvSpPr>
        <p:spPr>
          <a:xfrm>
            <a:off x="1008297" y="1052888"/>
            <a:ext cx="10657523" cy="231007"/>
          </a:xfrm>
        </p:spPr>
        <p:txBody>
          <a:bodyPr/>
          <a:lstStyle/>
          <a:p>
            <a:r>
              <a:rPr lang="fi-FI" dirty="0"/>
              <a:t>PORONHOITOALUEEN ULKOPUOLELLA</a:t>
            </a:r>
          </a:p>
        </p:txBody>
      </p:sp>
    </p:spTree>
    <p:extLst>
      <p:ext uri="{BB962C8B-B14F-4D97-AF65-F5344CB8AC3E}">
        <p14:creationId xmlns:p14="http://schemas.microsoft.com/office/powerpoint/2010/main" val="398355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F651B6B-B908-DE0C-6098-614BF84C0820}"/>
              </a:ext>
            </a:extLst>
          </p:cNvPr>
          <p:cNvSpPr>
            <a:spLocks noGrp="1"/>
          </p:cNvSpPr>
          <p:nvPr>
            <p:ph type="title"/>
          </p:nvPr>
        </p:nvSpPr>
        <p:spPr>
          <a:xfrm>
            <a:off x="1008296" y="20070"/>
            <a:ext cx="10657523" cy="918667"/>
          </a:xfrm>
        </p:spPr>
        <p:txBody>
          <a:bodyPr>
            <a:normAutofit/>
          </a:bodyPr>
          <a:lstStyle/>
          <a:p>
            <a:r>
              <a:rPr lang="fi-FI" dirty="0"/>
              <a:t>Suunniteltu AIKATAULU</a:t>
            </a:r>
          </a:p>
        </p:txBody>
      </p:sp>
      <p:sp>
        <p:nvSpPr>
          <p:cNvPr id="5" name="Nuoli: Oikea 4">
            <a:extLst>
              <a:ext uri="{FF2B5EF4-FFF2-40B4-BE49-F238E27FC236}">
                <a16:creationId xmlns:a16="http://schemas.microsoft.com/office/drawing/2014/main" id="{231B3D5F-2F08-A0A9-9E75-CDE436DD9B1E}"/>
              </a:ext>
            </a:extLst>
          </p:cNvPr>
          <p:cNvSpPr/>
          <p:nvPr/>
        </p:nvSpPr>
        <p:spPr>
          <a:xfrm>
            <a:off x="1771034" y="1525902"/>
            <a:ext cx="1858297" cy="1987647"/>
          </a:xfrm>
          <a:prstGeom prst="rightArrow">
            <a:avLst>
              <a:gd name="adj1" fmla="val 75486"/>
              <a:gd name="adj2" fmla="val 195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100" dirty="0"/>
              <a:t>MUUTOKSET METSÄSTYSLAKIIN</a:t>
            </a:r>
          </a:p>
          <a:p>
            <a:pPr marL="171450" indent="-171450" algn="ctr">
              <a:buFontTx/>
              <a:buChar char="-"/>
            </a:pPr>
            <a:r>
              <a:rPr lang="fi-FI" sz="1100" dirty="0"/>
              <a:t>Poikkeuslupien myöntämistä koskeva </a:t>
            </a:r>
            <a:r>
              <a:rPr lang="fi-FI" sz="1100" b="1" dirty="0"/>
              <a:t>tavoite</a:t>
            </a:r>
          </a:p>
          <a:p>
            <a:pPr marL="171450" indent="-171450" algn="ctr">
              <a:buFontTx/>
              <a:buChar char="-"/>
            </a:pPr>
            <a:r>
              <a:rPr lang="fi-FI" sz="1100" b="1" dirty="0"/>
              <a:t>Päämäärä</a:t>
            </a:r>
            <a:r>
              <a:rPr lang="fi-FI" sz="1100" dirty="0"/>
              <a:t>n säätäminen MMM asetuksella</a:t>
            </a:r>
          </a:p>
        </p:txBody>
      </p:sp>
      <p:cxnSp>
        <p:nvCxnSpPr>
          <p:cNvPr id="10" name="Suora nuoliyhdysviiva 9">
            <a:extLst>
              <a:ext uri="{FF2B5EF4-FFF2-40B4-BE49-F238E27FC236}">
                <a16:creationId xmlns:a16="http://schemas.microsoft.com/office/drawing/2014/main" id="{9252A97A-A33A-977D-B0A5-89E97F6FFAD8}"/>
              </a:ext>
            </a:extLst>
          </p:cNvPr>
          <p:cNvCxnSpPr>
            <a:cxnSpLocks/>
          </p:cNvCxnSpPr>
          <p:nvPr/>
        </p:nvCxnSpPr>
        <p:spPr>
          <a:xfrm>
            <a:off x="1632155" y="5938683"/>
            <a:ext cx="947829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Suorakulmio: Pyöristetyt kulmat 10">
            <a:extLst>
              <a:ext uri="{FF2B5EF4-FFF2-40B4-BE49-F238E27FC236}">
                <a16:creationId xmlns:a16="http://schemas.microsoft.com/office/drawing/2014/main" id="{E212FBD3-DF41-2FB2-FB8B-6E0F760DD111}"/>
              </a:ext>
            </a:extLst>
          </p:cNvPr>
          <p:cNvSpPr/>
          <p:nvPr/>
        </p:nvSpPr>
        <p:spPr>
          <a:xfrm>
            <a:off x="1563329" y="1189703"/>
            <a:ext cx="2241755" cy="46309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Pyöristetyt kulmat 13">
            <a:extLst>
              <a:ext uri="{FF2B5EF4-FFF2-40B4-BE49-F238E27FC236}">
                <a16:creationId xmlns:a16="http://schemas.microsoft.com/office/drawing/2014/main" id="{C7093945-46FD-849B-ABB7-BA4E50C6BDA7}"/>
              </a:ext>
            </a:extLst>
          </p:cNvPr>
          <p:cNvSpPr/>
          <p:nvPr/>
        </p:nvSpPr>
        <p:spPr>
          <a:xfrm>
            <a:off x="3923071" y="1189703"/>
            <a:ext cx="2241755" cy="46309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Pyöristetyt kulmat 14">
            <a:extLst>
              <a:ext uri="{FF2B5EF4-FFF2-40B4-BE49-F238E27FC236}">
                <a16:creationId xmlns:a16="http://schemas.microsoft.com/office/drawing/2014/main" id="{49EEB7C4-37F4-989A-BD6D-4974F31E3B39}"/>
              </a:ext>
            </a:extLst>
          </p:cNvPr>
          <p:cNvSpPr/>
          <p:nvPr/>
        </p:nvSpPr>
        <p:spPr>
          <a:xfrm>
            <a:off x="6282813" y="1179871"/>
            <a:ext cx="2241755" cy="46309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Pyöristetyt kulmat 15">
            <a:extLst>
              <a:ext uri="{FF2B5EF4-FFF2-40B4-BE49-F238E27FC236}">
                <a16:creationId xmlns:a16="http://schemas.microsoft.com/office/drawing/2014/main" id="{1F9CB410-A7A2-C3C2-3E38-DD16F2536815}"/>
              </a:ext>
            </a:extLst>
          </p:cNvPr>
          <p:cNvSpPr/>
          <p:nvPr/>
        </p:nvSpPr>
        <p:spPr>
          <a:xfrm>
            <a:off x="8642555" y="1179871"/>
            <a:ext cx="2241755" cy="46309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17">
            <a:extLst>
              <a:ext uri="{FF2B5EF4-FFF2-40B4-BE49-F238E27FC236}">
                <a16:creationId xmlns:a16="http://schemas.microsoft.com/office/drawing/2014/main" id="{A7BF3AB7-C041-3EE4-0B7B-8CE414C271CE}"/>
              </a:ext>
            </a:extLst>
          </p:cNvPr>
          <p:cNvSpPr txBox="1"/>
          <p:nvPr/>
        </p:nvSpPr>
        <p:spPr>
          <a:xfrm>
            <a:off x="1927123" y="848387"/>
            <a:ext cx="1465006" cy="369332"/>
          </a:xfrm>
          <a:prstGeom prst="rect">
            <a:avLst/>
          </a:prstGeom>
          <a:noFill/>
        </p:spPr>
        <p:txBody>
          <a:bodyPr wrap="square" rtlCol="0">
            <a:spAutoFit/>
          </a:bodyPr>
          <a:lstStyle/>
          <a:p>
            <a:pPr algn="ctr"/>
            <a:r>
              <a:rPr lang="fi-FI" dirty="0"/>
              <a:t>1-3/25</a:t>
            </a:r>
          </a:p>
        </p:txBody>
      </p:sp>
      <p:sp>
        <p:nvSpPr>
          <p:cNvPr id="19" name="Tekstiruutu 18">
            <a:extLst>
              <a:ext uri="{FF2B5EF4-FFF2-40B4-BE49-F238E27FC236}">
                <a16:creationId xmlns:a16="http://schemas.microsoft.com/office/drawing/2014/main" id="{F01A8116-4288-80A4-DCD2-7F40FE936266}"/>
              </a:ext>
            </a:extLst>
          </p:cNvPr>
          <p:cNvSpPr txBox="1"/>
          <p:nvPr/>
        </p:nvSpPr>
        <p:spPr>
          <a:xfrm>
            <a:off x="4311445" y="856739"/>
            <a:ext cx="1465006" cy="369332"/>
          </a:xfrm>
          <a:prstGeom prst="rect">
            <a:avLst/>
          </a:prstGeom>
          <a:noFill/>
        </p:spPr>
        <p:txBody>
          <a:bodyPr wrap="square" rtlCol="0">
            <a:spAutoFit/>
          </a:bodyPr>
          <a:lstStyle/>
          <a:p>
            <a:pPr algn="ctr"/>
            <a:r>
              <a:rPr lang="fi-FI" dirty="0"/>
              <a:t>4-6/25</a:t>
            </a:r>
          </a:p>
        </p:txBody>
      </p:sp>
      <p:sp>
        <p:nvSpPr>
          <p:cNvPr id="20" name="Tekstiruutu 19">
            <a:extLst>
              <a:ext uri="{FF2B5EF4-FFF2-40B4-BE49-F238E27FC236}">
                <a16:creationId xmlns:a16="http://schemas.microsoft.com/office/drawing/2014/main" id="{3488285C-14FD-6711-565D-970C6F0DB6F2}"/>
              </a:ext>
            </a:extLst>
          </p:cNvPr>
          <p:cNvSpPr txBox="1"/>
          <p:nvPr/>
        </p:nvSpPr>
        <p:spPr>
          <a:xfrm>
            <a:off x="6477000" y="848387"/>
            <a:ext cx="1465006" cy="369332"/>
          </a:xfrm>
          <a:prstGeom prst="rect">
            <a:avLst/>
          </a:prstGeom>
          <a:noFill/>
        </p:spPr>
        <p:txBody>
          <a:bodyPr wrap="square" rtlCol="0">
            <a:spAutoFit/>
          </a:bodyPr>
          <a:lstStyle/>
          <a:p>
            <a:pPr algn="ctr"/>
            <a:r>
              <a:rPr lang="fi-FI" dirty="0"/>
              <a:t>7-9/25</a:t>
            </a:r>
          </a:p>
        </p:txBody>
      </p:sp>
      <p:sp>
        <p:nvSpPr>
          <p:cNvPr id="21" name="Tekstiruutu 20">
            <a:extLst>
              <a:ext uri="{FF2B5EF4-FFF2-40B4-BE49-F238E27FC236}">
                <a16:creationId xmlns:a16="http://schemas.microsoft.com/office/drawing/2014/main" id="{DB19FC93-BFD6-910B-D91A-4EEDE6ADDB62}"/>
              </a:ext>
            </a:extLst>
          </p:cNvPr>
          <p:cNvSpPr txBox="1"/>
          <p:nvPr/>
        </p:nvSpPr>
        <p:spPr>
          <a:xfrm>
            <a:off x="9030929" y="850534"/>
            <a:ext cx="1465006" cy="369332"/>
          </a:xfrm>
          <a:prstGeom prst="rect">
            <a:avLst/>
          </a:prstGeom>
          <a:noFill/>
        </p:spPr>
        <p:txBody>
          <a:bodyPr wrap="square" rtlCol="0">
            <a:spAutoFit/>
          </a:bodyPr>
          <a:lstStyle/>
          <a:p>
            <a:pPr algn="ctr"/>
            <a:r>
              <a:rPr lang="fi-FI" dirty="0"/>
              <a:t>10-12/25</a:t>
            </a:r>
          </a:p>
        </p:txBody>
      </p:sp>
      <p:sp>
        <p:nvSpPr>
          <p:cNvPr id="23" name="Nuoli: Oikea 22">
            <a:extLst>
              <a:ext uri="{FF2B5EF4-FFF2-40B4-BE49-F238E27FC236}">
                <a16:creationId xmlns:a16="http://schemas.microsoft.com/office/drawing/2014/main" id="{2775C957-A001-DBE9-1D5C-194A64F699D7}"/>
              </a:ext>
            </a:extLst>
          </p:cNvPr>
          <p:cNvSpPr/>
          <p:nvPr/>
        </p:nvSpPr>
        <p:spPr>
          <a:xfrm>
            <a:off x="1789470" y="3614853"/>
            <a:ext cx="3519950" cy="1048191"/>
          </a:xfrm>
          <a:prstGeom prst="rightArrow">
            <a:avLst>
              <a:gd name="adj1" fmla="val 6865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dirty="0"/>
              <a:t>Karhun kannanhoitosuunnitelman päivitys (kh-alueet)</a:t>
            </a:r>
          </a:p>
        </p:txBody>
      </p:sp>
      <p:sp>
        <p:nvSpPr>
          <p:cNvPr id="24" name="Nuoli: Oikea 23">
            <a:extLst>
              <a:ext uri="{FF2B5EF4-FFF2-40B4-BE49-F238E27FC236}">
                <a16:creationId xmlns:a16="http://schemas.microsoft.com/office/drawing/2014/main" id="{3A96E0B9-0B48-3722-0F85-415E1B18EA93}"/>
              </a:ext>
            </a:extLst>
          </p:cNvPr>
          <p:cNvSpPr/>
          <p:nvPr/>
        </p:nvSpPr>
        <p:spPr>
          <a:xfrm>
            <a:off x="4232786" y="4616246"/>
            <a:ext cx="3808593" cy="1080214"/>
          </a:xfrm>
          <a:prstGeom prst="rightArrow">
            <a:avLst>
              <a:gd name="adj1" fmla="val 66384"/>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dirty="0"/>
              <a:t>Suden kannanhoitosuunnitelman </a:t>
            </a:r>
          </a:p>
          <a:p>
            <a:pPr algn="ctr"/>
            <a:r>
              <a:rPr lang="fi-FI" sz="1400" dirty="0"/>
              <a:t>päivitys (kh-alueet)</a:t>
            </a:r>
          </a:p>
        </p:txBody>
      </p:sp>
      <p:sp>
        <p:nvSpPr>
          <p:cNvPr id="27" name="Nuoli: Raita oikealla 26">
            <a:extLst>
              <a:ext uri="{FF2B5EF4-FFF2-40B4-BE49-F238E27FC236}">
                <a16:creationId xmlns:a16="http://schemas.microsoft.com/office/drawing/2014/main" id="{15A00E23-BC7E-A81F-D085-A83106C79A2B}"/>
              </a:ext>
            </a:extLst>
          </p:cNvPr>
          <p:cNvSpPr/>
          <p:nvPr/>
        </p:nvSpPr>
        <p:spPr>
          <a:xfrm>
            <a:off x="4707943" y="1484498"/>
            <a:ext cx="6467168" cy="1080214"/>
          </a:xfrm>
          <a:prstGeom prst="stripedRight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2"/>
                </a:solidFill>
              </a:rPr>
              <a:t>Komissio arvioi miten muutokset EU luontodirektiiviin voidaan toteuttaa</a:t>
            </a:r>
          </a:p>
        </p:txBody>
      </p:sp>
      <p:pic>
        <p:nvPicPr>
          <p:cNvPr id="28" name="Kuva 27">
            <a:extLst>
              <a:ext uri="{FF2B5EF4-FFF2-40B4-BE49-F238E27FC236}">
                <a16:creationId xmlns:a16="http://schemas.microsoft.com/office/drawing/2014/main" id="{69887A03-91BC-CFA7-7EC3-0516BCA0A9DF}"/>
              </a:ext>
            </a:extLst>
          </p:cNvPr>
          <p:cNvPicPr>
            <a:picLocks noChangeAspect="1"/>
          </p:cNvPicPr>
          <p:nvPr/>
        </p:nvPicPr>
        <p:blipFill>
          <a:blip r:embed="rId3"/>
          <a:stretch>
            <a:fillRect/>
          </a:stretch>
        </p:blipFill>
        <p:spPr>
          <a:xfrm>
            <a:off x="7486656" y="3893564"/>
            <a:ext cx="1080232" cy="612131"/>
          </a:xfrm>
          <a:prstGeom prst="rect">
            <a:avLst/>
          </a:prstGeom>
        </p:spPr>
      </p:pic>
      <p:pic>
        <p:nvPicPr>
          <p:cNvPr id="29" name="Kuva 28">
            <a:extLst>
              <a:ext uri="{FF2B5EF4-FFF2-40B4-BE49-F238E27FC236}">
                <a16:creationId xmlns:a16="http://schemas.microsoft.com/office/drawing/2014/main" id="{EE4B209E-A930-625F-8B92-7261B3A56287}"/>
              </a:ext>
            </a:extLst>
          </p:cNvPr>
          <p:cNvPicPr>
            <a:picLocks noChangeAspect="1"/>
          </p:cNvPicPr>
          <p:nvPr/>
        </p:nvPicPr>
        <p:blipFill>
          <a:blip r:embed="rId4"/>
          <a:stretch>
            <a:fillRect/>
          </a:stretch>
        </p:blipFill>
        <p:spPr>
          <a:xfrm>
            <a:off x="10313918" y="4991529"/>
            <a:ext cx="864186" cy="477103"/>
          </a:xfrm>
          <a:prstGeom prst="rect">
            <a:avLst/>
          </a:prstGeom>
        </p:spPr>
      </p:pic>
      <p:grpSp>
        <p:nvGrpSpPr>
          <p:cNvPr id="41" name="Ryhmä 40">
            <a:extLst>
              <a:ext uri="{FF2B5EF4-FFF2-40B4-BE49-F238E27FC236}">
                <a16:creationId xmlns:a16="http://schemas.microsoft.com/office/drawing/2014/main" id="{570065B8-3B93-9CA0-3152-EE47FD1CCA1B}"/>
              </a:ext>
            </a:extLst>
          </p:cNvPr>
          <p:cNvGrpSpPr/>
          <p:nvPr/>
        </p:nvGrpSpPr>
        <p:grpSpPr>
          <a:xfrm>
            <a:off x="7728361" y="3577081"/>
            <a:ext cx="914400" cy="1003678"/>
            <a:chOff x="7659537" y="3577081"/>
            <a:chExt cx="914400" cy="1003678"/>
          </a:xfrm>
        </p:grpSpPr>
        <p:pic>
          <p:nvPicPr>
            <p:cNvPr id="31" name="Kuva 30" descr="Maalitaulu ääriviiva">
              <a:extLst>
                <a:ext uri="{FF2B5EF4-FFF2-40B4-BE49-F238E27FC236}">
                  <a16:creationId xmlns:a16="http://schemas.microsoft.com/office/drawing/2014/main" id="{7ABC07B1-1C06-2ECE-168E-3FC0EC5F33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9537" y="3666359"/>
              <a:ext cx="914400" cy="914400"/>
            </a:xfrm>
            <a:prstGeom prst="rect">
              <a:avLst/>
            </a:prstGeom>
          </p:spPr>
        </p:pic>
        <p:pic>
          <p:nvPicPr>
            <p:cNvPr id="38" name="Kuva 37" descr="Kysymysmerkki tasaisella täytöllä">
              <a:extLst>
                <a:ext uri="{FF2B5EF4-FFF2-40B4-BE49-F238E27FC236}">
                  <a16:creationId xmlns:a16="http://schemas.microsoft.com/office/drawing/2014/main" id="{3EA4ADB0-2DCD-BE23-E1F9-C26D89FE28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94730" y="3577081"/>
              <a:ext cx="644013" cy="644013"/>
            </a:xfrm>
            <a:prstGeom prst="rect">
              <a:avLst/>
            </a:prstGeom>
          </p:spPr>
        </p:pic>
      </p:grpSp>
      <p:grpSp>
        <p:nvGrpSpPr>
          <p:cNvPr id="42" name="Ryhmä 41">
            <a:extLst>
              <a:ext uri="{FF2B5EF4-FFF2-40B4-BE49-F238E27FC236}">
                <a16:creationId xmlns:a16="http://schemas.microsoft.com/office/drawing/2014/main" id="{C17C4D78-4C4B-63FD-D6A0-5B33FEB2DEEB}"/>
              </a:ext>
            </a:extLst>
          </p:cNvPr>
          <p:cNvGrpSpPr/>
          <p:nvPr/>
        </p:nvGrpSpPr>
        <p:grpSpPr>
          <a:xfrm>
            <a:off x="10396014" y="4578315"/>
            <a:ext cx="914400" cy="1003678"/>
            <a:chOff x="7443878" y="3577081"/>
            <a:chExt cx="914400" cy="1003678"/>
          </a:xfrm>
        </p:grpSpPr>
        <p:pic>
          <p:nvPicPr>
            <p:cNvPr id="43" name="Kuva 42" descr="Maalitaulu ääriviiva">
              <a:extLst>
                <a:ext uri="{FF2B5EF4-FFF2-40B4-BE49-F238E27FC236}">
                  <a16:creationId xmlns:a16="http://schemas.microsoft.com/office/drawing/2014/main" id="{D73314B7-FFF2-E305-3BFD-C62EF22768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3878" y="3666359"/>
              <a:ext cx="914400" cy="914400"/>
            </a:xfrm>
            <a:prstGeom prst="rect">
              <a:avLst/>
            </a:prstGeom>
          </p:spPr>
        </p:pic>
        <p:pic>
          <p:nvPicPr>
            <p:cNvPr id="44" name="Kuva 43" descr="Kysymysmerkki tasaisella täytöllä">
              <a:extLst>
                <a:ext uri="{FF2B5EF4-FFF2-40B4-BE49-F238E27FC236}">
                  <a16:creationId xmlns:a16="http://schemas.microsoft.com/office/drawing/2014/main" id="{C737658E-E6A2-E27D-0018-6A9C3CE4B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79071" y="3577081"/>
              <a:ext cx="644013" cy="644013"/>
            </a:xfrm>
            <a:prstGeom prst="rect">
              <a:avLst/>
            </a:prstGeom>
          </p:spPr>
        </p:pic>
      </p:grpSp>
      <p:sp>
        <p:nvSpPr>
          <p:cNvPr id="45" name="Käärö: Pysty 44">
            <a:extLst>
              <a:ext uri="{FF2B5EF4-FFF2-40B4-BE49-F238E27FC236}">
                <a16:creationId xmlns:a16="http://schemas.microsoft.com/office/drawing/2014/main" id="{E91A1151-CAA4-DA40-760C-F09758BE9A0E}"/>
              </a:ext>
            </a:extLst>
          </p:cNvPr>
          <p:cNvSpPr/>
          <p:nvPr/>
        </p:nvSpPr>
        <p:spPr>
          <a:xfrm>
            <a:off x="5279507" y="3794689"/>
            <a:ext cx="1022555" cy="688518"/>
          </a:xfrm>
          <a:prstGeom prst="vertic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2"/>
                </a:solidFill>
              </a:rPr>
              <a:t>asetus</a:t>
            </a:r>
          </a:p>
        </p:txBody>
      </p:sp>
      <p:pic>
        <p:nvPicPr>
          <p:cNvPr id="47" name="Kuva 46">
            <a:extLst>
              <a:ext uri="{FF2B5EF4-FFF2-40B4-BE49-F238E27FC236}">
                <a16:creationId xmlns:a16="http://schemas.microsoft.com/office/drawing/2014/main" id="{E655F0BE-0A94-5E93-E5FA-05AE29A118B4}"/>
              </a:ext>
            </a:extLst>
          </p:cNvPr>
          <p:cNvPicPr>
            <a:picLocks noChangeAspect="1"/>
          </p:cNvPicPr>
          <p:nvPr/>
        </p:nvPicPr>
        <p:blipFill>
          <a:blip r:embed="rId3"/>
          <a:stretch>
            <a:fillRect/>
          </a:stretch>
        </p:blipFill>
        <p:spPr>
          <a:xfrm>
            <a:off x="466460" y="3842480"/>
            <a:ext cx="1080232" cy="612131"/>
          </a:xfrm>
          <a:prstGeom prst="rect">
            <a:avLst/>
          </a:prstGeom>
        </p:spPr>
      </p:pic>
      <p:pic>
        <p:nvPicPr>
          <p:cNvPr id="48" name="Kuva 47">
            <a:extLst>
              <a:ext uri="{FF2B5EF4-FFF2-40B4-BE49-F238E27FC236}">
                <a16:creationId xmlns:a16="http://schemas.microsoft.com/office/drawing/2014/main" id="{95F5A9C9-7ACE-3417-EA75-75BDD6183EE1}"/>
              </a:ext>
            </a:extLst>
          </p:cNvPr>
          <p:cNvPicPr>
            <a:picLocks noChangeAspect="1"/>
          </p:cNvPicPr>
          <p:nvPr/>
        </p:nvPicPr>
        <p:blipFill>
          <a:blip r:embed="rId4"/>
          <a:stretch>
            <a:fillRect/>
          </a:stretch>
        </p:blipFill>
        <p:spPr>
          <a:xfrm>
            <a:off x="682506" y="4917801"/>
            <a:ext cx="864186" cy="477103"/>
          </a:xfrm>
          <a:prstGeom prst="rect">
            <a:avLst/>
          </a:prstGeom>
        </p:spPr>
      </p:pic>
      <p:sp>
        <p:nvSpPr>
          <p:cNvPr id="49" name="Nuoli: Raita oikealla 48">
            <a:extLst>
              <a:ext uri="{FF2B5EF4-FFF2-40B4-BE49-F238E27FC236}">
                <a16:creationId xmlns:a16="http://schemas.microsoft.com/office/drawing/2014/main" id="{8CADAB85-C933-074A-8626-84EF627D4D10}"/>
              </a:ext>
            </a:extLst>
          </p:cNvPr>
          <p:cNvSpPr/>
          <p:nvPr/>
        </p:nvSpPr>
        <p:spPr>
          <a:xfrm>
            <a:off x="4896462" y="1410714"/>
            <a:ext cx="6467169" cy="1080214"/>
          </a:xfrm>
          <a:prstGeom prst="stripedRightArrow">
            <a:avLst/>
          </a:prstGeom>
          <a:solidFill>
            <a:schemeClr val="accent1">
              <a:lumMod val="40000"/>
              <a:lumOff val="6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2"/>
                </a:solidFill>
              </a:rPr>
              <a:t>Komissio arvioi miten liitemuutokset EU luontodirektiiviin voidaan toteuttaa (Bernin komitean päätöksen mukaisesti)</a:t>
            </a:r>
          </a:p>
        </p:txBody>
      </p:sp>
      <p:sp>
        <p:nvSpPr>
          <p:cNvPr id="51" name="Käärö: Pysty 50">
            <a:extLst>
              <a:ext uri="{FF2B5EF4-FFF2-40B4-BE49-F238E27FC236}">
                <a16:creationId xmlns:a16="http://schemas.microsoft.com/office/drawing/2014/main" id="{FC718F11-40CB-9473-6822-DA2B721EBB30}"/>
              </a:ext>
            </a:extLst>
          </p:cNvPr>
          <p:cNvSpPr/>
          <p:nvPr/>
        </p:nvSpPr>
        <p:spPr>
          <a:xfrm>
            <a:off x="8096952" y="4807285"/>
            <a:ext cx="1022555" cy="688518"/>
          </a:xfrm>
          <a:prstGeom prst="vertic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2"/>
                </a:solidFill>
              </a:rPr>
              <a:t>asetus</a:t>
            </a:r>
          </a:p>
        </p:txBody>
      </p:sp>
      <p:pic>
        <p:nvPicPr>
          <p:cNvPr id="53" name="Kuva 52">
            <a:extLst>
              <a:ext uri="{FF2B5EF4-FFF2-40B4-BE49-F238E27FC236}">
                <a16:creationId xmlns:a16="http://schemas.microsoft.com/office/drawing/2014/main" id="{A14CD303-466A-5499-993F-E410BE33CC38}"/>
              </a:ext>
            </a:extLst>
          </p:cNvPr>
          <p:cNvPicPr>
            <a:picLocks noChangeAspect="1"/>
          </p:cNvPicPr>
          <p:nvPr/>
        </p:nvPicPr>
        <p:blipFill>
          <a:blip r:embed="rId9"/>
          <a:stretch>
            <a:fillRect/>
          </a:stretch>
        </p:blipFill>
        <p:spPr>
          <a:xfrm>
            <a:off x="8841405" y="131400"/>
            <a:ext cx="996818" cy="697414"/>
          </a:xfrm>
          <a:prstGeom prst="rect">
            <a:avLst/>
          </a:prstGeom>
        </p:spPr>
      </p:pic>
      <p:sp>
        <p:nvSpPr>
          <p:cNvPr id="54" name="Tekstiruutu 53">
            <a:extLst>
              <a:ext uri="{FF2B5EF4-FFF2-40B4-BE49-F238E27FC236}">
                <a16:creationId xmlns:a16="http://schemas.microsoft.com/office/drawing/2014/main" id="{1FB02402-732B-8C36-508B-60D9696B950D}"/>
              </a:ext>
            </a:extLst>
          </p:cNvPr>
          <p:cNvSpPr txBox="1"/>
          <p:nvPr/>
        </p:nvSpPr>
        <p:spPr>
          <a:xfrm>
            <a:off x="9800829" y="186431"/>
            <a:ext cx="2261420" cy="577081"/>
          </a:xfrm>
          <a:prstGeom prst="rect">
            <a:avLst/>
          </a:prstGeom>
          <a:noFill/>
        </p:spPr>
        <p:txBody>
          <a:bodyPr wrap="square" rtlCol="0">
            <a:spAutoFit/>
          </a:bodyPr>
          <a:lstStyle/>
          <a:p>
            <a:r>
              <a:rPr lang="fi-FI" sz="1050" dirty="0">
                <a:latin typeface="+mn-lt"/>
              </a:rPr>
              <a:t>Suden ja muiden suurpetojen poikkeuslupakäytäntöjen kehittämistä valmistellut työryhmä</a:t>
            </a:r>
          </a:p>
        </p:txBody>
      </p:sp>
      <p:sp>
        <p:nvSpPr>
          <p:cNvPr id="55" name="Suorakulmio 54">
            <a:extLst>
              <a:ext uri="{FF2B5EF4-FFF2-40B4-BE49-F238E27FC236}">
                <a16:creationId xmlns:a16="http://schemas.microsoft.com/office/drawing/2014/main" id="{37930DB4-3148-AA2F-5379-A6DC5F37418F}"/>
              </a:ext>
            </a:extLst>
          </p:cNvPr>
          <p:cNvSpPr/>
          <p:nvPr/>
        </p:nvSpPr>
        <p:spPr>
          <a:xfrm>
            <a:off x="8841405" y="131400"/>
            <a:ext cx="3220844" cy="688806"/>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BA2174E1-A529-1A4B-8A0D-CE722DC48AD2}"/>
              </a:ext>
            </a:extLst>
          </p:cNvPr>
          <p:cNvSpPr txBox="1"/>
          <p:nvPr/>
        </p:nvSpPr>
        <p:spPr>
          <a:xfrm>
            <a:off x="6333603" y="3524633"/>
            <a:ext cx="1266557" cy="307777"/>
          </a:xfrm>
          <a:prstGeom prst="rect">
            <a:avLst/>
          </a:prstGeom>
          <a:noFill/>
        </p:spPr>
        <p:txBody>
          <a:bodyPr wrap="square" rtlCol="0">
            <a:spAutoFit/>
          </a:bodyPr>
          <a:lstStyle/>
          <a:p>
            <a:pPr algn="ctr"/>
            <a:r>
              <a:rPr lang="fi-FI" sz="1400" dirty="0"/>
              <a:t>poikkeuslupa</a:t>
            </a:r>
          </a:p>
        </p:txBody>
      </p:sp>
      <p:sp>
        <p:nvSpPr>
          <p:cNvPr id="13" name="Tekstiruutu 12">
            <a:extLst>
              <a:ext uri="{FF2B5EF4-FFF2-40B4-BE49-F238E27FC236}">
                <a16:creationId xmlns:a16="http://schemas.microsoft.com/office/drawing/2014/main" id="{D2BCB3FC-82A4-413C-F98E-A5CE71BC1294}"/>
              </a:ext>
            </a:extLst>
          </p:cNvPr>
          <p:cNvSpPr txBox="1"/>
          <p:nvPr/>
        </p:nvSpPr>
        <p:spPr>
          <a:xfrm rot="1336294">
            <a:off x="10269153" y="4137907"/>
            <a:ext cx="826722" cy="307777"/>
          </a:xfrm>
          <a:prstGeom prst="rect">
            <a:avLst/>
          </a:prstGeom>
          <a:noFill/>
        </p:spPr>
        <p:txBody>
          <a:bodyPr wrap="square" rtlCol="0">
            <a:spAutoFit/>
          </a:bodyPr>
          <a:lstStyle/>
          <a:p>
            <a:r>
              <a:rPr lang="fi-FI" sz="1400" dirty="0"/>
              <a:t>Valitus?</a:t>
            </a:r>
          </a:p>
        </p:txBody>
      </p:sp>
      <p:pic>
        <p:nvPicPr>
          <p:cNvPr id="32" name="Kuva 31" descr="Kuva, joka sisältää kohteen clipart, siluetti, Grafiikka, muotoilu&#10;&#10;Tekoälyn generoima sisältö voi olla virheellistä.">
            <a:extLst>
              <a:ext uri="{FF2B5EF4-FFF2-40B4-BE49-F238E27FC236}">
                <a16:creationId xmlns:a16="http://schemas.microsoft.com/office/drawing/2014/main" id="{B521A22F-6E6D-3C78-39EA-57AA5C168A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6496" y="3618739"/>
            <a:ext cx="1120772" cy="1120772"/>
          </a:xfrm>
          <a:prstGeom prst="rect">
            <a:avLst/>
          </a:prstGeom>
        </p:spPr>
      </p:pic>
      <p:sp>
        <p:nvSpPr>
          <p:cNvPr id="33" name="Tekstiruutu 32">
            <a:extLst>
              <a:ext uri="{FF2B5EF4-FFF2-40B4-BE49-F238E27FC236}">
                <a16:creationId xmlns:a16="http://schemas.microsoft.com/office/drawing/2014/main" id="{07413B48-0E8B-D875-A59B-DAB339173C01}"/>
              </a:ext>
            </a:extLst>
          </p:cNvPr>
          <p:cNvSpPr txBox="1"/>
          <p:nvPr/>
        </p:nvSpPr>
        <p:spPr>
          <a:xfrm>
            <a:off x="9036896" y="4512515"/>
            <a:ext cx="1266557" cy="307777"/>
          </a:xfrm>
          <a:prstGeom prst="rect">
            <a:avLst/>
          </a:prstGeom>
          <a:noFill/>
        </p:spPr>
        <p:txBody>
          <a:bodyPr wrap="square" rtlCol="0">
            <a:spAutoFit/>
          </a:bodyPr>
          <a:lstStyle/>
          <a:p>
            <a:pPr algn="ctr"/>
            <a:r>
              <a:rPr lang="fi-FI" sz="1400" dirty="0"/>
              <a:t>poikkeuslupa</a:t>
            </a:r>
          </a:p>
        </p:txBody>
      </p:sp>
      <p:pic>
        <p:nvPicPr>
          <p:cNvPr id="34" name="Kuva 33" descr="Kuva, joka sisältää kohteen clipart, siluetti, Grafiikka, muotoilu&#10;&#10;Tekoälyn generoima sisältö voi olla virheellistä.">
            <a:extLst>
              <a:ext uri="{FF2B5EF4-FFF2-40B4-BE49-F238E27FC236}">
                <a16:creationId xmlns:a16="http://schemas.microsoft.com/office/drawing/2014/main" id="{EC7CB30C-1A1D-DA09-CF81-073FB92BE1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6293" y="4606621"/>
            <a:ext cx="1120772" cy="1120772"/>
          </a:xfrm>
          <a:prstGeom prst="rect">
            <a:avLst/>
          </a:prstGeom>
        </p:spPr>
      </p:pic>
      <p:pic>
        <p:nvPicPr>
          <p:cNvPr id="35" name="Kuva 34" descr="Salama tasaisella täytöllä">
            <a:extLst>
              <a:ext uri="{FF2B5EF4-FFF2-40B4-BE49-F238E27FC236}">
                <a16:creationId xmlns:a16="http://schemas.microsoft.com/office/drawing/2014/main" id="{DA06E12E-F96F-C17E-6E8A-865DC90709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369521">
            <a:off x="7484412" y="3242083"/>
            <a:ext cx="664747" cy="664747"/>
          </a:xfrm>
          <a:prstGeom prst="rect">
            <a:avLst/>
          </a:prstGeom>
        </p:spPr>
      </p:pic>
      <p:sp>
        <p:nvSpPr>
          <p:cNvPr id="36" name="Tekstiruutu 35">
            <a:extLst>
              <a:ext uri="{FF2B5EF4-FFF2-40B4-BE49-F238E27FC236}">
                <a16:creationId xmlns:a16="http://schemas.microsoft.com/office/drawing/2014/main" id="{CD49B754-1D68-FF36-EEFF-200B83A7141F}"/>
              </a:ext>
            </a:extLst>
          </p:cNvPr>
          <p:cNvSpPr txBox="1"/>
          <p:nvPr/>
        </p:nvSpPr>
        <p:spPr>
          <a:xfrm rot="1336294">
            <a:off x="7589855" y="3084709"/>
            <a:ext cx="826722" cy="307777"/>
          </a:xfrm>
          <a:prstGeom prst="rect">
            <a:avLst/>
          </a:prstGeom>
          <a:noFill/>
        </p:spPr>
        <p:txBody>
          <a:bodyPr wrap="square" rtlCol="0">
            <a:spAutoFit/>
          </a:bodyPr>
          <a:lstStyle/>
          <a:p>
            <a:r>
              <a:rPr lang="fi-FI" sz="1400" dirty="0"/>
              <a:t>Valitus?</a:t>
            </a:r>
          </a:p>
        </p:txBody>
      </p:sp>
      <p:pic>
        <p:nvPicPr>
          <p:cNvPr id="37" name="Kuva 36" descr="Salama tasaisella täytöllä">
            <a:extLst>
              <a:ext uri="{FF2B5EF4-FFF2-40B4-BE49-F238E27FC236}">
                <a16:creationId xmlns:a16="http://schemas.microsoft.com/office/drawing/2014/main" id="{263E2369-8A5B-C0A9-F982-3F02B59666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369521">
            <a:off x="10139188" y="4283812"/>
            <a:ext cx="680820" cy="680820"/>
          </a:xfrm>
          <a:prstGeom prst="rect">
            <a:avLst/>
          </a:prstGeom>
        </p:spPr>
      </p:pic>
    </p:spTree>
    <p:extLst>
      <p:ext uri="{BB962C8B-B14F-4D97-AF65-F5344CB8AC3E}">
        <p14:creationId xmlns:p14="http://schemas.microsoft.com/office/powerpoint/2010/main" val="721927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isällön paikkamerkki 9">
            <a:extLst>
              <a:ext uri="{FF2B5EF4-FFF2-40B4-BE49-F238E27FC236}">
                <a16:creationId xmlns:a16="http://schemas.microsoft.com/office/drawing/2014/main" id="{D89F70B3-6D36-802A-3F5D-48D6695FADCE}"/>
              </a:ext>
            </a:extLst>
          </p:cNvPr>
          <p:cNvSpPr>
            <a:spLocks noGrp="1"/>
          </p:cNvSpPr>
          <p:nvPr>
            <p:ph idx="1"/>
          </p:nvPr>
        </p:nvSpPr>
        <p:spPr>
          <a:xfrm>
            <a:off x="900545" y="1397650"/>
            <a:ext cx="5147267" cy="4529139"/>
          </a:xfrm>
        </p:spPr>
        <p:txBody>
          <a:bodyPr>
            <a:noAutofit/>
          </a:bodyPr>
          <a:lstStyle/>
          <a:p>
            <a:pPr>
              <a:lnSpc>
                <a:spcPct val="114000"/>
              </a:lnSpc>
              <a:spcBef>
                <a:spcPts val="600"/>
              </a:spcBef>
            </a:pPr>
            <a:r>
              <a:rPr lang="fi-FI" sz="1600" dirty="0"/>
              <a:t>Petoyhdyshenkilöt ovat suurpetoihin perehtyneitä, koulutettuja tutkimuksen avustajia.</a:t>
            </a:r>
          </a:p>
          <a:p>
            <a:pPr>
              <a:lnSpc>
                <a:spcPct val="114000"/>
              </a:lnSpc>
              <a:spcBef>
                <a:spcPts val="600"/>
              </a:spcBef>
            </a:pPr>
            <a:r>
              <a:rPr lang="fi-FI" sz="1600" dirty="0"/>
              <a:t>Keräävät, varmistavat ja tallentavat suurpetohavaintoja Luonnonvarakeskuksen Tassu-havaintojärjestelmään.</a:t>
            </a:r>
          </a:p>
          <a:p>
            <a:pPr lvl="1">
              <a:lnSpc>
                <a:spcPct val="114000"/>
              </a:lnSpc>
              <a:spcBef>
                <a:spcPts val="600"/>
              </a:spcBef>
            </a:pPr>
            <a:r>
              <a:rPr lang="fi-FI" sz="1400" dirty="0"/>
              <a:t>Myös neuvonnallinen rooli kasvanut</a:t>
            </a:r>
          </a:p>
          <a:p>
            <a:pPr>
              <a:lnSpc>
                <a:spcPct val="114000"/>
              </a:lnSpc>
              <a:spcBef>
                <a:spcPts val="800"/>
              </a:spcBef>
            </a:pPr>
            <a:r>
              <a:rPr lang="fi-FI" sz="1600" dirty="0"/>
              <a:t>Vuoden 2024 aikana </a:t>
            </a:r>
            <a:r>
              <a:rPr lang="fi-FI" sz="1600" u="sng" dirty="0"/>
              <a:t>2378 aktiivista petoyhdyshenkilöä</a:t>
            </a:r>
            <a:r>
              <a:rPr lang="fi-FI" sz="1600" dirty="0"/>
              <a:t> tallensi Tassuun </a:t>
            </a:r>
            <a:r>
              <a:rPr lang="fi-FI" sz="1600" u="sng" dirty="0"/>
              <a:t>54570 suurpetohavaintoa.</a:t>
            </a:r>
          </a:p>
          <a:p>
            <a:pPr>
              <a:lnSpc>
                <a:spcPct val="114000"/>
              </a:lnSpc>
              <a:spcBef>
                <a:spcPts val="800"/>
              </a:spcBef>
            </a:pPr>
            <a:r>
              <a:rPr lang="fi-FI" sz="1600" dirty="0"/>
              <a:t>Havaintojen määrä laski edellisestä vuodesta, mutta oli vuoden 2021 tasolla</a:t>
            </a:r>
          </a:p>
          <a:p>
            <a:pPr>
              <a:lnSpc>
                <a:spcPct val="114000"/>
              </a:lnSpc>
              <a:spcBef>
                <a:spcPts val="800"/>
              </a:spcBef>
            </a:pPr>
            <a:r>
              <a:rPr lang="fi-FI" sz="1600" dirty="0"/>
              <a:t>Ilveshavaintoja kirjattiin 27111, susihavaintoja 15079, karhuhavaintoja 8629 ja ahmahavaintoja 3751 kpl. </a:t>
            </a:r>
          </a:p>
          <a:p>
            <a:pPr marL="0" indent="0">
              <a:lnSpc>
                <a:spcPct val="114000"/>
              </a:lnSpc>
              <a:spcBef>
                <a:spcPts val="800"/>
              </a:spcBef>
              <a:buNone/>
              <a:defRPr/>
            </a:pPr>
            <a:endParaRPr lang="fi-FI" sz="1400" dirty="0"/>
          </a:p>
          <a:p>
            <a:pPr>
              <a:lnSpc>
                <a:spcPct val="114000"/>
              </a:lnSpc>
              <a:spcBef>
                <a:spcPts val="800"/>
              </a:spcBef>
              <a:defRPr/>
            </a:pPr>
            <a:endParaRPr lang="fi-FI" sz="1400" dirty="0"/>
          </a:p>
          <a:p>
            <a:pPr>
              <a:lnSpc>
                <a:spcPct val="114000"/>
              </a:lnSpc>
              <a:spcBef>
                <a:spcPts val="800"/>
              </a:spcBef>
              <a:defRPr/>
            </a:pPr>
            <a:endParaRPr kumimoji="0" lang="fi-FI" sz="1400" b="0" i="0" u="none" strike="noStrike" kern="1200" cap="none" spc="0" normalizeH="0" baseline="0" noProof="0" dirty="0">
              <a:ln>
                <a:noFill/>
              </a:ln>
              <a:solidFill>
                <a:srgbClr val="222222"/>
              </a:solidFill>
              <a:effectLst/>
              <a:uLnTx/>
              <a:uFillTx/>
              <a:latin typeface="Libre Franklin" pitchFamily="2" charset="77"/>
              <a:ea typeface="+mn-ea"/>
              <a:cs typeface="+mn-cs"/>
            </a:endParaRPr>
          </a:p>
        </p:txBody>
      </p:sp>
      <p:sp>
        <p:nvSpPr>
          <p:cNvPr id="2" name="Otsikko 1">
            <a:extLst>
              <a:ext uri="{FF2B5EF4-FFF2-40B4-BE49-F238E27FC236}">
                <a16:creationId xmlns:a16="http://schemas.microsoft.com/office/drawing/2014/main" id="{661A7B8F-2969-40EB-ABFE-8B17DEAAA232}"/>
              </a:ext>
            </a:extLst>
          </p:cNvPr>
          <p:cNvSpPr>
            <a:spLocks noGrp="1"/>
          </p:cNvSpPr>
          <p:nvPr>
            <p:ph type="title"/>
          </p:nvPr>
        </p:nvSpPr>
        <p:spPr>
          <a:xfrm>
            <a:off x="1019181" y="178577"/>
            <a:ext cx="10657523" cy="918667"/>
          </a:xfrm>
        </p:spPr>
        <p:txBody>
          <a:bodyPr>
            <a:normAutofit/>
          </a:bodyPr>
          <a:lstStyle/>
          <a:p>
            <a:r>
              <a:rPr lang="fi-FI" sz="3200" dirty="0"/>
              <a:t>Petoyhdyshenkilöverkoston toiminta</a:t>
            </a:r>
          </a:p>
        </p:txBody>
      </p:sp>
      <p:sp>
        <p:nvSpPr>
          <p:cNvPr id="6" name="Dian numeron paikkamerkki 5">
            <a:extLst>
              <a:ext uri="{FF2B5EF4-FFF2-40B4-BE49-F238E27FC236}">
                <a16:creationId xmlns:a16="http://schemas.microsoft.com/office/drawing/2014/main" id="{DF563319-4B18-FD9B-1E8D-94A347D7E5A9}"/>
              </a:ext>
              <a:ext uri="{C183D7F6-B498-43B3-948B-1728B52AA6E4}">
                <adec:decorative xmlns:adec="http://schemas.microsoft.com/office/drawing/2017/decorative" val="1"/>
              </a:ext>
            </a:extLst>
          </p:cNvPr>
          <p:cNvSpPr>
            <a:spLocks noGrp="1"/>
          </p:cNvSpPr>
          <p:nvPr>
            <p:ph type="sldNum" sz="quarter" idx="11"/>
          </p:nvPr>
        </p:nvSpPr>
        <p:spPr/>
        <p:txBody>
          <a:bodyPr/>
          <a:lstStyle/>
          <a:p>
            <a:fld id="{F5F0EBB6-C0F9-934F-9836-D52B17F744BB}" type="slidenum">
              <a:rPr lang="fi-FI" smtClean="0"/>
              <a:t>5</a:t>
            </a:fld>
            <a:endParaRPr lang="fi-FI" dirty="0"/>
          </a:p>
        </p:txBody>
      </p:sp>
      <p:pic>
        <p:nvPicPr>
          <p:cNvPr id="7" name="Kuva 6">
            <a:extLst>
              <a:ext uri="{FF2B5EF4-FFF2-40B4-BE49-F238E27FC236}">
                <a16:creationId xmlns:a16="http://schemas.microsoft.com/office/drawing/2014/main" id="{242B964F-7E65-50A9-825A-4774786BA823}"/>
              </a:ext>
            </a:extLst>
          </p:cNvPr>
          <p:cNvPicPr>
            <a:picLocks noChangeAspect="1"/>
          </p:cNvPicPr>
          <p:nvPr/>
        </p:nvPicPr>
        <p:blipFill>
          <a:blip r:embed="rId3"/>
          <a:stretch>
            <a:fillRect/>
          </a:stretch>
        </p:blipFill>
        <p:spPr>
          <a:xfrm>
            <a:off x="7931769" y="2260926"/>
            <a:ext cx="587417" cy="453779"/>
          </a:xfrm>
          <a:prstGeom prst="rect">
            <a:avLst/>
          </a:prstGeom>
        </p:spPr>
      </p:pic>
      <p:pic>
        <p:nvPicPr>
          <p:cNvPr id="8" name="Kuva 7">
            <a:extLst>
              <a:ext uri="{FF2B5EF4-FFF2-40B4-BE49-F238E27FC236}">
                <a16:creationId xmlns:a16="http://schemas.microsoft.com/office/drawing/2014/main" id="{912E9153-0FBD-52AE-59D5-3953DB182A61}"/>
              </a:ext>
            </a:extLst>
          </p:cNvPr>
          <p:cNvPicPr>
            <a:picLocks noChangeAspect="1"/>
          </p:cNvPicPr>
          <p:nvPr/>
        </p:nvPicPr>
        <p:blipFill>
          <a:blip r:embed="rId4"/>
          <a:stretch>
            <a:fillRect/>
          </a:stretch>
        </p:blipFill>
        <p:spPr>
          <a:xfrm>
            <a:off x="7042708" y="2781891"/>
            <a:ext cx="662451" cy="301415"/>
          </a:xfrm>
          <a:prstGeom prst="rect">
            <a:avLst/>
          </a:prstGeom>
        </p:spPr>
      </p:pic>
      <p:pic>
        <p:nvPicPr>
          <p:cNvPr id="9" name="Kuva 8">
            <a:extLst>
              <a:ext uri="{FF2B5EF4-FFF2-40B4-BE49-F238E27FC236}">
                <a16:creationId xmlns:a16="http://schemas.microsoft.com/office/drawing/2014/main" id="{A157CCDA-2D0C-3771-F796-A31CA6D693AF}"/>
              </a:ext>
            </a:extLst>
          </p:cNvPr>
          <p:cNvPicPr>
            <a:picLocks noChangeAspect="1"/>
          </p:cNvPicPr>
          <p:nvPr/>
        </p:nvPicPr>
        <p:blipFill>
          <a:blip r:embed="rId5">
            <a:duotone>
              <a:schemeClr val="accent5">
                <a:shade val="45000"/>
                <a:satMod val="135000"/>
              </a:schemeClr>
              <a:prstClr val="white"/>
            </a:duotone>
          </a:blip>
          <a:stretch>
            <a:fillRect/>
          </a:stretch>
        </p:blipFill>
        <p:spPr>
          <a:xfrm>
            <a:off x="7933650" y="2714705"/>
            <a:ext cx="649519" cy="368601"/>
          </a:xfrm>
          <a:prstGeom prst="rect">
            <a:avLst/>
          </a:prstGeom>
        </p:spPr>
      </p:pic>
      <p:pic>
        <p:nvPicPr>
          <p:cNvPr id="11" name="Kuva 10">
            <a:extLst>
              <a:ext uri="{FF2B5EF4-FFF2-40B4-BE49-F238E27FC236}">
                <a16:creationId xmlns:a16="http://schemas.microsoft.com/office/drawing/2014/main" id="{D4730852-54F4-543F-727F-B73D975EB248}"/>
              </a:ext>
            </a:extLst>
          </p:cNvPr>
          <p:cNvPicPr>
            <a:picLocks noChangeAspect="1"/>
          </p:cNvPicPr>
          <p:nvPr/>
        </p:nvPicPr>
        <p:blipFill>
          <a:blip r:embed="rId6">
            <a:duotone>
              <a:schemeClr val="accent5">
                <a:shade val="45000"/>
                <a:satMod val="135000"/>
              </a:schemeClr>
              <a:prstClr val="white"/>
            </a:duotone>
          </a:blip>
          <a:stretch>
            <a:fillRect/>
          </a:stretch>
        </p:blipFill>
        <p:spPr>
          <a:xfrm>
            <a:off x="7042708" y="2118828"/>
            <a:ext cx="869895" cy="595877"/>
          </a:xfrm>
          <a:prstGeom prst="rect">
            <a:avLst/>
          </a:prstGeom>
        </p:spPr>
      </p:pic>
      <p:pic>
        <p:nvPicPr>
          <p:cNvPr id="15" name="Kuva 14">
            <a:extLst>
              <a:ext uri="{FF2B5EF4-FFF2-40B4-BE49-F238E27FC236}">
                <a16:creationId xmlns:a16="http://schemas.microsoft.com/office/drawing/2014/main" id="{E6734099-5E75-F07B-B48B-8FFEB35ACB1C}"/>
              </a:ext>
            </a:extLst>
          </p:cNvPr>
          <p:cNvPicPr>
            <a:picLocks noChangeAspect="1"/>
          </p:cNvPicPr>
          <p:nvPr/>
        </p:nvPicPr>
        <p:blipFill>
          <a:blip r:embed="rId7"/>
          <a:stretch>
            <a:fillRect/>
          </a:stretch>
        </p:blipFill>
        <p:spPr>
          <a:xfrm>
            <a:off x="6111796" y="1739516"/>
            <a:ext cx="5564908" cy="4374433"/>
          </a:xfrm>
          <a:prstGeom prst="rect">
            <a:avLst/>
          </a:prstGeom>
        </p:spPr>
      </p:pic>
      <p:pic>
        <p:nvPicPr>
          <p:cNvPr id="3" name="Kuva 2" descr="Kuva, joka sisältää kohteen ympyrä, logo&#10;&#10;Kuvaus luotu automaattisesti">
            <a:extLst>
              <a:ext uri="{FF2B5EF4-FFF2-40B4-BE49-F238E27FC236}">
                <a16:creationId xmlns:a16="http://schemas.microsoft.com/office/drawing/2014/main" id="{750A87D1-C9EF-BF5A-1C47-6BC5CF1C18E8}"/>
              </a:ext>
            </a:extLst>
          </p:cNvPr>
          <p:cNvPicPr>
            <a:picLocks noChangeAspect="1"/>
          </p:cNvPicPr>
          <p:nvPr/>
        </p:nvPicPr>
        <p:blipFill>
          <a:blip r:embed="rId8"/>
          <a:stretch>
            <a:fillRect/>
          </a:stretch>
        </p:blipFill>
        <p:spPr>
          <a:xfrm>
            <a:off x="10595588" y="77607"/>
            <a:ext cx="1509995" cy="1509995"/>
          </a:xfrm>
          <a:prstGeom prst="rect">
            <a:avLst/>
          </a:prstGeom>
        </p:spPr>
      </p:pic>
    </p:spTree>
    <p:extLst>
      <p:ext uri="{BB962C8B-B14F-4D97-AF65-F5344CB8AC3E}">
        <p14:creationId xmlns:p14="http://schemas.microsoft.com/office/powerpoint/2010/main" val="47084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10AC0DB-7776-0233-27BD-92F1DBBB6A8E}"/>
              </a:ext>
            </a:extLst>
          </p:cNvPr>
          <p:cNvSpPr>
            <a:spLocks noGrp="1"/>
          </p:cNvSpPr>
          <p:nvPr>
            <p:ph idx="1"/>
          </p:nvPr>
        </p:nvSpPr>
        <p:spPr>
          <a:noFill/>
        </p:spPr>
        <p:txBody>
          <a:bodyPr/>
          <a:lstStyle/>
          <a:p>
            <a:pPr>
              <a:lnSpc>
                <a:spcPts val="1700"/>
              </a:lnSpc>
            </a:pPr>
            <a:r>
              <a:rPr lang="fi-FI" sz="1800" dirty="0"/>
              <a:t>Petoyhdyshenkilöiden (PYH) toimintakenttä on muuttunut yhä haastavammaksi</a:t>
            </a:r>
          </a:p>
          <a:p>
            <a:pPr lvl="1">
              <a:lnSpc>
                <a:spcPts val="1700"/>
              </a:lnSpc>
            </a:pPr>
            <a:r>
              <a:rPr lang="fi-FI" sz="1400" dirty="0"/>
              <a:t>Suurpetokannat vahvistuvat ja ongelmat voivat lisääntyä</a:t>
            </a:r>
          </a:p>
          <a:p>
            <a:pPr lvl="1">
              <a:lnSpc>
                <a:spcPts val="1700"/>
              </a:lnSpc>
            </a:pPr>
            <a:r>
              <a:rPr lang="fi-FI" sz="1400" dirty="0"/>
              <a:t>Sosiaalisen median suosio vaikuttaa petoyhdyshenkilön työhön monin tavoin</a:t>
            </a:r>
          </a:p>
          <a:p>
            <a:pPr lvl="1">
              <a:lnSpc>
                <a:spcPts val="1700"/>
              </a:lnSpc>
            </a:pPr>
            <a:r>
              <a:rPr lang="fi-FI" sz="1400" dirty="0"/>
              <a:t>Petopolitiikan muutokset ovat heikentäneet motivaatiota osalla vapaaehtoisista</a:t>
            </a:r>
          </a:p>
          <a:p>
            <a:pPr lvl="1">
              <a:lnSpc>
                <a:spcPts val="1700"/>
              </a:lnSpc>
            </a:pPr>
            <a:endParaRPr lang="fi-FI" sz="1400" dirty="0"/>
          </a:p>
          <a:p>
            <a:pPr>
              <a:lnSpc>
                <a:spcPts val="1700"/>
              </a:lnSpc>
            </a:pPr>
            <a:r>
              <a:rPr lang="fi-FI" sz="1800" dirty="0"/>
              <a:t>Tarve petoyhdyshenkilöiden keräämälle tiedolle on entistäkin suurempi</a:t>
            </a:r>
          </a:p>
          <a:p>
            <a:pPr lvl="1">
              <a:lnSpc>
                <a:spcPts val="1700"/>
              </a:lnSpc>
            </a:pPr>
            <a:r>
              <a:rPr lang="fi-FI" sz="1400" dirty="0"/>
              <a:t>PYH-verkoston tuottama suurpetotieto on keskeinen pohja tutkimuksen tuottamille kanta-arvioille ja hallinnon/viranomaisten tekemille päätöksille, Luke, Riistakeskus, Poliisi ym.</a:t>
            </a:r>
            <a:endParaRPr lang="fi-FI" sz="1600" dirty="0"/>
          </a:p>
          <a:p>
            <a:pPr lvl="1">
              <a:lnSpc>
                <a:spcPts val="1700"/>
              </a:lnSpc>
            </a:pPr>
            <a:r>
              <a:rPr lang="fi-FI" sz="1400" dirty="0"/>
              <a:t>Kattavaa suurpetotietoa tarvitaan tulevaisuuden kannanhoidollisen pyynnin aloittamisessa</a:t>
            </a:r>
          </a:p>
          <a:p>
            <a:pPr lvl="1">
              <a:lnSpc>
                <a:spcPts val="1700"/>
              </a:lnSpc>
            </a:pPr>
            <a:endParaRPr lang="fi-FI" sz="1400" dirty="0"/>
          </a:p>
          <a:p>
            <a:pPr>
              <a:lnSpc>
                <a:spcPts val="1700"/>
              </a:lnSpc>
            </a:pPr>
            <a:r>
              <a:rPr lang="fi-FI" sz="1800" dirty="0">
                <a:sym typeface="Wingdings" panose="05000000000000000000" pitchFamily="2" charset="2"/>
              </a:rPr>
              <a:t>Riistakeskus ja Luke ovat käynnistäneet PYH-strategian valmistelun, jotta verkostolle voitaisiin tarjota lisää tukea. Keskeisin tavoite on turvata sujuva petohavainnointi jatkossakin.</a:t>
            </a:r>
          </a:p>
          <a:p>
            <a:pPr lvl="1">
              <a:lnSpc>
                <a:spcPts val="1700"/>
              </a:lnSpc>
            </a:pPr>
            <a:r>
              <a:rPr lang="fi-FI" sz="1400" dirty="0">
                <a:sym typeface="Wingdings" panose="05000000000000000000" pitchFamily="2" charset="2"/>
              </a:rPr>
              <a:t>verkoston säilyttäminen riistatiedon tuottajana ja yhteisten toimintatapojen noudattaminen</a:t>
            </a:r>
            <a:endParaRPr lang="fi-FI" sz="1400" dirty="0"/>
          </a:p>
          <a:p>
            <a:pPr lvl="1">
              <a:lnSpc>
                <a:spcPts val="1700"/>
              </a:lnSpc>
            </a:pPr>
            <a:r>
              <a:rPr lang="fi-FI" sz="1400" dirty="0"/>
              <a:t>tuetaan uusien, sitoutuneiden ja aktiivisten toimijoiden liittymistä verkostoon: nuorille aito polku päästä mukaan</a:t>
            </a:r>
          </a:p>
          <a:p>
            <a:pPr lvl="1">
              <a:lnSpc>
                <a:spcPts val="1700"/>
              </a:lnSpc>
            </a:pPr>
            <a:r>
              <a:rPr lang="fi-FI" sz="1400" dirty="0"/>
              <a:t>vahvistetaan asiantuntijaprofiilia koulutuksella ja parannetaan toiminnan arvostusta ja tunnettuutta </a:t>
            </a:r>
          </a:p>
          <a:p>
            <a:pPr lvl="1">
              <a:lnSpc>
                <a:spcPts val="1700"/>
              </a:lnSpc>
            </a:pPr>
            <a:r>
              <a:rPr lang="fi-FI" sz="1400" dirty="0"/>
              <a:t>Luke ja riistakeskus lisäävät tukeaan verkostolle palautteen ja tietojärjestelmien avulla</a:t>
            </a:r>
          </a:p>
        </p:txBody>
      </p:sp>
      <p:sp>
        <p:nvSpPr>
          <p:cNvPr id="4" name="Otsikko 3">
            <a:extLst>
              <a:ext uri="{FF2B5EF4-FFF2-40B4-BE49-F238E27FC236}">
                <a16:creationId xmlns:a16="http://schemas.microsoft.com/office/drawing/2014/main" id="{90940600-4E95-F3BA-C6E3-0CABB692DB21}"/>
              </a:ext>
            </a:extLst>
          </p:cNvPr>
          <p:cNvSpPr>
            <a:spLocks noGrp="1"/>
          </p:cNvSpPr>
          <p:nvPr>
            <p:ph type="title"/>
          </p:nvPr>
        </p:nvSpPr>
        <p:spPr/>
        <p:txBody>
          <a:bodyPr>
            <a:normAutofit fontScale="90000"/>
          </a:bodyPr>
          <a:lstStyle/>
          <a:p>
            <a:r>
              <a:rPr lang="fi-FI" dirty="0"/>
              <a:t>Petoyhdyshenkilöstrategia tukemaan</a:t>
            </a:r>
            <a:br>
              <a:rPr lang="fi-FI" dirty="0"/>
            </a:br>
            <a:r>
              <a:rPr lang="fi-FI" dirty="0"/>
              <a:t>suurpetohavainnointia</a:t>
            </a:r>
          </a:p>
        </p:txBody>
      </p:sp>
      <p:pic>
        <p:nvPicPr>
          <p:cNvPr id="2" name="Kuva 1" descr="Kuva, joka sisältää kohteen ympyrä, logo&#10;&#10;Kuvaus luotu automaattisesti">
            <a:extLst>
              <a:ext uri="{FF2B5EF4-FFF2-40B4-BE49-F238E27FC236}">
                <a16:creationId xmlns:a16="http://schemas.microsoft.com/office/drawing/2014/main" id="{CD9EB29A-B5FD-1860-D346-85D20DF985A6}"/>
              </a:ext>
            </a:extLst>
          </p:cNvPr>
          <p:cNvPicPr>
            <a:picLocks noChangeAspect="1"/>
          </p:cNvPicPr>
          <p:nvPr/>
        </p:nvPicPr>
        <p:blipFill>
          <a:blip r:embed="rId3"/>
          <a:stretch>
            <a:fillRect/>
          </a:stretch>
        </p:blipFill>
        <p:spPr>
          <a:xfrm>
            <a:off x="10155824" y="722245"/>
            <a:ext cx="1509995" cy="1509995"/>
          </a:xfrm>
          <a:prstGeom prst="rect">
            <a:avLst/>
          </a:prstGeom>
        </p:spPr>
      </p:pic>
    </p:spTree>
    <p:extLst>
      <p:ext uri="{BB962C8B-B14F-4D97-AF65-F5344CB8AC3E}">
        <p14:creationId xmlns:p14="http://schemas.microsoft.com/office/powerpoint/2010/main" val="229720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E2F874-8779-7238-DA7F-2246F1404A15}"/>
              </a:ext>
            </a:extLst>
          </p:cNvPr>
          <p:cNvSpPr>
            <a:spLocks noGrp="1"/>
          </p:cNvSpPr>
          <p:nvPr>
            <p:ph idx="1"/>
          </p:nvPr>
        </p:nvSpPr>
        <p:spPr>
          <a:xfrm>
            <a:off x="1008295" y="1386038"/>
            <a:ext cx="6345405" cy="4757877"/>
          </a:xfrm>
        </p:spPr>
        <p:txBody>
          <a:bodyPr/>
          <a:lstStyle/>
          <a:p>
            <a:pPr>
              <a:lnSpc>
                <a:spcPts val="2000"/>
              </a:lnSpc>
            </a:pPr>
            <a:r>
              <a:rPr lang="fi-FI" sz="1800" dirty="0"/>
              <a:t>Kevätlaskenta on oikea-aikaisesti ja järjestelmällisesti toteutettuna hyvä menetelmä hirvieläinkantojen kehityksen arviointiin</a:t>
            </a:r>
          </a:p>
          <a:p>
            <a:pPr lvl="1">
              <a:lnSpc>
                <a:spcPts val="2000"/>
              </a:lnSpc>
            </a:pPr>
            <a:r>
              <a:rPr lang="fi-FI" sz="1600" dirty="0"/>
              <a:t>Tärkeä osa paikallista verotussuunnittelua</a:t>
            </a:r>
          </a:p>
          <a:p>
            <a:pPr lvl="1">
              <a:lnSpc>
                <a:spcPts val="2000"/>
              </a:lnSpc>
            </a:pPr>
            <a:r>
              <a:rPr lang="fi-FI" sz="1600" dirty="0"/>
              <a:t>Etenkin valkohäntäpeuran arviointiin peltovaltaisilla alueilla</a:t>
            </a:r>
          </a:p>
          <a:p>
            <a:pPr lvl="1">
              <a:lnSpc>
                <a:spcPts val="2000"/>
              </a:lnSpc>
            </a:pPr>
            <a:r>
              <a:rPr lang="fi-FI" sz="1600" dirty="0" err="1"/>
              <a:t>Huom</a:t>
            </a:r>
            <a:r>
              <a:rPr lang="fi-FI" sz="1600" dirty="0"/>
              <a:t>! Ei ole kanta-arvio, vaan kantaa kuvaava indeksi</a:t>
            </a:r>
          </a:p>
          <a:p>
            <a:pPr>
              <a:lnSpc>
                <a:spcPts val="2000"/>
              </a:lnSpc>
            </a:pPr>
            <a:r>
              <a:rPr lang="fi-FI" sz="1800" dirty="0"/>
              <a:t>Peräkkäisinä keväinä tehdyt laskennat antavat helposti vertailtavaa tietoa kannanarvioinnin tueksi</a:t>
            </a:r>
          </a:p>
          <a:p>
            <a:pPr lvl="1">
              <a:lnSpc>
                <a:spcPts val="2000"/>
              </a:lnSpc>
            </a:pPr>
            <a:r>
              <a:rPr lang="fi-FI" sz="1600" dirty="0"/>
              <a:t>Tärkeintä tehdä aina samalla tavalla!</a:t>
            </a:r>
          </a:p>
          <a:p>
            <a:pPr>
              <a:lnSpc>
                <a:spcPts val="2000"/>
              </a:lnSpc>
            </a:pPr>
            <a:r>
              <a:rPr lang="fi-FI" sz="1800" dirty="0"/>
              <a:t>Keväällä 2024 131 seuraa ilmoitti laskentatulokset Oma riistaan (41 seuraa vuonna 2023)</a:t>
            </a:r>
          </a:p>
          <a:p>
            <a:pPr lvl="1">
              <a:lnSpc>
                <a:spcPts val="2000"/>
              </a:lnSpc>
            </a:pPr>
            <a:r>
              <a:rPr lang="fi-FI" sz="1600" dirty="0"/>
              <a:t>Yhteensä ilmoitettiin 16 053 valkohäntäpeuraa, 2 540 metsäkaurista ja 164 kuusipeuraa</a:t>
            </a:r>
          </a:p>
          <a:p>
            <a:pPr>
              <a:lnSpc>
                <a:spcPts val="2000"/>
              </a:lnSpc>
            </a:pPr>
            <a:r>
              <a:rPr lang="fi-FI" sz="1800" dirty="0" err="1"/>
              <a:t>Huom</a:t>
            </a:r>
            <a:r>
              <a:rPr lang="fi-FI" sz="1800" dirty="0"/>
              <a:t>! Ei korvaa metsästyksen aikaisten havaintojen kirjaamista Oma riistaan, havainnot ovat tärkeä kannanarvion aineisto!</a:t>
            </a:r>
          </a:p>
        </p:txBody>
      </p:sp>
      <p:sp>
        <p:nvSpPr>
          <p:cNvPr id="4" name="Otsikko 3">
            <a:extLst>
              <a:ext uri="{FF2B5EF4-FFF2-40B4-BE49-F238E27FC236}">
                <a16:creationId xmlns:a16="http://schemas.microsoft.com/office/drawing/2014/main" id="{05ACAE00-E4CA-73EF-A646-3A07A8D51735}"/>
              </a:ext>
            </a:extLst>
          </p:cNvPr>
          <p:cNvSpPr>
            <a:spLocks noGrp="1"/>
          </p:cNvSpPr>
          <p:nvPr>
            <p:ph type="title"/>
          </p:nvPr>
        </p:nvSpPr>
        <p:spPr/>
        <p:txBody>
          <a:bodyPr>
            <a:normAutofit/>
          </a:bodyPr>
          <a:lstStyle/>
          <a:p>
            <a:r>
              <a:rPr lang="fi-FI" sz="3200" dirty="0"/>
              <a:t>Pienten hirvieläinten kevätlaskenta</a:t>
            </a:r>
          </a:p>
        </p:txBody>
      </p:sp>
      <p:pic>
        <p:nvPicPr>
          <p:cNvPr id="5" name="Kuva 4" descr="Kuva, joka sisältää kohteen kartta, atlas, teksti&#10;&#10;Kuvaus luotu automaattisesti">
            <a:extLst>
              <a:ext uri="{FF2B5EF4-FFF2-40B4-BE49-F238E27FC236}">
                <a16:creationId xmlns:a16="http://schemas.microsoft.com/office/drawing/2014/main" id="{FF2F8FB9-BA2F-AEA3-0EA8-B29627AA3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661" y="3114251"/>
            <a:ext cx="4750340" cy="3360592"/>
          </a:xfrm>
          <a:prstGeom prst="rect">
            <a:avLst/>
          </a:prstGeom>
        </p:spPr>
      </p:pic>
      <p:pic>
        <p:nvPicPr>
          <p:cNvPr id="6" name="Kuva 5">
            <a:extLst>
              <a:ext uri="{FF2B5EF4-FFF2-40B4-BE49-F238E27FC236}">
                <a16:creationId xmlns:a16="http://schemas.microsoft.com/office/drawing/2014/main" id="{EE99EFE8-DBB2-9372-2FB8-BF52100AE6C4}"/>
              </a:ext>
            </a:extLst>
          </p:cNvPr>
          <p:cNvPicPr>
            <a:picLocks noChangeAspect="1"/>
          </p:cNvPicPr>
          <p:nvPr/>
        </p:nvPicPr>
        <p:blipFill>
          <a:blip r:embed="rId4"/>
          <a:srcRect t="46846"/>
          <a:stretch/>
        </p:blipFill>
        <p:spPr>
          <a:xfrm>
            <a:off x="7565457" y="1610296"/>
            <a:ext cx="4260783" cy="1407370"/>
          </a:xfrm>
          <a:prstGeom prst="rect">
            <a:avLst/>
          </a:prstGeom>
        </p:spPr>
      </p:pic>
      <p:sp>
        <p:nvSpPr>
          <p:cNvPr id="7" name="Tekstiruutu 6">
            <a:extLst>
              <a:ext uri="{FF2B5EF4-FFF2-40B4-BE49-F238E27FC236}">
                <a16:creationId xmlns:a16="http://schemas.microsoft.com/office/drawing/2014/main" id="{0BCCF14B-45A2-5D1B-69ED-C25B1EF3AB8F}"/>
              </a:ext>
            </a:extLst>
          </p:cNvPr>
          <p:cNvSpPr txBox="1"/>
          <p:nvPr/>
        </p:nvSpPr>
        <p:spPr>
          <a:xfrm>
            <a:off x="7441661" y="1205935"/>
            <a:ext cx="4384579" cy="307777"/>
          </a:xfrm>
          <a:prstGeom prst="rect">
            <a:avLst/>
          </a:prstGeom>
          <a:noFill/>
        </p:spPr>
        <p:txBody>
          <a:bodyPr wrap="square" rtlCol="0">
            <a:spAutoFit/>
          </a:bodyPr>
          <a:lstStyle/>
          <a:p>
            <a:pPr algn="ctr"/>
            <a:r>
              <a:rPr lang="fi-FI" sz="1400" dirty="0"/>
              <a:t>Pienten hirvieläinten kevätlaskenta</a:t>
            </a:r>
          </a:p>
        </p:txBody>
      </p:sp>
    </p:spTree>
    <p:extLst>
      <p:ext uri="{BB962C8B-B14F-4D97-AF65-F5344CB8AC3E}">
        <p14:creationId xmlns:p14="http://schemas.microsoft.com/office/powerpoint/2010/main" val="261958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ADFA3-86E2-61EF-0FD2-661387EDB4A5}"/>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E077512-0B60-DCF8-4EC5-56459B9CC521}"/>
              </a:ext>
            </a:extLst>
          </p:cNvPr>
          <p:cNvSpPr>
            <a:spLocks noGrp="1"/>
          </p:cNvSpPr>
          <p:nvPr>
            <p:ph idx="1"/>
          </p:nvPr>
        </p:nvSpPr>
        <p:spPr>
          <a:xfrm>
            <a:off x="4107654" y="1283794"/>
            <a:ext cx="7558165" cy="5209079"/>
          </a:xfrm>
        </p:spPr>
        <p:txBody>
          <a:bodyPr/>
          <a:lstStyle/>
          <a:p>
            <a:pPr>
              <a:lnSpc>
                <a:spcPts val="2100"/>
              </a:lnSpc>
            </a:pPr>
            <a:r>
              <a:rPr lang="fi-FI" sz="1800" dirty="0"/>
              <a:t>SRVA on yhteiskunnalle tärkeää metsästäjien tekemää vapaaehtoistyötä.</a:t>
            </a:r>
          </a:p>
          <a:p>
            <a:pPr>
              <a:lnSpc>
                <a:spcPts val="2100"/>
              </a:lnSpc>
            </a:pPr>
            <a:r>
              <a:rPr lang="fi-FI" sz="1800" dirty="0"/>
              <a:t>Suurpetokantojen lisääntyessä lisääntyvät niihin liittyvät poliisin virka-apupyynnöt</a:t>
            </a:r>
          </a:p>
          <a:p>
            <a:pPr lvl="1">
              <a:lnSpc>
                <a:spcPts val="2100"/>
              </a:lnSpc>
            </a:pPr>
            <a:r>
              <a:rPr lang="fi-FI" sz="1600" dirty="0"/>
              <a:t>Tärkeää ylläpitää sujuvat yhteydet alueen poliisin kanssa</a:t>
            </a:r>
          </a:p>
          <a:p>
            <a:pPr lvl="1">
              <a:lnSpc>
                <a:spcPts val="2100"/>
              </a:lnSpc>
            </a:pPr>
            <a:r>
              <a:rPr lang="fi-FI" sz="1600" dirty="0"/>
              <a:t>Huolehdittava tarvittavasta organisoitumisesta </a:t>
            </a:r>
            <a:r>
              <a:rPr lang="fi-FI" sz="1600" dirty="0">
                <a:sym typeface="Wingdings" panose="05000000000000000000" pitchFamily="2" charset="2"/>
              </a:rPr>
              <a:t> osaavat henkilöt ja kalusto</a:t>
            </a:r>
            <a:endParaRPr lang="fi-FI" sz="1600" dirty="0"/>
          </a:p>
          <a:p>
            <a:pPr>
              <a:lnSpc>
                <a:spcPts val="2100"/>
              </a:lnSpc>
            </a:pPr>
            <a:r>
              <a:rPr lang="fi-FI" sz="1800" dirty="0"/>
              <a:t>Vakuutusturvaa on parannettu kesällä uudistetussa metsästäjän vakuutuksessa (edelleen toissijainen vakuutus)</a:t>
            </a:r>
          </a:p>
          <a:p>
            <a:pPr>
              <a:lnSpc>
                <a:spcPts val="2100"/>
              </a:lnSpc>
            </a:pPr>
            <a:r>
              <a:rPr lang="fi-FI" sz="1800" dirty="0"/>
              <a:t>Poliisihallitus julkaisee uuden SRVA-sopimuspohjan helmikuussa</a:t>
            </a:r>
          </a:p>
          <a:p>
            <a:pPr lvl="2">
              <a:lnSpc>
                <a:spcPts val="2100"/>
              </a:lnSpc>
            </a:pPr>
            <a:r>
              <a:rPr lang="fi-FI" dirty="0"/>
              <a:t>Sama sopimus kaikille, ei </a:t>
            </a:r>
            <a:r>
              <a:rPr lang="fi-FI" dirty="0" err="1"/>
              <a:t>rhy</a:t>
            </a:r>
            <a:r>
              <a:rPr lang="fi-FI" dirty="0"/>
              <a:t>-kohtaisia poikkeuksia</a:t>
            </a:r>
          </a:p>
          <a:p>
            <a:pPr lvl="2">
              <a:lnSpc>
                <a:spcPts val="2100"/>
              </a:lnSpc>
            </a:pPr>
            <a:r>
              <a:rPr lang="fi-FI" dirty="0"/>
              <a:t>Selkeämpi, sovittavat asiat eivät muutu</a:t>
            </a:r>
          </a:p>
          <a:p>
            <a:pPr lvl="2">
              <a:lnSpc>
                <a:spcPts val="2100"/>
              </a:lnSpc>
            </a:pPr>
            <a:r>
              <a:rPr lang="fi-FI" dirty="0"/>
              <a:t>Suurpeto- ja villisikatehtävistä maksettava korvaus nousee 600 euroon (400e ennen sopimuspäivitystä) uudessa sopimuksessa</a:t>
            </a:r>
          </a:p>
          <a:p>
            <a:pPr>
              <a:lnSpc>
                <a:spcPts val="2100"/>
              </a:lnSpc>
            </a:pPr>
            <a:r>
              <a:rPr lang="fi-FI" sz="1800" dirty="0"/>
              <a:t>Varmistakaa tulevaisuus ottamalla nuorempia ja kokemattomampia mukaan SRVA-toimintaan ajoissa!</a:t>
            </a:r>
          </a:p>
          <a:p>
            <a:pPr lvl="1">
              <a:lnSpc>
                <a:spcPts val="2100"/>
              </a:lnSpc>
            </a:pPr>
            <a:endParaRPr lang="fi-FI" dirty="0"/>
          </a:p>
          <a:p>
            <a:pPr>
              <a:lnSpc>
                <a:spcPts val="2100"/>
              </a:lnSpc>
            </a:pPr>
            <a:endParaRPr lang="fi-FI" dirty="0"/>
          </a:p>
        </p:txBody>
      </p:sp>
      <p:sp>
        <p:nvSpPr>
          <p:cNvPr id="4" name="Otsikko 3">
            <a:extLst>
              <a:ext uri="{FF2B5EF4-FFF2-40B4-BE49-F238E27FC236}">
                <a16:creationId xmlns:a16="http://schemas.microsoft.com/office/drawing/2014/main" id="{174144A0-A185-4F54-BD94-AE363184BFCA}"/>
              </a:ext>
            </a:extLst>
          </p:cNvPr>
          <p:cNvSpPr>
            <a:spLocks noGrp="1"/>
          </p:cNvSpPr>
          <p:nvPr>
            <p:ph type="title"/>
          </p:nvPr>
        </p:nvSpPr>
        <p:spPr/>
        <p:txBody>
          <a:bodyPr/>
          <a:lstStyle/>
          <a:p>
            <a:r>
              <a:rPr lang="fi-FI" dirty="0" err="1">
                <a:latin typeface="Arial Narrow"/>
              </a:rPr>
              <a:t>Srva</a:t>
            </a:r>
            <a:r>
              <a:rPr lang="fi-FI" dirty="0">
                <a:latin typeface="Arial Narrow"/>
              </a:rPr>
              <a:t>-toimintaa arvostetaan</a:t>
            </a:r>
          </a:p>
        </p:txBody>
      </p:sp>
      <p:pic>
        <p:nvPicPr>
          <p:cNvPr id="5" name="Kuva 4" descr="Kuva, joka sisältää kohteen piha-, puu, metsä, ilma&#10;&#10;Kuvaus luotu automaattisesti">
            <a:extLst>
              <a:ext uri="{FF2B5EF4-FFF2-40B4-BE49-F238E27FC236}">
                <a16:creationId xmlns:a16="http://schemas.microsoft.com/office/drawing/2014/main" id="{EDA13D4D-16BA-9A7A-08AB-0B67F5598196}"/>
              </a:ext>
            </a:extLst>
          </p:cNvPr>
          <p:cNvPicPr>
            <a:picLocks noChangeAspect="1"/>
          </p:cNvPicPr>
          <p:nvPr/>
        </p:nvPicPr>
        <p:blipFill>
          <a:blip r:embed="rId3"/>
          <a:stretch>
            <a:fillRect/>
          </a:stretch>
        </p:blipFill>
        <p:spPr>
          <a:xfrm>
            <a:off x="1061929" y="1294695"/>
            <a:ext cx="2670872" cy="4748217"/>
          </a:xfrm>
          <a:prstGeom prst="rect">
            <a:avLst/>
          </a:prstGeom>
        </p:spPr>
      </p:pic>
    </p:spTree>
    <p:extLst>
      <p:ext uri="{BB962C8B-B14F-4D97-AF65-F5344CB8AC3E}">
        <p14:creationId xmlns:p14="http://schemas.microsoft.com/office/powerpoint/2010/main" val="9192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CA7C8508-A601-11BF-A962-BCFCE381171B}"/>
              </a:ext>
            </a:extLst>
          </p:cNvPr>
          <p:cNvSpPr>
            <a:spLocks noGrp="1"/>
          </p:cNvSpPr>
          <p:nvPr>
            <p:ph idx="1"/>
          </p:nvPr>
        </p:nvSpPr>
        <p:spPr>
          <a:xfrm>
            <a:off x="438411" y="1142787"/>
            <a:ext cx="6526060" cy="5123260"/>
          </a:xfrm>
        </p:spPr>
        <p:txBody>
          <a:bodyPr/>
          <a:lstStyle/>
          <a:p>
            <a:r>
              <a:rPr lang="fi-FI" sz="1600" b="1" dirty="0"/>
              <a:t>Tee </a:t>
            </a:r>
            <a:r>
              <a:rPr lang="fi-FI" b="1" dirty="0"/>
              <a:t>kohde-esitys</a:t>
            </a:r>
            <a:r>
              <a:rPr lang="fi-FI" sz="1600" b="1" dirty="0"/>
              <a:t> </a:t>
            </a:r>
            <a:r>
              <a:rPr lang="fi-FI" sz="1600" b="1" u="sng" dirty="0"/>
              <a:t>kosteikko.fi</a:t>
            </a:r>
            <a:r>
              <a:rPr lang="fi-FI" sz="1600" b="1" dirty="0"/>
              <a:t>-sivuilla </a:t>
            </a:r>
          </a:p>
          <a:p>
            <a:pPr lvl="1"/>
            <a:r>
              <a:rPr lang="fi-FI" sz="1600" dirty="0"/>
              <a:t>Tutustu </a:t>
            </a:r>
            <a:r>
              <a:rPr lang="fi-FI" sz="1600" i="1" dirty="0"/>
              <a:t>Kohdehaku</a:t>
            </a:r>
            <a:r>
              <a:rPr lang="fi-FI" sz="1600" dirty="0"/>
              <a:t> ja </a:t>
            </a:r>
            <a:r>
              <a:rPr lang="fi-FI" sz="1600" i="1" dirty="0"/>
              <a:t>Valintakriteerit </a:t>
            </a:r>
            <a:r>
              <a:rPr lang="fi-FI" sz="1600" dirty="0"/>
              <a:t>sekä </a:t>
            </a:r>
            <a:r>
              <a:rPr lang="fi-FI" sz="1600" i="1" dirty="0"/>
              <a:t>Sopimusehdot</a:t>
            </a:r>
          </a:p>
          <a:p>
            <a:r>
              <a:rPr lang="fi-FI" b="1" dirty="0"/>
              <a:t>Toimintamalli</a:t>
            </a:r>
          </a:p>
          <a:p>
            <a:pPr lvl="1"/>
            <a:r>
              <a:rPr lang="fi-FI" sz="1600" dirty="0"/>
              <a:t>Maanomistajalta kohde-esitys </a:t>
            </a:r>
            <a:r>
              <a:rPr lang="fi-FI" sz="1600" dirty="0">
                <a:sym typeface="Wingdings" panose="05000000000000000000" pitchFamily="2" charset="2"/>
              </a:rPr>
              <a:t> </a:t>
            </a:r>
            <a:r>
              <a:rPr lang="fi-FI" sz="1600" dirty="0"/>
              <a:t>Priorisointi </a:t>
            </a:r>
            <a:r>
              <a:rPr lang="fi-FI" sz="1600" dirty="0">
                <a:sym typeface="Wingdings" panose="05000000000000000000" pitchFamily="2" charset="2"/>
              </a:rPr>
              <a:t> </a:t>
            </a:r>
            <a:r>
              <a:rPr lang="fi-FI" sz="1600" dirty="0"/>
              <a:t>Maastokäynti </a:t>
            </a:r>
            <a:r>
              <a:rPr lang="fi-FI" sz="1600" dirty="0">
                <a:sym typeface="Wingdings" panose="05000000000000000000" pitchFamily="2" charset="2"/>
              </a:rPr>
              <a:t></a:t>
            </a:r>
            <a:r>
              <a:rPr lang="fi-FI" sz="1600" dirty="0"/>
              <a:t> Suunnitelma </a:t>
            </a:r>
            <a:r>
              <a:rPr lang="fi-FI" sz="1600" dirty="0">
                <a:sym typeface="Wingdings" panose="05000000000000000000" pitchFamily="2" charset="2"/>
              </a:rPr>
              <a:t> </a:t>
            </a:r>
            <a:r>
              <a:rPr lang="fi-FI" sz="1600" dirty="0"/>
              <a:t>Sopimus </a:t>
            </a:r>
            <a:r>
              <a:rPr lang="fi-FI" sz="1600" dirty="0">
                <a:sym typeface="Wingdings" panose="05000000000000000000" pitchFamily="2" charset="2"/>
              </a:rPr>
              <a:t></a:t>
            </a:r>
            <a:r>
              <a:rPr lang="fi-FI" sz="1600" dirty="0"/>
              <a:t> Rahoitus (ei tuotannollinen investointituki)</a:t>
            </a:r>
            <a:r>
              <a:rPr lang="fi-FI" sz="1600" dirty="0">
                <a:sym typeface="Wingdings" panose="05000000000000000000" pitchFamily="2" charset="2"/>
              </a:rPr>
              <a:t></a:t>
            </a:r>
            <a:r>
              <a:rPr lang="fi-FI" sz="1600" dirty="0"/>
              <a:t> Toteutus</a:t>
            </a:r>
          </a:p>
          <a:p>
            <a:pPr lvl="1"/>
            <a:r>
              <a:rPr lang="fi-FI" sz="1600" dirty="0"/>
              <a:t>Maanomistajien omia kohteita </a:t>
            </a:r>
            <a:r>
              <a:rPr lang="fi-FI" sz="1600" dirty="0">
                <a:sym typeface="Wingdings" panose="05000000000000000000" pitchFamily="2" charset="2"/>
              </a:rPr>
              <a:t></a:t>
            </a:r>
            <a:r>
              <a:rPr lang="fi-FI" sz="1600" dirty="0"/>
              <a:t> Omistajuus </a:t>
            </a:r>
            <a:r>
              <a:rPr lang="fi-FI" sz="1600" dirty="0">
                <a:sym typeface="Wingdings" panose="05000000000000000000" pitchFamily="2" charset="2"/>
              </a:rPr>
              <a:t></a:t>
            </a:r>
            <a:r>
              <a:rPr lang="fi-FI" sz="1600" dirty="0"/>
              <a:t> Ylläpito</a:t>
            </a:r>
          </a:p>
          <a:p>
            <a:r>
              <a:rPr lang="fi-FI" b="1" dirty="0"/>
              <a:t>2025-2028 tavoite 80 kosteikkosuunnitelmaa</a:t>
            </a:r>
          </a:p>
          <a:p>
            <a:r>
              <a:rPr lang="fi-FI" b="1" dirty="0"/>
              <a:t>2020-2024 toteuma</a:t>
            </a:r>
          </a:p>
          <a:p>
            <a:pPr lvl="1"/>
            <a:r>
              <a:rPr lang="fi-FI" sz="1600" dirty="0"/>
              <a:t>106 suunnitelmaa, toteutettu 73 kosteikkoa (930 hehtaaria)</a:t>
            </a:r>
          </a:p>
          <a:p>
            <a:pPr lvl="1"/>
            <a:r>
              <a:rPr lang="fi-FI" sz="1600" dirty="0"/>
              <a:t>Pohjois-Häme 6 kpl. Kohteiden esittely </a:t>
            </a:r>
            <a:r>
              <a:rPr lang="fi-FI" sz="1800" dirty="0"/>
              <a:t>https://kosteikko.fi/sotka-kosteikot/valmiit-kosteikot/</a:t>
            </a:r>
            <a:endParaRPr lang="fi-FI" sz="2200" dirty="0"/>
          </a:p>
          <a:p>
            <a:r>
              <a:rPr lang="fi-FI" sz="1600" b="1" dirty="0">
                <a:solidFill>
                  <a:srgbClr val="000000"/>
                </a:solidFill>
              </a:rPr>
              <a:t>Hallituksen esitys vuoden 2025 talousarvioon: </a:t>
            </a:r>
            <a:r>
              <a:rPr lang="fi-FI" sz="1600" dirty="0">
                <a:solidFill>
                  <a:srgbClr val="000000"/>
                </a:solidFill>
              </a:rPr>
              <a:t>HELMI-ohjelman mukaisten riistakosteikkojen toteutuksen lisärahaa 1,0 miljoona euroa Suomen riistakeskuksen hankekäyttöön. </a:t>
            </a:r>
          </a:p>
          <a:p>
            <a:r>
              <a:rPr lang="fi-FI" sz="1600" b="1" dirty="0">
                <a:solidFill>
                  <a:srgbClr val="000000"/>
                </a:solidFill>
              </a:rPr>
              <a:t>Lisärahoituksella pystytään toteuttamaan noin 30 uutta kosteikkoa, joiden pinta-ala olisi yhteensä noin 300 ha. </a:t>
            </a:r>
          </a:p>
          <a:p>
            <a:endParaRPr lang="fi-FI" sz="2000" dirty="0"/>
          </a:p>
          <a:p>
            <a:pPr lvl="2"/>
            <a:endParaRPr lang="fi-FI" dirty="0"/>
          </a:p>
        </p:txBody>
      </p:sp>
      <p:sp>
        <p:nvSpPr>
          <p:cNvPr id="5" name="Otsikko 4">
            <a:extLst>
              <a:ext uri="{FF2B5EF4-FFF2-40B4-BE49-F238E27FC236}">
                <a16:creationId xmlns:a16="http://schemas.microsoft.com/office/drawing/2014/main" id="{9CE2D22A-D63A-E702-11D2-6B3D87BAF90E}"/>
              </a:ext>
            </a:extLst>
          </p:cNvPr>
          <p:cNvSpPr>
            <a:spLocks noGrp="1"/>
          </p:cNvSpPr>
          <p:nvPr>
            <p:ph type="title"/>
          </p:nvPr>
        </p:nvSpPr>
        <p:spPr>
          <a:xfrm>
            <a:off x="1038101" y="224119"/>
            <a:ext cx="9639808" cy="918667"/>
          </a:xfrm>
        </p:spPr>
        <p:txBody>
          <a:bodyPr>
            <a:normAutofit/>
          </a:bodyPr>
          <a:lstStyle/>
          <a:p>
            <a:r>
              <a:rPr lang="fi-FI" dirty="0"/>
              <a:t>SUOMEN RIISTAKESKUKSEN SOTKA-kosteikot</a:t>
            </a:r>
          </a:p>
        </p:txBody>
      </p:sp>
      <p:pic>
        <p:nvPicPr>
          <p:cNvPr id="7" name="Sisällön paikkamerkki 4">
            <a:extLst>
              <a:ext uri="{FF2B5EF4-FFF2-40B4-BE49-F238E27FC236}">
                <a16:creationId xmlns:a16="http://schemas.microsoft.com/office/drawing/2014/main" id="{47AF4E33-6C85-3AC4-2434-19A4702444E8}"/>
              </a:ext>
            </a:extLst>
          </p:cNvPr>
          <p:cNvPicPr>
            <a:picLocks noChangeAspect="1"/>
          </p:cNvPicPr>
          <p:nvPr/>
        </p:nvPicPr>
        <p:blipFill rotWithShape="1">
          <a:blip r:embed="rId3"/>
          <a:srcRect l="14876" t="-2529" r="13990" b="11001"/>
          <a:stretch/>
        </p:blipFill>
        <p:spPr bwMode="auto">
          <a:xfrm>
            <a:off x="7084448" y="1769564"/>
            <a:ext cx="4578485" cy="331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uva 7">
            <a:extLst>
              <a:ext uri="{FF2B5EF4-FFF2-40B4-BE49-F238E27FC236}">
                <a16:creationId xmlns:a16="http://schemas.microsoft.com/office/drawing/2014/main" id="{89B23066-9D3F-B7A6-1E2D-200CFB630AA7}"/>
              </a:ext>
            </a:extLst>
          </p:cNvPr>
          <p:cNvPicPr>
            <a:picLocks noChangeAspect="1"/>
          </p:cNvPicPr>
          <p:nvPr/>
        </p:nvPicPr>
        <p:blipFill>
          <a:blip r:embed="rId4"/>
          <a:srcRect t="9217" b="14708"/>
          <a:stretch/>
        </p:blipFill>
        <p:spPr>
          <a:xfrm>
            <a:off x="7084448" y="5174535"/>
            <a:ext cx="4578485" cy="1459346"/>
          </a:xfrm>
          <a:prstGeom prst="rect">
            <a:avLst/>
          </a:prstGeom>
        </p:spPr>
      </p:pic>
      <p:pic>
        <p:nvPicPr>
          <p:cNvPr id="3" name="Sisällön paikkamerkki 5" descr="Kuva, joka sisältää kohteen teksti, logo, Grafiikka, lintu&#10;&#10;Kuvaus luotu automaattisesti">
            <a:extLst>
              <a:ext uri="{FF2B5EF4-FFF2-40B4-BE49-F238E27FC236}">
                <a16:creationId xmlns:a16="http://schemas.microsoft.com/office/drawing/2014/main" id="{99169E32-BD51-AAB1-99C6-503650D97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0811271" y="4417767"/>
            <a:ext cx="1226740" cy="13062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FB4510A7-7AC7-63E5-D6E7-B22BFCEDD425}"/>
              </a:ext>
            </a:extLst>
          </p:cNvPr>
          <p:cNvSpPr txBox="1"/>
          <p:nvPr/>
        </p:nvSpPr>
        <p:spPr>
          <a:xfrm>
            <a:off x="7263388" y="1062481"/>
            <a:ext cx="3248966" cy="584775"/>
          </a:xfrm>
          <a:prstGeom prst="rect">
            <a:avLst/>
          </a:prstGeom>
          <a:noFill/>
          <a:ln>
            <a:solidFill>
              <a:srgbClr val="000000"/>
            </a:solidFill>
          </a:ln>
        </p:spPr>
        <p:txBody>
          <a:bodyPr wrap="none" rtlCol="0">
            <a:spAutoFit/>
          </a:bodyPr>
          <a:lstStyle/>
          <a:p>
            <a:r>
              <a:rPr lang="fi-FI" sz="1600" dirty="0"/>
              <a:t>Alueemme kosteikkosuunnittelija:</a:t>
            </a:r>
          </a:p>
          <a:p>
            <a:r>
              <a:rPr lang="fi-FI" sz="1600" dirty="0"/>
              <a:t>Vilma Anttila vilma.anttila@riista.fi</a:t>
            </a:r>
          </a:p>
        </p:txBody>
      </p:sp>
    </p:spTree>
    <p:extLst>
      <p:ext uri="{BB962C8B-B14F-4D97-AF65-F5344CB8AC3E}">
        <p14:creationId xmlns:p14="http://schemas.microsoft.com/office/powerpoint/2010/main" val="3328684445"/>
      </p:ext>
    </p:extLst>
  </p:cSld>
  <p:clrMapOvr>
    <a:masterClrMapping/>
  </p:clrMapOvr>
</p:sld>
</file>

<file path=ppt/theme/theme1.xml><?xml version="1.0" encoding="utf-8"?>
<a:theme xmlns:a="http://schemas.openxmlformats.org/drawingml/2006/main" name="Suomen Riistakeskus">
  <a:themeElements>
    <a:clrScheme name="Riistakeskus 2020">
      <a:dk1>
        <a:srgbClr val="424242"/>
      </a:dk1>
      <a:lt1>
        <a:srgbClr val="FFFFFF"/>
      </a:lt1>
      <a:dk2>
        <a:srgbClr val="44546A"/>
      </a:dk2>
      <a:lt2>
        <a:srgbClr val="E7E6E6"/>
      </a:lt2>
      <a:accent1>
        <a:srgbClr val="7B886B"/>
      </a:accent1>
      <a:accent2>
        <a:srgbClr val="A59558"/>
      </a:accent2>
      <a:accent3>
        <a:srgbClr val="475266"/>
      </a:accent3>
      <a:accent4>
        <a:srgbClr val="75250A"/>
      </a:accent4>
      <a:accent5>
        <a:srgbClr val="D0D532"/>
      </a:accent5>
      <a:accent6>
        <a:srgbClr val="DB8E3E"/>
      </a:accent6>
      <a:hlink>
        <a:srgbClr val="DB8E3E"/>
      </a:hlink>
      <a:folHlink>
        <a:srgbClr val="571B0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AC421C7C-9FEC-4F11-AD0E-E0E78180BF35}" vid="{E1708476-99E6-48F3-96D1-1E3D817D3FF5}"/>
    </a:ext>
  </a:extLst>
</a:theme>
</file>

<file path=ppt/theme/theme2.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tusivun otsikot">
      <a:majorFont>
        <a:latin typeface="Franklin Gothic Heavy"/>
        <a:ea typeface=""/>
        <a:cs typeface=""/>
      </a:majorFont>
      <a:minorFont>
        <a:latin typeface="Franklin Gothic Heav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AC421C7C-9FEC-4F11-AD0E-E0E78180BF35}" vid="{0E2B55C2-5847-4F85-AEF3-CA136CBF0F9D}"/>
    </a:ext>
  </a:extLst>
</a:theme>
</file>

<file path=ppt/theme/theme3.xml><?xml version="1.0" encoding="utf-8"?>
<a:theme xmlns:a="http://schemas.openxmlformats.org/drawingml/2006/main" name="Office Theme">
  <a:themeElements>
    <a:clrScheme name="MMM_varipaletti">
      <a:dk1>
        <a:srgbClr val="000000"/>
      </a:dk1>
      <a:lt1>
        <a:srgbClr val="FFFFFF"/>
      </a:lt1>
      <a:dk2>
        <a:srgbClr val="002F5B"/>
      </a:dk2>
      <a:lt2>
        <a:srgbClr val="13A538"/>
      </a:lt2>
      <a:accent1>
        <a:srgbClr val="004982"/>
      </a:accent1>
      <a:accent2>
        <a:srgbClr val="89BD24"/>
      </a:accent2>
      <a:accent3>
        <a:srgbClr val="0061A7"/>
      </a:accent3>
      <a:accent4>
        <a:srgbClr val="13A538"/>
      </a:accent4>
      <a:accent5>
        <a:srgbClr val="D3D800"/>
      </a:accent5>
      <a:accent6>
        <a:srgbClr val="008F8B"/>
      </a:accent6>
      <a:hlink>
        <a:srgbClr val="0074BD"/>
      </a:hlink>
      <a:folHlink>
        <a:srgbClr val="0074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EE18030B9E34A93BE951B524539ED" ma:contentTypeVersion="4" ma:contentTypeDescription="Create a new document." ma:contentTypeScope="" ma:versionID="828b4ce3f4d7727a5350a6de90fabc26">
  <xsd:schema xmlns:xsd="http://www.w3.org/2001/XMLSchema" xmlns:xs="http://www.w3.org/2001/XMLSchema" xmlns:p="http://schemas.microsoft.com/office/2006/metadata/properties" xmlns:ns2="a8c4306c-207e-43a0-9b2d-818898e56998" targetNamespace="http://schemas.microsoft.com/office/2006/metadata/properties" ma:root="true" ma:fieldsID="b0d93d32a1d99a1196ed01d9c989c6d4" ns2:_="">
    <xsd:import namespace="a8c4306c-207e-43a0-9b2d-818898e5699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4306c-207e-43a0-9b2d-818898e569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896D4E-75C1-4E0F-B6FC-F11A01D3C86E}">
  <ds:schemaRefs>
    <ds:schemaRef ds:uri="http://schemas.microsoft.com/sharepoint/v3/contenttype/forms"/>
  </ds:schemaRefs>
</ds:datastoreItem>
</file>

<file path=customXml/itemProps2.xml><?xml version="1.0" encoding="utf-8"?>
<ds:datastoreItem xmlns:ds="http://schemas.openxmlformats.org/officeDocument/2006/customXml" ds:itemID="{C9B8CAAB-E464-4395-A462-FE9B56F887A8}">
  <ds:schemaRefs>
    <ds:schemaRef ds:uri="http://schemas.microsoft.com/office/2006/metadata/contentType"/>
    <ds:schemaRef ds:uri="http://schemas.microsoft.com/office/2006/metadata/properties/metaAttributes"/>
    <ds:schemaRef ds:uri="http://www.w3.org/2000/xmlns/"/>
    <ds:schemaRef ds:uri="http://www.w3.org/2001/XMLSchema"/>
    <ds:schemaRef ds:uri="a8c4306c-207e-43a0-9b2d-818898e5699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296FB2-ACFD-44DD-8EA8-9401572A98F6}">
  <ds:schemaRefs>
    <ds:schemaRef ds:uri="a8c4306c-207e-43a0-9b2d-818898e56998"/>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Riistakeskus_PowerPoint_2020_LAAJAKUVA</Template>
  <TotalTime>2510</TotalTime>
  <Words>3209</Words>
  <Application>Microsoft Office PowerPoint</Application>
  <PresentationFormat>Laajakuva</PresentationFormat>
  <Paragraphs>373</Paragraphs>
  <Slides>22</Slides>
  <Notes>12</Notes>
  <HiddenSlides>5</HiddenSlides>
  <MMClips>0</MMClips>
  <ScaleCrop>false</ScaleCrop>
  <HeadingPairs>
    <vt:vector size="6" baseType="variant">
      <vt:variant>
        <vt:lpstr>Käytetyt fontit</vt:lpstr>
      </vt:variant>
      <vt:variant>
        <vt:i4>9</vt:i4>
      </vt:variant>
      <vt:variant>
        <vt:lpstr>Teema</vt:lpstr>
      </vt:variant>
      <vt:variant>
        <vt:i4>3</vt:i4>
      </vt:variant>
      <vt:variant>
        <vt:lpstr>Dian otsikot</vt:lpstr>
      </vt:variant>
      <vt:variant>
        <vt:i4>22</vt:i4>
      </vt:variant>
    </vt:vector>
  </HeadingPairs>
  <TitlesOfParts>
    <vt:vector size="34" baseType="lpstr">
      <vt:lpstr>Franklin Gothic Heavy</vt:lpstr>
      <vt:lpstr>Passion One</vt:lpstr>
      <vt:lpstr>Wingdings</vt:lpstr>
      <vt:lpstr>Arial</vt:lpstr>
      <vt:lpstr>Calibri</vt:lpstr>
      <vt:lpstr>Gill Sans Nova</vt:lpstr>
      <vt:lpstr>Arial Narrow</vt:lpstr>
      <vt:lpstr>Arial Regular</vt:lpstr>
      <vt:lpstr>Libre Franklin</vt:lpstr>
      <vt:lpstr>Suomen Riistakeskus</vt:lpstr>
      <vt:lpstr>Mukautettu suunnittelumalli</vt:lpstr>
      <vt:lpstr>Office Theme</vt:lpstr>
      <vt:lpstr>Riistahallinnon ajankohtaiset</vt:lpstr>
      <vt:lpstr>aiheita</vt:lpstr>
      <vt:lpstr>Suurpetojen Kannanhoidollinen metsästys</vt:lpstr>
      <vt:lpstr>Suunniteltu AIKATAULU</vt:lpstr>
      <vt:lpstr>Petoyhdyshenkilöverkoston toiminta</vt:lpstr>
      <vt:lpstr>Petoyhdyshenkilöstrategia tukemaan suurpetohavainnointia</vt:lpstr>
      <vt:lpstr>Pienten hirvieläinten kevätlaskenta</vt:lpstr>
      <vt:lpstr>Srva-toimintaa arvostetaan</vt:lpstr>
      <vt:lpstr>SUOMEN RIISTAKESKUKSEN SOTKA-kosteikot</vt:lpstr>
      <vt:lpstr>⚡️Sähköä ilmassa⚡️</vt:lpstr>
      <vt:lpstr>Uudet hirvitavoitteet</vt:lpstr>
      <vt:lpstr>Uudet peuratavoitteet</vt:lpstr>
      <vt:lpstr>Hirvisaalis pohjois-häme</vt:lpstr>
      <vt:lpstr>Hirvihavainnot ruoveden rhy</vt:lpstr>
      <vt:lpstr>Hirvihavainnot virtain rhy</vt:lpstr>
      <vt:lpstr>Valkohäntäpeurasaalis PH1</vt:lpstr>
      <vt:lpstr>Valkohäntäpeurasaalis PH2</vt:lpstr>
      <vt:lpstr>Valkohäntäpeurasaalis sa-ph-eh</vt:lpstr>
      <vt:lpstr>Valkohäntäpeurasaalis sa-ph</vt:lpstr>
      <vt:lpstr>Hirvieläinonnettomuudet</vt:lpstr>
      <vt:lpstr>Suurpetotilanne</vt:lpstr>
      <vt:lpstr>KIITOS ajastanne!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RHY vuosikokouspaketti</dc:title>
  <dc:creator>Mikko Sirkiä</dc:creator>
  <cp:lastModifiedBy>Juhani Sillanpää</cp:lastModifiedBy>
  <cp:revision>46</cp:revision>
  <dcterms:created xsi:type="dcterms:W3CDTF">2024-01-15T09:00:40Z</dcterms:created>
  <dcterms:modified xsi:type="dcterms:W3CDTF">2025-02-28T13:59:22Z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0x010100CDDEE18030B9E34A93BE951B524539ED</vt:lpwstr>
  </property>
</Properties>
</file>