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7" r:id="rId4"/>
    <p:sldId id="257" r:id="rId5"/>
    <p:sldId id="258" r:id="rId6"/>
    <p:sldId id="259" r:id="rId7"/>
    <p:sldId id="268" r:id="rId8"/>
    <p:sldId id="260" r:id="rId9"/>
    <p:sldId id="261" r:id="rId10"/>
    <p:sldId id="266" r:id="rId11"/>
    <p:sldId id="262" r:id="rId12"/>
    <p:sldId id="265" r:id="rId13"/>
    <p:sldId id="263" r:id="rId14"/>
    <p:sldId id="269" r:id="rId15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7" autoAdjust="0"/>
  </p:normalViewPr>
  <p:slideViewPr>
    <p:cSldViewPr>
      <p:cViewPr varScale="1">
        <p:scale>
          <a:sx n="111" d="100"/>
          <a:sy n="111" d="100"/>
        </p:scale>
        <p:origin x="-638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39" y="-91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4A190-ACE8-4A46-B05F-C02C0F021BC2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26E08-AF82-4FA7-987D-29372D169F71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n kuvan paikkamerkki 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9" name="Huomautusten paikkamerkki 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5C9C7-E503-4611-8329-9A58A82042DD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538A6B68-8E61-4B7C-9804-74A3EA1D1553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5C9C7-E503-4611-8329-9A58A82042DD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538A6B68-8E61-4B7C-9804-74A3EA1D1553}" type="slidenum">
              <a:rPr lang="fi-FI" smtClean="0"/>
              <a:pPr/>
              <a:t>7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4" y="1597820"/>
            <a:ext cx="7772400" cy="110252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1" y="205979"/>
            <a:ext cx="2057401" cy="438864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2" y="205979"/>
            <a:ext cx="6019801" cy="438864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sakylkinen kolmio 6"/>
          <p:cNvSpPr/>
          <p:nvPr/>
        </p:nvSpPr>
        <p:spPr>
          <a:xfrm rot="16200000">
            <a:off x="7790972" y="3778934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540544" y="582216"/>
            <a:ext cx="8062912" cy="1102519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540544" y="1687710"/>
            <a:ext cx="8062912" cy="131445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>
          <a:xfrm>
            <a:off x="1371600" y="4509492"/>
            <a:ext cx="5791200" cy="273844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>
          <a:xfrm>
            <a:off x="1371600" y="4238028"/>
            <a:ext cx="5791200" cy="273844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i-FI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>
          <a:xfrm>
            <a:off x="8392247" y="4314231"/>
            <a:ext cx="502920" cy="273844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106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791456" y="4860036"/>
            <a:ext cx="2133600" cy="226314"/>
          </a:xfrm>
        </p:spPr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5623"/>
          </a:xfr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ainen kolmio 8"/>
          <p:cNvSpPr/>
          <p:nvPr/>
        </p:nvSpPr>
        <p:spPr>
          <a:xfrm flipV="1">
            <a:off x="7034" y="5276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asakylkinen kolmio 7"/>
          <p:cNvSpPr/>
          <p:nvPr/>
        </p:nvSpPr>
        <p:spPr>
          <a:xfrm rot="5400000" flipV="1">
            <a:off x="7790972" y="70339"/>
            <a:ext cx="1419712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955632" y="4857750"/>
            <a:ext cx="2133600" cy="228600"/>
          </a:xfrm>
        </p:spPr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619376" y="4860727"/>
            <a:ext cx="4260056" cy="225623"/>
          </a:xfr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451056" y="607219"/>
            <a:ext cx="502920" cy="225623"/>
          </a:xfrm>
        </p:spPr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11" name="Suora yhdysviiva 10"/>
          <p:cNvCxnSpPr/>
          <p:nvPr/>
        </p:nvCxnSpPr>
        <p:spPr>
          <a:xfrm rot="10800000">
            <a:off x="6468795" y="7036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/>
        </p:nvCxnSpPr>
        <p:spPr>
          <a:xfrm flipV="1"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1000" y="203599"/>
            <a:ext cx="7239000" cy="1021556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81000" y="1225152"/>
            <a:ext cx="3886200" cy="17145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291828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0056" cy="226314"/>
          </a:xfrm>
        </p:spPr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8198" y="218049"/>
            <a:ext cx="1066800" cy="4615434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365006" y="218049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1365006" y="2570343"/>
            <a:ext cx="581024" cy="226314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2022230" y="218049"/>
            <a:ext cx="6858000" cy="226314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2022230" y="2570343"/>
            <a:ext cx="6858000" cy="2263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0552" cy="226314"/>
          </a:xfrm>
        </p:spPr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457200" y="4860727"/>
            <a:ext cx="4261104" cy="226314"/>
          </a:xfrm>
        </p:spPr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7589520" y="4862322"/>
            <a:ext cx="502920" cy="226314"/>
          </a:xfrm>
        </p:spPr>
        <p:txBody>
          <a:bodyPr/>
          <a:lstStyle>
            <a:lvl1pPr algn="ctr">
              <a:defRPr/>
            </a:lvl1pPr>
          </a:lstStyle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4791456" y="4860727"/>
            <a:ext cx="2133600" cy="226314"/>
          </a:xfrm>
        </p:spPr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457200" y="4861418"/>
            <a:ext cx="4260056" cy="225623"/>
          </a:xfrm>
        </p:spPr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7589520" y="4860727"/>
            <a:ext cx="502920" cy="226314"/>
          </a:xfrm>
        </p:spPr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9456" y="275748"/>
            <a:ext cx="914400" cy="44577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1135856" y="275748"/>
            <a:ext cx="2438400" cy="44577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3651250" y="240030"/>
            <a:ext cx="5276088" cy="449199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278976" y="4917186"/>
            <a:ext cx="2133600" cy="226314"/>
          </a:xfrm>
        </p:spPr>
        <p:txBody>
          <a:bodyPr/>
          <a:lstStyle>
            <a:lvl1pPr>
              <a:defRPr sz="900"/>
            </a:lvl1pPr>
          </a:lstStyle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135856" y="4917186"/>
            <a:ext cx="5143120" cy="226314"/>
          </a:xfrm>
        </p:spPr>
        <p:txBody>
          <a:bodyPr/>
          <a:lstStyle>
            <a:lvl1pPr>
              <a:defRPr sz="9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410576" y="4917186"/>
            <a:ext cx="502920" cy="226314"/>
          </a:xfrm>
        </p:spPr>
        <p:txBody>
          <a:bodyPr/>
          <a:lstStyle>
            <a:lvl1pPr>
              <a:defRPr sz="900"/>
            </a:lvl1pPr>
          </a:lstStyle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19456" y="113172"/>
            <a:ext cx="914400" cy="48006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138237" y="280475"/>
            <a:ext cx="7333488" cy="41148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143000" y="4400550"/>
            <a:ext cx="7333488" cy="51435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108192" y="4917186"/>
            <a:ext cx="2103120" cy="226314"/>
          </a:xfrm>
        </p:spPr>
        <p:txBody>
          <a:bodyPr/>
          <a:lstStyle>
            <a:lvl1pPr>
              <a:defRPr sz="900"/>
            </a:lvl1pPr>
          </a:lstStyle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1170432" y="4917877"/>
            <a:ext cx="4948072" cy="226314"/>
          </a:xfrm>
        </p:spPr>
        <p:txBody>
          <a:bodyPr/>
          <a:lstStyle>
            <a:lvl1pPr>
              <a:defRPr sz="9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217192" y="4917186"/>
            <a:ext cx="365760" cy="226314"/>
          </a:xfrm>
        </p:spPr>
        <p:txBody>
          <a:bodyPr/>
          <a:lstStyle>
            <a:lvl1pPr algn="ctr">
              <a:defRPr sz="900"/>
            </a:lvl1pPr>
          </a:lstStyle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1800" y="285750"/>
            <a:ext cx="1905000" cy="4114800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857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6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6" y="2180037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5" y="1200153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3" y="1200153"/>
            <a:ext cx="403860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1" y="1151337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30" y="1151337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3" y="204789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5" y="204791"/>
            <a:ext cx="5111749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4767262"/>
            <a:ext cx="2133600" cy="273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4" y="4767262"/>
            <a:ext cx="2895600" cy="273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4767262"/>
            <a:ext cx="2133600" cy="273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ainen kolmio 10"/>
          <p:cNvSpPr/>
          <p:nvPr/>
        </p:nvSpPr>
        <p:spPr>
          <a:xfrm>
            <a:off x="7034" y="10552"/>
            <a:ext cx="9129932" cy="512767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uora yhdysviiva 7"/>
          <p:cNvCxnSpPr/>
          <p:nvPr/>
        </p:nvCxnSpPr>
        <p:spPr>
          <a:xfrm>
            <a:off x="0" y="5276"/>
            <a:ext cx="9136966" cy="513295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/>
        </p:nvCxnSpPr>
        <p:spPr>
          <a:xfrm rot="10800000" flipV="1">
            <a:off x="6468795" y="3711307"/>
            <a:ext cx="2672861" cy="142515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00620"/>
            <a:ext cx="8229600" cy="104927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412106"/>
            <a:ext cx="8229600" cy="3429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>
            <a:off x="4791456" y="4860727"/>
            <a:ext cx="2133600" cy="22631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B6C80E6-6270-4407-A8F5-AD995C4DFE47}" type="datetimeFigureOut">
              <a:rPr lang="fi-FI" smtClean="0"/>
              <a:pPr/>
              <a:t>28.10.2015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>
            <a:off x="457200" y="4861418"/>
            <a:ext cx="4260056" cy="22562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7589520" y="4860727"/>
            <a:ext cx="502920" cy="22631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E3CAB25-3D50-4EEE-BA21-E6C53C7B8CA9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KAALEPPI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Kuinka se tehtiin ja mitä siitä opittiin</a:t>
            </a:r>
          </a:p>
          <a:p>
            <a:endParaRPr lang="fi-FI" dirty="0"/>
          </a:p>
          <a:p>
            <a:r>
              <a:rPr lang="fi-FI" dirty="0" smtClean="0"/>
              <a:t>- Lappeen </a:t>
            </a:r>
            <a:r>
              <a:rPr lang="fi-FI" dirty="0" err="1" smtClean="0"/>
              <a:t>poijjaat</a:t>
            </a:r>
            <a:r>
              <a:rPr lang="fi-FI" dirty="0" smtClean="0"/>
              <a:t> -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Ongelmia kuvauksissa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smtClean="0"/>
              <a:t>Langattoman mikrofonin akun loppuminen kesken kuvausten</a:t>
            </a:r>
          </a:p>
          <a:p>
            <a:r>
              <a:rPr lang="fi-FI" dirty="0" smtClean="0"/>
              <a:t>Mikrofoni </a:t>
            </a:r>
            <a:r>
              <a:rPr lang="fi-FI" dirty="0" smtClean="0"/>
              <a:t>tai </a:t>
            </a:r>
            <a:r>
              <a:rPr lang="fi-FI" dirty="0" smtClean="0"/>
              <a:t>sen teline tai valaisin </a:t>
            </a:r>
            <a:r>
              <a:rPr lang="fi-FI" dirty="0"/>
              <a:t>näkyi </a:t>
            </a:r>
            <a:r>
              <a:rPr lang="fi-FI" dirty="0" smtClean="0"/>
              <a:t>kuvassa</a:t>
            </a:r>
          </a:p>
          <a:p>
            <a:r>
              <a:rPr lang="fi-FI" dirty="0"/>
              <a:t>Kameroiden valkotasapainosäädöt ei aina onnistuneet, jonka huomaa helposti kahdella erikameralla yhtä aikaa kuvatuissa </a:t>
            </a:r>
            <a:r>
              <a:rPr lang="fi-FI" dirty="0" smtClean="0"/>
              <a:t>kohtauksissa erityisesti ulkona, jossa kamera jouduttiin asettamaan miehittämättömänä hankalaan paikkaan.</a:t>
            </a:r>
          </a:p>
          <a:p>
            <a:r>
              <a:rPr lang="fi-FI" dirty="0"/>
              <a:t>Mikrofoni jossain kohdin ollut liian kaukana näyttelijästä, tai mikrofonin äänitystaso ollut liian alhainen, </a:t>
            </a:r>
            <a:r>
              <a:rPr lang="fi-FI" dirty="0" smtClean="0"/>
              <a:t>jolloin taustakohinaa </a:t>
            </a:r>
            <a:r>
              <a:rPr lang="fi-FI" dirty="0"/>
              <a:t>alkoi </a:t>
            </a:r>
            <a:r>
              <a:rPr lang="fi-FI" dirty="0" smtClean="0"/>
              <a:t>esiintyä.</a:t>
            </a:r>
          </a:p>
          <a:p>
            <a:r>
              <a:rPr lang="fi-FI" dirty="0" smtClean="0"/>
              <a:t>Taustalla </a:t>
            </a:r>
            <a:r>
              <a:rPr lang="fi-FI" dirty="0"/>
              <a:t>kuuluu </a:t>
            </a:r>
            <a:r>
              <a:rPr lang="fi-FI" dirty="0" smtClean="0"/>
              <a:t>tuulettimien hurinaa </a:t>
            </a:r>
            <a:r>
              <a:rPr lang="fi-FI" dirty="0"/>
              <a:t>tai vessan putkistojen </a:t>
            </a:r>
            <a:r>
              <a:rPr lang="fi-FI" dirty="0" smtClean="0"/>
              <a:t>tyhjennysääniä</a:t>
            </a:r>
          </a:p>
          <a:p>
            <a:r>
              <a:rPr lang="fi-FI" dirty="0" smtClean="0"/>
              <a:t>Siivooja tuli osastolle töihin</a:t>
            </a:r>
          </a:p>
          <a:p>
            <a:r>
              <a:rPr lang="fi-FI" dirty="0" smtClean="0">
                <a:solidFill>
                  <a:srgbClr val="FFFF00"/>
                </a:solidFill>
              </a:rPr>
              <a:t>ENNAKKO TESTAUS JA SUUNNITTELU</a:t>
            </a:r>
          </a:p>
          <a:p>
            <a:r>
              <a:rPr lang="fi-FI" dirty="0" smtClean="0">
                <a:solidFill>
                  <a:srgbClr val="FFFF00"/>
                </a:solidFill>
              </a:rPr>
              <a:t>VARAA RIITTÄVÄSTI AIKAA YLLÄTYSTEN VARALLE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Editointi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Mikko editoi ja Taunon kanssa pidettiin muutama esikatselupalaveri </a:t>
            </a:r>
            <a:r>
              <a:rPr lang="fi-FI" dirty="0" err="1" smtClean="0"/>
              <a:t>DVD:muodossa</a:t>
            </a:r>
            <a:r>
              <a:rPr lang="fi-FI" dirty="0" smtClean="0"/>
              <a:t>, jossa kirjattiin aikakoodin avulla tarvittavat muutokset ideat ylös.</a:t>
            </a:r>
          </a:p>
          <a:p>
            <a:r>
              <a:rPr lang="fi-FI" dirty="0" err="1" smtClean="0"/>
              <a:t>Kaaleppi</a:t>
            </a:r>
            <a:r>
              <a:rPr lang="fi-FI" dirty="0" smtClean="0"/>
              <a:t> –elokuva kävi myös ”värikorjattavana” Hannulla (Helsingissä)</a:t>
            </a:r>
            <a:endParaRPr lang="fi-F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Editointi vinkkejä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smtClean="0"/>
              <a:t>Tee kohtuullisissa jaksoissa </a:t>
            </a:r>
            <a:r>
              <a:rPr lang="fi-FI" dirty="0" smtClean="0">
                <a:solidFill>
                  <a:srgbClr val="FFFF00"/>
                </a:solidFill>
              </a:rPr>
              <a:t>ÄLÄ VÄSYTÄ KORVIA TAI SILMIÄ.</a:t>
            </a:r>
          </a:p>
          <a:p>
            <a:r>
              <a:rPr lang="fi-FI" dirty="0" smtClean="0"/>
              <a:t>Pidä yhteisiä palavereja tuottajan/ohjaajan kanssa, jossa </a:t>
            </a:r>
            <a:r>
              <a:rPr lang="fi-FI" dirty="0" smtClean="0">
                <a:solidFill>
                  <a:srgbClr val="FFFF00"/>
                </a:solidFill>
              </a:rPr>
              <a:t>KIRJATTAAN YLÖS </a:t>
            </a:r>
            <a:r>
              <a:rPr lang="fi-FI" dirty="0" smtClean="0"/>
              <a:t>havaitut virheet ja muutostarpeet. Juokseva aikakoodi tai DVD soittimen aikalaskuri auttaa.</a:t>
            </a:r>
          </a:p>
          <a:p>
            <a:r>
              <a:rPr lang="fi-FI" dirty="0" smtClean="0"/>
              <a:t>Satunnaisen tai sopivan taustamusiikin käyttö </a:t>
            </a:r>
            <a:r>
              <a:rPr lang="fi-FI" dirty="0" smtClean="0">
                <a:solidFill>
                  <a:srgbClr val="FFFF00"/>
                </a:solidFill>
              </a:rPr>
              <a:t>PIRISTÄÄ EDITOINTIA</a:t>
            </a:r>
            <a:r>
              <a:rPr lang="fi-FI" dirty="0" smtClean="0"/>
              <a:t>, vaikka virallinen musiikki ei olisi vielä valmis.</a:t>
            </a:r>
          </a:p>
          <a:p>
            <a:r>
              <a:rPr lang="fi-FI" dirty="0" smtClean="0">
                <a:solidFill>
                  <a:srgbClr val="FFFF00"/>
                </a:solidFill>
              </a:rPr>
              <a:t>TALLENNA TYÖ MAHDOLLISIMMAN USEIN </a:t>
            </a:r>
            <a:r>
              <a:rPr lang="fi-FI" dirty="0" smtClean="0"/>
              <a:t>tietokoneongelmien varalta.</a:t>
            </a:r>
          </a:p>
          <a:p>
            <a:r>
              <a:rPr lang="fi-FI" dirty="0" smtClean="0"/>
              <a:t>Kopiot raakamateriaalista säilytettävä </a:t>
            </a:r>
            <a:r>
              <a:rPr lang="fi-FI" dirty="0" smtClean="0">
                <a:solidFill>
                  <a:srgbClr val="FFFF00"/>
                </a:solidFill>
              </a:rPr>
              <a:t>USEISSA ERI PAIKOISSA </a:t>
            </a:r>
            <a:r>
              <a:rPr lang="fi-FI" dirty="0" smtClean="0"/>
              <a:t>tietokone- ja muiden ongelmien varalta.</a:t>
            </a:r>
          </a:p>
          <a:p>
            <a:r>
              <a:rPr lang="fi-FI" dirty="0" smtClean="0">
                <a:solidFill>
                  <a:srgbClr val="FFFF00"/>
                </a:solidFill>
              </a:rPr>
              <a:t>HYVÄKSY PIENET VIRHEET</a:t>
            </a:r>
            <a:r>
              <a:rPr lang="fi-FI" dirty="0" smtClean="0"/>
              <a:t>, jos ne eivät ole kohtuullisella vaivalla korjattavissa, täydellistä ja virheetöntä elokuvaa ei ole olemassakaan, johon tekijä(t) olisi täysin tyytyväinen. (jos näin käy, kannattaa lopettaa!)</a:t>
            </a:r>
            <a:endParaRPr lang="fi-FI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395536" y="2067694"/>
            <a:ext cx="8229600" cy="1049274"/>
          </a:xfrm>
        </p:spPr>
        <p:txBody>
          <a:bodyPr>
            <a:normAutofit/>
          </a:bodyPr>
          <a:lstStyle/>
          <a:p>
            <a:pPr algn="ctr"/>
            <a:r>
              <a:rPr lang="fi-FI" dirty="0" smtClean="0"/>
              <a:t>KIITOS JA ANTEEKS!!</a:t>
            </a:r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Sisältö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fi-FI" dirty="0" smtClean="0"/>
              <a:t>Kuinka kaikki alkoi?</a:t>
            </a:r>
          </a:p>
          <a:p>
            <a:pPr marL="578358" indent="-514350">
              <a:buFont typeface="+mj-lt"/>
              <a:buAutoNum type="arabicPeriod"/>
            </a:pPr>
            <a:r>
              <a:rPr lang="fi-FI" dirty="0" smtClean="0"/>
              <a:t>Synopsis</a:t>
            </a:r>
          </a:p>
          <a:p>
            <a:pPr marL="578358" indent="-514350">
              <a:buFont typeface="+mj-lt"/>
              <a:buAutoNum type="arabicPeriod"/>
            </a:pPr>
            <a:r>
              <a:rPr lang="fi-FI" dirty="0" smtClean="0"/>
              <a:t>Käsikirjoituksen lähtökohdat</a:t>
            </a:r>
          </a:p>
          <a:p>
            <a:pPr marL="578358" indent="-514350">
              <a:buFont typeface="+mj-lt"/>
              <a:buAutoNum type="arabicPeriod"/>
            </a:pPr>
            <a:r>
              <a:rPr lang="fi-FI" dirty="0" smtClean="0"/>
              <a:t>Käsikirjoitus</a:t>
            </a:r>
          </a:p>
          <a:p>
            <a:pPr marL="578358" indent="-514350">
              <a:buFont typeface="+mj-lt"/>
              <a:buAutoNum type="arabicPeriod"/>
            </a:pPr>
            <a:r>
              <a:rPr lang="fi-FI" dirty="0" smtClean="0"/>
              <a:t>Kuvausten ennakko suunnittelu</a:t>
            </a:r>
          </a:p>
          <a:p>
            <a:pPr marL="578358" indent="-514350">
              <a:buFont typeface="+mj-lt"/>
              <a:buAutoNum type="arabicPeriod"/>
            </a:pPr>
            <a:r>
              <a:rPr lang="fi-FI" dirty="0" smtClean="0"/>
              <a:t>Kuvauspaikkojen valmistelu</a:t>
            </a:r>
          </a:p>
          <a:p>
            <a:pPr marL="578358" indent="-514350">
              <a:buFont typeface="+mj-lt"/>
              <a:buAutoNum type="arabicPeriod"/>
            </a:pPr>
            <a:r>
              <a:rPr lang="fi-FI" dirty="0" smtClean="0"/>
              <a:t>Kuvaukset</a:t>
            </a:r>
          </a:p>
          <a:p>
            <a:pPr marL="578358" indent="-514350">
              <a:buFont typeface="+mj-lt"/>
              <a:buAutoNum type="arabicPeriod"/>
            </a:pPr>
            <a:r>
              <a:rPr lang="fi-FI" dirty="0" smtClean="0"/>
              <a:t>Ongelmia kuvauksissa</a:t>
            </a:r>
          </a:p>
          <a:p>
            <a:pPr marL="578358" indent="-514350">
              <a:buFont typeface="+mj-lt"/>
              <a:buAutoNum type="arabicPeriod"/>
            </a:pPr>
            <a:r>
              <a:rPr lang="fi-FI" dirty="0" smtClean="0"/>
              <a:t>Editointi</a:t>
            </a:r>
          </a:p>
          <a:p>
            <a:pPr marL="578358" indent="-514350">
              <a:buFont typeface="+mj-lt"/>
              <a:buAutoNum type="arabicPeriod"/>
            </a:pPr>
            <a:r>
              <a:rPr lang="fi-FI" dirty="0" smtClean="0"/>
              <a:t>Editointi vinkkejä</a:t>
            </a:r>
          </a:p>
          <a:p>
            <a:pPr marL="578358" indent="-514350">
              <a:buFont typeface="+mj-lt"/>
              <a:buAutoNum type="arabicPeriod"/>
            </a:pPr>
            <a:r>
              <a:rPr lang="fi-FI" dirty="0" smtClean="0"/>
              <a:t>Esimerkki elokuvan käsikirjoittamisesta leikkauspöydällä</a:t>
            </a:r>
          </a:p>
          <a:p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Kuinka kaikki alkoi?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hangingPunct="0"/>
            <a:r>
              <a:rPr lang="fi-FI" dirty="0" err="1"/>
              <a:t>Kaaleppi</a:t>
            </a:r>
            <a:r>
              <a:rPr lang="fi-FI" dirty="0"/>
              <a:t> on muistinsa menettänyt kaveri, joka joutuu noloihin tilanteisiin.</a:t>
            </a:r>
          </a:p>
          <a:p>
            <a:pPr hangingPunct="0"/>
            <a:r>
              <a:rPr lang="fi-FI" dirty="0"/>
              <a:t>Ensimmäiset versiot </a:t>
            </a:r>
            <a:r>
              <a:rPr lang="fi-FI" dirty="0" err="1"/>
              <a:t>Kaalepista</a:t>
            </a:r>
            <a:r>
              <a:rPr lang="fi-FI" dirty="0"/>
              <a:t> kuvattiin pikkupoikina 8mm </a:t>
            </a:r>
            <a:r>
              <a:rPr lang="fi-FI" dirty="0" smtClean="0"/>
              <a:t>videokameralla</a:t>
            </a:r>
            <a:r>
              <a:rPr lang="fi-FI" dirty="0"/>
              <a:t> </a:t>
            </a:r>
            <a:r>
              <a:rPr lang="fi-FI" dirty="0" smtClean="0"/>
              <a:t>n. vuonna 95-98</a:t>
            </a:r>
            <a:endParaRPr lang="fi-FI" dirty="0"/>
          </a:p>
          <a:p>
            <a:pPr hangingPunct="0"/>
            <a:r>
              <a:rPr lang="fi-FI" dirty="0"/>
              <a:t>Alunperin ideat </a:t>
            </a:r>
            <a:r>
              <a:rPr lang="fi-FI" dirty="0" err="1"/>
              <a:t>Kaalepista</a:t>
            </a:r>
            <a:r>
              <a:rPr lang="fi-FI" dirty="0"/>
              <a:t> alkoi syntyä </a:t>
            </a:r>
            <a:r>
              <a:rPr lang="fi-FI" dirty="0" err="1"/>
              <a:t>Mr</a:t>
            </a:r>
            <a:r>
              <a:rPr lang="fi-FI" dirty="0"/>
              <a:t> </a:t>
            </a:r>
            <a:r>
              <a:rPr lang="fi-FI" dirty="0" err="1"/>
              <a:t>Beanin</a:t>
            </a:r>
            <a:r>
              <a:rPr lang="fi-FI" dirty="0"/>
              <a:t> videoita </a:t>
            </a:r>
            <a:r>
              <a:rPr lang="fi-FI" dirty="0" smtClean="0"/>
              <a:t>katsellessa.</a:t>
            </a:r>
          </a:p>
          <a:p>
            <a:pPr hangingPunct="0"/>
            <a:r>
              <a:rPr lang="fi-FI" dirty="0"/>
              <a:t>Ensimmäinen raakaversio nykyisen elokuvan käsikirjoituksesta syntyi vuoden 2004 paikkeilla. Käsikirjoitus lojui vuosia pöytälaatikossa, kunnes tuli kova halu toteuttaa elokuva. Pikkuhiljaa syntyi uusia ideoita, mitä lisäiltiin käsikirjoitukseen.</a:t>
            </a:r>
          </a:p>
          <a:p>
            <a:pPr hangingPunct="0"/>
            <a:endParaRPr lang="fi-FI" dirty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Synopsis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fi-FI" dirty="0" smtClean="0"/>
          </a:p>
          <a:p>
            <a:r>
              <a:rPr lang="fi-FI" dirty="0" err="1" smtClean="0"/>
              <a:t>Voiks</a:t>
            </a:r>
            <a:r>
              <a:rPr lang="fi-FI" dirty="0" smtClean="0"/>
              <a:t> </a:t>
            </a:r>
            <a:r>
              <a:rPr lang="fi-FI" dirty="0" err="1" smtClean="0"/>
              <a:t>tää</a:t>
            </a:r>
            <a:r>
              <a:rPr lang="fi-FI" dirty="0" smtClean="0"/>
              <a:t> olla totta? Kuka </a:t>
            </a:r>
            <a:r>
              <a:rPr lang="fi-FI" dirty="0" err="1" smtClean="0"/>
              <a:t>mie</a:t>
            </a:r>
            <a:r>
              <a:rPr lang="fi-FI" dirty="0" smtClean="0"/>
              <a:t> </a:t>
            </a:r>
            <a:r>
              <a:rPr lang="fi-FI" dirty="0" err="1" smtClean="0"/>
              <a:t>oon</a:t>
            </a:r>
            <a:r>
              <a:rPr lang="fi-FI" dirty="0" smtClean="0"/>
              <a:t>? Missä </a:t>
            </a:r>
            <a:r>
              <a:rPr lang="fi-FI" dirty="0" err="1" smtClean="0"/>
              <a:t>mie</a:t>
            </a:r>
            <a:r>
              <a:rPr lang="fi-FI" dirty="0" smtClean="0"/>
              <a:t> </a:t>
            </a:r>
            <a:r>
              <a:rPr lang="fi-FI" dirty="0" err="1" smtClean="0"/>
              <a:t>oon</a:t>
            </a:r>
            <a:r>
              <a:rPr lang="fi-FI" dirty="0" smtClean="0"/>
              <a:t>?</a:t>
            </a:r>
          </a:p>
          <a:p>
            <a:r>
              <a:rPr lang="fi-FI" dirty="0" smtClean="0"/>
              <a:t>Elokuva kertoo </a:t>
            </a:r>
            <a:r>
              <a:rPr lang="fi-FI" dirty="0" err="1" smtClean="0"/>
              <a:t>Kaalepista</a:t>
            </a:r>
            <a:r>
              <a:rPr lang="fi-FI" dirty="0" smtClean="0"/>
              <a:t>, jonka tavallisesti alkanut päivä saa yllättävän käänteen ja hän joutuu sairaalaan. </a:t>
            </a:r>
            <a:r>
              <a:rPr lang="fi-FI" dirty="0" err="1" smtClean="0"/>
              <a:t>Kaaleppi</a:t>
            </a:r>
            <a:r>
              <a:rPr lang="fi-FI" dirty="0" smtClean="0"/>
              <a:t> pakenee sairaalasta ja sairaalan vartija lähtee hänen peräänsä. Muistinsa menettäneenä ja oudosti pukeutuneena </a:t>
            </a:r>
            <a:r>
              <a:rPr lang="fi-FI" dirty="0" err="1" smtClean="0"/>
              <a:t>Kaaleppi</a:t>
            </a:r>
            <a:r>
              <a:rPr lang="fi-FI" dirty="0" smtClean="0"/>
              <a:t> joutuu noloihin tilainteisiin kaupungilla ja läheisellä uimarannalla. Pakomatkalla hän tapaa Hessun, josta tulee </a:t>
            </a:r>
            <a:r>
              <a:rPr lang="fi-FI" dirty="0" err="1" smtClean="0"/>
              <a:t>Kaalepin</a:t>
            </a:r>
            <a:r>
              <a:rPr lang="fi-FI" dirty="0" smtClean="0"/>
              <a:t> ystävä. Hessu koittaa piristää </a:t>
            </a:r>
            <a:r>
              <a:rPr lang="fi-FI" dirty="0" err="1" smtClean="0"/>
              <a:t>Kaaleppia</a:t>
            </a:r>
            <a:r>
              <a:rPr lang="fi-FI" dirty="0" smtClean="0"/>
              <a:t> ja lopulta he päätyvät yhteiselle pakomatkalle, joka saa odottamattoman lopun.</a:t>
            </a: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Käsikirjoituksen lähtökohdat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fi-FI" sz="5600" dirty="0" smtClean="0"/>
              <a:t>Elokuva on toteutettavissa </a:t>
            </a:r>
            <a:r>
              <a:rPr lang="fi-FI" sz="5600" dirty="0" smtClean="0">
                <a:solidFill>
                  <a:srgbClr val="FFFF00"/>
                </a:solidFill>
              </a:rPr>
              <a:t>PIENELLÄ BUDJETILLA</a:t>
            </a:r>
            <a:r>
              <a:rPr lang="fi-FI" sz="5600" dirty="0" smtClean="0"/>
              <a:t>.</a:t>
            </a:r>
          </a:p>
          <a:p>
            <a:r>
              <a:rPr lang="fi-FI" sz="5600" dirty="0" smtClean="0">
                <a:solidFill>
                  <a:srgbClr val="FFFF00"/>
                </a:solidFill>
              </a:rPr>
              <a:t>EI LIIKAA </a:t>
            </a:r>
            <a:r>
              <a:rPr lang="fi-FI" sz="5600" dirty="0" smtClean="0"/>
              <a:t>näyttelijöitä (yksittäisissä kohtauksissa)</a:t>
            </a:r>
          </a:p>
          <a:p>
            <a:r>
              <a:rPr lang="fi-FI" sz="5600" dirty="0" err="1" smtClean="0"/>
              <a:t>Kaaleppi</a:t>
            </a:r>
            <a:r>
              <a:rPr lang="fi-FI" sz="5600" dirty="0" smtClean="0"/>
              <a:t> </a:t>
            </a:r>
            <a:r>
              <a:rPr lang="fi-FI" sz="5600" dirty="0" smtClean="0">
                <a:solidFill>
                  <a:srgbClr val="FFFF00"/>
                </a:solidFill>
              </a:rPr>
              <a:t>PUHUU MAHDOLLISIMMAN VÄHÄN</a:t>
            </a:r>
          </a:p>
          <a:p>
            <a:r>
              <a:rPr lang="fi-FI" sz="5600" dirty="0" smtClean="0"/>
              <a:t>Kohtaukset sisältävät huumoria ja juoni etenee uskottavasti sekä loppuhuipennus säilyisi loppuun asti.</a:t>
            </a:r>
          </a:p>
          <a:p>
            <a:r>
              <a:rPr lang="fi-FI" sz="5600" dirty="0" smtClean="0"/>
              <a:t>Mahdollisimman paljon erilaisia näyttelijärooleja:</a:t>
            </a:r>
          </a:p>
          <a:p>
            <a:pPr>
              <a:buNone/>
            </a:pPr>
            <a:r>
              <a:rPr lang="fi-FI" sz="5600" dirty="0" smtClean="0"/>
              <a:t>	erilaiset murteet, puhetyylit ja eri ikäisiä.</a:t>
            </a:r>
          </a:p>
          <a:p>
            <a:r>
              <a:rPr lang="fi-FI" sz="5600" dirty="0" smtClean="0"/>
              <a:t>Käsikirjoitus on </a:t>
            </a:r>
            <a:r>
              <a:rPr lang="fi-FI" sz="5600" dirty="0" smtClean="0">
                <a:solidFill>
                  <a:srgbClr val="FFFF00"/>
                </a:solidFill>
              </a:rPr>
              <a:t>RAAMATTU</a:t>
            </a:r>
            <a:r>
              <a:rPr lang="fi-FI" sz="5600" dirty="0" smtClean="0"/>
              <a:t>, josta löytyy kaikki tarvittava tieto elokuvan tekemiseksi. Tapahtuma kuvausten ja dialogien lisäksi siihen on syytä liittää: kaikki osallistuvat henkilöt ja tahot yhteystietoineen, mahd. kuvat esiintyjistä näyttelijä asuissaan, tarpeistoluettelo, kuvauspaikat ajo-ohjeineen, suunnitelma kuvausten aikataulusta yms.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Käsikirjoitus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fi-FI" dirty="0" smtClean="0"/>
              <a:t>	</a:t>
            </a:r>
            <a:r>
              <a:rPr lang="fi-FI" sz="5600" dirty="0" smtClean="0"/>
              <a:t>Mikko kirjoitti ja Taunon kanssa tehtiin hienosäätöä.</a:t>
            </a:r>
          </a:p>
          <a:p>
            <a:r>
              <a:rPr lang="fi-FI" sz="5600" dirty="0" smtClean="0"/>
              <a:t>Näyttelijävalinnat: (</a:t>
            </a:r>
            <a:r>
              <a:rPr lang="fi-FI" sz="5600" dirty="0" err="1" smtClean="0"/>
              <a:t>plarissa</a:t>
            </a:r>
            <a:r>
              <a:rPr lang="fi-FI" sz="5600" dirty="0" smtClean="0"/>
              <a:t>)</a:t>
            </a:r>
          </a:p>
          <a:p>
            <a:r>
              <a:rPr lang="fi-FI" sz="5600" dirty="0" smtClean="0"/>
              <a:t>Näyttelijä valinnat perustuivat ystäväpiirin hyvään tuntemukseen, joka auttoi käsikirjoituksen laatimisessa ja näyttelijöiden sitoutumisesta projektiin.</a:t>
            </a:r>
          </a:p>
          <a:p>
            <a:r>
              <a:rPr lang="fi-FI" sz="5600" dirty="0" smtClean="0">
                <a:solidFill>
                  <a:srgbClr val="FFFF00"/>
                </a:solidFill>
              </a:rPr>
              <a:t>Käsikirjoitukseen tuli paljon muutoksia ja merkintöjä kuvausten edetessä.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pPr>
              <a:buNone/>
            </a:pPr>
            <a:r>
              <a:rPr lang="fi-FI" dirty="0" smtClean="0"/>
              <a:t>	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Kuvausten ennakko suunnittelu	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smtClean="0">
                <a:solidFill>
                  <a:srgbClr val="FFFF00"/>
                </a:solidFill>
              </a:rPr>
              <a:t>KUVAUSPAIKAT KIERRETTIIN LÄPI </a:t>
            </a:r>
            <a:r>
              <a:rPr lang="fi-FI" dirty="0" smtClean="0"/>
              <a:t>enne kuvauksia (Tauno ja Mikko) ja painettiin mieleen ideoita ja ajatuksia kuvauksia varten vain muutamassa kohtauksessa auringonvalon suunnalla ja kellonajalla oli iso merkitys, mutta onneksi sääolosuhteet suosivat koko projektin ajan.</a:t>
            </a:r>
          </a:p>
          <a:p>
            <a:r>
              <a:rPr lang="fi-FI" dirty="0" smtClean="0">
                <a:solidFill>
                  <a:srgbClr val="FFFF00"/>
                </a:solidFill>
              </a:rPr>
              <a:t>VALOKUVAA </a:t>
            </a:r>
            <a:r>
              <a:rPr lang="fi-FI" dirty="0" smtClean="0"/>
              <a:t>esim. tabletille kuvauspaikkojen yleisilme, valoisuus ja ajatukset erikuvakulmista (kuva </a:t>
            </a:r>
            <a:r>
              <a:rPr lang="fi-FI" dirty="0" err="1" smtClean="0"/>
              <a:t>kässäri</a:t>
            </a:r>
            <a:r>
              <a:rPr lang="fi-FI" dirty="0" smtClean="0"/>
              <a:t>)</a:t>
            </a:r>
          </a:p>
          <a:p>
            <a:r>
              <a:rPr lang="fi-FI" dirty="0" smtClean="0">
                <a:solidFill>
                  <a:srgbClr val="FFFF00"/>
                </a:solidFill>
              </a:rPr>
              <a:t>KUVAKÄSSÄRIN</a:t>
            </a:r>
            <a:r>
              <a:rPr lang="fi-FI" dirty="0" smtClean="0"/>
              <a:t> voi tehdä helposti PowerPoint –ohjelmalla</a:t>
            </a:r>
          </a:p>
          <a:p>
            <a:r>
              <a:rPr lang="fi-FI" dirty="0" smtClean="0">
                <a:solidFill>
                  <a:srgbClr val="FFFF00"/>
                </a:solidFill>
              </a:rPr>
              <a:t>RAAKA-KUVAUS ja -EDITOINTI</a:t>
            </a:r>
            <a:r>
              <a:rPr lang="fi-FI" dirty="0" smtClean="0"/>
              <a:t>, lyhyt elokuvasta voidaan tehdä myös kenraaliharjoitus versio, jossa harjoitellaan valaistuksenkäyttö, eri kuvakulma ja kamera-ajovaihtoehdot sekä kuvauspaikan ja tekniikan toimivuus. Näyttelijäsuoritukset voidaan toteuttaa </a:t>
            </a:r>
            <a:r>
              <a:rPr lang="fi-FI" dirty="0" err="1" smtClean="0"/>
              <a:t>puuttelisina</a:t>
            </a:r>
            <a:r>
              <a:rPr lang="fi-FI" dirty="0" smtClean="0"/>
              <a:t>, mutta harjoitusluontoisesti käyttämättä liikaa aikaa. Näin saadaan tarvittavaa tietoa ja kokemusta varsinaisia kuvauksia varten.</a:t>
            </a:r>
          </a:p>
          <a:p>
            <a:r>
              <a:rPr lang="fi-FI" dirty="0" smtClean="0">
                <a:solidFill>
                  <a:srgbClr val="FFFF00"/>
                </a:solidFill>
              </a:rPr>
              <a:t>LAADITAAN KUVAUS AIKATAULUT: </a:t>
            </a:r>
            <a:r>
              <a:rPr lang="fi-FI" dirty="0" smtClean="0"/>
              <a:t>vaatii usein runsaasti viestintää ja kokouksia työryhmän kesken</a:t>
            </a:r>
            <a:endParaRPr lang="fi-FI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Kuvauspaikkojen valmistelu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>
                <a:solidFill>
                  <a:srgbClr val="FFFF00"/>
                </a:solidFill>
              </a:rPr>
              <a:t>MUKAAN KÄSIKIRJOITUS, TARPEISTOLUETTELO ja KUVAUSTEN SUUNNITELUSSA OTETUT VALOKUVAT</a:t>
            </a:r>
          </a:p>
          <a:p>
            <a:r>
              <a:rPr lang="fi-FI" dirty="0" smtClean="0"/>
              <a:t>Sairaalakohtausten osalta teimme tarvittavat ”lupa-anomukset” ja yhteistyössä järjestelimme tarvittavan tarpeiston ja sovimme kuvauspäivät koko porukan kanssa. 2 viikonloppua riitti, kolmas oli varalla.</a:t>
            </a:r>
          </a:p>
          <a:p>
            <a:r>
              <a:rPr lang="fi-FI" dirty="0" smtClean="0"/>
              <a:t>Pääsääntöisesti kuvauspaikkojen valmisteluun käytettiin </a:t>
            </a:r>
            <a:r>
              <a:rPr lang="fi-FI" dirty="0" smtClean="0">
                <a:solidFill>
                  <a:srgbClr val="FFFF00"/>
                </a:solidFill>
              </a:rPr>
              <a:t>1 - 2 tuntia per kuvauspäivä</a:t>
            </a:r>
            <a:r>
              <a:rPr lang="fi-FI" dirty="0" smtClean="0"/>
              <a:t>, parhaimmillaan vain ½ tuntia.</a:t>
            </a:r>
          </a:p>
          <a:p>
            <a:endParaRPr lang="fi-FI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Kuvaukset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sz="2400" dirty="0" smtClean="0"/>
              <a:t>Kuvauspaikan ennakkovalmistelut, tekniikan pystytys ja TESTAUS!!</a:t>
            </a:r>
          </a:p>
          <a:p>
            <a:r>
              <a:rPr lang="fi-FI" sz="2400" dirty="0" smtClean="0"/>
              <a:t>Yhden kuvauspäivän aika pyrittiin kuvaamaan yksittäisen näyttelijän kaikki kohtaukset. Vrt. </a:t>
            </a:r>
            <a:r>
              <a:rPr lang="fi-FI" sz="2400" dirty="0" err="1" smtClean="0"/>
              <a:t>Kaaleppi</a:t>
            </a:r>
            <a:r>
              <a:rPr lang="fi-FI" sz="2400" dirty="0" smtClean="0"/>
              <a:t>, Hoitaja, Vartija. Näin säästettiin muiden näyttelijöiden odotusaikaa. EI KAIKKEA KERRALLA.</a:t>
            </a:r>
          </a:p>
          <a:p>
            <a:r>
              <a:rPr lang="fi-FI" sz="2400" dirty="0" smtClean="0">
                <a:solidFill>
                  <a:srgbClr val="FFFF00"/>
                </a:solidFill>
              </a:rPr>
              <a:t>15 </a:t>
            </a:r>
            <a:r>
              <a:rPr lang="fi-FI" sz="2400" dirty="0" err="1" smtClean="0">
                <a:solidFill>
                  <a:srgbClr val="FFFF00"/>
                </a:solidFill>
              </a:rPr>
              <a:t>sek</a:t>
            </a:r>
            <a:r>
              <a:rPr lang="fi-FI" sz="2400" dirty="0" smtClean="0">
                <a:solidFill>
                  <a:srgbClr val="FFFF00"/>
                </a:solidFill>
              </a:rPr>
              <a:t> elokuvaa 15 – 30 min kuvausta.</a:t>
            </a:r>
          </a:p>
          <a:p>
            <a:r>
              <a:rPr lang="fi-FI" sz="2400" dirty="0" smtClean="0"/>
              <a:t>Kuvattiin </a:t>
            </a:r>
            <a:r>
              <a:rPr lang="fi-FI" sz="2400" dirty="0" smtClean="0">
                <a:solidFill>
                  <a:srgbClr val="FFFF00"/>
                </a:solidFill>
              </a:rPr>
              <a:t>KOHTUUDELLA</a:t>
            </a:r>
            <a:r>
              <a:rPr lang="fi-FI" sz="2400" dirty="0" smtClean="0"/>
              <a:t> enemmän kuin todellisuudessa tarvittiin.</a:t>
            </a:r>
          </a:p>
          <a:p>
            <a:r>
              <a:rPr lang="fi-FI" sz="2400" dirty="0" smtClean="0"/>
              <a:t>Otoksen alussa ja lopussa </a:t>
            </a:r>
            <a:r>
              <a:rPr lang="fi-FI" sz="2400" dirty="0" smtClean="0">
                <a:solidFill>
                  <a:srgbClr val="FFFF00"/>
                </a:solidFill>
              </a:rPr>
              <a:t>”tyhjää” </a:t>
            </a:r>
            <a:r>
              <a:rPr lang="fi-FI" sz="2400" dirty="0" smtClean="0"/>
              <a:t>5 </a:t>
            </a:r>
            <a:r>
              <a:rPr lang="fi-FI" sz="2400" dirty="0" err="1" smtClean="0"/>
              <a:t>sekunttia</a:t>
            </a:r>
            <a:r>
              <a:rPr lang="fi-FI" sz="2400" dirty="0" smtClean="0"/>
              <a:t>, ei naurun röhötystä tai muita hölinöitä tai ilmeilyä. Ohjaajan tai kuvaajan merkistä.</a:t>
            </a:r>
            <a:endParaRPr lang="fi-FI" sz="2400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kautettu suunnittelumalli">
  <a:themeElements>
    <a:clrScheme name="Alkuperäin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mo">
  <a:themeElements>
    <a:clrScheme name="Harmaasävy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lkuperäin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lkuperäin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699</Words>
  <Application>Microsoft Office PowerPoint</Application>
  <PresentationFormat>Näytössä katseltava esitys (16:9)</PresentationFormat>
  <Paragraphs>81</Paragraphs>
  <Slides>13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13</vt:i4>
      </vt:variant>
    </vt:vector>
  </HeadingPairs>
  <TitlesOfParts>
    <vt:vector size="15" baseType="lpstr">
      <vt:lpstr>Mukautettu suunnittelumalli</vt:lpstr>
      <vt:lpstr>Tarmo</vt:lpstr>
      <vt:lpstr>KAALEPPI</vt:lpstr>
      <vt:lpstr>Sisältö</vt:lpstr>
      <vt:lpstr>Kuinka kaikki alkoi? </vt:lpstr>
      <vt:lpstr>Synopsis</vt:lpstr>
      <vt:lpstr>Käsikirjoituksen lähtökohdat</vt:lpstr>
      <vt:lpstr>Käsikirjoitus </vt:lpstr>
      <vt:lpstr>Kuvausten ennakko suunnittelu </vt:lpstr>
      <vt:lpstr>Kuvauspaikkojen valmistelu</vt:lpstr>
      <vt:lpstr>Kuvaukset</vt:lpstr>
      <vt:lpstr>Ongelmia kuvauksissa</vt:lpstr>
      <vt:lpstr>Editointi</vt:lpstr>
      <vt:lpstr>Editointi vinkkejä</vt:lpstr>
      <vt:lpstr>KIITOS JA ANTEEKS!!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KAALEPPI</dc:title>
  <dc:creator>Tauno Lakkala</dc:creator>
  <cp:lastModifiedBy>Tauno Lakkala</cp:lastModifiedBy>
  <cp:revision>33</cp:revision>
  <dcterms:created xsi:type="dcterms:W3CDTF">2015-10-23T18:52:25Z</dcterms:created>
  <dcterms:modified xsi:type="dcterms:W3CDTF">2015-10-28T18:43:49Z</dcterms:modified>
</cp:coreProperties>
</file>