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FF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9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FF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ADB"/>
          </a:solidFill>
        </a:fill>
      </a:tcStyle>
    </a:wholeTbl>
    <a:band2H>
      <a:tcTxStyle b="def" i="def"/>
      <a:tcStyle>
        <a:tcBdr/>
        <a:fill>
          <a:solidFill>
            <a:srgbClr val="E6ED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FF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D7CB"/>
          </a:solidFill>
        </a:fill>
      </a:tcStyle>
    </a:wholeTbl>
    <a:band2H>
      <a:tcTxStyle b="def" i="def"/>
      <a:tcStyle>
        <a:tcBdr/>
        <a:fill>
          <a:solidFill>
            <a:srgbClr val="F3EC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FF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0000"/>
        </a:fontRef>
        <a:srgbClr val="FF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FF0000"/>
              </a:solidFill>
              <a:prstDash val="solid"/>
              <a:round/>
            </a:ln>
          </a:top>
          <a:bottom>
            <a:ln w="254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0000"/>
              </a:solidFill>
              <a:prstDash val="solid"/>
              <a:round/>
            </a:ln>
          </a:top>
          <a:bottom>
            <a:ln w="254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FF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ACA"/>
          </a:solidFill>
        </a:fill>
      </a:tcStyle>
    </a:wholeTbl>
    <a:band2H>
      <a:tcTxStyle b="def" i="def"/>
      <a:tcStyle>
        <a:tcBdr/>
        <a:fill>
          <a:solidFill>
            <a:srgbClr val="FF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Otsikko ja ala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Otsikkoteksti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Lain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b="1" sz="2800">
                <a:latin typeface="+mn-lt"/>
                <a:ea typeface="+mn-ea"/>
                <a:cs typeface="+mn-cs"/>
                <a:sym typeface="Helvetica"/>
              </a:defRPr>
            </a:lvl1pPr>
            <a:lvl2pPr marL="794084" indent="-336884" algn="ctr">
              <a:spcBef>
                <a:spcPts val="0"/>
              </a:spcBef>
              <a:defRPr b="1" sz="2800">
                <a:latin typeface="+mn-lt"/>
                <a:ea typeface="+mn-ea"/>
                <a:cs typeface="+mn-cs"/>
                <a:sym typeface="Helvetica"/>
              </a:defRPr>
            </a:lvl2pPr>
            <a:lvl3pPr marL="1251284" indent="-336884" algn="ctr">
              <a:spcBef>
                <a:spcPts val="0"/>
              </a:spcBef>
              <a:defRPr b="1" sz="2800">
                <a:latin typeface="+mn-lt"/>
                <a:ea typeface="+mn-ea"/>
                <a:cs typeface="+mn-cs"/>
                <a:sym typeface="Helvetica"/>
              </a:defRPr>
            </a:lvl3pPr>
            <a:lvl4pPr marL="1708484" indent="-336884" algn="ctr">
              <a:spcBef>
                <a:spcPts val="0"/>
              </a:spcBef>
              <a:defRPr b="1" sz="2800">
                <a:latin typeface="+mn-lt"/>
                <a:ea typeface="+mn-ea"/>
                <a:cs typeface="+mn-cs"/>
                <a:sym typeface="Helvetica"/>
              </a:defRPr>
            </a:lvl4pPr>
            <a:lvl5pPr marL="2165684" indent="-336884" algn="ctr">
              <a:spcBef>
                <a:spcPts val="0"/>
              </a:spcBef>
              <a:defRPr b="1" sz="2800"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94" name="Shape 94"/>
          <p:cNvSpPr/>
          <p:nvPr>
            <p:ph type="body" sz="quarter" idx="13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2400"/>
              </a:spcBef>
              <a:buSzTx/>
              <a:buNone/>
              <a:defRPr sz="4000"/>
            </a:pP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Kuva – 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Otsikkoteksti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tsikko – kes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Otsikkoteksti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Kuva –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Otsikkoteksti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tsikko – y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Otsikkoteksti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tsikko ja merk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Otsikkoteksti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tsikko, merkit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Otsikkoteksti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/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Luettelomerk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Kuva – 3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Otsikkoteksti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avpmedia.fi" TargetMode="Externa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://newatlas.com/camera-sensor-size-guide/26684/#gallery" TargetMode="External"/><Relationship Id="rId3" Type="http://schemas.openxmlformats.org/officeDocument/2006/relationships/hyperlink" Target="http://www.digitaltrends.com/photography/image-sensor-size-matters/" TargetMode="External"/><Relationship Id="rId4" Type="http://schemas.openxmlformats.org/officeDocument/2006/relationships/hyperlink" Target="https://www.bhphotovideo.com/explora/video/buying-guide/cinema-cameras-what-filmmakers-need-know" TargetMode="External"/><Relationship Id="rId5" Type="http://schemas.openxmlformats.org/officeDocument/2006/relationships/hyperlink" Target="https://fi.wikipedia.org/wiki/Videonpakkaus" TargetMode="External"/><Relationship Id="rId6" Type="http://schemas.openxmlformats.org/officeDocument/2006/relationships/hyperlink" Target="http://www.learningvideo.com/10-bit-vs-8-bit/" TargetMode="External"/><Relationship Id="rId7" Type="http://schemas.openxmlformats.org/officeDocument/2006/relationships/hyperlink" Target="https://youtu.be/uez82EdoNNU" TargetMode="External"/><Relationship Id="rId8" Type="http://schemas.openxmlformats.org/officeDocument/2006/relationships/hyperlink" Target="https://youtu.be/QOn-9anLFxA" TargetMode="External"/><Relationship Id="rId9" Type="http://schemas.openxmlformats.org/officeDocument/2006/relationships/hyperlink" Target="https://www.vidmuze.com/understanding-bitrate/" TargetMode="Externa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s://www.dpreview.com/what-is-4k/" TargetMode="External"/><Relationship Id="rId3" Type="http://schemas.openxmlformats.org/officeDocument/2006/relationships/hyperlink" Target="http://www.mikrobitti.fi/2016/10/4k-ja-ultra-hd-mita-eroa/" TargetMode="External"/><Relationship Id="rId4" Type="http://schemas.openxmlformats.org/officeDocument/2006/relationships/hyperlink" Target="https://fi.wikipedia.org/wiki/HEVC" TargetMode="External"/><Relationship Id="rId5" Type="http://schemas.openxmlformats.org/officeDocument/2006/relationships/hyperlink" Target="http://www.clarkvision.com/articles/does.pixel.size.matter/" TargetMode="External"/><Relationship Id="rId6" Type="http://schemas.openxmlformats.org/officeDocument/2006/relationships/hyperlink" Target="http://www.xdcam-user.com/2011/01/understanding-gamma-cinegamma-hypergamma-and-s-log/" TargetMode="External"/><Relationship Id="rId7" Type="http://schemas.openxmlformats.org/officeDocument/2006/relationships/hyperlink" Target="https://www.youtube.com/watch?v=bMYTkpYt-pc" TargetMode="External"/><Relationship Id="rId8" Type="http://schemas.openxmlformats.org/officeDocument/2006/relationships/hyperlink" Target="http://www.personal-view.com/talks/discussion/6144/easy-video-explaining-444-422-and-420-for-noobs/p1" TargetMode="External"/><Relationship Id="rId9" Type="http://schemas.openxmlformats.org/officeDocument/2006/relationships/hyperlink" Target="https://www.bhphotovideo.com/explora/video/buying-guide/cinema-cameras-what-filmmakers-need-know" TargetMode="Externa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s://www.lwks.com" TargetMode="External"/><Relationship Id="rId3" Type="http://schemas.openxmlformats.org/officeDocument/2006/relationships/hyperlink" Target="http://epfilms.tv/top-ten-video-cameras-latest-camcorders/" TargetMode="External"/><Relationship Id="rId4" Type="http://schemas.openxmlformats.org/officeDocument/2006/relationships/hyperlink" Target="http://www.axis.com/fi/en/learning/web-articles/technical-guide-to-network-video/camera-elements" TargetMode="External"/><Relationship Id="rId5" Type="http://schemas.openxmlformats.org/officeDocument/2006/relationships/hyperlink" Target="http://www.viva-lite.fi/what-is-fullspectrum-light.html" TargetMode="External"/><Relationship Id="rId6" Type="http://schemas.openxmlformats.org/officeDocument/2006/relationships/hyperlink" Target="http://www.tml.tkk.fi/Opinnot/T-111.015/toke.pdf" TargetMode="External"/><Relationship Id="rId7" Type="http://schemas.openxmlformats.org/officeDocument/2006/relationships/hyperlink" Target="http://www.mystinenportaali.com/mediakasvatus/" TargetMode="External"/><Relationship Id="rId8" Type="http://schemas.openxmlformats.org/officeDocument/2006/relationships/hyperlink" Target="https://www.freesound.org/people/YleArkisto/" TargetMode="Externa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s://blogs.techsmith.com/tips-how-tos/video-blurry-techsmith-tips/" TargetMode="External"/><Relationship Id="rId3" Type="http://schemas.openxmlformats.org/officeDocument/2006/relationships/hyperlink" Target="http://www.lavideofilmmaker.com/filmmaking/film-lighting-tips.html" TargetMode="External"/><Relationship Id="rId4" Type="http://schemas.openxmlformats.org/officeDocument/2006/relationships/hyperlink" Target="https://www.ducloslenses.com/collections/rokinon-primes" TargetMode="External"/><Relationship Id="rId5" Type="http://schemas.openxmlformats.org/officeDocument/2006/relationships/hyperlink" Target="http://www.bobatkins.com" TargetMode="External"/><Relationship Id="rId6" Type="http://schemas.openxmlformats.org/officeDocument/2006/relationships/hyperlink" Target="https://youtu.be/rz_ZjdwtUQ8" TargetMode="Externa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Videotekniikkaa</a:t>
            </a:r>
          </a:p>
        </p:txBody>
      </p:sp>
      <p:sp>
        <p:nvSpPr>
          <p:cNvPr id="120" name="Shape 120"/>
          <p:cNvSpPr/>
          <p:nvPr>
            <p:ph type="subTitle" sz="quarter" idx="1"/>
          </p:nvPr>
        </p:nvSpPr>
        <p:spPr>
          <a:xfrm>
            <a:off x="1461840" y="8189168"/>
            <a:ext cx="10464801" cy="1130301"/>
          </a:xfrm>
          <a:prstGeom prst="rect">
            <a:avLst/>
          </a:prstGeom>
        </p:spPr>
        <p:txBody>
          <a:bodyPr/>
          <a:lstStyle/>
          <a:p>
            <a:pPr algn="r">
              <a:defRPr sz="1400"/>
            </a:pPr>
            <a:r>
              <a:t>Markus Lehteinen</a:t>
            </a:r>
          </a:p>
          <a:p>
            <a:pPr algn="r">
              <a:defRPr sz="1400"/>
            </a:pPr>
            <a:r>
              <a:t>2016</a:t>
            </a:r>
          </a:p>
          <a:p>
            <a:pPr algn="r">
              <a:defRPr sz="1400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www.avpmedia.fi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000"/>
            </a:lvl1pPr>
          </a:lstStyle>
          <a:p>
            <a:pPr/>
            <a:r>
              <a:t>Kuvan laatuun vaikuttavia tekijöitä</a:t>
            </a:r>
          </a:p>
        </p:txBody>
      </p:sp>
      <p:sp>
        <p:nvSpPr>
          <p:cNvPr id="123" name="Shape 12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>
              <a:spcBef>
                <a:spcPts val="500"/>
              </a:spcBef>
            </a:pPr>
            <a:r>
              <a:t>Optiikka</a:t>
            </a:r>
          </a:p>
          <a:p>
            <a:pPr>
              <a:spcBef>
                <a:spcPts val="500"/>
              </a:spcBef>
            </a:pPr>
            <a:r>
              <a:t>Kennon (sensor) koko (FULL, APS-C..)</a:t>
            </a:r>
          </a:p>
          <a:p>
            <a:pPr>
              <a:spcBef>
                <a:spcPts val="500"/>
              </a:spcBef>
            </a:pPr>
            <a:r>
              <a:t>Kennon tyyppi (CMOS, CCD)</a:t>
            </a:r>
          </a:p>
          <a:p>
            <a:pPr>
              <a:spcBef>
                <a:spcPts val="500"/>
              </a:spcBef>
            </a:pPr>
            <a:r>
              <a:t>Videopakkaus ja koodekki</a:t>
            </a:r>
          </a:p>
          <a:p>
            <a:pPr>
              <a:spcBef>
                <a:spcPts val="500"/>
              </a:spcBef>
            </a:pPr>
            <a:r>
              <a:t>Bittisyvyys (dynamic range, stops)</a:t>
            </a:r>
          </a:p>
          <a:p>
            <a:pPr>
              <a:spcBef>
                <a:spcPts val="500"/>
              </a:spcBef>
            </a:pPr>
            <a:r>
              <a:t>Bittivirran nopeus (FPS, framerate)</a:t>
            </a:r>
          </a:p>
          <a:p>
            <a:pPr>
              <a:spcBef>
                <a:spcPts val="500"/>
              </a:spcBef>
            </a:pPr>
            <a:r>
              <a:t>Lomitettu vs progressiivinen (i, p)</a:t>
            </a:r>
          </a:p>
          <a:p>
            <a:pPr>
              <a:spcBef>
                <a:spcPts val="500"/>
              </a:spcBef>
            </a:pPr>
            <a:r>
              <a:t>Valon määrä!</a:t>
            </a:r>
          </a:p>
          <a:p>
            <a:pPr>
              <a:spcBef>
                <a:spcPts val="500"/>
              </a:spcBef>
            </a:pPr>
            <a:r>
              <a:t>Liikkeen määrä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body" idx="1"/>
          </p:nvPr>
        </p:nvSpPr>
        <p:spPr>
          <a:xfrm>
            <a:off x="957783" y="916359"/>
            <a:ext cx="11099801" cy="7213601"/>
          </a:xfrm>
          <a:prstGeom prst="rect">
            <a:avLst/>
          </a:prstGeom>
        </p:spPr>
        <p:txBody>
          <a:bodyPr anchor="t"/>
          <a:lstStyle/>
          <a:p>
            <a:pPr marL="0" indent="0" defTabSz="537463">
              <a:spcBef>
                <a:spcPts val="400"/>
              </a:spcBef>
              <a:buSzTx/>
              <a:buNone/>
              <a:defRPr sz="2208"/>
            </a:pPr>
            <a:r>
              <a:t>Sensor size</a:t>
            </a:r>
          </a:p>
          <a:p>
            <a:pPr lvl="1" marL="841247" indent="-420623" defTabSz="537463">
              <a:spcBef>
                <a:spcPts val="400"/>
              </a:spcBef>
              <a:defRPr sz="1472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http://newatlas.com/camera-sensor-size-guide/26684/#gallery</a:t>
            </a:r>
            <a:endParaRPr sz="2024"/>
          </a:p>
          <a:p>
            <a:pPr lvl="1" marL="841247" indent="-420623" defTabSz="537463">
              <a:spcBef>
                <a:spcPts val="400"/>
              </a:spcBef>
              <a:defRPr sz="1472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http://www.digitaltrends.com/photography/image-sensor-size-matters/</a:t>
            </a:r>
            <a:endParaRPr sz="2024"/>
          </a:p>
          <a:p>
            <a:pPr marL="0" indent="0" defTabSz="537463">
              <a:spcBef>
                <a:spcPts val="400"/>
              </a:spcBef>
              <a:buSzTx/>
              <a:buNone/>
              <a:defRPr sz="2208"/>
            </a:pPr>
            <a:r>
              <a:t>CCD vs CMOS</a:t>
            </a:r>
          </a:p>
          <a:p>
            <a:pPr lvl="1" marL="841247" indent="-420623" defTabSz="537463">
              <a:spcBef>
                <a:spcPts val="400"/>
              </a:spcBef>
              <a:defRPr sz="1472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https://www.bhphotovideo.com/c/find/newsLetter/Comparing-Image-Sensors.jsp</a:t>
            </a:r>
            <a:endParaRPr sz="2024"/>
          </a:p>
          <a:p>
            <a:pPr lvl="1" marL="841247" indent="-420623" defTabSz="537463">
              <a:spcBef>
                <a:spcPts val="400"/>
              </a:spcBef>
              <a:defRPr i="1" sz="1472"/>
            </a:pPr>
            <a:r>
              <a:t>One difference between CCD and CMOS sensors is the way they capture each frame. A CCD uses what's called a "Global Shutter" while CMOS sensors use a "Rolling Shutter".</a:t>
            </a:r>
            <a:endParaRPr u="sng"/>
          </a:p>
          <a:p>
            <a:pPr marL="0" indent="0" defTabSz="472967">
              <a:spcBef>
                <a:spcPts val="300"/>
              </a:spcBef>
              <a:buSzTx/>
              <a:buNone/>
              <a:defRPr sz="2208"/>
            </a:pPr>
            <a:r>
              <a:t>Videonpakkaus (kääre) &gt; koodi/koodekki</a:t>
            </a:r>
          </a:p>
          <a:p>
            <a:pPr lvl="1" marL="740298" indent="-370149" defTabSz="472967">
              <a:spcBef>
                <a:spcPts val="300"/>
              </a:spcBef>
              <a:defRPr sz="1472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https://fi.wikipedia.org/wiki/Videonpakkaus </a:t>
            </a:r>
          </a:p>
          <a:p>
            <a:pPr marL="0" indent="0" defTabSz="472967">
              <a:spcBef>
                <a:spcPts val="300"/>
              </a:spcBef>
              <a:buSzTx/>
              <a:buNone/>
              <a:defRPr sz="2208"/>
            </a:pPr>
            <a:r>
              <a:t>Bittisyvyys</a:t>
            </a:r>
          </a:p>
          <a:p>
            <a:pPr lvl="1" marL="740298" indent="-370149" defTabSz="472967">
              <a:spcBef>
                <a:spcPts val="300"/>
              </a:spcBef>
              <a:defRPr sz="1472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rPr>
              <a:t>http://www.learningvideo.com/10-bit-vs-8-bit/</a:t>
            </a:r>
          </a:p>
          <a:p>
            <a:pPr lvl="1" marL="740298" indent="-370149" defTabSz="472967">
              <a:spcBef>
                <a:spcPts val="300"/>
              </a:spcBef>
              <a:defRPr sz="1472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7" invalidUrl="" action="" tgtFrame="" tooltip="" history="1" highlightClick="0" endSnd="0"/>
              </a:rPr>
              <a:t>https://youtu.be/uez82EdoNNU</a:t>
            </a:r>
            <a:endParaRPr sz="1748"/>
          </a:p>
          <a:p>
            <a:pPr lvl="1" marL="740298" indent="-370149" defTabSz="472967">
              <a:spcBef>
                <a:spcPts val="300"/>
              </a:spcBef>
              <a:defRPr sz="2208"/>
            </a:pPr>
            <a:r>
              <a:t>8 bit = 16 777216 sävyä (RGB)</a:t>
            </a:r>
            <a:endParaRPr sz="1748"/>
          </a:p>
          <a:p>
            <a:pPr lvl="1" marL="740298" indent="-370149" defTabSz="472967">
              <a:spcBef>
                <a:spcPts val="300"/>
              </a:spcBef>
              <a:defRPr sz="2208"/>
            </a:pPr>
            <a:r>
              <a:t>10 bit = yli miljardi sävyä (RGB)</a:t>
            </a:r>
            <a:endParaRPr sz="1748"/>
          </a:p>
          <a:p>
            <a:pPr lvl="1" marL="740298" indent="-370149" defTabSz="472967">
              <a:spcBef>
                <a:spcPts val="300"/>
              </a:spcBef>
              <a:defRPr i="1" sz="1472"/>
            </a:pPr>
            <a:r>
              <a:t>No matter what your HDTV can do, you're probably never going to see any 10-bit content on it. Neither broadcast HDTV nor Blu-ray support deep color. If a studio released a movie on Blu-ray with 10-bit color, that disc wouldn't work on any existing player.</a:t>
            </a:r>
            <a:endParaRPr sz="1748"/>
          </a:p>
          <a:p>
            <a:pPr marL="0" indent="0" defTabSz="472967">
              <a:spcBef>
                <a:spcPts val="300"/>
              </a:spcBef>
              <a:buSzTx/>
              <a:buNone/>
              <a:defRPr sz="2208"/>
            </a:pPr>
            <a:r>
              <a:t>Bittivirran nopeus</a:t>
            </a:r>
            <a:endParaRPr sz="1748"/>
          </a:p>
          <a:p>
            <a:pPr lvl="1" marL="740298" indent="-370149" defTabSz="472967">
              <a:spcBef>
                <a:spcPts val="300"/>
              </a:spcBef>
              <a:defRPr sz="1472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8" invalidUrl="" action="" tgtFrame="" tooltip="" history="1" highlightClick="0" endSnd="0"/>
              </a:rPr>
              <a:t>https://youtu.be/QOn-9anLFxA</a:t>
            </a:r>
            <a:endParaRPr sz="1748"/>
          </a:p>
          <a:p>
            <a:pPr lvl="1" marL="740298" indent="-370149" defTabSz="472967">
              <a:spcBef>
                <a:spcPts val="300"/>
              </a:spcBef>
              <a:defRPr sz="1472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9" invalidUrl="" action="" tgtFrame="" tooltip="" history="1" highlightClick="0" endSnd="0"/>
              </a:rPr>
              <a:t>https://www.vidmuze.com/understanding-bitrate/</a:t>
            </a:r>
            <a:endParaRPr sz="1748"/>
          </a:p>
          <a:p>
            <a:pPr lvl="1" marL="740298" indent="-370149" defTabSz="472967">
              <a:spcBef>
                <a:spcPts val="300"/>
              </a:spcBef>
              <a:defRPr sz="1748"/>
            </a:pPr>
            <a:r>
              <a:t>Framerate</a:t>
            </a:r>
          </a:p>
          <a:p>
            <a:pPr lvl="1" marL="740298" indent="-370149" defTabSz="472967">
              <a:spcBef>
                <a:spcPts val="300"/>
              </a:spcBef>
              <a:defRPr sz="1748"/>
            </a:pPr>
            <a:r>
              <a:t>CBR, pieniin kuvamuutoksiin</a:t>
            </a:r>
          </a:p>
          <a:p>
            <a:pPr lvl="1" marL="740298" indent="-370149" defTabSz="472967">
              <a:spcBef>
                <a:spcPts val="300"/>
              </a:spcBef>
              <a:defRPr sz="1748"/>
            </a:pPr>
            <a:r>
              <a:t>VBR, nopeisiin kuvamuutoksiin</a:t>
            </a:r>
          </a:p>
          <a:p>
            <a:pPr lvl="1" marL="740298" indent="-370149" defTabSz="472967">
              <a:spcBef>
                <a:spcPts val="300"/>
              </a:spcBef>
              <a:defRPr sz="1472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9" invalidUrl="" action="" tgtFrame="" tooltip="" history="1" highlightClick="0" endSnd="0"/>
              </a:rPr>
              <a:t>https://www.vidmuze.com/understanding-bitrate/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body" idx="1"/>
          </p:nvPr>
        </p:nvSpPr>
        <p:spPr>
          <a:xfrm>
            <a:off x="885775" y="1060375"/>
            <a:ext cx="11099801" cy="7213601"/>
          </a:xfrm>
          <a:prstGeom prst="rect">
            <a:avLst/>
          </a:prstGeom>
        </p:spPr>
        <p:txBody>
          <a:bodyPr anchor="t"/>
          <a:lstStyle/>
          <a:p>
            <a:pPr marL="52669" indent="-105338" defTabSz="493531">
              <a:spcBef>
                <a:spcPts val="300"/>
              </a:spcBef>
              <a:buSzTx/>
              <a:buNone/>
              <a:defRPr sz="2304"/>
            </a:pPr>
            <a:r>
              <a:t>4K – mitä sinun tarvitsee tietää siitä</a:t>
            </a:r>
          </a:p>
          <a:p>
            <a:pPr lvl="1" marL="877823" indent="-438911" defTabSz="560831">
              <a:spcBef>
                <a:spcPts val="400"/>
              </a:spcBef>
              <a:defRPr sz="1536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https://www.dpreview.com/what-is-4k/</a:t>
            </a:r>
          </a:p>
          <a:p>
            <a:pPr marL="0" indent="0" defTabSz="560831">
              <a:spcBef>
                <a:spcPts val="400"/>
              </a:spcBef>
              <a:buSzTx/>
              <a:buNone/>
              <a:defRPr sz="2304"/>
            </a:pPr>
            <a:r>
              <a:t>4K vs Ultra HD</a:t>
            </a:r>
            <a:endParaRPr sz="2112"/>
          </a:p>
          <a:p>
            <a:pPr lvl="1" marL="877823" indent="-438911" defTabSz="560831">
              <a:spcBef>
                <a:spcPts val="400"/>
              </a:spcBef>
              <a:defRPr sz="2304"/>
            </a:pPr>
            <a:r>
              <a:t>4K 4096x2160</a:t>
            </a:r>
            <a:endParaRPr sz="2112"/>
          </a:p>
          <a:p>
            <a:pPr lvl="1" marL="877823" indent="-438911" defTabSz="560831">
              <a:spcBef>
                <a:spcPts val="400"/>
              </a:spcBef>
              <a:defRPr sz="2304"/>
            </a:pPr>
            <a:r>
              <a:t>Ultra HD 3840x2160</a:t>
            </a:r>
            <a:endParaRPr sz="2112"/>
          </a:p>
          <a:p>
            <a:pPr lvl="1" marL="877823" indent="-438911" defTabSz="560831">
              <a:spcBef>
                <a:spcPts val="400"/>
              </a:spcBef>
              <a:defRPr sz="1536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http://www.mikrobitti.fi/2016/10/4k-ja-ultra-hd-mita-eroa/</a:t>
            </a:r>
            <a:endParaRPr sz="2112"/>
          </a:p>
          <a:p>
            <a:pPr marL="0" indent="0" defTabSz="493531">
              <a:spcBef>
                <a:spcPts val="300"/>
              </a:spcBef>
              <a:buSzTx/>
              <a:buNone/>
              <a:defRPr sz="2304"/>
            </a:pPr>
            <a:r>
              <a:t>HEVC (H.265)</a:t>
            </a:r>
            <a:endParaRPr sz="1824"/>
          </a:p>
          <a:p>
            <a:pPr lvl="1" marL="772485" indent="-386242" defTabSz="493531">
              <a:spcBef>
                <a:spcPts val="300"/>
              </a:spcBef>
              <a:defRPr sz="1536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https://fi.wikipedia.org/wiki/HEVC</a:t>
            </a:r>
            <a:endParaRPr sz="1824"/>
          </a:p>
          <a:p>
            <a:pPr marL="0" indent="0" defTabSz="560831">
              <a:spcBef>
                <a:spcPts val="400"/>
              </a:spcBef>
              <a:buSzTx/>
              <a:buNone/>
              <a:defRPr sz="2304"/>
            </a:pPr>
            <a:r>
              <a:t>Onko pikselin koolla merkitystä (signaali vs. kohina)</a:t>
            </a:r>
            <a:endParaRPr sz="2112"/>
          </a:p>
          <a:p>
            <a:pPr lvl="1" marL="877823" indent="-438911" defTabSz="560831">
              <a:spcBef>
                <a:spcPts val="400"/>
              </a:spcBef>
              <a:defRPr sz="1536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http://www.clarkvision.com/articles/does.pixel.size.matter/</a:t>
            </a:r>
            <a:endParaRPr sz="2112"/>
          </a:p>
          <a:p>
            <a:pPr marL="0" indent="0" defTabSz="493531">
              <a:spcBef>
                <a:spcPts val="300"/>
              </a:spcBef>
              <a:buSzTx/>
              <a:buNone/>
              <a:defRPr sz="1824"/>
            </a:pPr>
            <a:r>
              <a:t>Gamma (log..)</a:t>
            </a:r>
          </a:p>
          <a:p>
            <a:pPr lvl="1" marL="825154" indent="-386242" defTabSz="493531">
              <a:spcBef>
                <a:spcPts val="300"/>
              </a:spcBef>
              <a:defRPr sz="1824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rPr>
              <a:t>http://www.xdcam-user.com/2011/01/understanding-gamma-cinegamma-hypergamma-and-s-log/</a:t>
            </a:r>
          </a:p>
          <a:p>
            <a:pPr lvl="1" marL="825154" indent="-386242" defTabSz="493531">
              <a:spcBef>
                <a:spcPts val="300"/>
              </a:spcBef>
              <a:defRPr sz="1824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7" invalidUrl="" action="" tgtFrame="" tooltip="" history="1" highlightClick="0" endSnd="0"/>
              </a:rPr>
              <a:t>https://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7" invalidUrl="" action="" tgtFrame="" tooltip="" history="1" highlightClick="0" endSnd="0"/>
              </a:rPr>
              <a:t>www.youtube.com/watch?v=bMYTkpYt-pc</a:t>
            </a:r>
          </a:p>
          <a:p>
            <a:pPr marL="0" indent="0" defTabSz="493531">
              <a:spcBef>
                <a:spcPts val="300"/>
              </a:spcBef>
              <a:buSzTx/>
              <a:buNone/>
              <a:defRPr sz="2304"/>
            </a:pPr>
            <a:r>
              <a:t>Subsampling</a:t>
            </a:r>
            <a:endParaRPr sz="1824"/>
          </a:p>
          <a:p>
            <a:pPr lvl="1" marL="772485" indent="-386242" defTabSz="493531">
              <a:spcBef>
                <a:spcPts val="300"/>
              </a:spcBef>
              <a:defRPr sz="1536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8" invalidUrl="" action="" tgtFrame="" tooltip="" history="1" highlightClick="0" endSnd="0"/>
              </a:rPr>
              <a:t>http://www.personal-view.com/talks/discussion/6144/easy-video-explaining-444-422-and-420-for-noobs/p1</a:t>
            </a:r>
            <a:endParaRPr sz="1824"/>
          </a:p>
          <a:p>
            <a:pPr lvl="1" marL="719815" indent="-386242" defTabSz="493531">
              <a:spcBef>
                <a:spcPts val="300"/>
              </a:spcBef>
              <a:defRPr sz="1824"/>
            </a:pPr>
            <a:r>
              <a:t>4:4:4 &gt; Professional HD kamerat</a:t>
            </a:r>
          </a:p>
          <a:p>
            <a:pPr lvl="1" marL="719815" indent="-386242" defTabSz="493531">
              <a:spcBef>
                <a:spcPts val="300"/>
              </a:spcBef>
              <a:defRPr sz="1824"/>
            </a:pPr>
            <a:r>
              <a:t>4:2:2 &gt; esim. DVCPRO HD, XDCAM HD422 ja Apple Pro Res</a:t>
            </a:r>
          </a:p>
          <a:p>
            <a:pPr lvl="1" marL="719815" indent="-386242" defTabSz="493531">
              <a:spcBef>
                <a:spcPts val="300"/>
              </a:spcBef>
              <a:defRPr sz="1824"/>
            </a:pPr>
            <a:r>
              <a:t>4:2:0 &gt; </a:t>
            </a:r>
            <a:r>
              <a:t>esim. </a:t>
            </a:r>
            <a:r>
              <a:t>DV, HDV, MPEG, AVCHD</a:t>
            </a:r>
          </a:p>
          <a:p>
            <a:pPr marL="0" indent="0" defTabSz="560831">
              <a:spcBef>
                <a:spcPts val="400"/>
              </a:spcBef>
              <a:buSzTx/>
              <a:buNone/>
              <a:defRPr sz="2304"/>
            </a:pPr>
            <a:r>
              <a:t>Cinema style</a:t>
            </a:r>
            <a:endParaRPr sz="2112"/>
          </a:p>
          <a:p>
            <a:pPr lvl="1" marL="877823" indent="-438911" defTabSz="560831">
              <a:spcBef>
                <a:spcPts val="400"/>
              </a:spcBef>
              <a:defRPr sz="1536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9" invalidUrl="" action="" tgtFrame="" tooltip="" history="1" highlightClick="0" endSnd="0"/>
              </a:rPr>
              <a:t>https://www.bhphotovideo.com/explora/video/buying-guide/cinema-cameras-what-filmmakers-need-know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 defTabSz="508954">
              <a:spcBef>
                <a:spcPts val="300"/>
              </a:spcBef>
              <a:buSzTx/>
              <a:buNone/>
              <a:defRPr sz="1881"/>
            </a:pPr>
            <a:r>
              <a:t>Lightworks (ilmainen videoeditointiohjelmisto)</a:t>
            </a:r>
          </a:p>
          <a:p>
            <a:pPr lvl="1" marL="796625" indent="-398312" defTabSz="508954">
              <a:spcBef>
                <a:spcPts val="300"/>
              </a:spcBef>
              <a:defRPr sz="1881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</a:t>
            </a: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www.lwks.com</a:t>
            </a:r>
          </a:p>
          <a:p>
            <a:pPr marL="0" indent="0" defTabSz="508954">
              <a:spcBef>
                <a:spcPts val="300"/>
              </a:spcBef>
              <a:buSzTx/>
              <a:buNone/>
              <a:defRPr sz="1881"/>
            </a:pPr>
            <a:r>
              <a:t>Top 10 videokamerat, kategorioittain</a:t>
            </a:r>
          </a:p>
          <a:p>
            <a:pPr lvl="1" marL="796625" indent="-398312" defTabSz="508954">
              <a:spcBef>
                <a:spcPts val="300"/>
              </a:spcBef>
              <a:defRPr sz="1881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http://epfilms.tv/top-ten-video-cameras-latest-camcorders/</a:t>
            </a:r>
          </a:p>
          <a:p>
            <a:pPr lvl="1" marL="796625" indent="-398312" defTabSz="508954">
              <a:spcBef>
                <a:spcPts val="300"/>
              </a:spcBef>
              <a:defRPr sz="1881"/>
            </a:pPr>
            <a:r>
              <a:t>Canon EOS-1D X Mark II</a:t>
            </a:r>
          </a:p>
          <a:p>
            <a:pPr lvl="2" marL="1249253" indent="-398312" defTabSz="508954">
              <a:spcBef>
                <a:spcPts val="300"/>
              </a:spcBef>
              <a:defRPr sz="1881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http://epfilms.tv/glimpse-new-canon-eos-1d-x-mark-ii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/</a:t>
            </a:r>
          </a:p>
          <a:p>
            <a:pPr lvl="1" marL="796625" indent="-398312" defTabSz="508954">
              <a:spcBef>
                <a:spcPts val="300"/>
              </a:spcBef>
              <a:defRPr sz="1881"/>
            </a:pPr>
            <a:r>
              <a:t>Sony FDR-AX100</a:t>
            </a:r>
          </a:p>
          <a:p>
            <a:pPr lvl="2" marL="1249253" indent="-398312" defTabSz="508954">
              <a:spcBef>
                <a:spcPts val="300"/>
              </a:spcBef>
              <a:defRPr sz="1881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http://epfilms.tv/sony-releases-fdr-ax100-first-4k-palm-sized-camcorder/</a:t>
            </a:r>
          </a:p>
          <a:p>
            <a:pPr marL="0" indent="0" defTabSz="578358">
              <a:spcBef>
                <a:spcPts val="400"/>
              </a:spcBef>
              <a:buSzTx/>
              <a:buNone/>
              <a:defRPr sz="2178"/>
            </a:pPr>
            <a:r>
              <a:t>Camera elements</a:t>
            </a:r>
          </a:p>
          <a:p>
            <a:pPr lvl="1" marL="905255" indent="-452627" defTabSz="578358">
              <a:spcBef>
                <a:spcPts val="400"/>
              </a:spcBef>
              <a:defRPr sz="2178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http://</a:t>
            </a: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www.axis.com/fi/en/learning/web-articles/technical-guide-to-network-video/camera-elements</a:t>
            </a:r>
          </a:p>
          <a:p>
            <a:pPr marL="0" indent="0" defTabSz="508954">
              <a:spcBef>
                <a:spcPts val="300"/>
              </a:spcBef>
              <a:buSzTx/>
              <a:buNone/>
              <a:defRPr sz="1881"/>
            </a:pPr>
            <a:r>
              <a:t>Full spectrum daylight</a:t>
            </a:r>
          </a:p>
          <a:p>
            <a:pPr lvl="1" marL="796625" indent="-398312" defTabSz="508954">
              <a:spcBef>
                <a:spcPts val="300"/>
              </a:spcBef>
              <a:defRPr sz="1881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http://</a:t>
            </a: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www.viva-lite.fi/what-is-fullspectrum-light.html</a:t>
            </a:r>
          </a:p>
          <a:p>
            <a:pPr marL="0" indent="0" defTabSz="508954">
              <a:spcBef>
                <a:spcPts val="300"/>
              </a:spcBef>
              <a:buSzTx/>
              <a:buNone/>
              <a:defRPr sz="1881"/>
            </a:pPr>
            <a:r>
              <a:t>LUT (Look Up Table = ero ´kuvatun ja editoidun välillä´)</a:t>
            </a:r>
          </a:p>
          <a:p>
            <a:pPr lvl="1" marL="796625" indent="-398312" defTabSz="508954">
              <a:spcBef>
                <a:spcPts val="300"/>
              </a:spcBef>
              <a:defRPr sz="1881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http://nofilmschool.com/2011/05/what-is-a-look-up-table-lut-anyway</a:t>
            </a:r>
          </a:p>
          <a:p>
            <a:pPr marL="0" indent="0" defTabSz="508954">
              <a:spcBef>
                <a:spcPts val="300"/>
              </a:spcBef>
              <a:buSzTx/>
              <a:buNone/>
              <a:defRPr sz="1881"/>
            </a:pPr>
            <a:r>
              <a:t>Elokuvakerronnan perusteet</a:t>
            </a:r>
          </a:p>
          <a:p>
            <a:pPr lvl="1" marL="796625" indent="-398312" defTabSz="508954">
              <a:spcBef>
                <a:spcPts val="300"/>
              </a:spcBef>
              <a:defRPr sz="1881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rPr>
              <a:t>http://www.tml.tkk.fi/Opinnot/T-111.015/toke.pdf</a:t>
            </a:r>
          </a:p>
          <a:p>
            <a:pPr marL="0" indent="0" defTabSz="508954">
              <a:spcBef>
                <a:spcPts val="300"/>
              </a:spcBef>
              <a:buSzTx/>
              <a:buNone/>
              <a:defRPr sz="1881"/>
            </a:pPr>
            <a:r>
              <a:t>Pieni mediakasvatusportaali</a:t>
            </a:r>
          </a:p>
          <a:p>
            <a:pPr lvl="1" marL="796625" indent="-398312" defTabSz="508954">
              <a:spcBef>
                <a:spcPts val="300"/>
              </a:spcBef>
              <a:defRPr sz="1881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7" invalidUrl="" action="" tgtFrame="" tooltip="" history="1" highlightClick="0" endSnd="0"/>
              </a:rPr>
              <a:t>http://www.mystinenportaali.com/mediakasvatus/</a:t>
            </a:r>
          </a:p>
          <a:p>
            <a:pPr marL="0" indent="0" defTabSz="508954">
              <a:spcBef>
                <a:spcPts val="300"/>
              </a:spcBef>
              <a:buSzTx/>
              <a:buNone/>
              <a:defRPr sz="1881"/>
            </a:pPr>
            <a:r>
              <a:t>YLE elävä arkisto, äänitehosteet</a:t>
            </a:r>
          </a:p>
          <a:p>
            <a:pPr lvl="1" marL="796625" indent="-398312" defTabSz="508954">
              <a:spcBef>
                <a:spcPts val="300"/>
              </a:spcBef>
              <a:defRPr sz="1881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8" invalidUrl="" action="" tgtFrame="" tooltip="" history="1" highlightClick="0" endSnd="0"/>
              </a:rPr>
              <a:t>https://www.freesound.org/people/YleArkisto/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>
              <a:spcBef>
                <a:spcPts val="500"/>
              </a:spcBef>
              <a:buSzTx/>
              <a:buNone/>
              <a:defRPr sz="2200"/>
            </a:pPr>
            <a:r>
              <a:t>Miksi videokuva on sotkuinen</a:t>
            </a:r>
          </a:p>
          <a:p>
            <a:pPr lvl="1">
              <a:spcBef>
                <a:spcPts val="500"/>
              </a:spcBef>
              <a:defRPr sz="1600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https://blogs.techsmith.com/tips-how-tos/video-blurry-techsmith-tips</a:t>
            </a:r>
            <a:r>
              <a:rPr sz="22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/</a:t>
            </a:r>
            <a:endParaRPr sz="2200"/>
          </a:p>
          <a:p>
            <a:pPr marL="0" indent="0">
              <a:spcBef>
                <a:spcPts val="500"/>
              </a:spcBef>
              <a:buSzTx/>
              <a:buNone/>
              <a:defRPr sz="2200"/>
            </a:pPr>
            <a:r>
              <a:t>Lighting techniques</a:t>
            </a:r>
          </a:p>
          <a:p>
            <a:pPr lvl="1">
              <a:spcBef>
                <a:spcPts val="500"/>
              </a:spcBef>
              <a:defRPr sz="1600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http://</a:t>
            </a: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www.lavideofilmmaker.com/filmmaking/film-lighting-tips.html</a:t>
            </a:r>
            <a:endParaRPr sz="2200"/>
          </a:p>
          <a:p>
            <a:pPr marL="0" indent="0">
              <a:spcBef>
                <a:spcPts val="500"/>
              </a:spcBef>
              <a:buSzTx/>
              <a:buNone/>
              <a:defRPr sz="2200"/>
            </a:pPr>
            <a:r>
              <a:t>Cinema primes</a:t>
            </a:r>
          </a:p>
          <a:p>
            <a:pPr lvl="1">
              <a:spcBef>
                <a:spcPts val="500"/>
              </a:spcBef>
              <a:defRPr sz="1600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https://</a:t>
            </a: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www.ducloslenses.com/collections/rokinon-primes</a:t>
            </a:r>
            <a:endParaRPr sz="2200"/>
          </a:p>
          <a:p>
            <a:pPr marL="0" indent="0" defTabSz="514094">
              <a:spcBef>
                <a:spcPts val="400"/>
              </a:spcBef>
              <a:buSzTx/>
              <a:buNone/>
              <a:defRPr sz="1900"/>
            </a:pPr>
            <a:r>
              <a:t>Bob Atkins photography</a:t>
            </a:r>
          </a:p>
          <a:p>
            <a:pPr lvl="1" marL="804672" indent="-402336" defTabSz="514094">
              <a:spcBef>
                <a:spcPts val="400"/>
              </a:spcBef>
              <a:defRPr sz="1600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http://</a:t>
            </a: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www.bobatkins.com</a:t>
            </a:r>
            <a:endParaRPr sz="1900"/>
          </a:p>
          <a:p>
            <a:pPr marL="0" indent="0" defTabSz="514094">
              <a:spcBef>
                <a:spcPts val="400"/>
              </a:spcBef>
              <a:buSzTx/>
              <a:buNone/>
              <a:defRPr sz="1900"/>
            </a:pPr>
            <a:r>
              <a:t>Dave Dugdale</a:t>
            </a:r>
          </a:p>
          <a:p>
            <a:pPr lvl="1" marL="804672" indent="-402336" defTabSz="514094">
              <a:spcBef>
                <a:spcPts val="400"/>
              </a:spcBef>
              <a:defRPr sz="1600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rPr>
              <a:t>https://youtu.be/rz_ZjdwtUQ8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image2.png" descr="C:\Users\p39705\Desktop\ki.bmp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89466" y="2572543"/>
            <a:ext cx="5114926" cy="449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Shape 134"/>
          <p:cNvSpPr/>
          <p:nvPr/>
        </p:nvSpPr>
        <p:spPr>
          <a:xfrm>
            <a:off x="1193955" y="1308119"/>
            <a:ext cx="1029714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r>
              <a:t>…unohtamatta kuvaajan näkemystä!</a:t>
            </a:r>
          </a:p>
        </p:txBody>
      </p:sp>
      <p:sp>
        <p:nvSpPr>
          <p:cNvPr id="135" name="Shape 135"/>
          <p:cNvSpPr/>
          <p:nvPr/>
        </p:nvSpPr>
        <p:spPr>
          <a:xfrm>
            <a:off x="3091327" y="7823031"/>
            <a:ext cx="6502401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pPr/>
            <a:r>
              <a:t>Kiitos!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 thruBlk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FFFFFF"/>
      </a:dk1>
      <a:lt1>
        <a:srgbClr val="FF0000"/>
      </a:lt1>
      <a:dk2>
        <a:srgbClr val="A7A7A7"/>
      </a:dk2>
      <a:lt2>
        <a:srgbClr val="535353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