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9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FD17671-0590-4B2E-B0DC-246788CDC5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F28E99C-4669-4FDD-825E-859582116A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D9C49-822E-44AA-A114-661E96729C95}" type="datetimeFigureOut">
              <a:rPr lang="fi-FI" smtClean="0"/>
              <a:t>7.12.2021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A01BBC-BE88-4266-94DA-2FCD7E9CF1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F98B45-0D73-470A-8E5E-2B617D8704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CCFF7-DB80-4335-A32F-5017FE5523E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18872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D34B0F-13CE-4EBD-A24D-0EECB1FD2655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C1B80-3776-4A84-A51F-A998D708B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47775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Vaihda päiväys</a:t>
            </a:r>
            <a:r>
              <a:rPr lang="fi-FI" baseline="0" dirty="0"/>
              <a:t> ja nimi: klikkaa alaviite -&gt; korvaa mallitiedot -&gt; </a:t>
            </a:r>
            <a:r>
              <a:rPr lang="fi-FI" baseline="0" dirty="0" err="1"/>
              <a:t>apply</a:t>
            </a:r>
            <a:r>
              <a:rPr lang="fi-FI" baseline="0" dirty="0"/>
              <a:t> to all16.3.2019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457C6BC-4EEC-490A-925A-94F63A4AC16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 jo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3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4C39FB-491C-4602-8443-B8086FA206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8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Vaihda päiväys</a:t>
            </a:r>
            <a:r>
              <a:rPr lang="fi-FI" baseline="0" dirty="0"/>
              <a:t> ja nimi: klikkaa alaviite -&gt; korvaa mallitiedot -&gt; </a:t>
            </a:r>
            <a:r>
              <a:rPr lang="fi-FI" baseline="0" dirty="0" err="1"/>
              <a:t>apply</a:t>
            </a:r>
            <a:r>
              <a:rPr lang="fi-FI" baseline="0" dirty="0"/>
              <a:t> to all16.3.2019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31235D-383D-4F67-A5F9-8038772189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3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1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6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16.3.2019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3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52" y="2845806"/>
            <a:ext cx="5410896" cy="3607264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2813" y="4149725"/>
            <a:ext cx="4127500" cy="7191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kern="1200">
                <a:solidFill>
                  <a:srgbClr val="CC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84" y="1340768"/>
            <a:ext cx="6577087" cy="2387600"/>
          </a:xfrm>
          <a:prstGeom prst="rect">
            <a:avLst/>
          </a:prstGeom>
        </p:spPr>
        <p:txBody>
          <a:bodyPr anchor="b"/>
          <a:lstStyle>
            <a:lvl1pPr algn="l">
              <a:defRPr sz="4400" baseline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2284" y="4149725"/>
            <a:ext cx="609085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AD996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0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045" y="2840576"/>
            <a:ext cx="5488858" cy="365923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3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037" y="2215308"/>
            <a:ext cx="2857105" cy="4284801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18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851" y="1503721"/>
            <a:ext cx="3480620" cy="5220014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85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968" y="3473410"/>
            <a:ext cx="4557005" cy="3038003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83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35" y="1782248"/>
            <a:ext cx="3384427" cy="5075752"/>
          </a:xfrm>
          <a:prstGeom prst="rect">
            <a:avLst/>
          </a:prstGeom>
          <a:effectLst>
            <a:softEdge rad="444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196752"/>
            <a:ext cx="105156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404" y="2057400"/>
            <a:ext cx="10634397" cy="411956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658100" y="2681288"/>
            <a:ext cx="4052888" cy="3332162"/>
          </a:xfrm>
          <a:prstGeom prst="rect">
            <a:avLst/>
          </a:prstGeom>
          <a:effectLst>
            <a:softEdge rad="584200"/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978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673"/>
            <a:ext cx="10515600" cy="63795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564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5645"/>
            <a:ext cx="51562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D9961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7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77737"/>
            <a:ext cx="10515600" cy="84663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05364"/>
            <a:ext cx="5158316" cy="7920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839916"/>
            <a:ext cx="5158316" cy="354208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63969"/>
            <a:ext cx="5183717" cy="8334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39916"/>
            <a:ext cx="5183717" cy="354208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7523" y="1189132"/>
            <a:ext cx="10515600" cy="792088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54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77" y="3399880"/>
            <a:ext cx="4864984" cy="3243892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2" y="3152389"/>
            <a:ext cx="5020698" cy="334771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36" y="1973512"/>
            <a:ext cx="6034941" cy="2852737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rgbClr val="AD99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08A95-6052-4237-AF0A-7A5516ABE15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350" y="765175"/>
            <a:ext cx="12192000" cy="360363"/>
          </a:xfrm>
          <a:prstGeom prst="rect">
            <a:avLst/>
          </a:prstGeom>
          <a:solidFill>
            <a:srgbClr val="AD9961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 altLang="fi-FI">
              <a:solidFill>
                <a:prstClr val="black"/>
              </a:solidFill>
            </a:endParaRPr>
          </a:p>
        </p:txBody>
      </p:sp>
      <p:sp>
        <p:nvSpPr>
          <p:cNvPr id="1029" name="Rectangle 8"/>
          <p:cNvSpPr>
            <a:spLocks noChangeArrowheads="1"/>
          </p:cNvSpPr>
          <p:nvPr/>
        </p:nvSpPr>
        <p:spPr bwMode="auto">
          <a:xfrm>
            <a:off x="3016250" y="17145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i-FI" b="1">
                <a:solidFill>
                  <a:srgbClr val="B9AB90"/>
                </a:solidFill>
              </a:rPr>
              <a:t>Chaîne des Rôtisseurs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i-FI" sz="1000" b="1">
                <a:solidFill>
                  <a:srgbClr val="B9AB90"/>
                </a:solidFill>
              </a:rPr>
              <a:t>Association Mondiale de la Gastronomie</a:t>
            </a:r>
          </a:p>
        </p:txBody>
      </p:sp>
      <p:pic>
        <p:nvPicPr>
          <p:cNvPr id="1030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6988"/>
            <a:ext cx="105251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1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57" y="1265458"/>
            <a:ext cx="8207375" cy="719137"/>
          </a:xfrm>
        </p:spPr>
        <p:txBody>
          <a:bodyPr/>
          <a:lstStyle/>
          <a:p>
            <a:r>
              <a:rPr lang="fi-FI" dirty="0"/>
              <a:t>Kapituliohjeistus lyhennettynä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73" y="2059905"/>
            <a:ext cx="10206181" cy="4661718"/>
          </a:xfrm>
        </p:spPr>
        <p:txBody>
          <a:bodyPr>
            <a:normAutofit/>
          </a:bodyPr>
          <a:lstStyle/>
          <a:p>
            <a:r>
              <a:rPr lang="fi-FI" dirty="0"/>
              <a:t>Kapitulien kohokohtina ovat uusien jäsenten juhlallinen installointi ja sitä seuraava juhlaillallinen – Grand </a:t>
            </a:r>
            <a:r>
              <a:rPr lang="fi-FI" dirty="0" err="1"/>
              <a:t>Diner</a:t>
            </a:r>
            <a:r>
              <a:rPr lang="fi-FI" dirty="0"/>
              <a:t>.  Nämä tilaisuudet ovat erityisen juhlamuotoisia ja niissä noudatetaan tarkoin järjestön sääntöjä sekä periaatteita. Siihen jäsenillä on oikeus.</a:t>
            </a:r>
          </a:p>
          <a:p>
            <a:r>
              <a:rPr lang="fi-FI" dirty="0"/>
              <a:t> </a:t>
            </a:r>
          </a:p>
          <a:p>
            <a:r>
              <a:rPr lang="fi-FI" dirty="0"/>
              <a:t>Kansainvälisten sääntöjen mukaan valtavouti myöntää oikeuden kapitulin järjestämiseen ja vastaa viime kädessä kapitulin onnistumisesta. Tämä edellyttää kaikissa järjestelyvaiheissa järjestäjien tiivistä yhteistyötä valtavoudin kanssa. 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3435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D88680-398A-47A2-8412-8704CEDE7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HINNOITTELU JA BUDJETTI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B43001-377F-4148-81B1-9E91EA7AC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Hinnoittelu on kaikille varsinaisille osanottajille sama. Se edellyttää yleistasoltaan puhemiehistön ennakollista hyväksyntää. Yli </a:t>
            </a:r>
            <a:r>
              <a:rPr lang="fi-FI" sz="2000" b="1" dirty="0"/>
              <a:t>350 €</a:t>
            </a:r>
            <a:r>
              <a:rPr lang="fi-FI" sz="2000" dirty="0"/>
              <a:t> </a:t>
            </a:r>
            <a:r>
              <a:rPr lang="fi-FI" sz="2000" dirty="0" err="1"/>
              <a:t>kapitulihinta</a:t>
            </a:r>
            <a:r>
              <a:rPr lang="fi-FI" sz="2000" dirty="0"/>
              <a:t> suurkapitulista ja yli </a:t>
            </a:r>
            <a:r>
              <a:rPr lang="fi-FI" sz="2000" b="1" dirty="0"/>
              <a:t>250 €</a:t>
            </a:r>
            <a:r>
              <a:rPr lang="fi-FI" sz="2000" dirty="0"/>
              <a:t> </a:t>
            </a:r>
            <a:r>
              <a:rPr lang="fi-FI" sz="2000" dirty="0" err="1"/>
              <a:t>kapitulihinta</a:t>
            </a:r>
            <a:r>
              <a:rPr lang="fi-FI" sz="2000" dirty="0"/>
              <a:t> välikapitulista – ilman majoitusta - hyväksytään vain erityisin perusteluin. </a:t>
            </a:r>
            <a:r>
              <a:rPr lang="fi-FI" sz="2000" b="1" dirty="0"/>
              <a:t>Alueellisten kapitulien hintojen tulisi jäädä alle 150 €</a:t>
            </a:r>
            <a:r>
              <a:rPr lang="fi-FI" sz="2000" dirty="0"/>
              <a:t>. Hinta on kokonaishinta. Erillistä osallistumista yksittäisiin tilaisuuksiin ei yleensä hyväksytä ilman puhemiehistön lupaa. 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Hintataso vahvistetaan niin ajoissa, että se on tiedossa kapitulikutsun esittämisen yhteydessä. </a:t>
            </a:r>
            <a:r>
              <a:rPr lang="fi-FI" sz="2000" b="1" dirty="0"/>
              <a:t>Yksityiskohtainen budjetti on viimeistään kuukausi  ennen kapitulin ilmoittautumisajan alkua rahastonhoitajan, valtavoudin ja sihteerin käytössä </a:t>
            </a:r>
            <a:r>
              <a:rPr lang="fi-FI" sz="2000" b="1"/>
              <a:t>hyväksymistä varten.</a:t>
            </a:r>
            <a:endParaRPr lang="fi-FI" sz="2000" b="1" dirty="0"/>
          </a:p>
        </p:txBody>
      </p:sp>
    </p:spTree>
    <p:extLst>
      <p:ext uri="{BB962C8B-B14F-4D97-AF65-F5344CB8AC3E}">
        <p14:creationId xmlns:p14="http://schemas.microsoft.com/office/powerpoint/2010/main" val="368627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42176D-0099-4FED-9B80-CF4BD8CF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KULUBUDJETTIN ESIMERKKI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40010E1-C112-435C-87A8-1E274FAD8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666546"/>
              </p:ext>
            </p:extLst>
          </p:nvPr>
        </p:nvGraphicFramePr>
        <p:xfrm>
          <a:off x="719138" y="1988840"/>
          <a:ext cx="9425230" cy="19237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046">
                  <a:extLst>
                    <a:ext uri="{9D8B030D-6E8A-4147-A177-3AD203B41FA5}">
                      <a16:colId xmlns:a16="http://schemas.microsoft.com/office/drawing/2014/main" val="1264459742"/>
                    </a:ext>
                  </a:extLst>
                </a:gridCol>
                <a:gridCol w="1885046">
                  <a:extLst>
                    <a:ext uri="{9D8B030D-6E8A-4147-A177-3AD203B41FA5}">
                      <a16:colId xmlns:a16="http://schemas.microsoft.com/office/drawing/2014/main" val="1959155143"/>
                    </a:ext>
                  </a:extLst>
                </a:gridCol>
                <a:gridCol w="1885046">
                  <a:extLst>
                    <a:ext uri="{9D8B030D-6E8A-4147-A177-3AD203B41FA5}">
                      <a16:colId xmlns:a16="http://schemas.microsoft.com/office/drawing/2014/main" val="3818821385"/>
                    </a:ext>
                  </a:extLst>
                </a:gridCol>
                <a:gridCol w="1885046">
                  <a:extLst>
                    <a:ext uri="{9D8B030D-6E8A-4147-A177-3AD203B41FA5}">
                      <a16:colId xmlns:a16="http://schemas.microsoft.com/office/drawing/2014/main" val="3355637823"/>
                    </a:ext>
                  </a:extLst>
                </a:gridCol>
                <a:gridCol w="1885046">
                  <a:extLst>
                    <a:ext uri="{9D8B030D-6E8A-4147-A177-3AD203B41FA5}">
                      <a16:colId xmlns:a16="http://schemas.microsoft.com/office/drawing/2014/main" val="1316352589"/>
                    </a:ext>
                  </a:extLst>
                </a:gridCol>
              </a:tblGrid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Dinner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Amigal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MÄÄRÄ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A HINTA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MENOT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32552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ruoka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243615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juoma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111340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18675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Voutien ja pm kokouspaikka,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787026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Paistinkääntjät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ry vuosikokous,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2702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Vice-Echansonien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kokous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89961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864197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Lounaat: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7176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Ravintola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57396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Ravintola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308571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Ravintola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88252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Ravintola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61523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830537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lounaalle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98972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lounaalle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093815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Installointitilaisuus: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31623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Tilavuokra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09296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Vahtimestarit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859910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installointiharjoituksiin 100 henkeä 2 bussia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11746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installointiin 100 henkeä 2 bussia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866503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</a:t>
                      </a:r>
                      <a:r>
                        <a:rPr lang="fi-FI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GD:iin</a:t>
                      </a:r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 henkeä 2 bussia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86987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Salikoristelu, fanfaari ja musiikkiesitys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154898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Samppanja installoinnissa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704462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Coctailtilaisuuden samppanja, kaupunki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1476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Samppanjan kanssa cocktailpalat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556278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Diner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1870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 juomat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13227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253288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Kuljetukset GD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95528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Sopimuskuljetukset koko ajalta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631707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249485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Painotyöt: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8581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Taitto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800795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Etukäteisinfo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115850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Käsiohjelma+irroitettava aikataulu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1687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Dinner menukortit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516097"/>
                  </a:ext>
                </a:extLst>
              </a:tr>
              <a:tr h="50471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Kapitulisivulle info "kaikesta mahdollisesta, GD:n pöytäkarttoineen"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1993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Nimikyltit + pidikkeet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428220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Bussikyltit + yms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519173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Pahvirullat diplomeja varten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67698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140863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Lahjakassi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7235466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kapitulilahja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244852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024708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valokuvaus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537235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Installoijan lahja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583963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VIP paikat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38610"/>
                  </a:ext>
                </a:extLst>
              </a:tr>
              <a:tr h="157704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836054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62679"/>
                  </a:ext>
                </a:extLst>
              </a:tr>
              <a:tr h="372166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Maksuliikenne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520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61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C74ABD-E96F-4084-8CDB-4A47F375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992313" y="1511619"/>
            <a:ext cx="6695975" cy="45719"/>
          </a:xfrm>
        </p:spPr>
        <p:txBody>
          <a:bodyPr/>
          <a:lstStyle/>
          <a:p>
            <a:r>
              <a:rPr lang="fi-FI" dirty="0"/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117DDE-57FA-4CC1-A926-6AB5F1BE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06" y="1724254"/>
            <a:ext cx="9335223" cy="453648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Installointi ja Grand </a:t>
            </a:r>
            <a:r>
              <a:rPr lang="fi-FI" dirty="0" err="1"/>
              <a:t>Diner</a:t>
            </a:r>
            <a:r>
              <a:rPr lang="fi-FI" dirty="0"/>
              <a:t> juhlamuotoisina tilaisuuksina edellyttävät järjestön sääntöjen mukaisesti naisilta </a:t>
            </a:r>
            <a:r>
              <a:rPr lang="fi-FI" b="1" dirty="0"/>
              <a:t>asianmukaista, mieluiten</a:t>
            </a:r>
            <a:r>
              <a:rPr lang="fi-FI" dirty="0"/>
              <a:t> pitkää </a:t>
            </a:r>
            <a:r>
              <a:rPr lang="fi-FI" b="1" dirty="0"/>
              <a:t>tai pitkähköä</a:t>
            </a:r>
            <a:r>
              <a:rPr lang="fi-FI" dirty="0"/>
              <a:t> iltapukua ja miehiltä smokkia. Tästä pukukoodista tulee kaikkia osanottajia informoida selkeästi ja riittävän ajoissa. </a:t>
            </a:r>
          </a:p>
          <a:p>
            <a:pPr marL="0" indent="0">
              <a:buNone/>
            </a:pPr>
            <a:r>
              <a:rPr lang="fi-FI" dirty="0"/>
              <a:t>Installointi ja Grand </a:t>
            </a:r>
            <a:r>
              <a:rPr lang="fi-FI" dirty="0" err="1"/>
              <a:t>Diner</a:t>
            </a:r>
            <a:r>
              <a:rPr lang="fi-FI" dirty="0"/>
              <a:t> juhlamuotoisina tilaisuuksina edellyttävät onnistuakseen osanottajilta asianmukaista käyttäytymistä. Tästä tulisi tiedottaa riittävästi järjestön sisällä.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675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ECA0B517-2CD9-47CA-B97B-249DBFB9E7CC}"/>
              </a:ext>
            </a:extLst>
          </p:cNvPr>
          <p:cNvSpPr/>
          <p:nvPr/>
        </p:nvSpPr>
        <p:spPr>
          <a:xfrm>
            <a:off x="609599" y="1166843"/>
            <a:ext cx="102459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Kapitulin suunnittelu edellyttää aina huolellista riskianalyysiä. Tällöin on mahdollisen vakuutustarpeen selvittämisen ohella huomioitava ainakin seuraavat puhemiehistön vahvistamat ohjeet ja vihjeet: </a:t>
            </a:r>
          </a:p>
          <a:p>
            <a:r>
              <a:rPr lang="fi-FI" sz="2400" dirty="0"/>
              <a:t>Aikatauluja kapitulia järjestettäessä, joista on pidettävä kiinni:</a:t>
            </a:r>
          </a:p>
          <a:p>
            <a:r>
              <a:rPr lang="fi-FI" sz="2400" dirty="0"/>
              <a:t>•	halutun installoijan ilmoittaminen </a:t>
            </a:r>
            <a:r>
              <a:rPr lang="fi-FI" sz="2400" b="1" dirty="0"/>
              <a:t>6 kk </a:t>
            </a:r>
            <a:r>
              <a:rPr lang="fi-FI" sz="2400" dirty="0"/>
              <a:t>ennen kapitulia valtavoudille</a:t>
            </a:r>
          </a:p>
          <a:p>
            <a:r>
              <a:rPr lang="fi-FI" sz="2400" dirty="0"/>
              <a:t>•	kapitulibudjetin hyväksyttäminen </a:t>
            </a:r>
            <a:r>
              <a:rPr lang="fi-FI" sz="2400" b="1" dirty="0"/>
              <a:t>kuukausi</a:t>
            </a:r>
            <a:r>
              <a:rPr lang="fi-FI" sz="2400" dirty="0"/>
              <a:t> ennen kapituli-	ilmoittautumisen </a:t>
            </a:r>
            <a:r>
              <a:rPr lang="fi-FI" sz="2400" b="1" dirty="0"/>
              <a:t>alkua</a:t>
            </a:r>
            <a:r>
              <a:rPr lang="fi-FI" sz="2400" dirty="0"/>
              <a:t> valtavoudilla ja rahastonhoitajalla</a:t>
            </a:r>
          </a:p>
          <a:p>
            <a:r>
              <a:rPr lang="fi-FI" sz="2400" dirty="0"/>
              <a:t>•	installoitavien ja kunniamerkkien sekä </a:t>
            </a:r>
            <a:r>
              <a:rPr lang="fi-FI" sz="2400" dirty="0" err="1"/>
              <a:t>commandeur</a:t>
            </a:r>
            <a:r>
              <a:rPr lang="fi-FI" sz="2400" dirty="0"/>
              <a:t> laattojen saajien 	tiedot sihteerille vähintään kuukautta ennen installointia 	</a:t>
            </a:r>
          </a:p>
          <a:p>
            <a:r>
              <a:rPr lang="fi-FI" sz="2400" dirty="0"/>
              <a:t>	(vain yksi täydellinen luettelo ilman täydennyksiä):</a:t>
            </a:r>
          </a:p>
          <a:p>
            <a:r>
              <a:rPr lang="fi-FI" sz="2400" dirty="0"/>
              <a:t>	Nimi, arvo tai syy installointiin ja Pariisin jäsenkortin kuusi viimeistä 	numeroa</a:t>
            </a:r>
          </a:p>
        </p:txBody>
      </p:sp>
    </p:spTree>
    <p:extLst>
      <p:ext uri="{BB962C8B-B14F-4D97-AF65-F5344CB8AC3E}">
        <p14:creationId xmlns:p14="http://schemas.microsoft.com/office/powerpoint/2010/main" val="78000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KAPITULIEN HYVÄKSYMINEN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Kapitulien pitämisestä päättää valtavoudin johdolla puhemiehistö voutikuntien hakemuksesta. </a:t>
            </a:r>
            <a:r>
              <a:rPr lang="fi-FI" b="1" dirty="0"/>
              <a:t>Sitovien</a:t>
            </a:r>
            <a:r>
              <a:rPr lang="fi-FI" dirty="0"/>
              <a:t> kansainvälisten sääntöjen mukaan viime kädessä valtavouti antaa järjestämisluvan.</a:t>
            </a:r>
          </a:p>
          <a:p>
            <a:r>
              <a:rPr lang="fi-FI" dirty="0"/>
              <a:t>Saman vuoden suurkapituli ja </a:t>
            </a:r>
            <a:r>
              <a:rPr lang="fi-FI" b="1" dirty="0"/>
              <a:t>mahdolliset välikapitulit sekä muut kapitulit</a:t>
            </a:r>
            <a:r>
              <a:rPr lang="fi-FI" dirty="0"/>
              <a:t> pyritään järjestämään maan eri osissa. Välikapituli</a:t>
            </a:r>
            <a:r>
              <a:rPr lang="fi-FI" b="1" dirty="0"/>
              <a:t>e</a:t>
            </a:r>
            <a:r>
              <a:rPr lang="fi-FI" dirty="0"/>
              <a:t>n osanottajamäärät rajoitetaan yleensä pienemmiksi kuin suurkapitulin, minkä yhteydessä järjestetään myös yhdistyksen vuosikokous.</a:t>
            </a:r>
          </a:p>
          <a:p>
            <a:r>
              <a:rPr lang="fi-FI" dirty="0"/>
              <a:t>Koeateria </a:t>
            </a:r>
            <a:r>
              <a:rPr lang="fi-FI" b="1" dirty="0"/>
              <a:t>on osoittautunut</a:t>
            </a:r>
            <a:r>
              <a:rPr lang="fi-FI" dirty="0"/>
              <a:t> yhdeksi  valmistelun tärkeimmistä vaiheista.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9176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D12D6A9-BF8D-4239-A852-09C67B2F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OSALLISTUJAMÄÄRÄT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0267F2-FD0B-4BA2-BD13-3AD14E66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4" y="2057400"/>
            <a:ext cx="10800473" cy="4624754"/>
          </a:xfrm>
        </p:spPr>
        <p:txBody>
          <a:bodyPr/>
          <a:lstStyle/>
          <a:p>
            <a:r>
              <a:rPr lang="fi-FI" dirty="0"/>
              <a:t>Osallistujamäärä on käytännössä vaihdellut sadasta jopa yli 500 osallistujaan. Yleensä </a:t>
            </a:r>
            <a:r>
              <a:rPr lang="fi-FI" i="1" dirty="0"/>
              <a:t>suurkapitulin</a:t>
            </a:r>
            <a:r>
              <a:rPr lang="fi-FI" dirty="0"/>
              <a:t> osanottajamäärän tulisi olla enintään runsaat </a:t>
            </a:r>
            <a:r>
              <a:rPr lang="fi-FI" b="1" dirty="0"/>
              <a:t>350</a:t>
            </a:r>
            <a:r>
              <a:rPr lang="fi-FI" dirty="0"/>
              <a:t>. </a:t>
            </a:r>
            <a:r>
              <a:rPr lang="fi-FI" b="1" dirty="0"/>
              <a:t>Suuri osanottajamäärä rajoittaa käytettävissä olevien tilojen saatavuutta sekä aiheuttaa ylimääräistä henkilöstötarvetta ja laatuongelmia.</a:t>
            </a:r>
            <a:endParaRPr lang="fi-FI" dirty="0"/>
          </a:p>
          <a:p>
            <a:r>
              <a:rPr lang="fi-FI" b="1"/>
              <a:t>Välikapitulien </a:t>
            </a:r>
            <a:r>
              <a:rPr lang="fi-FI" b="1" dirty="0"/>
              <a:t>(talvi) </a:t>
            </a:r>
            <a:r>
              <a:rPr lang="fi-FI" dirty="0"/>
              <a:t>suositeltu enimmäisosanottajamäärä on         200 osanottajaa ja alueellisten kapitulien 100osanottajaa</a:t>
            </a:r>
            <a:r>
              <a:rPr lang="fi-FI" b="1" dirty="0"/>
              <a:t>.</a:t>
            </a:r>
            <a:endParaRPr lang="fi-FI" dirty="0"/>
          </a:p>
          <a:p>
            <a:r>
              <a:rPr lang="fi-FI" b="1" dirty="0"/>
              <a:t>Alueellisten suppeampien kapitulien ylin suositeltu osanottajamäärä on 100 osanottajaa. Niiden yhteydessä ei pääsääntöisesti pidetä puhemiehistön ja voutien kokouksia. Tämä vähentää virallisosanottoa.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8117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DD12D6A9-BF8D-4239-A852-09C67B2F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ILMOITTAUTUMINEN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40267F2-FD0B-4BA2-BD13-3AD14E66A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3" y="2132856"/>
            <a:ext cx="11093905" cy="4320480"/>
          </a:xfrm>
        </p:spPr>
        <p:txBody>
          <a:bodyPr/>
          <a:lstStyle/>
          <a:p>
            <a:r>
              <a:rPr lang="fi-FI" dirty="0"/>
              <a:t>Ilmoittautumiseen on kiinnitettävä erityistä huomiota LYYTI-lomakkeen suunnittelussa jatkoa helpottamaan.</a:t>
            </a:r>
          </a:p>
          <a:p>
            <a:r>
              <a:rPr lang="fi-FI" dirty="0"/>
              <a:t> </a:t>
            </a:r>
            <a:r>
              <a:rPr lang="fi-FI" b="1" dirty="0"/>
              <a:t>Puhemiehistö on tehnyt LYYTI palvelun kanssa sopimuksen, jolloin sähköinen tieto ja maksut hoituvat ilmoittautumisen yhteydessä helpottamaan voutikuntien resursseja ja taloutta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092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584DE6-8E7A-4A32-9830-16E04B32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DINER AMICAL – ERITYISPIIRTEITÄ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BB6FCD-94C8-48A1-9DFC-8887DBBFD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 err="1"/>
              <a:t>Diner</a:t>
            </a:r>
            <a:r>
              <a:rPr lang="fi-FI" sz="2000" dirty="0"/>
              <a:t> </a:t>
            </a:r>
            <a:r>
              <a:rPr lang="fi-FI" sz="2000" dirty="0" err="1"/>
              <a:t>Amical</a:t>
            </a:r>
            <a:r>
              <a:rPr lang="fi-FI" sz="2000" dirty="0"/>
              <a:t> on pääkapitulin ensimmäinen yhteinen tapahtuma. Myös lyhytkestoisemmassa välikapitulissa voi olla </a:t>
            </a:r>
            <a:r>
              <a:rPr lang="fi-FI" sz="2000" dirty="0" err="1"/>
              <a:t>Diner</a:t>
            </a:r>
            <a:r>
              <a:rPr lang="fi-FI" sz="2000" dirty="0"/>
              <a:t> </a:t>
            </a:r>
            <a:r>
              <a:rPr lang="fi-FI" sz="2000" dirty="0" err="1"/>
              <a:t>Amical</a:t>
            </a:r>
            <a:r>
              <a:rPr lang="fi-FI" sz="2000" dirty="0"/>
              <a:t> eli vapaasti ilmaisten tutustumisillallinen.  Erityiskapituleihin se ei yleensä kuulu.</a:t>
            </a:r>
          </a:p>
          <a:p>
            <a:pPr marL="0" indent="0">
              <a:buNone/>
            </a:pPr>
            <a:r>
              <a:rPr lang="fi-FI" sz="2000" dirty="0" err="1"/>
              <a:t>Diner</a:t>
            </a:r>
            <a:r>
              <a:rPr lang="fi-FI" sz="2000" dirty="0"/>
              <a:t> </a:t>
            </a:r>
            <a:r>
              <a:rPr lang="fi-FI" sz="2000" dirty="0" err="1"/>
              <a:t>Amicalin</a:t>
            </a:r>
            <a:r>
              <a:rPr lang="fi-FI" sz="2000" dirty="0"/>
              <a:t> yhteydessä voudin ja voutineuvoston sekä muiden keskeisten järjestelijöiden on hyvä esittäytyä juhlayleisölle. Järjestön tunnusmerkkien tulee olla näkyvillä. Voutikunnasta ja/tai paikallisesta ruokakulttuurista kertovat digitaaliset esitykset ovat suotavia.  </a:t>
            </a:r>
          </a:p>
          <a:p>
            <a:pPr lvl="0"/>
            <a:r>
              <a:rPr lang="fi-FI" sz="2000" b="1" dirty="0" err="1"/>
              <a:t>diner</a:t>
            </a:r>
            <a:r>
              <a:rPr lang="fi-FI" sz="2000" b="1" dirty="0"/>
              <a:t> </a:t>
            </a:r>
            <a:r>
              <a:rPr lang="fi-FI" sz="2000" b="1" dirty="0" err="1"/>
              <a:t>amical</a:t>
            </a:r>
            <a:r>
              <a:rPr lang="fi-FI" sz="2000" b="1" dirty="0"/>
              <a:t> ei ole </a:t>
            </a:r>
            <a:r>
              <a:rPr lang="fi-FI" sz="2000" b="1" dirty="0" err="1"/>
              <a:t>coctail</a:t>
            </a:r>
            <a:r>
              <a:rPr lang="fi-FI" sz="2000" b="1" dirty="0"/>
              <a:t>-tilaisuus. Silloinkin, kun se järjestetään buffettilaisuutena, on </a:t>
            </a:r>
            <a:r>
              <a:rPr lang="fi-FI" sz="2000" b="1" u="sng" dirty="0"/>
              <a:t>varattava myös riittävästi istumapaikkoja</a:t>
            </a:r>
            <a:endParaRPr lang="fi-FI" sz="2000" u="sng" dirty="0"/>
          </a:p>
          <a:p>
            <a:pPr lvl="0"/>
            <a:r>
              <a:rPr lang="fi-FI" sz="2000" b="1" dirty="0"/>
              <a:t>juomatarjoilussa ei tule käyttää lipukkeita, äänentoiston toimivuus on tarkastettava ennen tilaisuuden alkua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0723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6584B4-24F7-4DA0-9917-E0EAC935A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36" y="1973512"/>
            <a:ext cx="6736583" cy="407223"/>
          </a:xfrm>
        </p:spPr>
        <p:txBody>
          <a:bodyPr/>
          <a:lstStyle/>
          <a:p>
            <a:r>
              <a:rPr lang="fi-FI" sz="2800" b="1" dirty="0"/>
              <a:t>VAATIMUKSIA INSTALLOINNILLE JA INSTALLOINTIPAIKALLE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25C529-F803-4C49-9728-CAB9F26D9D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7752" y="2281881"/>
            <a:ext cx="8839200" cy="4268143"/>
          </a:xfrm>
          <a:prstGeom prst="rect">
            <a:avLst/>
          </a:prstGeom>
        </p:spPr>
        <p:txBody>
          <a:bodyPr/>
          <a:lstStyle/>
          <a:p>
            <a:r>
              <a:rPr lang="fi-FI" sz="2000" dirty="0"/>
              <a:t>Installointi on järjestön menettelyllinen erityispiirre. Sillä on omat historialliset ja kulttuurihistorialliset juurensa. Tilaisuus on arvokas ja määrämuotoinen. Installoitaville se on ainutkertainen tapahtuma, jolta odotetaan osanottajat huomioivaa arvokkuutta.</a:t>
            </a:r>
          </a:p>
          <a:p>
            <a:r>
              <a:rPr lang="fi-FI" sz="2000" dirty="0"/>
              <a:t>Installointitapahtumaan kuuluu </a:t>
            </a:r>
            <a:r>
              <a:rPr lang="fi-FI" sz="2000" b="1" dirty="0"/>
              <a:t>kansainvälisten sääntöjen mukaisesti</a:t>
            </a:r>
            <a:r>
              <a:rPr lang="fi-FI" sz="2000" dirty="0"/>
              <a:t> näkyvänä osana puhemiehistön ja voutien saapuminen saliin, missä yleisö seisomaan nousten ottaa heidät vastaan.</a:t>
            </a:r>
          </a:p>
          <a:p>
            <a:r>
              <a:rPr lang="fi-FI" sz="2000" dirty="0"/>
              <a:t>Installoijana on yleensä toiminut järjestön kansainvälisen puheenjohtajan tehtävän määräämä kansainvälisen </a:t>
            </a:r>
            <a:r>
              <a:rPr lang="fi-FI" sz="2000" dirty="0" err="1"/>
              <a:t>administration</a:t>
            </a:r>
            <a:r>
              <a:rPr lang="fi-FI" sz="2000" dirty="0"/>
              <a:t>/</a:t>
            </a:r>
            <a:r>
              <a:rPr lang="fi-FI" sz="2000" dirty="0" err="1"/>
              <a:t>magistralin</a:t>
            </a:r>
            <a:r>
              <a:rPr lang="fi-FI" sz="2000" dirty="0"/>
              <a:t> jäsen. Installointikielinä ovat vastaavasti olleet yleensä ranska ja osittain englanti. </a:t>
            </a:r>
            <a:r>
              <a:rPr lang="fi-FI" sz="2000" b="1" dirty="0"/>
              <a:t>Lisääntyvässä määrin ollaan kuitenkin siirtymässä kotimaisiin installoijiin ja kotimaisiin kieliin. Jos installoitavana on kansainvälinen jäsen, installointi tapahtuu tältä osin ranskaa tai englantia käyttäen. Alueellisten kapitulien installointikielinä ovat pääsääntöisesti kotimaiset kielet.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91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8F379-10AA-4C3A-AACB-DC4DA071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3" y="1196752"/>
            <a:ext cx="10354997" cy="569525"/>
          </a:xfrm>
        </p:spPr>
        <p:txBody>
          <a:bodyPr/>
          <a:lstStyle/>
          <a:p>
            <a:r>
              <a:rPr lang="fi-FI" sz="2800" b="1" dirty="0"/>
              <a:t>KUNNIA- JA VIP VIERAAT</a:t>
            </a:r>
            <a:endParaRPr lang="fi-FI" sz="2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9CD178-DE6F-4AB4-914C-A8C9014E5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Kapitulin keskeinen kunniavieras on installoinnin suorittaja. Puhemiehistö maksaa installoijan ja seuralaisen </a:t>
            </a:r>
            <a:r>
              <a:rPr lang="fi-FI" sz="2000" dirty="0" err="1"/>
              <a:t>kapituli-ja</a:t>
            </a:r>
            <a:r>
              <a:rPr lang="fi-FI" sz="2000" dirty="0"/>
              <a:t> majoituskulut. Järjestävä voutikunta mahdolliset muistolahjat. Kunniavieraan mahdollisen matkan Suomeen maksaa kansainvälinen järjestö</a:t>
            </a:r>
            <a:r>
              <a:rPr lang="fi-FI" dirty="0"/>
              <a:t>.</a:t>
            </a:r>
          </a:p>
          <a:p>
            <a:r>
              <a:rPr lang="fi-FI" sz="2000" dirty="0"/>
              <a:t>Ulkomaiselle kunniavieraalle asetetaan kielitaitoinen isäntä, joka on yhteydessä häneen ennakolta, vastaanottaa vieraan yhdessä voudin kanssa, opastaa tätä kapitulissa ja tutustuttaa paikkakuntaan sekä saattaa paluumatkalle. </a:t>
            </a:r>
            <a:r>
              <a:rPr lang="fi-FI" sz="2000" b="1" dirty="0"/>
              <a:t>Myös kotimainen installoija on kunniavieras ja häntä koskevat soveltuvin osin samat ohjeet kuin ulkomaista vierasta.</a:t>
            </a:r>
            <a:r>
              <a:rPr lang="fi-FI" sz="2000" dirty="0"/>
              <a:t> </a:t>
            </a:r>
          </a:p>
          <a:p>
            <a:r>
              <a:rPr lang="fi-FI" sz="2000" dirty="0"/>
              <a:t>Kunniavieras voi yöpyä kapitulipaikkakunnalla avec puhemiehistön kustannuksella kaksi ylimääräistä yötä.</a:t>
            </a:r>
          </a:p>
          <a:p>
            <a:r>
              <a:rPr lang="fi-FI" sz="2000" dirty="0"/>
              <a:t>kunniavierasta on oltava vastassa lentoasemalla tai muulla joukkoliikennepaikalla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4309726"/>
      </p:ext>
    </p:extLst>
  </p:cSld>
  <p:clrMapOvr>
    <a:masterClrMapping/>
  </p:clrMapOvr>
</p:sld>
</file>

<file path=ppt/theme/theme1.xml><?xml version="1.0" encoding="utf-8"?>
<a:theme xmlns:a="http://schemas.openxmlformats.org/drawingml/2006/main" name="Rotisseu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 Rotisseurs [Compatibility Mode]" id="{9283CF68-28BB-427C-95DE-BDE0040CBEAC}" vid="{7C2EABDC-B30B-40A9-9B0C-D397944AC0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928</Words>
  <Application>Microsoft Office PowerPoint</Application>
  <PresentationFormat>Laajakuva</PresentationFormat>
  <Paragraphs>98</Paragraphs>
  <Slides>11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Rotisseurs</vt:lpstr>
      <vt:lpstr>Kapituliohjeistus lyhennettynä</vt:lpstr>
      <vt:lpstr> </vt:lpstr>
      <vt:lpstr>PowerPoint-esitys</vt:lpstr>
      <vt:lpstr>KAPITULIEN HYVÄKSYMINEN </vt:lpstr>
      <vt:lpstr>OSALLISTUJAMÄÄRÄT</vt:lpstr>
      <vt:lpstr>ILMOITTAUTUMINEN</vt:lpstr>
      <vt:lpstr>DINER AMICAL – ERITYISPIIRTEITÄ </vt:lpstr>
      <vt:lpstr>VAATIMUKSIA INSTALLOINNILLE JA INSTALLOINTIPAIKALLE </vt:lpstr>
      <vt:lpstr>KUNNIA- JA VIP VIERAAT</vt:lpstr>
      <vt:lpstr>HINNOITTELU JA BUDJETTI</vt:lpstr>
      <vt:lpstr>KULUBUDJETTIN ESIMERKKI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Jäsenhakemuksen vaiheistus</dc:title>
  <dc:creator>juhaojamo@outlook.com</dc:creator>
  <cp:lastModifiedBy>Juha Ojamo</cp:lastModifiedBy>
  <cp:revision>2</cp:revision>
  <dcterms:created xsi:type="dcterms:W3CDTF">2018-05-06T08:09:59Z</dcterms:created>
  <dcterms:modified xsi:type="dcterms:W3CDTF">2021-12-07T17:15:47Z</dcterms:modified>
</cp:coreProperties>
</file>