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262" r:id="rId2"/>
    <p:sldId id="259" r:id="rId3"/>
    <p:sldId id="260" r:id="rId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1" roundtripDataSignature="AMtx7miLQPkX5JjCuI0Gp1e8Pk6Se+VE8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1331ED-C497-4F18-8081-A9F645DC4D07}" v="2" dt="2026-02-13T10:01:30.5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07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11" Type="http://customschemas.google.com/relationships/presentationmetadata" Target="metadata"/><Relationship Id="rId5" Type="http://schemas.openxmlformats.org/officeDocument/2006/relationships/notesMaster" Target="notesMasters/notesMaster1.xml"/><Relationship Id="rId15" Type="http://schemas.openxmlformats.org/officeDocument/2006/relationships/tableStyles" Target="tableStyles.xml"/><Relationship Id="rId4" Type="http://schemas.openxmlformats.org/officeDocument/2006/relationships/slide" Target="slides/slide3.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ki Malmros" userId="306cb5c5-9b93-4f27-af8e-946abf42f95e" providerId="ADAL" clId="{F9B01866-966C-40AE-9DBF-028785543AC3}"/>
    <pc:docChg chg="undo custSel addSld delSld modSld sldOrd">
      <pc:chgData name="Niki Malmros" userId="306cb5c5-9b93-4f27-af8e-946abf42f95e" providerId="ADAL" clId="{F9B01866-966C-40AE-9DBF-028785543AC3}" dt="2026-02-16T08:23:07.291" v="5313" actId="20577"/>
      <pc:docMkLst>
        <pc:docMk/>
      </pc:docMkLst>
      <pc:sldChg chg="addSp delSp modSp mod ord">
        <pc:chgData name="Niki Malmros" userId="306cb5c5-9b93-4f27-af8e-946abf42f95e" providerId="ADAL" clId="{F9B01866-966C-40AE-9DBF-028785543AC3}" dt="2026-02-16T08:22:04.449" v="5253" actId="6549"/>
        <pc:sldMkLst>
          <pc:docMk/>
          <pc:sldMk cId="0" sldId="259"/>
        </pc:sldMkLst>
        <pc:spChg chg="mod">
          <ac:chgData name="Niki Malmros" userId="306cb5c5-9b93-4f27-af8e-946abf42f95e" providerId="ADAL" clId="{F9B01866-966C-40AE-9DBF-028785543AC3}" dt="2026-02-16T08:22:04.449" v="5253" actId="6549"/>
          <ac:spMkLst>
            <pc:docMk/>
            <pc:sldMk cId="0" sldId="259"/>
            <ac:spMk id="2" creationId="{4019E670-80BF-319B-4FB5-903914374673}"/>
          </ac:spMkLst>
        </pc:spChg>
        <pc:spChg chg="mod">
          <ac:chgData name="Niki Malmros" userId="306cb5c5-9b93-4f27-af8e-946abf42f95e" providerId="ADAL" clId="{F9B01866-966C-40AE-9DBF-028785543AC3}" dt="2026-01-18T14:51:23.835" v="1357" actId="20577"/>
          <ac:spMkLst>
            <pc:docMk/>
            <pc:sldMk cId="0" sldId="259"/>
            <ac:spMk id="67" creationId="{00000000-0000-0000-0000-000000000000}"/>
          </ac:spMkLst>
        </pc:spChg>
        <pc:picChg chg="mod">
          <ac:chgData name="Niki Malmros" userId="306cb5c5-9b93-4f27-af8e-946abf42f95e" providerId="ADAL" clId="{F9B01866-966C-40AE-9DBF-028785543AC3}" dt="2026-01-18T10:56:17.464" v="36" actId="1076"/>
          <ac:picMkLst>
            <pc:docMk/>
            <pc:sldMk cId="0" sldId="259"/>
            <ac:picMk id="11" creationId="{0F7792D2-2178-D86E-1479-25962B918E78}"/>
          </ac:picMkLst>
        </pc:picChg>
      </pc:sldChg>
      <pc:sldChg chg="modSp add mod ord">
        <pc:chgData name="Niki Malmros" userId="306cb5c5-9b93-4f27-af8e-946abf42f95e" providerId="ADAL" clId="{F9B01866-966C-40AE-9DBF-028785543AC3}" dt="2026-02-16T08:23:07.291" v="5313" actId="20577"/>
        <pc:sldMkLst>
          <pc:docMk/>
          <pc:sldMk cId="612263098" sldId="260"/>
        </pc:sldMkLst>
        <pc:spChg chg="mod">
          <ac:chgData name="Niki Malmros" userId="306cb5c5-9b93-4f27-af8e-946abf42f95e" providerId="ADAL" clId="{F9B01866-966C-40AE-9DBF-028785543AC3}" dt="2026-02-16T08:23:07.291" v="5313" actId="20577"/>
          <ac:spMkLst>
            <pc:docMk/>
            <pc:sldMk cId="612263098" sldId="260"/>
            <ac:spMk id="2" creationId="{1FD0780D-CA3A-2842-DABA-4E913ABD8BF5}"/>
          </ac:spMkLst>
        </pc:spChg>
      </pc:sldChg>
      <pc:sldChg chg="modSp add mod">
        <pc:chgData name="Niki Malmros" userId="306cb5c5-9b93-4f27-af8e-946abf42f95e" providerId="ADAL" clId="{F9B01866-966C-40AE-9DBF-028785543AC3}" dt="2026-02-13T10:01:42.268" v="5208" actId="6549"/>
        <pc:sldMkLst>
          <pc:docMk/>
          <pc:sldMk cId="1895451241" sldId="262"/>
        </pc:sldMkLst>
        <pc:spChg chg="mod">
          <ac:chgData name="Niki Malmros" userId="306cb5c5-9b93-4f27-af8e-946abf42f95e" providerId="ADAL" clId="{F9B01866-966C-40AE-9DBF-028785543AC3}" dt="2026-02-13T10:01:42.268" v="5208" actId="6549"/>
          <ac:spMkLst>
            <pc:docMk/>
            <pc:sldMk cId="1895451241" sldId="262"/>
            <ac:spMk id="2" creationId="{D00FF422-BFD1-63FB-86A7-26B119EBB17C}"/>
          </ac:spMkLst>
        </pc:spChg>
        <pc:spChg chg="mod">
          <ac:chgData name="Niki Malmros" userId="306cb5c5-9b93-4f27-af8e-946abf42f95e" providerId="ADAL" clId="{F9B01866-966C-40AE-9DBF-028785543AC3}" dt="2026-02-13T09:42:05.644" v="2808" actId="20577"/>
          <ac:spMkLst>
            <pc:docMk/>
            <pc:sldMk cId="1895451241" sldId="262"/>
            <ac:spMk id="67" creationId="{82C0E51F-E200-AE2B-17F0-1FAC20656AAF}"/>
          </ac:spMkLst>
        </pc:spChg>
        <pc:picChg chg="mod">
          <ac:chgData name="Niki Malmros" userId="306cb5c5-9b93-4f27-af8e-946abf42f95e" providerId="ADAL" clId="{F9B01866-966C-40AE-9DBF-028785543AC3}" dt="2026-02-13T09:57:05.830" v="4736" actId="1076"/>
          <ac:picMkLst>
            <pc:docMk/>
            <pc:sldMk cId="1895451241" sldId="262"/>
            <ac:picMk id="11" creationId="{741F9157-2715-49BE-12A5-721107B39CD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a:extLst>
            <a:ext uri="{FF2B5EF4-FFF2-40B4-BE49-F238E27FC236}">
              <a16:creationId xmlns:a16="http://schemas.microsoft.com/office/drawing/2014/main" id="{0582525E-AFAC-C4CF-2267-113BD453DC40}"/>
            </a:ext>
          </a:extLst>
        </p:cNvPr>
        <p:cNvGrpSpPr/>
        <p:nvPr/>
      </p:nvGrpSpPr>
      <p:grpSpPr>
        <a:xfrm>
          <a:off x="0" y="0"/>
          <a:ext cx="0" cy="0"/>
          <a:chOff x="0" y="0"/>
          <a:chExt cx="0" cy="0"/>
        </a:xfrm>
      </p:grpSpPr>
      <p:sp>
        <p:nvSpPr>
          <p:cNvPr id="64" name="Google Shape;64;p4:notes">
            <a:extLst>
              <a:ext uri="{FF2B5EF4-FFF2-40B4-BE49-F238E27FC236}">
                <a16:creationId xmlns:a16="http://schemas.microsoft.com/office/drawing/2014/main" id="{A72546D1-70AB-D946-6E38-99A8CAB3325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p4:notes">
            <a:extLst>
              <a:ext uri="{FF2B5EF4-FFF2-40B4-BE49-F238E27FC236}">
                <a16:creationId xmlns:a16="http://schemas.microsoft.com/office/drawing/2014/main" id="{C0DA928E-A0CA-2F41-54D3-102CDFC941C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23656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a:extLst>
            <a:ext uri="{FF2B5EF4-FFF2-40B4-BE49-F238E27FC236}">
              <a16:creationId xmlns:a16="http://schemas.microsoft.com/office/drawing/2014/main" id="{336BC36A-415B-CCD5-A9E5-5EB42AAEAB16}"/>
            </a:ext>
          </a:extLst>
        </p:cNvPr>
        <p:cNvGrpSpPr/>
        <p:nvPr/>
      </p:nvGrpSpPr>
      <p:grpSpPr>
        <a:xfrm>
          <a:off x="0" y="0"/>
          <a:ext cx="0" cy="0"/>
          <a:chOff x="0" y="0"/>
          <a:chExt cx="0" cy="0"/>
        </a:xfrm>
      </p:grpSpPr>
      <p:sp>
        <p:nvSpPr>
          <p:cNvPr id="64" name="Google Shape;64;p4:notes">
            <a:extLst>
              <a:ext uri="{FF2B5EF4-FFF2-40B4-BE49-F238E27FC236}">
                <a16:creationId xmlns:a16="http://schemas.microsoft.com/office/drawing/2014/main" id="{A03233E2-5BD3-8FE5-CC37-10B34D54867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5" name="Google Shape;65;p4:notes">
            <a:extLst>
              <a:ext uri="{FF2B5EF4-FFF2-40B4-BE49-F238E27FC236}">
                <a16:creationId xmlns:a16="http://schemas.microsoft.com/office/drawing/2014/main" id="{8F871934-75AB-7B75-6E28-80E0FE94189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29453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5_Title Slide">
  <p:cSld name="5_Title Slide">
    <p:spTree>
      <p:nvGrpSpPr>
        <p:cNvPr id="1" name="Shape 18"/>
        <p:cNvGrpSpPr/>
        <p:nvPr/>
      </p:nvGrpSpPr>
      <p:grpSpPr>
        <a:xfrm>
          <a:off x="0" y="0"/>
          <a:ext cx="0" cy="0"/>
          <a:chOff x="0" y="0"/>
          <a:chExt cx="0" cy="0"/>
        </a:xfrm>
      </p:grpSpPr>
      <p:sp>
        <p:nvSpPr>
          <p:cNvPr id="19" name="Google Shape;19;p11"/>
          <p:cNvSpPr txBox="1">
            <a:spLocks noGrp="1"/>
          </p:cNvSpPr>
          <p:nvPr>
            <p:ph type="ctrTitle"/>
          </p:nvPr>
        </p:nvSpPr>
        <p:spPr>
          <a:xfrm>
            <a:off x="3200400" y="931345"/>
            <a:ext cx="5956852" cy="509829"/>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rgbClr val="988960"/>
              </a:buClr>
              <a:buSzPts val="2800"/>
              <a:buFont typeface="Arial"/>
              <a:buNone/>
              <a:defRPr sz="2800" b="1" i="0" u="none" strike="noStrike" cap="none">
                <a:solidFill>
                  <a:srgbClr val="9889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0" name="Google Shape;20;p11"/>
          <p:cNvSpPr>
            <a:spLocks noGrp="1"/>
          </p:cNvSpPr>
          <p:nvPr>
            <p:ph type="pic" idx="2"/>
          </p:nvPr>
        </p:nvSpPr>
        <p:spPr>
          <a:xfrm>
            <a:off x="1" y="1728788"/>
            <a:ext cx="12192000" cy="5129212"/>
          </a:xfrm>
          <a:prstGeom prst="rect">
            <a:avLst/>
          </a:prstGeom>
          <a:noFill/>
          <a:ln>
            <a:noFill/>
          </a:ln>
        </p:spPr>
        <p:txBody>
          <a:bodyPr/>
          <a:lstStyle/>
          <a:p>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3_Title Slide">
  <p:cSld name="3_Title Slide">
    <p:spTree>
      <p:nvGrpSpPr>
        <p:cNvPr id="1" name="Shape 27"/>
        <p:cNvGrpSpPr/>
        <p:nvPr/>
      </p:nvGrpSpPr>
      <p:grpSpPr>
        <a:xfrm>
          <a:off x="0" y="0"/>
          <a:ext cx="0" cy="0"/>
          <a:chOff x="0" y="0"/>
          <a:chExt cx="0" cy="0"/>
        </a:xfrm>
      </p:grpSpPr>
      <p:sp>
        <p:nvSpPr>
          <p:cNvPr id="28" name="Google Shape;28;p13"/>
          <p:cNvSpPr txBox="1">
            <a:spLocks noGrp="1"/>
          </p:cNvSpPr>
          <p:nvPr>
            <p:ph type="ctrTitle"/>
          </p:nvPr>
        </p:nvSpPr>
        <p:spPr>
          <a:xfrm>
            <a:off x="3200400" y="931345"/>
            <a:ext cx="5956852" cy="509829"/>
          </a:xfrm>
          <a:prstGeom prst="rect">
            <a:avLst/>
          </a:prstGeom>
          <a:noFill/>
          <a:ln>
            <a:noFill/>
          </a:ln>
        </p:spPr>
        <p:txBody>
          <a:bodyPr spcFirstLastPara="1" wrap="square" lIns="91425" tIns="45700" rIns="91425" bIns="45700" anchor="b" anchorCtr="0">
            <a:noAutofit/>
          </a:bodyPr>
          <a:lstStyle>
            <a:lvl1pPr marR="0" lvl="0" algn="ctr" rtl="0">
              <a:lnSpc>
                <a:spcPct val="90000"/>
              </a:lnSpc>
              <a:spcBef>
                <a:spcPts val="0"/>
              </a:spcBef>
              <a:spcAft>
                <a:spcPts val="0"/>
              </a:spcAft>
              <a:buClr>
                <a:srgbClr val="988960"/>
              </a:buClr>
              <a:buSzPts val="2800"/>
              <a:buFont typeface="Arial"/>
              <a:buNone/>
              <a:defRPr sz="2800" b="1" i="0" u="none" strike="noStrike" cap="none">
                <a:solidFill>
                  <a:srgbClr val="988960"/>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9" name="Google Shape;29;p13"/>
          <p:cNvSpPr txBox="1">
            <a:spLocks noGrp="1"/>
          </p:cNvSpPr>
          <p:nvPr>
            <p:ph type="body" idx="1"/>
          </p:nvPr>
        </p:nvSpPr>
        <p:spPr>
          <a:xfrm>
            <a:off x="576263" y="2077279"/>
            <a:ext cx="11400389" cy="399491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988960"/>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rgbClr val="988960"/>
              </a:buClr>
              <a:buSzPts val="2400"/>
              <a:buFont typeface="Corbe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rgbClr val="E6E2D8"/>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rgbClr val="E6E2D8"/>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rgbClr val="E6E2D8"/>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7"/>
          <p:cNvSpPr/>
          <p:nvPr/>
        </p:nvSpPr>
        <p:spPr>
          <a:xfrm>
            <a:off x="0" y="0"/>
            <a:ext cx="12192000" cy="1710048"/>
          </a:xfrm>
          <a:prstGeom prst="rect">
            <a:avLst/>
          </a:prstGeom>
          <a:solidFill>
            <a:srgbClr val="E6E2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7" name="Google Shape;7;p7"/>
          <p:cNvPicPr preferRelativeResize="0"/>
          <p:nvPr/>
        </p:nvPicPr>
        <p:blipFill rotWithShape="1">
          <a:blip r:embed="rId4">
            <a:alphaModFix/>
          </a:blip>
          <a:srcRect t="2477" r="83451" b="26891"/>
          <a:stretch/>
        </p:blipFill>
        <p:spPr>
          <a:xfrm>
            <a:off x="0" y="0"/>
            <a:ext cx="2017643" cy="1669256"/>
          </a:xfrm>
          <a:prstGeom prst="rect">
            <a:avLst/>
          </a:prstGeom>
          <a:noFill/>
          <a:ln>
            <a:noFill/>
          </a:ln>
        </p:spPr>
      </p:pic>
      <p:cxnSp>
        <p:nvCxnSpPr>
          <p:cNvPr id="8" name="Google Shape;8;p7"/>
          <p:cNvCxnSpPr/>
          <p:nvPr/>
        </p:nvCxnSpPr>
        <p:spPr>
          <a:xfrm>
            <a:off x="4601817" y="1690688"/>
            <a:ext cx="3438940" cy="0"/>
          </a:xfrm>
          <a:prstGeom prst="straightConnector1">
            <a:avLst/>
          </a:prstGeom>
          <a:noFill/>
          <a:ln w="19050" cap="flat" cmpd="sng">
            <a:solidFill>
              <a:srgbClr val="988960"/>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52" r:id="rId1"/>
    <p:sldLayoutId id="214748365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a:extLst>
            <a:ext uri="{FF2B5EF4-FFF2-40B4-BE49-F238E27FC236}">
              <a16:creationId xmlns:a16="http://schemas.microsoft.com/office/drawing/2014/main" id="{0DCFF68A-0E42-74ED-1F77-29E147B2BB7F}"/>
            </a:ext>
          </a:extLst>
        </p:cNvPr>
        <p:cNvGrpSpPr/>
        <p:nvPr/>
      </p:nvGrpSpPr>
      <p:grpSpPr>
        <a:xfrm>
          <a:off x="0" y="0"/>
          <a:ext cx="0" cy="0"/>
          <a:chOff x="0" y="0"/>
          <a:chExt cx="0" cy="0"/>
        </a:xfrm>
      </p:grpSpPr>
      <p:sp>
        <p:nvSpPr>
          <p:cNvPr id="67" name="Google Shape;67;p4">
            <a:extLst>
              <a:ext uri="{FF2B5EF4-FFF2-40B4-BE49-F238E27FC236}">
                <a16:creationId xmlns:a16="http://schemas.microsoft.com/office/drawing/2014/main" id="{82C0E51F-E200-AE2B-17F0-1FAC20656AAF}"/>
              </a:ext>
            </a:extLst>
          </p:cNvPr>
          <p:cNvSpPr txBox="1"/>
          <p:nvPr/>
        </p:nvSpPr>
        <p:spPr>
          <a:xfrm>
            <a:off x="1861931" y="822341"/>
            <a:ext cx="9932504" cy="523180"/>
          </a:xfrm>
          <a:prstGeom prst="rect">
            <a:avLst/>
          </a:prstGeom>
          <a:noFill/>
          <a:ln>
            <a:noFill/>
          </a:ln>
        </p:spPr>
        <p:txBody>
          <a:bodyPr spcFirstLastPara="1" wrap="square" lIns="91425" tIns="45700" rIns="91425" bIns="45700" anchor="t" anchorCtr="0">
            <a:spAutoFit/>
          </a:bodyPr>
          <a:lstStyle/>
          <a:p>
            <a:pPr lvl="0" algn="ctr"/>
            <a:r>
              <a:rPr lang="fi-FI" sz="2800" dirty="0">
                <a:solidFill>
                  <a:srgbClr val="988960"/>
                </a:solidFill>
                <a:ea typeface="Calibri"/>
              </a:rPr>
              <a:t>Finlande / </a:t>
            </a:r>
            <a:r>
              <a:rPr lang="fi-FI" sz="2800" dirty="0" err="1">
                <a:solidFill>
                  <a:srgbClr val="988960"/>
                </a:solidFill>
                <a:ea typeface="Calibri"/>
              </a:rPr>
              <a:t>Brand</a:t>
            </a:r>
            <a:r>
              <a:rPr lang="fi-FI" sz="2800" dirty="0">
                <a:solidFill>
                  <a:srgbClr val="988960"/>
                </a:solidFill>
                <a:ea typeface="Calibri"/>
              </a:rPr>
              <a:t> </a:t>
            </a:r>
            <a:r>
              <a:rPr lang="fi-FI" sz="2800" dirty="0" err="1">
                <a:solidFill>
                  <a:srgbClr val="988960"/>
                </a:solidFill>
                <a:ea typeface="Calibri"/>
              </a:rPr>
              <a:t>Book</a:t>
            </a:r>
            <a:r>
              <a:rPr lang="fi-FI" sz="2800" dirty="0">
                <a:solidFill>
                  <a:srgbClr val="988960"/>
                </a:solidFill>
                <a:ea typeface="Calibri"/>
              </a:rPr>
              <a:t> 2026 sisältö</a:t>
            </a:r>
            <a:endParaRPr sz="2800" b="0" i="0" u="none" strike="noStrike" cap="none" dirty="0">
              <a:solidFill>
                <a:schemeClr val="dk1"/>
              </a:solidFill>
              <a:latin typeface="Calibri"/>
              <a:ea typeface="Calibri"/>
              <a:cs typeface="Calibri"/>
              <a:sym typeface="Calibri"/>
            </a:endParaRPr>
          </a:p>
        </p:txBody>
      </p:sp>
      <p:sp>
        <p:nvSpPr>
          <p:cNvPr id="2" name="Google Shape;44;p2">
            <a:extLst>
              <a:ext uri="{FF2B5EF4-FFF2-40B4-BE49-F238E27FC236}">
                <a16:creationId xmlns:a16="http://schemas.microsoft.com/office/drawing/2014/main" id="{D00FF422-BFD1-63FB-86A7-26B119EBB17C}"/>
              </a:ext>
            </a:extLst>
          </p:cNvPr>
          <p:cNvSpPr txBox="1">
            <a:spLocks/>
          </p:cNvSpPr>
          <p:nvPr/>
        </p:nvSpPr>
        <p:spPr>
          <a:xfrm>
            <a:off x="895902" y="1758383"/>
            <a:ext cx="9504147" cy="458544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fi-FI" b="1" dirty="0" err="1"/>
              <a:t>Tone</a:t>
            </a:r>
            <a:r>
              <a:rPr lang="fi-FI" b="1" dirty="0"/>
              <a:t> of </a:t>
            </a:r>
            <a:r>
              <a:rPr lang="fi-FI" b="1" dirty="0" err="1"/>
              <a:t>voice</a:t>
            </a:r>
            <a:r>
              <a:rPr lang="fi-FI" b="1" dirty="0"/>
              <a:t> 2026</a:t>
            </a:r>
          </a:p>
          <a:p>
            <a:endParaRPr lang="fi-FI" dirty="0"/>
          </a:p>
          <a:p>
            <a:pPr lvl="0"/>
            <a:r>
              <a:rPr lang="fi-FI" b="1" dirty="0"/>
              <a:t>Ydin</a:t>
            </a:r>
            <a:r>
              <a:rPr lang="fi-FI" dirty="0"/>
              <a:t>: Ruokatrendit ovat ohikiitäviä, </a:t>
            </a:r>
            <a:r>
              <a:rPr lang="fi-FI" i="1" dirty="0"/>
              <a:t>klassinen gastronomia pysyy</a:t>
            </a:r>
            <a:r>
              <a:rPr lang="fi-FI" dirty="0"/>
              <a:t> – osaaminen, perinne, sosiaalisuus.</a:t>
            </a:r>
          </a:p>
          <a:p>
            <a:pPr lvl="0"/>
            <a:endParaRPr lang="fi-FI" dirty="0"/>
          </a:p>
          <a:p>
            <a:pPr lvl="0"/>
            <a:r>
              <a:rPr lang="fi-FI" b="1" dirty="0"/>
              <a:t>Sävy</a:t>
            </a:r>
            <a:r>
              <a:rPr lang="fi-FI" dirty="0"/>
              <a:t>: arvostava, selkeä, kiinnostusta herättävä. Kullakin kanavalla oma fokus: netti (monille jäsenille aktiivisin kanava, yhtenäistetään voutikuntien ilmeet, siivotaan materiaalipankki), some, uutiskirjeet sekä muuta markkinointimateriaalit (mitä hyötyä kilvestä, tapahtumamarkkinointimuodot ja kapituliaineistot, mihin paikallisen alueen tapahtumiin kannattaa CDR tarjota, jotta paikallinenkin tunnettuus kasvaa, </a:t>
            </a:r>
            <a:r>
              <a:rPr lang="fi-FI" dirty="0" err="1"/>
              <a:t>kv</a:t>
            </a:r>
            <a:r>
              <a:rPr lang="fi-FI" dirty="0"/>
              <a:t>-graafiset ohjeet osaksi kansallista brändikäsikirjaa)  </a:t>
            </a:r>
          </a:p>
          <a:p>
            <a:pPr lvl="0"/>
            <a:endParaRPr lang="fi-FI" dirty="0"/>
          </a:p>
          <a:p>
            <a:pPr lvl="0"/>
            <a:r>
              <a:rPr lang="fi-FI" b="1" dirty="0"/>
              <a:t>Kielilinja</a:t>
            </a:r>
            <a:r>
              <a:rPr lang="fi-FI" dirty="0"/>
              <a:t>: suomi etusijalla, englanti tarpeen mukaan.</a:t>
            </a:r>
          </a:p>
          <a:p>
            <a:pPr lvl="0"/>
            <a:r>
              <a:rPr lang="fi-FI" b="1" dirty="0"/>
              <a:t>Viesti</a:t>
            </a:r>
            <a:r>
              <a:rPr lang="fi-FI" dirty="0"/>
              <a:t>: viestintätapa ja </a:t>
            </a:r>
            <a:r>
              <a:rPr lang="fi-FI" dirty="0" err="1"/>
              <a:t>hastagit</a:t>
            </a:r>
            <a:r>
              <a:rPr lang="fi-FI" dirty="0"/>
              <a:t> yhtenäisiä #chainedesrotisseurs #rotisseursfinland #gastronomia ja 2 muuta</a:t>
            </a:r>
          </a:p>
          <a:p>
            <a:pPr marL="285750" lvl="0" indent="-285750">
              <a:buFontTx/>
              <a:buChar char="-"/>
            </a:pPr>
            <a:r>
              <a:rPr lang="fi-FI" dirty="0"/>
              <a:t>Kilpiravintoloilta pyydetään aineistoja (</a:t>
            </a:r>
            <a:r>
              <a:rPr lang="fi-FI" dirty="0" err="1"/>
              <a:t>Chargée</a:t>
            </a:r>
            <a:r>
              <a:rPr lang="fi-FI" dirty="0"/>
              <a:t> de </a:t>
            </a:r>
            <a:r>
              <a:rPr lang="fi-FI" dirty="0" err="1"/>
              <a:t>Presseltä</a:t>
            </a:r>
            <a:r>
              <a:rPr lang="fi-FI" dirty="0"/>
              <a:t> vuoden alussa viesti, alueet jatkaa). </a:t>
            </a:r>
          </a:p>
          <a:p>
            <a:pPr marL="285750" lvl="0" indent="-285750">
              <a:buFontTx/>
              <a:buChar char="-"/>
            </a:pPr>
            <a:r>
              <a:rPr lang="fi-FI" dirty="0"/>
              <a:t>Laaditaan perustietopaketti järjestöstämme</a:t>
            </a:r>
          </a:p>
          <a:p>
            <a:pPr marL="285750" lvl="0" indent="-285750">
              <a:buFontTx/>
              <a:buChar char="-"/>
            </a:pPr>
            <a:r>
              <a:rPr lang="fi-FI" dirty="0"/>
              <a:t>Some: laaditaan punainen lanka (kenelle viestitään tässä kanavassa). 60% valtakunnallinen linjaus, 40% alueellista vapautta. </a:t>
            </a:r>
            <a:r>
              <a:rPr lang="fi-FI" dirty="0" err="1"/>
              <a:t>Reelssehin</a:t>
            </a:r>
            <a:r>
              <a:rPr lang="fi-FI" dirty="0"/>
              <a:t> ennakkomarkkinoinnit, koska nopeasti vaihtuvia, </a:t>
            </a:r>
            <a:r>
              <a:rPr lang="fi-FI" dirty="0" err="1"/>
              <a:t>still</a:t>
            </a:r>
            <a:r>
              <a:rPr lang="fi-FI" dirty="0"/>
              <a:t> ja lyhytvideot julkaisuihin itse toteutuneista tapahtumista ja järjestöstä. Kannustetaan jäseniä jakamaan </a:t>
            </a:r>
            <a:r>
              <a:rPr lang="fi-FI" dirty="0" err="1"/>
              <a:t>FB.ssä</a:t>
            </a:r>
            <a:r>
              <a:rPr lang="fi-FI" dirty="0"/>
              <a:t> omia kokemuksia ja kuvia. </a:t>
            </a:r>
          </a:p>
          <a:p>
            <a:pPr lvl="0"/>
            <a:r>
              <a:rPr lang="fi-FI" b="1" dirty="0"/>
              <a:t>Visuaalisuus: </a:t>
            </a:r>
          </a:p>
          <a:p>
            <a:pPr marL="285750" lvl="0" indent="-285750">
              <a:buFontTx/>
              <a:buChar char="-"/>
            </a:pPr>
            <a:r>
              <a:rPr lang="fi-FI" dirty="0"/>
              <a:t>Kuvat: laaditaan kuvapankki (kattaus, käätyjä, miekkoja, ruoka, ravintolat ja ihmiset. Alueet voivat tiedustella kaupungeilta kuvia paikalliseen ilmeeseen)</a:t>
            </a:r>
          </a:p>
          <a:p>
            <a:pPr marL="285750" lvl="0" indent="-285750">
              <a:buFontTx/>
              <a:buChar char="-"/>
            </a:pPr>
            <a:r>
              <a:rPr lang="fi-FI" dirty="0"/>
              <a:t>Muutama valmis </a:t>
            </a:r>
            <a:r>
              <a:rPr lang="fi-FI" dirty="0" err="1"/>
              <a:t>Canva</a:t>
            </a:r>
            <a:r>
              <a:rPr lang="fi-FI" dirty="0"/>
              <a:t>-pohja ja vinkit aineistojen laadintoihin</a:t>
            </a:r>
          </a:p>
          <a:p>
            <a:pPr marL="285750" indent="-285750">
              <a:buFontTx/>
              <a:buChar char="-"/>
            </a:pPr>
            <a:r>
              <a:rPr lang="fi-FI" dirty="0"/>
              <a:t>Värit ja logot jota käytetään (yhtenäinen tapa käyttää näitä, logot lisäävät tunnistettavuutta)</a:t>
            </a:r>
          </a:p>
          <a:p>
            <a:pPr marL="285750" lvl="0" indent="-285750">
              <a:buFontTx/>
              <a:buChar char="-"/>
            </a:pPr>
            <a:r>
              <a:rPr lang="fi-FI" dirty="0"/>
              <a:t>Koulutus vuosittain: lyhytvideoiden teko (sisältö, kuvat, kesto), mikä toimii somessa nyt</a:t>
            </a:r>
          </a:p>
          <a:p>
            <a:pPr marL="285750" lvl="0" indent="-285750">
              <a:buFont typeface="Arial" panose="020B0604020202020204" pitchFamily="34" charset="0"/>
              <a:buChar char="•"/>
            </a:pPr>
            <a:endParaRPr lang="fi-FI" dirty="0"/>
          </a:p>
          <a:p>
            <a:endParaRPr lang="fi-FI" dirty="0"/>
          </a:p>
          <a:p>
            <a:endParaRPr lang="fi-FI" dirty="0"/>
          </a:p>
          <a:p>
            <a:endParaRPr lang="fi-FI" dirty="0"/>
          </a:p>
          <a:p>
            <a:pPr marL="228600" lvl="3" indent="-228600">
              <a:lnSpc>
                <a:spcPct val="150000"/>
              </a:lnSpc>
              <a:buFont typeface="Arial" panose="020B0604020202020204" pitchFamily="34" charset="0"/>
              <a:buChar char="•"/>
            </a:pPr>
            <a:endParaRPr lang="fi-FI" sz="1200" b="1" dirty="0">
              <a:solidFill>
                <a:srgbClr val="988960"/>
              </a:solidFill>
            </a:endParaRPr>
          </a:p>
          <a:p>
            <a:pPr lvl="4">
              <a:lnSpc>
                <a:spcPct val="150000"/>
              </a:lnSpc>
            </a:pPr>
            <a:endParaRPr lang="fi-FI" sz="1200" b="1" dirty="0">
              <a:solidFill>
                <a:srgbClr val="988960"/>
              </a:solidFill>
            </a:endParaRPr>
          </a:p>
        </p:txBody>
      </p:sp>
      <p:pic>
        <p:nvPicPr>
          <p:cNvPr id="11" name="Kuva 10" descr="Kuva, joka sisältää kohteen ympyrä, logo, symboli, tunnus&#10;&#10;Tekoälyllä luotu sisältö voi olla virheellistä.">
            <a:extLst>
              <a:ext uri="{FF2B5EF4-FFF2-40B4-BE49-F238E27FC236}">
                <a16:creationId xmlns:a16="http://schemas.microsoft.com/office/drawing/2014/main" id="{741F9157-2715-49BE-12A5-721107B39CDB}"/>
              </a:ext>
            </a:extLst>
          </p:cNvPr>
          <p:cNvPicPr>
            <a:picLocks noChangeAspect="1"/>
          </p:cNvPicPr>
          <p:nvPr/>
        </p:nvPicPr>
        <p:blipFill>
          <a:blip r:embed="rId3"/>
          <a:stretch>
            <a:fillRect/>
          </a:stretch>
        </p:blipFill>
        <p:spPr>
          <a:xfrm>
            <a:off x="10400050" y="2034615"/>
            <a:ext cx="1394385" cy="1394385"/>
          </a:xfrm>
          <a:prstGeom prst="rect">
            <a:avLst/>
          </a:prstGeom>
        </p:spPr>
      </p:pic>
    </p:spTree>
    <p:extLst>
      <p:ext uri="{BB962C8B-B14F-4D97-AF65-F5344CB8AC3E}">
        <p14:creationId xmlns:p14="http://schemas.microsoft.com/office/powerpoint/2010/main" val="1895451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4"/>
          <p:cNvSpPr txBox="1"/>
          <p:nvPr/>
        </p:nvSpPr>
        <p:spPr>
          <a:xfrm>
            <a:off x="1861931" y="822341"/>
            <a:ext cx="9932504" cy="523180"/>
          </a:xfrm>
          <a:prstGeom prst="rect">
            <a:avLst/>
          </a:prstGeom>
          <a:noFill/>
          <a:ln>
            <a:noFill/>
          </a:ln>
        </p:spPr>
        <p:txBody>
          <a:bodyPr spcFirstLastPara="1" wrap="square" lIns="91425" tIns="45700" rIns="91425" bIns="45700" anchor="t" anchorCtr="0">
            <a:spAutoFit/>
          </a:bodyPr>
          <a:lstStyle/>
          <a:p>
            <a:pPr lvl="0" algn="ctr"/>
            <a:r>
              <a:rPr lang="fi-FI" sz="2800" dirty="0">
                <a:solidFill>
                  <a:srgbClr val="988960"/>
                </a:solidFill>
                <a:ea typeface="Calibri"/>
              </a:rPr>
              <a:t>Finlande / </a:t>
            </a:r>
            <a:r>
              <a:rPr lang="fi-FI" sz="2800" dirty="0" err="1">
                <a:solidFill>
                  <a:srgbClr val="988960"/>
                </a:solidFill>
                <a:ea typeface="Calibri"/>
              </a:rPr>
              <a:t>Brand</a:t>
            </a:r>
            <a:r>
              <a:rPr lang="fi-FI" sz="2800" dirty="0">
                <a:solidFill>
                  <a:srgbClr val="988960"/>
                </a:solidFill>
                <a:ea typeface="Calibri"/>
              </a:rPr>
              <a:t> </a:t>
            </a:r>
            <a:r>
              <a:rPr lang="fi-FI" sz="2800" dirty="0" err="1">
                <a:solidFill>
                  <a:srgbClr val="988960"/>
                </a:solidFill>
                <a:ea typeface="Calibri"/>
              </a:rPr>
              <a:t>Book</a:t>
            </a:r>
            <a:r>
              <a:rPr lang="fi-FI" sz="2800" dirty="0">
                <a:solidFill>
                  <a:srgbClr val="988960"/>
                </a:solidFill>
                <a:ea typeface="Calibri"/>
              </a:rPr>
              <a:t> 2026</a:t>
            </a:r>
            <a:endParaRPr sz="2800" b="0" i="0" u="none" strike="noStrike" cap="none" dirty="0">
              <a:solidFill>
                <a:schemeClr val="dk1"/>
              </a:solidFill>
              <a:latin typeface="Calibri"/>
              <a:ea typeface="Calibri"/>
              <a:cs typeface="Calibri"/>
              <a:sym typeface="Calibri"/>
            </a:endParaRPr>
          </a:p>
        </p:txBody>
      </p:sp>
      <p:sp>
        <p:nvSpPr>
          <p:cNvPr id="2" name="Google Shape;44;p2">
            <a:extLst>
              <a:ext uri="{FF2B5EF4-FFF2-40B4-BE49-F238E27FC236}">
                <a16:creationId xmlns:a16="http://schemas.microsoft.com/office/drawing/2014/main" id="{4019E670-80BF-319B-4FB5-903914374673}"/>
              </a:ext>
            </a:extLst>
          </p:cNvPr>
          <p:cNvSpPr txBox="1">
            <a:spLocks/>
          </p:cNvSpPr>
          <p:nvPr/>
        </p:nvSpPr>
        <p:spPr>
          <a:xfrm>
            <a:off x="895902" y="1896035"/>
            <a:ext cx="8398814" cy="458544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50000"/>
              </a:lnSpc>
            </a:pPr>
            <a:r>
              <a:rPr lang="fi-FI" sz="1200" b="1" dirty="0">
                <a:solidFill>
                  <a:schemeClr val="tx1"/>
                </a:solidFill>
              </a:rPr>
              <a:t>1) Miksi </a:t>
            </a:r>
            <a:r>
              <a:rPr lang="fi-FI" sz="1200" b="1" dirty="0" err="1">
                <a:solidFill>
                  <a:schemeClr val="tx1"/>
                </a:solidFill>
              </a:rPr>
              <a:t>Brand</a:t>
            </a:r>
            <a:r>
              <a:rPr lang="fi-FI" sz="1200" b="1" dirty="0">
                <a:solidFill>
                  <a:schemeClr val="tx1"/>
                </a:solidFill>
              </a:rPr>
              <a:t> </a:t>
            </a:r>
            <a:r>
              <a:rPr lang="fi-FI" sz="1200" b="1" dirty="0" err="1">
                <a:solidFill>
                  <a:schemeClr val="tx1"/>
                </a:solidFill>
              </a:rPr>
              <a:t>book</a:t>
            </a:r>
            <a:r>
              <a:rPr lang="fi-FI" sz="1200" b="1" dirty="0">
                <a:solidFill>
                  <a:schemeClr val="tx1"/>
                </a:solidFill>
              </a:rPr>
              <a:t> eli brändikäsikirja?</a:t>
            </a:r>
          </a:p>
          <a:p>
            <a:pPr marL="285750" indent="-285750">
              <a:buFont typeface="Arial" panose="020B0604020202020204" pitchFamily="34" charset="0"/>
              <a:buChar char="•"/>
            </a:pPr>
            <a:r>
              <a:rPr lang="fi-FI" dirty="0"/>
              <a:t>Yhtenäinen, tunnistettava ilme kasvattaa muistettavuutta ja luottamusta eli yhtenäinen ilme someen, mediaan, tapahtumiin, käsiohjelmat, uutiskirjeisiin ja verkkosivuille</a:t>
            </a:r>
          </a:p>
          <a:p>
            <a:pPr marL="285750" indent="-285750">
              <a:buFont typeface="Arial" panose="020B0604020202020204" pitchFamily="34" charset="0"/>
              <a:buChar char="•"/>
            </a:pPr>
            <a:endParaRPr lang="fi-FI" dirty="0"/>
          </a:p>
          <a:p>
            <a:pPr marL="285750" indent="-285750">
              <a:buFont typeface="Arial" panose="020B0604020202020204" pitchFamily="34" charset="0"/>
              <a:buChar char="•"/>
            </a:pPr>
            <a:r>
              <a:rPr lang="fi-FI" dirty="0"/>
              <a:t>Helpottaa arkea: yhteiset mallit ja pelisäännöt nopeuttavat tuotanto eli tekemistä ja helpottavat kaikkien arkea. Työ selkeytyy, kun tiedetään mitä tavoitellaan. </a:t>
            </a:r>
          </a:p>
          <a:p>
            <a:endParaRPr lang="fi-FI" dirty="0"/>
          </a:p>
          <a:p>
            <a:pPr marL="285750" indent="-285750">
              <a:buFont typeface="Arial" panose="020B0604020202020204" pitchFamily="34" charset="0"/>
              <a:buChar char="•"/>
            </a:pPr>
            <a:r>
              <a:rPr lang="fi-FI" dirty="0"/>
              <a:t>Mikä etu siitä on: </a:t>
            </a:r>
            <a:r>
              <a:rPr lang="fi-FI" dirty="0" err="1"/>
              <a:t>tone</a:t>
            </a:r>
            <a:r>
              <a:rPr lang="fi-FI" dirty="0"/>
              <a:t>-of-</a:t>
            </a:r>
            <a:r>
              <a:rPr lang="fi-FI" dirty="0" err="1"/>
              <a:t>voice</a:t>
            </a:r>
            <a:r>
              <a:rPr lang="fi-FI" dirty="0"/>
              <a:t> ja visuaalinen taso ja äänensävy ovat yhdenmukaisia </a:t>
            </a:r>
          </a:p>
          <a:p>
            <a:pPr marL="285750" indent="-285750">
              <a:buFont typeface="Arial" panose="020B0604020202020204" pitchFamily="34" charset="0"/>
              <a:buChar char="•"/>
            </a:pPr>
            <a:r>
              <a:rPr lang="fi-FI" dirty="0"/>
              <a:t>Skaalautuu: paikallistoiminta ja valtakunnallinen viestintä näyttävät samanhenkisiltä. </a:t>
            </a:r>
          </a:p>
          <a:p>
            <a:pPr marL="285750" indent="-285750">
              <a:buFont typeface="Arial" panose="020B0604020202020204" pitchFamily="34" charset="0"/>
              <a:buChar char="•"/>
            </a:pPr>
            <a:r>
              <a:rPr lang="fi-FI" dirty="0"/>
              <a:t>Seurataan sometrendejä </a:t>
            </a:r>
            <a:r>
              <a:rPr lang="fi-FI" dirty="0" err="1"/>
              <a:t>algorytmien</a:t>
            </a:r>
            <a:r>
              <a:rPr lang="fi-FI" dirty="0"/>
              <a:t> ymmärtämiseksi (viestintä jatkossa esimerkiksi jatkossa aina vuoden alussa)</a:t>
            </a:r>
          </a:p>
          <a:p>
            <a:endParaRPr lang="fi-FI" dirty="0"/>
          </a:p>
          <a:p>
            <a:r>
              <a:rPr lang="fi-FI" b="1" dirty="0">
                <a:solidFill>
                  <a:schemeClr val="tx1"/>
                </a:solidFill>
              </a:rPr>
              <a:t>2) </a:t>
            </a:r>
            <a:r>
              <a:rPr lang="fi-FI" b="1" dirty="0"/>
              <a:t>Missä ohjeita sovelletaan?</a:t>
            </a:r>
          </a:p>
          <a:p>
            <a:pPr marL="285750" indent="-285750">
              <a:buFont typeface="Arial" panose="020B0604020202020204" pitchFamily="34" charset="0"/>
              <a:buChar char="•"/>
            </a:pPr>
            <a:r>
              <a:rPr lang="fi-FI" b="1" dirty="0"/>
              <a:t>Sosiaalinen media</a:t>
            </a:r>
            <a:r>
              <a:rPr lang="fi-FI" dirty="0"/>
              <a:t>. (IG, FB, tarvittaessa jatkossa </a:t>
            </a:r>
            <a:r>
              <a:rPr lang="fi-FI" dirty="0" err="1"/>
              <a:t>TikTok</a:t>
            </a:r>
            <a:r>
              <a:rPr lang="fi-FI" dirty="0"/>
              <a:t>): kuvakoot, tekstit, tunnisteet. </a:t>
            </a:r>
          </a:p>
          <a:p>
            <a:pPr marL="285750" indent="-285750">
              <a:buFont typeface="Arial" panose="020B0604020202020204" pitchFamily="34" charset="0"/>
              <a:buChar char="•"/>
            </a:pPr>
            <a:r>
              <a:rPr lang="fi-FI" b="1" dirty="0"/>
              <a:t>Media</a:t>
            </a:r>
            <a:r>
              <a:rPr lang="fi-FI" dirty="0"/>
              <a:t>: lehdistötiedote- ja </a:t>
            </a:r>
            <a:r>
              <a:rPr lang="fi-FI" dirty="0" err="1"/>
              <a:t>advertoriaalikoosteiden</a:t>
            </a:r>
            <a:r>
              <a:rPr lang="fi-FI" dirty="0"/>
              <a:t> periaatteet. </a:t>
            </a:r>
          </a:p>
          <a:p>
            <a:pPr marL="285750" indent="-285750">
              <a:buFont typeface="Arial" panose="020B0604020202020204" pitchFamily="34" charset="0"/>
              <a:buChar char="•"/>
            </a:pPr>
            <a:r>
              <a:rPr lang="fi-FI" b="1" dirty="0"/>
              <a:t>Tapahtuma-aineistot</a:t>
            </a:r>
            <a:r>
              <a:rPr lang="fi-FI" dirty="0"/>
              <a:t>: julisteet, roll-</a:t>
            </a:r>
            <a:r>
              <a:rPr lang="fi-FI" dirty="0" err="1"/>
              <a:t>upit</a:t>
            </a:r>
            <a:r>
              <a:rPr lang="fi-FI" dirty="0"/>
              <a:t>, esityspohjat, käsiohjelmat. </a:t>
            </a:r>
          </a:p>
          <a:p>
            <a:pPr marL="285750" indent="-285750">
              <a:buFont typeface="Arial" panose="020B0604020202020204" pitchFamily="34" charset="0"/>
              <a:buChar char="•"/>
            </a:pPr>
            <a:r>
              <a:rPr lang="fi-FI" b="1" dirty="0"/>
              <a:t>Uutiskirjeet</a:t>
            </a:r>
            <a:r>
              <a:rPr lang="fi-FI" dirty="0"/>
              <a:t>: rakenne, linkitykset. </a:t>
            </a:r>
          </a:p>
          <a:p>
            <a:pPr marL="285750" indent="-285750">
              <a:buFont typeface="Arial" panose="020B0604020202020204" pitchFamily="34" charset="0"/>
              <a:buChar char="•"/>
            </a:pPr>
            <a:r>
              <a:rPr lang="fi-FI" b="1" dirty="0"/>
              <a:t>Verkkosivut</a:t>
            </a:r>
            <a:r>
              <a:rPr lang="fi-FI" dirty="0"/>
              <a:t>: typografia, värit, ALT-tekstit ja saavutettavuus</a:t>
            </a:r>
          </a:p>
          <a:p>
            <a:endParaRPr lang="fi-FI" dirty="0"/>
          </a:p>
          <a:p>
            <a:endParaRPr lang="fi-FI" dirty="0"/>
          </a:p>
          <a:p>
            <a:endParaRPr lang="fi-FI" dirty="0"/>
          </a:p>
          <a:p>
            <a:endParaRPr lang="fi-FI" dirty="0"/>
          </a:p>
          <a:p>
            <a:pPr marL="228600" lvl="3" indent="-228600">
              <a:lnSpc>
                <a:spcPct val="150000"/>
              </a:lnSpc>
              <a:buFont typeface="Arial" panose="020B0604020202020204" pitchFamily="34" charset="0"/>
              <a:buChar char="•"/>
            </a:pPr>
            <a:endParaRPr lang="fi-FI" sz="1200" b="1" dirty="0">
              <a:solidFill>
                <a:srgbClr val="988960"/>
              </a:solidFill>
            </a:endParaRPr>
          </a:p>
          <a:p>
            <a:pPr lvl="4">
              <a:lnSpc>
                <a:spcPct val="150000"/>
              </a:lnSpc>
            </a:pPr>
            <a:endParaRPr lang="fi-FI" sz="1200" b="1" dirty="0">
              <a:solidFill>
                <a:srgbClr val="988960"/>
              </a:solidFill>
            </a:endParaRPr>
          </a:p>
        </p:txBody>
      </p:sp>
      <p:pic>
        <p:nvPicPr>
          <p:cNvPr id="11" name="Kuva 10" descr="Kuva, joka sisältää kohteen ympyrä, logo, symboli, tunnus&#10;&#10;Tekoälyllä luotu sisältö voi olla virheellistä.">
            <a:extLst>
              <a:ext uri="{FF2B5EF4-FFF2-40B4-BE49-F238E27FC236}">
                <a16:creationId xmlns:a16="http://schemas.microsoft.com/office/drawing/2014/main" id="{0F7792D2-2178-D86E-1479-25962B918E78}"/>
              </a:ext>
            </a:extLst>
          </p:cNvPr>
          <p:cNvPicPr>
            <a:picLocks noChangeAspect="1"/>
          </p:cNvPicPr>
          <p:nvPr/>
        </p:nvPicPr>
        <p:blipFill>
          <a:blip r:embed="rId3"/>
          <a:stretch>
            <a:fillRect/>
          </a:stretch>
        </p:blipFill>
        <p:spPr>
          <a:xfrm>
            <a:off x="9901713" y="2231994"/>
            <a:ext cx="1394385" cy="139438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a:extLst>
            <a:ext uri="{FF2B5EF4-FFF2-40B4-BE49-F238E27FC236}">
              <a16:creationId xmlns:a16="http://schemas.microsoft.com/office/drawing/2014/main" id="{0AA6E965-675C-DADC-A93C-1BBE39AE13D6}"/>
            </a:ext>
          </a:extLst>
        </p:cNvPr>
        <p:cNvGrpSpPr/>
        <p:nvPr/>
      </p:nvGrpSpPr>
      <p:grpSpPr>
        <a:xfrm>
          <a:off x="0" y="0"/>
          <a:ext cx="0" cy="0"/>
          <a:chOff x="0" y="0"/>
          <a:chExt cx="0" cy="0"/>
        </a:xfrm>
      </p:grpSpPr>
      <p:sp>
        <p:nvSpPr>
          <p:cNvPr id="67" name="Google Shape;67;p4">
            <a:extLst>
              <a:ext uri="{FF2B5EF4-FFF2-40B4-BE49-F238E27FC236}">
                <a16:creationId xmlns:a16="http://schemas.microsoft.com/office/drawing/2014/main" id="{75A7BAFE-E8E9-AA17-ABEF-7C905F21CD0D}"/>
              </a:ext>
            </a:extLst>
          </p:cNvPr>
          <p:cNvSpPr txBox="1"/>
          <p:nvPr/>
        </p:nvSpPr>
        <p:spPr>
          <a:xfrm>
            <a:off x="1861931" y="822341"/>
            <a:ext cx="9932504" cy="523180"/>
          </a:xfrm>
          <a:prstGeom prst="rect">
            <a:avLst/>
          </a:prstGeom>
          <a:noFill/>
          <a:ln>
            <a:noFill/>
          </a:ln>
        </p:spPr>
        <p:txBody>
          <a:bodyPr spcFirstLastPara="1" wrap="square" lIns="91425" tIns="45700" rIns="91425" bIns="45700" anchor="t" anchorCtr="0">
            <a:spAutoFit/>
          </a:bodyPr>
          <a:lstStyle/>
          <a:p>
            <a:pPr lvl="0" algn="ctr"/>
            <a:r>
              <a:rPr lang="fi-FI" sz="2800" dirty="0">
                <a:solidFill>
                  <a:srgbClr val="988960"/>
                </a:solidFill>
                <a:ea typeface="Calibri"/>
              </a:rPr>
              <a:t>Finlande / </a:t>
            </a:r>
            <a:r>
              <a:rPr lang="fi-FI" sz="2800" dirty="0" err="1">
                <a:solidFill>
                  <a:srgbClr val="988960"/>
                </a:solidFill>
                <a:ea typeface="Calibri"/>
              </a:rPr>
              <a:t>Brand</a:t>
            </a:r>
            <a:r>
              <a:rPr lang="fi-FI" sz="2800" dirty="0">
                <a:solidFill>
                  <a:srgbClr val="988960"/>
                </a:solidFill>
                <a:ea typeface="Calibri"/>
              </a:rPr>
              <a:t> </a:t>
            </a:r>
            <a:r>
              <a:rPr lang="fi-FI" sz="2800" dirty="0" err="1">
                <a:solidFill>
                  <a:srgbClr val="988960"/>
                </a:solidFill>
                <a:ea typeface="Calibri"/>
              </a:rPr>
              <a:t>Book</a:t>
            </a:r>
            <a:r>
              <a:rPr lang="fi-FI" sz="2800" dirty="0">
                <a:solidFill>
                  <a:srgbClr val="988960"/>
                </a:solidFill>
                <a:ea typeface="Calibri"/>
              </a:rPr>
              <a:t> 2026</a:t>
            </a:r>
            <a:endParaRPr sz="2800" b="0" i="0" u="none" strike="noStrike" cap="none" dirty="0">
              <a:solidFill>
                <a:schemeClr val="dk1"/>
              </a:solidFill>
              <a:latin typeface="Calibri"/>
              <a:ea typeface="Calibri"/>
              <a:cs typeface="Calibri"/>
              <a:sym typeface="Calibri"/>
            </a:endParaRPr>
          </a:p>
        </p:txBody>
      </p:sp>
      <p:sp>
        <p:nvSpPr>
          <p:cNvPr id="2" name="Google Shape;44;p2">
            <a:extLst>
              <a:ext uri="{FF2B5EF4-FFF2-40B4-BE49-F238E27FC236}">
                <a16:creationId xmlns:a16="http://schemas.microsoft.com/office/drawing/2014/main" id="{1FD0780D-CA3A-2842-DABA-4E913ABD8BF5}"/>
              </a:ext>
            </a:extLst>
          </p:cNvPr>
          <p:cNvSpPr txBox="1">
            <a:spLocks/>
          </p:cNvSpPr>
          <p:nvPr/>
        </p:nvSpPr>
        <p:spPr>
          <a:xfrm>
            <a:off x="895902" y="1896035"/>
            <a:ext cx="8398814" cy="4585447"/>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fi-FI" b="1" dirty="0"/>
              <a:t>3) Pelisäännöt kuvien käyttöön </a:t>
            </a:r>
            <a:endParaRPr lang="fi-FI" dirty="0"/>
          </a:p>
          <a:p>
            <a:pPr marL="285750" lvl="0" indent="-285750">
              <a:buFont typeface="Arial" panose="020B0604020202020204" pitchFamily="34" charset="0"/>
              <a:buChar char="•"/>
            </a:pPr>
            <a:r>
              <a:rPr lang="fi-FI" dirty="0"/>
              <a:t>Tyyli: ihmislähtöiset kuvat; mukaan ruoka-, juoma- ja paikkakuvia </a:t>
            </a:r>
          </a:p>
          <a:p>
            <a:pPr marL="285750" lvl="0" indent="-285750">
              <a:buFont typeface="Arial" panose="020B0604020202020204" pitchFamily="34" charset="0"/>
              <a:buChar char="•"/>
            </a:pPr>
            <a:r>
              <a:rPr lang="fi-FI" dirty="0"/>
              <a:t>Vältetään: Sekavaa ulkoasua somessa ? </a:t>
            </a:r>
          </a:p>
          <a:p>
            <a:pPr marL="285750" lvl="0" indent="-285750">
              <a:buFont typeface="Arial" panose="020B0604020202020204" pitchFamily="34" charset="0"/>
              <a:buChar char="•"/>
            </a:pPr>
            <a:r>
              <a:rPr lang="fi-FI" dirty="0"/>
              <a:t>Tekniikka: selkeä pääkohde</a:t>
            </a:r>
          </a:p>
          <a:p>
            <a:pPr marL="285750" lvl="0" indent="-285750">
              <a:buFont typeface="Arial" panose="020B0604020202020204" pitchFamily="34" charset="0"/>
              <a:buChar char="•"/>
            </a:pPr>
            <a:r>
              <a:rPr lang="fi-FI" dirty="0"/>
              <a:t>Brändielementit: kuva on pääasiassa</a:t>
            </a:r>
          </a:p>
          <a:p>
            <a:pPr marL="285750" lvl="0" indent="-285750">
              <a:buFont typeface="Arial" panose="020B0604020202020204" pitchFamily="34" charset="0"/>
              <a:buChar char="•"/>
            </a:pPr>
            <a:r>
              <a:rPr lang="fi-FI" dirty="0"/>
              <a:t>Formaatit (esimerkit): some, uutiskirje, </a:t>
            </a:r>
            <a:r>
              <a:rPr lang="fi-FI" dirty="0" err="1"/>
              <a:t>print</a:t>
            </a:r>
            <a:r>
              <a:rPr lang="fi-FI" dirty="0"/>
              <a:t> 300 </a:t>
            </a:r>
            <a:r>
              <a:rPr lang="fi-FI" dirty="0" err="1"/>
              <a:t>dpi</a:t>
            </a:r>
            <a:r>
              <a:rPr lang="fi-FI" dirty="0"/>
              <a:t>. </a:t>
            </a:r>
          </a:p>
          <a:p>
            <a:pPr marL="285750" lvl="0" indent="-285750">
              <a:buFont typeface="Arial" panose="020B0604020202020204" pitchFamily="34" charset="0"/>
              <a:buChar char="•"/>
            </a:pPr>
            <a:r>
              <a:rPr lang="fi-FI" dirty="0"/>
              <a:t>Käyttöoikeudet: kirjalliset luvat kuvattavilta tapahtumailmoittautumisten yhteydessä </a:t>
            </a:r>
          </a:p>
          <a:p>
            <a:pPr marL="285750" lvl="0" indent="-285750">
              <a:buFont typeface="Arial" panose="020B0604020202020204" pitchFamily="34" charset="0"/>
              <a:buChar char="•"/>
            </a:pPr>
            <a:r>
              <a:rPr lang="fi-FI" dirty="0"/>
              <a:t>Saavutettavuus: informatiiviset tekstit</a:t>
            </a:r>
          </a:p>
          <a:p>
            <a:pPr marL="285750" lvl="0" indent="-285750">
              <a:buFont typeface="Arial" panose="020B0604020202020204" pitchFamily="34" charset="0"/>
              <a:buChar char="•"/>
            </a:pPr>
            <a:endParaRPr lang="fi-FI" dirty="0"/>
          </a:p>
          <a:p>
            <a:r>
              <a:rPr lang="fi-FI" b="1" dirty="0"/>
              <a:t>4) Mistä kuvat ja uutiset?</a:t>
            </a:r>
            <a:endParaRPr lang="fi-FI" dirty="0"/>
          </a:p>
          <a:p>
            <a:pPr marL="285750" lvl="0" indent="-285750">
              <a:buFont typeface="Arial" panose="020B0604020202020204" pitchFamily="34" charset="0"/>
              <a:buChar char="•"/>
            </a:pPr>
            <a:r>
              <a:rPr lang="fi-FI" b="1" dirty="0"/>
              <a:t>Kuvat</a:t>
            </a:r>
            <a:r>
              <a:rPr lang="fi-FI" dirty="0"/>
              <a:t>: oma tuotanto ja Ranskan kattojärjestö (tapahtumat, vierailut, kilpiravintolat, kilpailut, ruuat</a:t>
            </a:r>
            <a:r>
              <a:rPr lang="fi-FI"/>
              <a:t>, kattaus), </a:t>
            </a:r>
            <a:r>
              <a:rPr lang="fi-FI" dirty="0"/>
              <a:t>kumppaneiden ja jäsenten materiaalit luvalla, ammattilaiskuvaajat kapituleissa, mediat/arkistot selkein tekijänoikeuksien mainittuina.</a:t>
            </a:r>
          </a:p>
          <a:p>
            <a:pPr marL="285750" lvl="0" indent="-285750">
              <a:buFont typeface="Arial" panose="020B0604020202020204" pitchFamily="34" charset="0"/>
              <a:buChar char="•"/>
            </a:pPr>
            <a:r>
              <a:rPr lang="fi-FI" b="1" dirty="0"/>
              <a:t>Uutiset: </a:t>
            </a:r>
            <a:r>
              <a:rPr lang="fi-FI" dirty="0"/>
              <a:t>ennakot ja koosteet tapahtumista, ajankohtaisuus, saavutukset ja </a:t>
            </a:r>
            <a:r>
              <a:rPr lang="fi-FI" dirty="0" err="1"/>
              <a:t>esillenostot</a:t>
            </a:r>
            <a:r>
              <a:rPr lang="fi-FI" dirty="0"/>
              <a:t> (ravintolat &amp; ammattilaiset), kumppanuudet, yhteisön tarinat jäsenistä, jäsenpalautteet</a:t>
            </a:r>
          </a:p>
          <a:p>
            <a:pPr marL="285750" lvl="0" indent="-285750">
              <a:buFont typeface="Arial" panose="020B0604020202020204" pitchFamily="34" charset="0"/>
              <a:buChar char="•"/>
            </a:pPr>
            <a:endParaRPr lang="fi-FI" dirty="0"/>
          </a:p>
          <a:p>
            <a:endParaRPr lang="fi-FI" dirty="0"/>
          </a:p>
          <a:p>
            <a:endParaRPr lang="fi-FI" dirty="0"/>
          </a:p>
          <a:p>
            <a:endParaRPr lang="fi-FI" dirty="0"/>
          </a:p>
          <a:p>
            <a:pPr marL="228600" lvl="3" indent="-228600">
              <a:lnSpc>
                <a:spcPct val="150000"/>
              </a:lnSpc>
              <a:buFont typeface="Arial" panose="020B0604020202020204" pitchFamily="34" charset="0"/>
              <a:buChar char="•"/>
            </a:pPr>
            <a:endParaRPr lang="fi-FI" sz="1200" b="1" dirty="0">
              <a:solidFill>
                <a:srgbClr val="988960"/>
              </a:solidFill>
            </a:endParaRPr>
          </a:p>
          <a:p>
            <a:pPr lvl="4">
              <a:lnSpc>
                <a:spcPct val="150000"/>
              </a:lnSpc>
            </a:pPr>
            <a:endParaRPr lang="fi-FI" sz="1200" b="1" dirty="0">
              <a:solidFill>
                <a:srgbClr val="988960"/>
              </a:solidFill>
            </a:endParaRPr>
          </a:p>
        </p:txBody>
      </p:sp>
      <p:pic>
        <p:nvPicPr>
          <p:cNvPr id="11" name="Kuva 10" descr="Kuva, joka sisältää kohteen ympyrä, logo, symboli, tunnus&#10;&#10;Tekoälyllä luotu sisältö voi olla virheellistä.">
            <a:extLst>
              <a:ext uri="{FF2B5EF4-FFF2-40B4-BE49-F238E27FC236}">
                <a16:creationId xmlns:a16="http://schemas.microsoft.com/office/drawing/2014/main" id="{C4B8D034-F839-59A3-6F30-6E974D50386E}"/>
              </a:ext>
            </a:extLst>
          </p:cNvPr>
          <p:cNvPicPr>
            <a:picLocks noChangeAspect="1"/>
          </p:cNvPicPr>
          <p:nvPr/>
        </p:nvPicPr>
        <p:blipFill>
          <a:blip r:embed="rId3"/>
          <a:stretch>
            <a:fillRect/>
          </a:stretch>
        </p:blipFill>
        <p:spPr>
          <a:xfrm>
            <a:off x="9901713" y="2231994"/>
            <a:ext cx="1394385" cy="1394385"/>
          </a:xfrm>
          <a:prstGeom prst="rect">
            <a:avLst/>
          </a:prstGeom>
        </p:spPr>
      </p:pic>
    </p:spTree>
    <p:extLst>
      <p:ext uri="{BB962C8B-B14F-4D97-AF65-F5344CB8AC3E}">
        <p14:creationId xmlns:p14="http://schemas.microsoft.com/office/powerpoint/2010/main" val="612263098"/>
      </p:ext>
    </p:extLst>
  </p:cSld>
  <p:clrMapOvr>
    <a:masterClrMapping/>
  </p:clrMapOvr>
</p:sld>
</file>

<file path=ppt/theme/theme1.xml><?xml version="1.0" encoding="utf-8"?>
<a:theme xmlns:a="http://schemas.openxmlformats.org/drawingml/2006/main" name="Office Theme">
  <a:themeElements>
    <a:clrScheme name="Aspect">
      <a:dk1>
        <a:srgbClr val="000000"/>
      </a:dk1>
      <a:lt1>
        <a:srgbClr val="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8433</TotalTime>
  <Words>519</Words>
  <Application>Microsoft Office PowerPoint</Application>
  <PresentationFormat>Laajakuva</PresentationFormat>
  <Paragraphs>58</Paragraphs>
  <Slides>3</Slides>
  <Notes>3</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vt:i4>
      </vt:variant>
    </vt:vector>
  </HeadingPairs>
  <TitlesOfParts>
    <vt:vector size="7" baseType="lpstr">
      <vt:lpstr>Arial</vt:lpstr>
      <vt:lpstr>Calibri</vt:lpstr>
      <vt:lpstr>Corbel</vt:lpstr>
      <vt:lpstr>Office Theme</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Chaîne des Rôtisseurs</dc:title>
  <dc:creator>Hornborg-Ojala Johanna</dc:creator>
  <cp:lastModifiedBy>Niki Malmros</cp:lastModifiedBy>
  <cp:revision>9</cp:revision>
  <dcterms:created xsi:type="dcterms:W3CDTF">2022-06-02T05:06:29Z</dcterms:created>
  <dcterms:modified xsi:type="dcterms:W3CDTF">2026-02-16T08:23:08Z</dcterms:modified>
</cp:coreProperties>
</file>