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5" r:id="rId2"/>
    <p:sldId id="273" r:id="rId3"/>
    <p:sldId id="323" r:id="rId4"/>
    <p:sldId id="286" r:id="rId5"/>
    <p:sldId id="324" r:id="rId6"/>
    <p:sldId id="288" r:id="rId7"/>
    <p:sldId id="290" r:id="rId8"/>
    <p:sldId id="289" r:id="rId9"/>
    <p:sldId id="291" r:id="rId10"/>
    <p:sldId id="293" r:id="rId11"/>
    <p:sldId id="297" r:id="rId12"/>
    <p:sldId id="298" r:id="rId13"/>
    <p:sldId id="294" r:id="rId14"/>
    <p:sldId id="295" r:id="rId15"/>
    <p:sldId id="296" r:id="rId16"/>
    <p:sldId id="299" r:id="rId17"/>
    <p:sldId id="300" r:id="rId18"/>
    <p:sldId id="301" r:id="rId19"/>
    <p:sldId id="302" r:id="rId20"/>
    <p:sldId id="303" r:id="rId21"/>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80719" autoAdjust="0"/>
  </p:normalViewPr>
  <p:slideViewPr>
    <p:cSldViewPr>
      <p:cViewPr varScale="1">
        <p:scale>
          <a:sx n="81" d="100"/>
          <a:sy n="81" d="100"/>
        </p:scale>
        <p:origin x="2490" y="300"/>
      </p:cViewPr>
      <p:guideLst>
        <p:guide orient="horz" pos="2160"/>
        <p:guide pos="2880"/>
      </p:guideLst>
    </p:cSldViewPr>
  </p:slideViewPr>
  <p:outlineViewPr>
    <p:cViewPr>
      <p:scale>
        <a:sx n="33" d="100"/>
        <a:sy n="33" d="100"/>
      </p:scale>
      <p:origin x="42" y="101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4.6274424030329539E-2"/>
          <c:y val="7.0368449764171739E-2"/>
          <c:w val="0.93520705745115196"/>
          <c:h val="0.81163323694868916"/>
        </c:manualLayout>
      </c:layout>
      <c:lineChart>
        <c:grouping val="standard"/>
        <c:varyColors val="0"/>
        <c:ser>
          <c:idx val="0"/>
          <c:order val="0"/>
          <c:tx>
            <c:strRef>
              <c:f>Sheet1!$A$5</c:f>
              <c:strCache>
                <c:ptCount val="1"/>
                <c:pt idx="0">
                  <c:v>Einesten valmistus</c:v>
                </c:pt>
              </c:strCache>
            </c:strRef>
          </c:tx>
          <c:marker>
            <c:symbol val="none"/>
          </c:marker>
          <c:trendline>
            <c:trendlineType val="linear"/>
            <c:dispRSqr val="0"/>
            <c:dispEq val="0"/>
          </c:trendline>
          <c:cat>
            <c:numRef>
              <c:f>Sheet1!$B$4:$H$4</c:f>
              <c:numCache>
                <c:formatCode>General</c:formatCode>
                <c:ptCount val="7"/>
                <c:pt idx="0">
                  <c:v>2006</c:v>
                </c:pt>
                <c:pt idx="1">
                  <c:v>2007</c:v>
                </c:pt>
                <c:pt idx="2">
                  <c:v>2008</c:v>
                </c:pt>
                <c:pt idx="3">
                  <c:v>2009</c:v>
                </c:pt>
                <c:pt idx="4">
                  <c:v>2010</c:v>
                </c:pt>
                <c:pt idx="5">
                  <c:v>2011</c:v>
                </c:pt>
                <c:pt idx="6">
                  <c:v>2012</c:v>
                </c:pt>
              </c:numCache>
            </c:numRef>
          </c:cat>
          <c:val>
            <c:numRef>
              <c:f>Sheet1!$B$5:$H$5</c:f>
              <c:numCache>
                <c:formatCode>General</c:formatCode>
                <c:ptCount val="7"/>
                <c:pt idx="0">
                  <c:v>218</c:v>
                </c:pt>
                <c:pt idx="1">
                  <c:v>230</c:v>
                </c:pt>
                <c:pt idx="2">
                  <c:v>309</c:v>
                </c:pt>
                <c:pt idx="3">
                  <c:v>315</c:v>
                </c:pt>
                <c:pt idx="4">
                  <c:v>336</c:v>
                </c:pt>
                <c:pt idx="5">
                  <c:v>327</c:v>
                </c:pt>
                <c:pt idx="6">
                  <c:v>353</c:v>
                </c:pt>
              </c:numCache>
            </c:numRef>
          </c:val>
          <c:smooth val="0"/>
          <c:extLst>
            <c:ext xmlns:c16="http://schemas.microsoft.com/office/drawing/2014/chart" uri="{C3380CC4-5D6E-409C-BE32-E72D297353CC}">
              <c16:uniqueId val="{00000001-83C8-4175-8654-5E63974EE935}"/>
            </c:ext>
          </c:extLst>
        </c:ser>
        <c:dLbls>
          <c:showLegendKey val="0"/>
          <c:showVal val="0"/>
          <c:showCatName val="0"/>
          <c:showSerName val="0"/>
          <c:showPercent val="0"/>
          <c:showBubbleSize val="0"/>
        </c:dLbls>
        <c:smooth val="0"/>
        <c:axId val="104733312"/>
        <c:axId val="126505728"/>
      </c:lineChart>
      <c:catAx>
        <c:axId val="104733312"/>
        <c:scaling>
          <c:orientation val="minMax"/>
        </c:scaling>
        <c:delete val="0"/>
        <c:axPos val="b"/>
        <c:numFmt formatCode="General" sourceLinked="1"/>
        <c:majorTickMark val="out"/>
        <c:minorTickMark val="none"/>
        <c:tickLblPos val="nextTo"/>
        <c:crossAx val="126505728"/>
        <c:crosses val="autoZero"/>
        <c:auto val="1"/>
        <c:lblAlgn val="ctr"/>
        <c:lblOffset val="100"/>
        <c:noMultiLvlLbl val="0"/>
      </c:catAx>
      <c:valAx>
        <c:axId val="126505728"/>
        <c:scaling>
          <c:orientation val="minMax"/>
        </c:scaling>
        <c:delete val="0"/>
        <c:axPos val="l"/>
        <c:majorGridlines/>
        <c:numFmt formatCode="General" sourceLinked="1"/>
        <c:majorTickMark val="out"/>
        <c:minorTickMark val="none"/>
        <c:tickLblPos val="nextTo"/>
        <c:txPr>
          <a:bodyPr/>
          <a:lstStyle/>
          <a:p>
            <a:pPr>
              <a:defRPr baseline="0"/>
            </a:pPr>
            <a:endParaRPr lang="fi-FI"/>
          </a:p>
        </c:txPr>
        <c:crossAx val="104733312"/>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0.5175</cdr:x>
      <cdr:y>0.48362</cdr:y>
    </cdr:from>
    <cdr:to>
      <cdr:x>0.62861</cdr:x>
      <cdr:y>0.68565</cdr:y>
    </cdr:to>
    <cdr:sp macro="" textlink="">
      <cdr:nvSpPr>
        <cdr:cNvPr id="2" name="TextBox 1"/>
        <cdr:cNvSpPr txBox="1"/>
      </cdr:nvSpPr>
      <cdr:spPr>
        <a:xfrm xmlns:a="http://schemas.openxmlformats.org/drawingml/2006/main">
          <a:off x="4258816" y="21888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2000" dirty="0"/>
            <a:t>Keskimäärin kasvua 9% / vuosi</a:t>
          </a:r>
        </a:p>
      </cdr:txBody>
    </cdr:sp>
  </cdr:relSizeAnchor>
  <cdr:relSizeAnchor xmlns:cdr="http://schemas.openxmlformats.org/drawingml/2006/chartDrawing">
    <cdr:from>
      <cdr:x>0.03626</cdr:x>
      <cdr:y>0.79797</cdr:y>
    </cdr:from>
    <cdr:to>
      <cdr:x>0.19112</cdr:x>
      <cdr:y>0.84955</cdr:y>
    </cdr:to>
    <cdr:sp macro="" textlink="">
      <cdr:nvSpPr>
        <cdr:cNvPr id="3" name="TextBox 2"/>
        <cdr:cNvSpPr txBox="1"/>
      </cdr:nvSpPr>
      <cdr:spPr>
        <a:xfrm xmlns:a="http://schemas.openxmlformats.org/drawingml/2006/main">
          <a:off x="298376" y="3611563"/>
          <a:ext cx="1274440" cy="2334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100" dirty="0"/>
            <a:t>Lähde: Tilastokeskus</a:t>
          </a:r>
        </a:p>
      </cdr:txBody>
    </cdr:sp>
  </cdr:relSizeAnchor>
  <cdr:relSizeAnchor xmlns:cdr="http://schemas.openxmlformats.org/drawingml/2006/chartDrawing">
    <cdr:from>
      <cdr:x>0.06116</cdr:x>
      <cdr:y>0.60377</cdr:y>
    </cdr:from>
    <cdr:to>
      <cdr:x>0.98864</cdr:x>
      <cdr:y>0.67925</cdr:y>
    </cdr:to>
    <cdr:sp macro="" textlink="">
      <cdr:nvSpPr>
        <cdr:cNvPr id="4" name="TextBox 3"/>
        <cdr:cNvSpPr txBox="1"/>
      </cdr:nvSpPr>
      <cdr:spPr>
        <a:xfrm xmlns:a="http://schemas.openxmlformats.org/drawingml/2006/main">
          <a:off x="503287" y="2304206"/>
          <a:ext cx="763284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FD920-DFFD-469B-B0E0-C32A91A94EA7}" type="datetimeFigureOut">
              <a:rPr lang="fi-FI" smtClean="0"/>
              <a:pPr/>
              <a:t>24.2.2026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A595A-F971-476D-BFD6-62042A4A3FA9}" type="slidenum">
              <a:rPr lang="fi-FI" smtClean="0"/>
              <a:pPr/>
              <a:t>‹#›</a:t>
            </a:fld>
            <a:endParaRPr lang="fi-FI"/>
          </a:p>
        </p:txBody>
      </p:sp>
    </p:spTree>
    <p:extLst>
      <p:ext uri="{BB962C8B-B14F-4D97-AF65-F5344CB8AC3E}">
        <p14:creationId xmlns:p14="http://schemas.microsoft.com/office/powerpoint/2010/main" val="2640783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FI" dirty="0"/>
              <a:t>Vaihda päiväys</a:t>
            </a:r>
            <a:r>
              <a:rPr lang="fi-FI" baseline="0" dirty="0"/>
              <a:t> ja nimi: klikkaa alaviite -&gt; korvaa mallitiedot -&gt; </a:t>
            </a:r>
            <a:r>
              <a:rPr lang="fi-FI" baseline="0" dirty="0" err="1"/>
              <a:t>apply</a:t>
            </a:r>
            <a:r>
              <a:rPr lang="fi-FI" baseline="0" dirty="0"/>
              <a:t> to </a:t>
            </a:r>
            <a:r>
              <a:rPr lang="fi-FI" baseline="0" dirty="0" err="1"/>
              <a:t>all</a:t>
            </a:r>
            <a:endParaRPr lang="fi-FI" dirty="0"/>
          </a:p>
        </p:txBody>
      </p:sp>
      <p:sp>
        <p:nvSpPr>
          <p:cNvPr id="4" name="Slide Number Placeholder 3"/>
          <p:cNvSpPr>
            <a:spLocks noGrp="1"/>
          </p:cNvSpPr>
          <p:nvPr>
            <p:ph type="sldNum" sz="quarter" idx="10"/>
          </p:nvPr>
        </p:nvSpPr>
        <p:spPr/>
        <p:txBody>
          <a:bodyPr/>
          <a:lstStyle/>
          <a:p>
            <a:fld id="{A0AA595A-F971-476D-BFD6-62042A4A3FA9}" type="slidenum">
              <a:rPr lang="fi-FI" smtClean="0"/>
              <a:pPr/>
              <a:t>2</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Kiitos Tage Neuman.</a:t>
            </a:r>
          </a:p>
        </p:txBody>
      </p:sp>
      <p:sp>
        <p:nvSpPr>
          <p:cNvPr id="4" name="Slide Number Placeholder 3"/>
          <p:cNvSpPr>
            <a:spLocks noGrp="1"/>
          </p:cNvSpPr>
          <p:nvPr>
            <p:ph type="sldNum" sz="quarter" idx="10"/>
          </p:nvPr>
        </p:nvSpPr>
        <p:spPr/>
        <p:txBody>
          <a:bodyPr/>
          <a:lstStyle/>
          <a:p>
            <a:fld id="{A0AA595A-F971-476D-BFD6-62042A4A3FA9}" type="slidenum">
              <a:rPr lang="fi-FI" smtClean="0"/>
              <a:pPr/>
              <a:t>13</a:t>
            </a:fld>
            <a:endParaRPr lang="fi-FI"/>
          </a:p>
        </p:txBody>
      </p:sp>
    </p:spTree>
    <p:extLst>
      <p:ext uri="{BB962C8B-B14F-4D97-AF65-F5344CB8AC3E}">
        <p14:creationId xmlns:p14="http://schemas.microsoft.com/office/powerpoint/2010/main" val="33157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Elinan Särmälän oamkohtaisesti kokema tilanne.</a:t>
            </a:r>
          </a:p>
        </p:txBody>
      </p:sp>
      <p:sp>
        <p:nvSpPr>
          <p:cNvPr id="4" name="Slide Number Placeholder 3"/>
          <p:cNvSpPr>
            <a:spLocks noGrp="1"/>
          </p:cNvSpPr>
          <p:nvPr>
            <p:ph type="sldNum" sz="quarter" idx="10"/>
          </p:nvPr>
        </p:nvSpPr>
        <p:spPr/>
        <p:txBody>
          <a:bodyPr/>
          <a:lstStyle/>
          <a:p>
            <a:fld id="{A0AA595A-F971-476D-BFD6-62042A4A3FA9}" type="slidenum">
              <a:rPr lang="fi-FI" smtClean="0"/>
              <a:pPr/>
              <a:t>16</a:t>
            </a:fld>
            <a:endParaRPr lang="fi-FI"/>
          </a:p>
        </p:txBody>
      </p:sp>
    </p:spTree>
    <p:extLst>
      <p:ext uri="{BB962C8B-B14F-4D97-AF65-F5344CB8AC3E}">
        <p14:creationId xmlns:p14="http://schemas.microsoft.com/office/powerpoint/2010/main" val="87957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Tomi Lanton sähköpostiviesti 31.10.2014 PMN:lle ja voudeille. Kiitos Tomi</a:t>
            </a:r>
          </a:p>
        </p:txBody>
      </p:sp>
      <p:sp>
        <p:nvSpPr>
          <p:cNvPr id="4" name="Slide Number Placeholder 3"/>
          <p:cNvSpPr>
            <a:spLocks noGrp="1"/>
          </p:cNvSpPr>
          <p:nvPr>
            <p:ph type="sldNum" sz="quarter" idx="10"/>
          </p:nvPr>
        </p:nvSpPr>
        <p:spPr/>
        <p:txBody>
          <a:bodyPr/>
          <a:lstStyle/>
          <a:p>
            <a:fld id="{A0AA595A-F971-476D-BFD6-62042A4A3FA9}" type="slidenum">
              <a:rPr lang="fi-FI" smtClean="0"/>
              <a:pPr/>
              <a:t>19</a:t>
            </a:fld>
            <a:endParaRPr lang="fi-FI"/>
          </a:p>
        </p:txBody>
      </p:sp>
    </p:spTree>
    <p:extLst>
      <p:ext uri="{BB962C8B-B14F-4D97-AF65-F5344CB8AC3E}">
        <p14:creationId xmlns:p14="http://schemas.microsoft.com/office/powerpoint/2010/main" val="3973341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3" name="Picture 3" descr="logo_rotisseurs"/>
          <p:cNvPicPr>
            <a:picLocks noChangeAspect="1" noChangeArrowheads="1"/>
          </p:cNvPicPr>
          <p:nvPr/>
        </p:nvPicPr>
        <p:blipFill>
          <a:blip r:embed="rId2" cstate="print">
            <a:lum bright="90000" contrast="-90000"/>
          </a:blip>
          <a:srcRect/>
          <a:stretch>
            <a:fillRect/>
          </a:stretch>
        </p:blipFill>
        <p:spPr bwMode="auto">
          <a:xfrm>
            <a:off x="2771775" y="2349500"/>
            <a:ext cx="3598863" cy="3598863"/>
          </a:xfrm>
          <a:prstGeom prst="rect">
            <a:avLst/>
          </a:prstGeom>
          <a:noFill/>
        </p:spPr>
      </p:pic>
      <p:sp>
        <p:nvSpPr>
          <p:cNvPr id="5122" name="Rectangle 2"/>
          <p:cNvSpPr>
            <a:spLocks noGrp="1" noChangeArrowheads="1"/>
          </p:cNvSpPr>
          <p:nvPr>
            <p:ph type="subTitle" idx="1"/>
          </p:nvPr>
        </p:nvSpPr>
        <p:spPr>
          <a:xfrm>
            <a:off x="684213" y="4149725"/>
            <a:ext cx="3095625" cy="719138"/>
          </a:xfrm>
        </p:spPr>
        <p:txBody>
          <a:bodyPr/>
          <a:lstStyle>
            <a:lvl1pPr marL="0" indent="0">
              <a:buFontTx/>
              <a:buNone/>
              <a:defRPr sz="1800">
                <a:solidFill>
                  <a:srgbClr val="CC0000"/>
                </a:solidFill>
              </a:defRPr>
            </a:lvl1pPr>
          </a:lstStyle>
          <a:p>
            <a:r>
              <a:rPr lang="en-US"/>
              <a:t>Click to edit Master subtitle style</a:t>
            </a:r>
          </a:p>
        </p:txBody>
      </p:sp>
      <p:sp>
        <p:nvSpPr>
          <p:cNvPr id="5124" name="Rectangle 4"/>
          <p:cNvSpPr>
            <a:spLocks noChangeArrowheads="1"/>
          </p:cNvSpPr>
          <p:nvPr/>
        </p:nvSpPr>
        <p:spPr bwMode="auto">
          <a:xfrm>
            <a:off x="0" y="0"/>
            <a:ext cx="9144000" cy="1412875"/>
          </a:xfrm>
          <a:prstGeom prst="rect">
            <a:avLst/>
          </a:prstGeom>
          <a:solidFill>
            <a:srgbClr val="AD9961">
              <a:alpha val="64999"/>
            </a:srgbClr>
          </a:solidFill>
          <a:ln w="9525">
            <a:solidFill>
              <a:schemeClr val="tx1"/>
            </a:solidFill>
            <a:miter lim="800000"/>
            <a:headEnd/>
            <a:tailEnd/>
          </a:ln>
          <a:effectLst/>
        </p:spPr>
        <p:txBody>
          <a:bodyPr wrap="none" anchor="ctr"/>
          <a:lstStyle/>
          <a:p>
            <a:pPr fontAlgn="base">
              <a:spcBef>
                <a:spcPct val="0"/>
              </a:spcBef>
              <a:spcAft>
                <a:spcPct val="0"/>
              </a:spcAft>
            </a:pPr>
            <a:endParaRPr lang="fi-FI">
              <a:solidFill>
                <a:srgbClr val="000000"/>
              </a:solidFill>
            </a:endParaRPr>
          </a:p>
        </p:txBody>
      </p:sp>
      <p:sp>
        <p:nvSpPr>
          <p:cNvPr id="5125" name="Rectangle 5"/>
          <p:cNvSpPr>
            <a:spLocks noGrp="1" noChangeArrowheads="1"/>
          </p:cNvSpPr>
          <p:nvPr>
            <p:ph type="ctrTitle"/>
          </p:nvPr>
        </p:nvSpPr>
        <p:spPr>
          <a:xfrm>
            <a:off x="685800" y="2130425"/>
            <a:ext cx="7772400" cy="1470025"/>
          </a:xfrm>
        </p:spPr>
        <p:txBody>
          <a:bodyPr/>
          <a:lstStyle>
            <a:lvl1pPr>
              <a:defRPr>
                <a:solidFill>
                  <a:srgbClr val="003399"/>
                </a:solidFill>
              </a:defRPr>
            </a:lvl1pPr>
          </a:lstStyle>
          <a:p>
            <a:r>
              <a:rPr lang="en-US"/>
              <a:t>Click to edit Master title style</a:t>
            </a:r>
          </a:p>
        </p:txBody>
      </p:sp>
      <p:sp>
        <p:nvSpPr>
          <p:cNvPr id="5128" name="Rectangle 8"/>
          <p:cNvSpPr>
            <a:spLocks noGrp="1" noChangeArrowheads="1"/>
          </p:cNvSpPr>
          <p:nvPr>
            <p:ph type="sldNum" sz="quarter" idx="4"/>
          </p:nvPr>
        </p:nvSpPr>
        <p:spPr/>
        <p:txBody>
          <a:bodyPr/>
          <a:lstStyle>
            <a:lvl1pPr>
              <a:defRPr/>
            </a:lvl1pPr>
          </a:lstStyle>
          <a:p>
            <a:fld id="{2923CE1B-49AA-4D6F-88B0-AB18B4EA5976}" type="slidenum">
              <a:rPr lang="en-US">
                <a:solidFill>
                  <a:srgbClr val="808080"/>
                </a:solidFill>
              </a:rPr>
              <a:pPr/>
              <a:t>‹#›</a:t>
            </a:fld>
            <a:endParaRPr lang="en-US">
              <a:solidFill>
                <a:srgbClr val="808080"/>
              </a:solidFill>
            </a:endParaRPr>
          </a:p>
        </p:txBody>
      </p:sp>
      <p:sp>
        <p:nvSpPr>
          <p:cNvPr id="5130" name="Text Box 10"/>
          <p:cNvSpPr txBox="1">
            <a:spLocks noChangeArrowheads="1"/>
          </p:cNvSpPr>
          <p:nvPr/>
        </p:nvSpPr>
        <p:spPr bwMode="auto">
          <a:xfrm>
            <a:off x="5364163" y="476250"/>
            <a:ext cx="2447925" cy="519113"/>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300" b="1">
                <a:solidFill>
                  <a:srgbClr val="000000"/>
                </a:solidFill>
                <a:latin typeface="Helvetica"/>
                <a:ea typeface="Helvetica"/>
                <a:cs typeface="Helvetica"/>
              </a:rPr>
              <a:t>Cha</a:t>
            </a:r>
            <a:r>
              <a:rPr lang="en-US" sz="1300" b="1">
                <a:solidFill>
                  <a:srgbClr val="000000"/>
                </a:solidFill>
                <a:ea typeface="Helvetica"/>
                <a:cs typeface="Helvetica"/>
              </a:rPr>
              <a:t>î</a:t>
            </a:r>
            <a:r>
              <a:rPr lang="en-US" sz="1300" b="1">
                <a:solidFill>
                  <a:srgbClr val="000000"/>
                </a:solidFill>
                <a:latin typeface="Helvetica"/>
                <a:ea typeface="Helvetica"/>
                <a:cs typeface="Helvetica"/>
              </a:rPr>
              <a:t>ne des Rôtisseurs</a:t>
            </a:r>
          </a:p>
          <a:p>
            <a:pPr algn="r" fontAlgn="base">
              <a:spcBef>
                <a:spcPct val="50000"/>
              </a:spcBef>
              <a:spcAft>
                <a:spcPct val="0"/>
              </a:spcAft>
            </a:pPr>
            <a:r>
              <a:rPr lang="en-US" sz="1000" i="1">
                <a:solidFill>
                  <a:srgbClr val="000000"/>
                </a:solidFill>
                <a:latin typeface="Helvetica"/>
                <a:ea typeface="Helvetica"/>
                <a:cs typeface="Helvetica"/>
              </a:rPr>
              <a:t>Accosiation Mondiale de la Gastronomie</a:t>
            </a:r>
          </a:p>
        </p:txBody>
      </p:sp>
      <p:pic>
        <p:nvPicPr>
          <p:cNvPr id="5131" name="Picture 11" descr="CDR_New_Logo_RGB_WEB"/>
          <p:cNvPicPr>
            <a:picLocks noChangeAspect="1" noChangeArrowheads="1"/>
          </p:cNvPicPr>
          <p:nvPr/>
        </p:nvPicPr>
        <p:blipFill>
          <a:blip r:embed="rId3" cstate="print"/>
          <a:srcRect/>
          <a:stretch>
            <a:fillRect/>
          </a:stretch>
        </p:blipFill>
        <p:spPr bwMode="auto">
          <a:xfrm>
            <a:off x="7812088" y="188913"/>
            <a:ext cx="1081087" cy="1081087"/>
          </a:xfrm>
          <a:prstGeom prst="rect">
            <a:avLst/>
          </a:prstGeom>
          <a:noFill/>
        </p:spPr>
      </p:pic>
      <p:sp>
        <p:nvSpPr>
          <p:cNvPr id="5133" name="Rectangle 13"/>
          <p:cNvSpPr>
            <a:spLocks noGrp="1" noChangeArrowheads="1"/>
          </p:cNvSpPr>
          <p:nvPr>
            <p:ph type="ftr" sz="quarter" idx="3"/>
          </p:nvPr>
        </p:nvSpPr>
        <p:spPr/>
        <p:txBody>
          <a:bodyPr/>
          <a:lstStyle>
            <a:lvl1pPr>
              <a:defRPr>
                <a:solidFill>
                  <a:schemeClr val="bg2"/>
                </a:solidFill>
              </a:defRPr>
            </a:lvl1pPr>
          </a:lstStyle>
          <a:p>
            <a:r>
              <a:rPr lang="en-US">
                <a:solidFill>
                  <a:srgbClr val="808080"/>
                </a:solidFill>
              </a:rPr>
              <a:t>pvä/kk/vuosi      Arvo Nimi</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fi-FI" dirty="0"/>
          </a:p>
        </p:txBody>
      </p:sp>
      <p:sp>
        <p:nvSpPr>
          <p:cNvPr id="3" name="Content Placeholder 2"/>
          <p:cNvSpPr>
            <a:spLocks noGrp="1"/>
          </p:cNvSpPr>
          <p:nvPr>
            <p:ph idx="1"/>
          </p:nvPr>
        </p:nvSpPr>
        <p:spPr/>
        <p:txBody>
          <a:bodyPr/>
          <a:lstStyle>
            <a:lvl1pPr>
              <a:defRPr sz="2400"/>
            </a:lvl1pPr>
            <a:lvl2pPr>
              <a:buClrTx/>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lide Number Placeholder 3"/>
          <p:cNvSpPr>
            <a:spLocks noGrp="1"/>
          </p:cNvSpPr>
          <p:nvPr>
            <p:ph type="sldNum" sz="quarter" idx="10"/>
          </p:nvPr>
        </p:nvSpPr>
        <p:spPr/>
        <p:txBody>
          <a:bodyPr/>
          <a:lstStyle>
            <a:lvl1pPr>
              <a:defRPr/>
            </a:lvl1pPr>
          </a:lstStyle>
          <a:p>
            <a:fld id="{2952E529-0B2B-4C23-9AE5-D466D8E0AE15}" type="slidenum">
              <a:rPr lang="en-US">
                <a:solidFill>
                  <a:srgbClr val="808080"/>
                </a:solidFill>
              </a:rPr>
              <a:pPr/>
              <a:t>‹#›</a:t>
            </a:fld>
            <a:endParaRPr lang="en-US">
              <a:solidFill>
                <a:srgbClr val="808080"/>
              </a:solidFill>
            </a:endParaRPr>
          </a:p>
        </p:txBody>
      </p:sp>
      <p:sp>
        <p:nvSpPr>
          <p:cNvPr id="5" name="Footer Placeholder 4"/>
          <p:cNvSpPr>
            <a:spLocks noGrp="1"/>
          </p:cNvSpPr>
          <p:nvPr>
            <p:ph type="ftr" sz="quarter" idx="11"/>
          </p:nvPr>
        </p:nvSpPr>
        <p:spPr>
          <a:xfrm>
            <a:off x="395536" y="6453336"/>
            <a:ext cx="5624512" cy="268287"/>
          </a:xfrm>
        </p:spPr>
        <p:txBody>
          <a:bodyPr/>
          <a:lstStyle>
            <a:lvl1pPr>
              <a:defRPr>
                <a:solidFill>
                  <a:schemeClr val="bg1">
                    <a:lumMod val="50000"/>
                  </a:schemeClr>
                </a:solidFill>
              </a:defRPr>
            </a:lvl1pPr>
          </a:lstStyle>
          <a:p>
            <a:r>
              <a:rPr lang="en-US"/>
              <a:t>pvä/kk/vuosi      Arvo Nimi</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fi-FI" dirty="0"/>
          </a:p>
        </p:txBody>
      </p:sp>
      <p:sp>
        <p:nvSpPr>
          <p:cNvPr id="3" name="Content Placeholder 2"/>
          <p:cNvSpPr>
            <a:spLocks noGrp="1"/>
          </p:cNvSpPr>
          <p:nvPr>
            <p:ph sz="half" idx="1"/>
          </p:nvPr>
        </p:nvSpPr>
        <p:spPr>
          <a:xfrm>
            <a:off x="468313" y="2420938"/>
            <a:ext cx="4038600" cy="3816350"/>
          </a:xfrm>
        </p:spPr>
        <p:txBody>
          <a:bodyPr/>
          <a:lstStyle>
            <a:lvl1pPr>
              <a:defRPr sz="2400"/>
            </a:lvl1pPr>
            <a:lvl2pPr>
              <a:buClrTx/>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59313" y="2420938"/>
            <a:ext cx="4038600" cy="3816350"/>
          </a:xfrm>
        </p:spPr>
        <p:txBody>
          <a:bodyPr/>
          <a:lstStyle>
            <a:lvl1pPr>
              <a:defRPr sz="2400"/>
            </a:lvl1pPr>
            <a:lvl2pPr>
              <a:buClrTx/>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Slide Number Placeholder 4"/>
          <p:cNvSpPr>
            <a:spLocks noGrp="1"/>
          </p:cNvSpPr>
          <p:nvPr>
            <p:ph type="sldNum" sz="quarter" idx="10"/>
          </p:nvPr>
        </p:nvSpPr>
        <p:spPr/>
        <p:txBody>
          <a:bodyPr/>
          <a:lstStyle>
            <a:lvl1pPr>
              <a:defRPr/>
            </a:lvl1pPr>
          </a:lstStyle>
          <a:p>
            <a:fld id="{060895BB-F99C-4433-947C-1A4A77CDD8DE}" type="slidenum">
              <a:rPr lang="en-US">
                <a:solidFill>
                  <a:srgbClr val="808080"/>
                </a:solidFill>
              </a:rPr>
              <a:pPr/>
              <a:t>‹#›</a:t>
            </a:fld>
            <a:endParaRPr lang="en-US">
              <a:solidFill>
                <a:srgbClr val="808080"/>
              </a:solidFill>
            </a:endParaRPr>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r>
              <a:rPr lang="en-US"/>
              <a:t>pvä/kk/vuosi      Arvo Nimi</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Slide Number Placeholder 2"/>
          <p:cNvSpPr>
            <a:spLocks noGrp="1"/>
          </p:cNvSpPr>
          <p:nvPr>
            <p:ph type="sldNum" sz="quarter" idx="10"/>
          </p:nvPr>
        </p:nvSpPr>
        <p:spPr/>
        <p:txBody>
          <a:bodyPr/>
          <a:lstStyle>
            <a:lvl1pPr>
              <a:defRPr/>
            </a:lvl1pPr>
          </a:lstStyle>
          <a:p>
            <a:fld id="{4A7EAE52-D815-4043-BA9A-29C94EC72B39}" type="slidenum">
              <a:rPr lang="en-US">
                <a:solidFill>
                  <a:srgbClr val="808080"/>
                </a:solidFill>
              </a:rPr>
              <a:pPr/>
              <a:t>‹#›</a:t>
            </a:fld>
            <a:endParaRPr lang="en-US">
              <a:solidFill>
                <a:srgbClr val="808080"/>
              </a:solidFill>
            </a:endParaRPr>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r>
              <a:rPr lang="en-US"/>
              <a:t>pvä/kk/vuosi      Arvo Nimi</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7BD0212-196A-42E1-9ABE-9F3DBD612636}" type="slidenum">
              <a:rPr lang="en-US">
                <a:solidFill>
                  <a:srgbClr val="808080"/>
                </a:solidFill>
              </a:rPr>
              <a:pPr/>
              <a:t>‹#›</a:t>
            </a:fld>
            <a:endParaRPr lang="en-US">
              <a:solidFill>
                <a:srgbClr val="808080"/>
              </a:solidFill>
            </a:endParaRPr>
          </a:p>
        </p:txBody>
      </p:sp>
      <p:sp>
        <p:nvSpPr>
          <p:cNvPr id="3" name="Footer Placeholder 2"/>
          <p:cNvSpPr>
            <a:spLocks noGrp="1"/>
          </p:cNvSpPr>
          <p:nvPr>
            <p:ph type="ftr" sz="quarter" idx="11"/>
          </p:nvPr>
        </p:nvSpPr>
        <p:spPr/>
        <p:txBody>
          <a:bodyPr/>
          <a:lstStyle>
            <a:lvl1pPr>
              <a:defRPr>
                <a:solidFill>
                  <a:schemeClr val="bg1">
                    <a:lumMod val="50000"/>
                  </a:schemeClr>
                </a:solidFill>
              </a:defRPr>
            </a:lvl1pPr>
          </a:lstStyle>
          <a:p>
            <a:r>
              <a:rPr lang="en-US"/>
              <a:t>pvä/kk/vuosi      Arvo Nimi</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1680" y="486916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691680" y="1556792"/>
            <a:ext cx="5486400" cy="30963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4" name="Text Placeholder 3"/>
          <p:cNvSpPr>
            <a:spLocks noGrp="1"/>
          </p:cNvSpPr>
          <p:nvPr>
            <p:ph type="body" sz="half" idx="2"/>
          </p:nvPr>
        </p:nvSpPr>
        <p:spPr>
          <a:xfrm>
            <a:off x="1691680" y="544522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79BBAED-4216-4A98-B74B-398B4FD90442}" type="slidenum">
              <a:rPr lang="en-US">
                <a:solidFill>
                  <a:srgbClr val="808080"/>
                </a:solidFill>
              </a:rPr>
              <a:pPr/>
              <a:t>‹#›</a:t>
            </a:fld>
            <a:endParaRPr lang="en-US">
              <a:solidFill>
                <a:srgbClr val="808080"/>
              </a:solidFill>
            </a:endParaRPr>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r>
              <a:rPr lang="en-US"/>
              <a:t>pvä/kk/vuosi      Arvo Nimi</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lvl2pPr>
              <a:buClrTx/>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lide Number Placeholder 3"/>
          <p:cNvSpPr>
            <a:spLocks noGrp="1"/>
          </p:cNvSpPr>
          <p:nvPr>
            <p:ph type="sldNum" sz="quarter" idx="10"/>
          </p:nvPr>
        </p:nvSpPr>
        <p:spPr/>
        <p:txBody>
          <a:bodyPr/>
          <a:lstStyle>
            <a:lvl1pPr>
              <a:defRPr/>
            </a:lvl1pPr>
          </a:lstStyle>
          <a:p>
            <a:fld id="{58F91D0C-7E73-431B-AD85-2F997F0CAC1E}" type="slidenum">
              <a:rPr lang="en-US">
                <a:solidFill>
                  <a:srgbClr val="808080"/>
                </a:solidFill>
              </a:rPr>
              <a:pPr/>
              <a:t>‹#›</a:t>
            </a:fld>
            <a:endParaRPr lang="en-US">
              <a:solidFill>
                <a:srgbClr val="808080"/>
              </a:solidFill>
            </a:endParaRPr>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r>
              <a:rPr lang="en-US"/>
              <a:t>pvä/kk/vuosi      Arvo Nimi</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logo_rotisseurs"/>
          <p:cNvPicPr>
            <a:picLocks noChangeAspect="1" noChangeArrowheads="1"/>
          </p:cNvPicPr>
          <p:nvPr/>
        </p:nvPicPr>
        <p:blipFill>
          <a:blip r:embed="rId9" cstate="print">
            <a:lum bright="90000" contrast="-90000"/>
          </a:blip>
          <a:srcRect/>
          <a:stretch>
            <a:fillRect/>
          </a:stretch>
        </p:blipFill>
        <p:spPr bwMode="auto">
          <a:xfrm>
            <a:off x="2843808" y="2564904"/>
            <a:ext cx="3598863" cy="3598863"/>
          </a:xfrm>
          <a:prstGeom prst="rect">
            <a:avLst/>
          </a:prstGeom>
          <a:noFill/>
        </p:spPr>
      </p:pic>
      <p:sp>
        <p:nvSpPr>
          <p:cNvPr id="1027" name="Rectangle 3"/>
          <p:cNvSpPr>
            <a:spLocks noGrp="1" noChangeArrowheads="1"/>
          </p:cNvSpPr>
          <p:nvPr>
            <p:ph type="body" idx="1"/>
          </p:nvPr>
        </p:nvSpPr>
        <p:spPr bwMode="auto">
          <a:xfrm>
            <a:off x="468313" y="2420938"/>
            <a:ext cx="8229600" cy="3816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3" name="Rectangle 9"/>
          <p:cNvSpPr>
            <a:spLocks noChangeArrowheads="1"/>
          </p:cNvSpPr>
          <p:nvPr/>
        </p:nvSpPr>
        <p:spPr bwMode="auto">
          <a:xfrm>
            <a:off x="0" y="0"/>
            <a:ext cx="9144000" cy="1412875"/>
          </a:xfrm>
          <a:prstGeom prst="rect">
            <a:avLst/>
          </a:prstGeom>
          <a:solidFill>
            <a:srgbClr val="AD9961">
              <a:alpha val="64999"/>
            </a:srgbClr>
          </a:solidFill>
          <a:ln w="9525">
            <a:solidFill>
              <a:schemeClr val="tx1"/>
            </a:solidFill>
            <a:miter lim="800000"/>
            <a:headEnd/>
            <a:tailEnd/>
          </a:ln>
          <a:effectLst/>
        </p:spPr>
        <p:txBody>
          <a:bodyPr wrap="none" anchor="ctr"/>
          <a:lstStyle/>
          <a:p>
            <a:pPr fontAlgn="base">
              <a:spcBef>
                <a:spcPct val="0"/>
              </a:spcBef>
              <a:spcAft>
                <a:spcPct val="0"/>
              </a:spcAft>
            </a:pPr>
            <a:endParaRPr lang="fi-FI">
              <a:solidFill>
                <a:srgbClr val="000000"/>
              </a:solidFill>
            </a:endParaRPr>
          </a:p>
        </p:txBody>
      </p:sp>
      <p:sp>
        <p:nvSpPr>
          <p:cNvPr id="1026" name="Rectangle 2"/>
          <p:cNvSpPr>
            <a:spLocks noGrp="1" noChangeArrowheads="1"/>
          </p:cNvSpPr>
          <p:nvPr>
            <p:ph type="title"/>
          </p:nvPr>
        </p:nvSpPr>
        <p:spPr bwMode="auto">
          <a:xfrm>
            <a:off x="468313" y="1557338"/>
            <a:ext cx="8207375" cy="7191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defRPr>
            </a:lvl1pPr>
          </a:lstStyle>
          <a:p>
            <a:pPr fontAlgn="base">
              <a:spcBef>
                <a:spcPct val="0"/>
              </a:spcBef>
              <a:spcAft>
                <a:spcPct val="0"/>
              </a:spcAft>
            </a:pPr>
            <a:fld id="{FE58E7EF-A4C2-4DDC-AF86-B00E522A8740}" type="slidenum">
              <a:rPr lang="en-US">
                <a:solidFill>
                  <a:srgbClr val="808080"/>
                </a:solidFill>
              </a:rPr>
              <a:pPr fontAlgn="base">
                <a:spcBef>
                  <a:spcPct val="0"/>
                </a:spcBef>
                <a:spcAft>
                  <a:spcPct val="0"/>
                </a:spcAft>
              </a:pPr>
              <a:t>‹#›</a:t>
            </a:fld>
            <a:endParaRPr lang="en-US">
              <a:solidFill>
                <a:srgbClr val="808080"/>
              </a:solidFill>
            </a:endParaRPr>
          </a:p>
        </p:txBody>
      </p:sp>
      <p:sp>
        <p:nvSpPr>
          <p:cNvPr id="1034" name="Text Box 10"/>
          <p:cNvSpPr txBox="1">
            <a:spLocks noChangeArrowheads="1"/>
          </p:cNvSpPr>
          <p:nvPr/>
        </p:nvSpPr>
        <p:spPr bwMode="auto">
          <a:xfrm>
            <a:off x="5364163" y="476250"/>
            <a:ext cx="2447925" cy="519113"/>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300" b="1">
                <a:solidFill>
                  <a:srgbClr val="000000"/>
                </a:solidFill>
                <a:latin typeface="Helvetica"/>
                <a:ea typeface="Helvetica"/>
                <a:cs typeface="Helvetica"/>
              </a:rPr>
              <a:t>Cha</a:t>
            </a:r>
            <a:r>
              <a:rPr lang="en-US" sz="1300" b="1">
                <a:solidFill>
                  <a:srgbClr val="000000"/>
                </a:solidFill>
                <a:ea typeface="Helvetica"/>
                <a:cs typeface="Helvetica"/>
              </a:rPr>
              <a:t>î</a:t>
            </a:r>
            <a:r>
              <a:rPr lang="en-US" sz="1300" b="1">
                <a:solidFill>
                  <a:srgbClr val="000000"/>
                </a:solidFill>
                <a:latin typeface="Helvetica"/>
                <a:ea typeface="Helvetica"/>
                <a:cs typeface="Helvetica"/>
              </a:rPr>
              <a:t>ne des Rôtisseurs</a:t>
            </a:r>
          </a:p>
          <a:p>
            <a:pPr algn="r" fontAlgn="base">
              <a:spcBef>
                <a:spcPct val="50000"/>
              </a:spcBef>
              <a:spcAft>
                <a:spcPct val="0"/>
              </a:spcAft>
            </a:pPr>
            <a:r>
              <a:rPr lang="en-US" sz="1000" i="1">
                <a:solidFill>
                  <a:srgbClr val="000000"/>
                </a:solidFill>
                <a:latin typeface="Helvetica"/>
                <a:ea typeface="Helvetica"/>
                <a:cs typeface="Helvetica"/>
              </a:rPr>
              <a:t>Accosiation Mondiale de la Gastronomie</a:t>
            </a:r>
          </a:p>
        </p:txBody>
      </p:sp>
      <p:sp>
        <p:nvSpPr>
          <p:cNvPr id="1036" name="Rectangle 12"/>
          <p:cNvSpPr>
            <a:spLocks noGrp="1" noChangeArrowheads="1"/>
          </p:cNvSpPr>
          <p:nvPr>
            <p:ph type="ftr" sz="quarter" idx="3"/>
          </p:nvPr>
        </p:nvSpPr>
        <p:spPr bwMode="auto">
          <a:xfrm>
            <a:off x="395288" y="6453188"/>
            <a:ext cx="5624512"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r>
              <a:rPr lang="en-US">
                <a:solidFill>
                  <a:srgbClr val="000000"/>
                </a:solidFill>
              </a:rPr>
              <a:t>pvä/kk/vuosi      Arvo Nimi</a:t>
            </a:r>
          </a:p>
        </p:txBody>
      </p:sp>
      <p:pic>
        <p:nvPicPr>
          <p:cNvPr id="1039" name="Picture 15" descr="CDR_New_Logo_RGB_WEB"/>
          <p:cNvPicPr>
            <a:picLocks noChangeAspect="1" noChangeArrowheads="1"/>
          </p:cNvPicPr>
          <p:nvPr/>
        </p:nvPicPr>
        <p:blipFill>
          <a:blip r:embed="rId10" cstate="print"/>
          <a:srcRect/>
          <a:stretch>
            <a:fillRect/>
          </a:stretch>
        </p:blipFill>
        <p:spPr bwMode="auto">
          <a:xfrm>
            <a:off x="7812088" y="188913"/>
            <a:ext cx="1081087" cy="1081087"/>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9" r:id="rId6"/>
    <p:sldLayoutId id="2147483670" r:id="rId7"/>
  </p:sldLayoutIdLst>
  <p:hf sldNum="0" hdr="0" dt="0"/>
  <p:txStyles>
    <p:titleStyle>
      <a:lvl1pPr algn="l" rtl="0" eaLnBrk="1" fontAlgn="base" hangingPunct="1">
        <a:spcBef>
          <a:spcPct val="0"/>
        </a:spcBef>
        <a:spcAft>
          <a:spcPct val="0"/>
        </a:spcAft>
        <a:defRPr sz="4400">
          <a:solidFill>
            <a:srgbClr val="00008A"/>
          </a:solidFill>
          <a:latin typeface="+mj-lt"/>
          <a:ea typeface="+mj-ea"/>
          <a:cs typeface="+mj-cs"/>
        </a:defRPr>
      </a:lvl1pPr>
      <a:lvl2pPr algn="l" rtl="0" eaLnBrk="1" fontAlgn="base" hangingPunct="1">
        <a:spcBef>
          <a:spcPct val="0"/>
        </a:spcBef>
        <a:spcAft>
          <a:spcPct val="0"/>
        </a:spcAft>
        <a:defRPr sz="4400">
          <a:solidFill>
            <a:srgbClr val="00008A"/>
          </a:solidFill>
          <a:latin typeface="Arial" pitchFamily="34" charset="0"/>
        </a:defRPr>
      </a:lvl2pPr>
      <a:lvl3pPr algn="l" rtl="0" eaLnBrk="1" fontAlgn="base" hangingPunct="1">
        <a:spcBef>
          <a:spcPct val="0"/>
        </a:spcBef>
        <a:spcAft>
          <a:spcPct val="0"/>
        </a:spcAft>
        <a:defRPr sz="4400">
          <a:solidFill>
            <a:srgbClr val="00008A"/>
          </a:solidFill>
          <a:latin typeface="Arial" pitchFamily="34" charset="0"/>
        </a:defRPr>
      </a:lvl3pPr>
      <a:lvl4pPr algn="l" rtl="0" eaLnBrk="1" fontAlgn="base" hangingPunct="1">
        <a:spcBef>
          <a:spcPct val="0"/>
        </a:spcBef>
        <a:spcAft>
          <a:spcPct val="0"/>
        </a:spcAft>
        <a:defRPr sz="4400">
          <a:solidFill>
            <a:srgbClr val="00008A"/>
          </a:solidFill>
          <a:latin typeface="Arial" pitchFamily="34" charset="0"/>
        </a:defRPr>
      </a:lvl4pPr>
      <a:lvl5pPr algn="l" rtl="0" eaLnBrk="1" fontAlgn="base" hangingPunct="1">
        <a:spcBef>
          <a:spcPct val="0"/>
        </a:spcBef>
        <a:spcAft>
          <a:spcPct val="0"/>
        </a:spcAft>
        <a:defRPr sz="4400">
          <a:solidFill>
            <a:srgbClr val="00008A"/>
          </a:solidFill>
          <a:latin typeface="Arial" pitchFamily="34" charset="0"/>
        </a:defRPr>
      </a:lvl5pPr>
      <a:lvl6pPr marL="457200" algn="l" rtl="0" eaLnBrk="1" fontAlgn="base" hangingPunct="1">
        <a:spcBef>
          <a:spcPct val="0"/>
        </a:spcBef>
        <a:spcAft>
          <a:spcPct val="0"/>
        </a:spcAft>
        <a:defRPr sz="4400">
          <a:solidFill>
            <a:srgbClr val="00008A"/>
          </a:solidFill>
          <a:latin typeface="Arial" pitchFamily="34" charset="0"/>
        </a:defRPr>
      </a:lvl6pPr>
      <a:lvl7pPr marL="914400" algn="l" rtl="0" eaLnBrk="1" fontAlgn="base" hangingPunct="1">
        <a:spcBef>
          <a:spcPct val="0"/>
        </a:spcBef>
        <a:spcAft>
          <a:spcPct val="0"/>
        </a:spcAft>
        <a:defRPr sz="4400">
          <a:solidFill>
            <a:srgbClr val="00008A"/>
          </a:solidFill>
          <a:latin typeface="Arial" pitchFamily="34" charset="0"/>
        </a:defRPr>
      </a:lvl7pPr>
      <a:lvl8pPr marL="1371600" algn="l" rtl="0" eaLnBrk="1" fontAlgn="base" hangingPunct="1">
        <a:spcBef>
          <a:spcPct val="0"/>
        </a:spcBef>
        <a:spcAft>
          <a:spcPct val="0"/>
        </a:spcAft>
        <a:defRPr sz="4400">
          <a:solidFill>
            <a:srgbClr val="00008A"/>
          </a:solidFill>
          <a:latin typeface="Arial" pitchFamily="34" charset="0"/>
        </a:defRPr>
      </a:lvl8pPr>
      <a:lvl9pPr marL="1828800" algn="l" rtl="0" eaLnBrk="1" fontAlgn="base" hangingPunct="1">
        <a:spcBef>
          <a:spcPct val="0"/>
        </a:spcBef>
        <a:spcAft>
          <a:spcPct val="0"/>
        </a:spcAft>
        <a:defRPr sz="4400">
          <a:solidFill>
            <a:srgbClr val="00008A"/>
          </a:solidFill>
          <a:latin typeface="Arial" pitchFamily="34" charset="0"/>
        </a:defRPr>
      </a:lvl9pPr>
    </p:titleStyle>
    <p:bodyStyle>
      <a:lvl1pPr marL="342900" indent="-342900" algn="l" rtl="0" eaLnBrk="1" fontAlgn="base" hangingPunct="1">
        <a:spcBef>
          <a:spcPct val="20000"/>
        </a:spcBef>
        <a:spcAft>
          <a:spcPct val="0"/>
        </a:spcAft>
        <a:buClr>
          <a:srgbClr val="00008A"/>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Tx/>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Font typeface="Arial"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rgbClr val="000066"/>
        </a:buClr>
        <a:buChar char="»"/>
        <a:defRPr sz="2000">
          <a:solidFill>
            <a:schemeClr val="tx1"/>
          </a:solidFill>
          <a:latin typeface="+mn-lt"/>
        </a:defRPr>
      </a:lvl5pPr>
      <a:lvl6pPr marL="2514600" indent="-228600" algn="l" rtl="0" eaLnBrk="1" fontAlgn="base" hangingPunct="1">
        <a:spcBef>
          <a:spcPct val="20000"/>
        </a:spcBef>
        <a:spcAft>
          <a:spcPct val="0"/>
        </a:spcAft>
        <a:buClr>
          <a:srgbClr val="000066"/>
        </a:buClr>
        <a:buChar char="»"/>
        <a:defRPr sz="2000">
          <a:solidFill>
            <a:schemeClr val="tx1"/>
          </a:solidFill>
          <a:latin typeface="+mn-lt"/>
        </a:defRPr>
      </a:lvl6pPr>
      <a:lvl7pPr marL="2971800" indent="-228600" algn="l" rtl="0" eaLnBrk="1" fontAlgn="base" hangingPunct="1">
        <a:spcBef>
          <a:spcPct val="20000"/>
        </a:spcBef>
        <a:spcAft>
          <a:spcPct val="0"/>
        </a:spcAft>
        <a:buClr>
          <a:srgbClr val="000066"/>
        </a:buClr>
        <a:buChar char="»"/>
        <a:defRPr sz="2000">
          <a:solidFill>
            <a:schemeClr val="tx1"/>
          </a:solidFill>
          <a:latin typeface="+mn-lt"/>
        </a:defRPr>
      </a:lvl7pPr>
      <a:lvl8pPr marL="3429000" indent="-228600" algn="l" rtl="0" eaLnBrk="1" fontAlgn="base" hangingPunct="1">
        <a:spcBef>
          <a:spcPct val="20000"/>
        </a:spcBef>
        <a:spcAft>
          <a:spcPct val="0"/>
        </a:spcAft>
        <a:buClr>
          <a:srgbClr val="000066"/>
        </a:buClr>
        <a:buChar char="»"/>
        <a:defRPr sz="2000">
          <a:solidFill>
            <a:schemeClr val="tx1"/>
          </a:solidFill>
          <a:latin typeface="+mn-lt"/>
        </a:defRPr>
      </a:lvl8pPr>
      <a:lvl9pPr marL="3886200" indent="-228600" algn="l" rtl="0" eaLnBrk="1" fontAlgn="base" hangingPunct="1">
        <a:spcBef>
          <a:spcPct val="20000"/>
        </a:spcBef>
        <a:spcAft>
          <a:spcPct val="0"/>
        </a:spcAft>
        <a:buClr>
          <a:srgbClr val="000066"/>
        </a:buClr>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4077072"/>
            <a:ext cx="7200155" cy="647428"/>
          </a:xfrm>
        </p:spPr>
        <p:txBody>
          <a:bodyPr/>
          <a:lstStyle/>
          <a:p>
            <a:r>
              <a:rPr lang="fi-FI" sz="2400" dirty="0"/>
              <a:t>Havaintoja tämän päivän ruoasta ja ruokailutavoista Suomessa</a:t>
            </a:r>
          </a:p>
          <a:p>
            <a:endParaRPr lang="fi-FI" dirty="0"/>
          </a:p>
        </p:txBody>
      </p:sp>
      <p:sp>
        <p:nvSpPr>
          <p:cNvPr id="3" name="Title 2"/>
          <p:cNvSpPr>
            <a:spLocks noGrp="1"/>
          </p:cNvSpPr>
          <p:nvPr>
            <p:ph type="ctrTitle"/>
          </p:nvPr>
        </p:nvSpPr>
        <p:spPr/>
        <p:txBody>
          <a:bodyPr/>
          <a:lstStyle/>
          <a:p>
            <a:r>
              <a:rPr lang="fi-FI" dirty="0"/>
              <a:t>Vatsan täytettä vai gourmeta?</a:t>
            </a:r>
          </a:p>
        </p:txBody>
      </p:sp>
      <p:sp>
        <p:nvSpPr>
          <p:cNvPr id="4" name="Footer Placeholder 3"/>
          <p:cNvSpPr>
            <a:spLocks noGrp="1"/>
          </p:cNvSpPr>
          <p:nvPr>
            <p:ph type="ftr" sz="quarter" idx="3"/>
          </p:nvPr>
        </p:nvSpPr>
        <p:spPr>
          <a:xfrm>
            <a:off x="395288" y="6453188"/>
            <a:ext cx="8497192" cy="288180"/>
          </a:xfrm>
        </p:spPr>
        <p:txBody>
          <a:bodyPr/>
          <a:lstStyle/>
          <a:p>
            <a:r>
              <a:rPr lang="fi-FI" dirty="0"/>
              <a:t>Juha Pöllänen, Bailli de Carelie, </a:t>
            </a:r>
            <a:r>
              <a:rPr lang="fr-FR" dirty="0"/>
              <a:t> La Confrérie de la Chaîne des Rôtisseurs Finlande, </a:t>
            </a:r>
            <a:endParaRPr lang="fi-FI" dirty="0"/>
          </a:p>
          <a:p>
            <a:endParaRPr lang="en-US" dirty="0">
              <a:solidFill>
                <a:srgbClr val="808080"/>
              </a:solidFill>
            </a:endParaRPr>
          </a:p>
        </p:txBody>
      </p:sp>
      <p:sp>
        <p:nvSpPr>
          <p:cNvPr id="5" name="TextBox 4"/>
          <p:cNvSpPr txBox="1"/>
          <p:nvPr/>
        </p:nvSpPr>
        <p:spPr>
          <a:xfrm>
            <a:off x="827584" y="5373216"/>
            <a:ext cx="3630033" cy="369332"/>
          </a:xfrm>
          <a:prstGeom prst="rect">
            <a:avLst/>
          </a:prstGeom>
          <a:noFill/>
        </p:spPr>
        <p:txBody>
          <a:bodyPr wrap="none" rtlCol="0">
            <a:spAutoFit/>
          </a:bodyPr>
          <a:lstStyle/>
          <a:p>
            <a:r>
              <a:rPr lang="fi-FI" dirty="0"/>
              <a:t>Rotaryt, Upseerikerho 25.11.2014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i-FI" dirty="0">
                <a:latin typeface="Old English Text MT" panose="03040902040508030806" pitchFamily="66" charset="0"/>
              </a:rPr>
              <a:t>The Telegraph</a:t>
            </a:r>
            <a:endParaRPr lang="fi-FI" dirty="0"/>
          </a:p>
        </p:txBody>
      </p:sp>
      <p:sp>
        <p:nvSpPr>
          <p:cNvPr id="3" name="Content Placeholder 2"/>
          <p:cNvSpPr>
            <a:spLocks noGrp="1"/>
          </p:cNvSpPr>
          <p:nvPr>
            <p:ph idx="1"/>
          </p:nvPr>
        </p:nvSpPr>
        <p:spPr/>
        <p:txBody>
          <a:bodyPr/>
          <a:lstStyle/>
          <a:p>
            <a:pPr marL="0" indent="0">
              <a:buNone/>
            </a:pPr>
            <a:r>
              <a:rPr lang="en-US" b="1" dirty="0"/>
              <a:t>Where do milk, eggs and bacon come from? One in three youths don't know!</a:t>
            </a:r>
          </a:p>
          <a:p>
            <a:pPr marL="0" indent="0">
              <a:buNone/>
            </a:pPr>
            <a:r>
              <a:rPr lang="en-US" sz="2000" b="1" dirty="0"/>
              <a:t>Fewer than half of young UK </a:t>
            </a:r>
            <a:r>
              <a:rPr lang="en-US" sz="2000" b="1" dirty="0">
                <a:solidFill>
                  <a:srgbClr val="C00000"/>
                </a:solidFill>
              </a:rPr>
              <a:t>adults </a:t>
            </a:r>
            <a:r>
              <a:rPr lang="en-US" sz="2000" b="1" dirty="0"/>
              <a:t>know butter comes from a dairy cow and a third do not know eggs come from hens, according to a survey. </a:t>
            </a:r>
          </a:p>
          <a:p>
            <a:pPr marL="0" indent="0">
              <a:buNone/>
            </a:pPr>
            <a:endParaRPr lang="fi-FI" sz="2000" dirty="0"/>
          </a:p>
          <a:p>
            <a:pPr marL="0" indent="0">
              <a:buNone/>
            </a:pPr>
            <a:r>
              <a:rPr lang="fi-FI" sz="1200" dirty="0"/>
              <a:t>Lähde: The Telegrapg 12.6.2014, (Linking Environment and Farming Survey)</a:t>
            </a:r>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sp>
        <p:nvSpPr>
          <p:cNvPr id="5" name="AutoShape 2" descr="Kuvahaun tulos haulle egg"/>
          <p:cNvSpPr>
            <a:spLocks noChangeAspect="1" noChangeArrowheads="1"/>
          </p:cNvSpPr>
          <p:nvPr/>
        </p:nvSpPr>
        <p:spPr bwMode="auto">
          <a:xfrm>
            <a:off x="155575" y="-846138"/>
            <a:ext cx="18669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 name="AutoShape 4" descr="Kuvahaun tulos haulle egg"/>
          <p:cNvSpPr>
            <a:spLocks noChangeAspect="1" noChangeArrowheads="1"/>
          </p:cNvSpPr>
          <p:nvPr/>
        </p:nvSpPr>
        <p:spPr bwMode="auto">
          <a:xfrm>
            <a:off x="307975" y="-693738"/>
            <a:ext cx="18669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8198" name="Picture 6" descr="http://otavafiles.fi/plaza/uploads/images/ruokafi/leivonta/kananmunat_5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933056"/>
            <a:ext cx="273604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0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encrypted-tbn2.gstatic.com/images?q=tbn:ANd9GcTuK7C6FyMiFCp9MyY-zc_qn8wh3MNlf78copwVK62k9aLbwgcEEAK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924050"/>
            <a:ext cx="5067300" cy="4933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i-FI" dirty="0"/>
              <a:t>BBC </a:t>
            </a:r>
            <a:r>
              <a:rPr lang="fi-FI" sz="1800" dirty="0"/>
              <a:t>3.7.2012</a:t>
            </a:r>
          </a:p>
        </p:txBody>
      </p:sp>
      <p:sp>
        <p:nvSpPr>
          <p:cNvPr id="3" name="Content Placeholder 2"/>
          <p:cNvSpPr>
            <a:spLocks noGrp="1"/>
          </p:cNvSpPr>
          <p:nvPr>
            <p:ph idx="1"/>
          </p:nvPr>
        </p:nvSpPr>
        <p:spPr/>
        <p:txBody>
          <a:bodyPr/>
          <a:lstStyle/>
          <a:p>
            <a:pPr marL="0" indent="0">
              <a:buNone/>
            </a:pPr>
            <a:r>
              <a:rPr lang="en-US" dirty="0"/>
              <a:t>Almost a third of UK primary pupils think cheese is made from plants and a quarter think fish fingers come from chicken or pigs, suggests a survey. </a:t>
            </a:r>
          </a:p>
          <a:p>
            <a:pPr marL="0" indent="0">
              <a:buNone/>
            </a:pPr>
            <a:endParaRPr lang="fi-FI" dirty="0"/>
          </a:p>
          <a:p>
            <a:pPr marL="0" indent="0">
              <a:buNone/>
            </a:pPr>
            <a:r>
              <a:rPr lang="fi-FI" sz="1800" dirty="0"/>
              <a:t>Source: British Nutrition Foundation</a:t>
            </a:r>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spTree>
    <p:extLst>
      <p:ext uri="{BB962C8B-B14F-4D97-AF65-F5344CB8AC3E}">
        <p14:creationId xmlns:p14="http://schemas.microsoft.com/office/powerpoint/2010/main" val="286798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2.gstatic.com/images?q=tbn:ANd9GcRPcGIoS43ra0rvCJOsVfihlZPMDNu5Ppxj0X3Yhm6Ip03xZMu6-UKR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347992"/>
            <a:ext cx="3561184" cy="31160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i-FI" dirty="0"/>
              <a:t>Suomalaiset parempia?</a:t>
            </a:r>
          </a:p>
        </p:txBody>
      </p:sp>
      <p:sp>
        <p:nvSpPr>
          <p:cNvPr id="3" name="Content Placeholder 2"/>
          <p:cNvSpPr>
            <a:spLocks noGrp="1"/>
          </p:cNvSpPr>
          <p:nvPr>
            <p:ph idx="1"/>
          </p:nvPr>
        </p:nvSpPr>
        <p:spPr/>
        <p:txBody>
          <a:bodyPr/>
          <a:lstStyle/>
          <a:p>
            <a:pPr marL="0" indent="0">
              <a:buNone/>
            </a:pPr>
            <a:r>
              <a:rPr lang="fi-FI" sz="2000" dirty="0"/>
              <a:t>Joensuun Kiihtelysvaaran koulun kotitalousopettaja </a:t>
            </a:r>
            <a:r>
              <a:rPr lang="fi-FI" sz="2000" b="1" dirty="0"/>
              <a:t>Heli Liukka</a:t>
            </a:r>
            <a:r>
              <a:rPr lang="fi-FI" sz="2000" dirty="0"/>
              <a:t> Ylen haasttattelussa:</a:t>
            </a:r>
          </a:p>
          <a:p>
            <a:pPr>
              <a:buFontTx/>
              <a:buChar char="-"/>
            </a:pPr>
            <a:r>
              <a:rPr lang="fi-FI" sz="1800" dirty="0"/>
              <a:t>”On seiskaluokkalaisia, jotka eivät tunne tavallisimpia kasviksia”</a:t>
            </a:r>
          </a:p>
          <a:p>
            <a:pPr>
              <a:buFontTx/>
              <a:buChar char="-"/>
            </a:pPr>
            <a:r>
              <a:rPr lang="fi-FI" sz="1800" dirty="0"/>
              <a:t>”Moni on kertonut, ettei kotona istuta alas syömään, vaan ruoka hotkaistaan lennosta.” </a:t>
            </a:r>
          </a:p>
          <a:p>
            <a:pPr>
              <a:buFontTx/>
              <a:buChar char="-"/>
            </a:pPr>
            <a:r>
              <a:rPr lang="fi-FI" sz="1800" dirty="0"/>
              <a:t>”Osan kotona ei edes ole raaka-aineita, mistä valmistaa ruokaa, </a:t>
            </a:r>
            <a:r>
              <a:rPr lang="fi-FI" sz="1800" b="1" dirty="0">
                <a:solidFill>
                  <a:srgbClr val="C00000"/>
                </a:solidFill>
              </a:rPr>
              <a:t>vaan kaikki ateriat syödään valmisruokina”</a:t>
            </a:r>
          </a:p>
          <a:p>
            <a:pPr>
              <a:buFontTx/>
              <a:buChar char="-"/>
            </a:pPr>
            <a:r>
              <a:rPr lang="fi-FI" sz="1800" dirty="0"/>
              <a:t>”Moni lapsi ei tiedä, miltä esimerkiksi paprika näyttää raakana ja kokonaisena.” </a:t>
            </a:r>
          </a:p>
          <a:p>
            <a:pPr>
              <a:buFontTx/>
              <a:buChar char="-"/>
            </a:pPr>
            <a:r>
              <a:rPr lang="fi-FI" sz="1800" dirty="0"/>
              <a:t>”Moni on sanonut, </a:t>
            </a:r>
            <a:r>
              <a:rPr lang="fi-FI" sz="1800" b="1" dirty="0"/>
              <a:t>että kotona syödään valmisruuatkin kylmänä ja nuudelit raakana paketista.”</a:t>
            </a:r>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spTree>
    <p:extLst>
      <p:ext uri="{BB962C8B-B14F-4D97-AF65-F5344CB8AC3E}">
        <p14:creationId xmlns:p14="http://schemas.microsoft.com/office/powerpoint/2010/main" val="1156338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Suomalaisia ruokatapoja</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2420938"/>
            <a:ext cx="8208912" cy="4451216"/>
          </a:xfrm>
        </p:spPr>
      </p:pic>
      <p:sp>
        <p:nvSpPr>
          <p:cNvPr id="4" name="Footer Placeholder 3"/>
          <p:cNvSpPr>
            <a:spLocks noGrp="1"/>
          </p:cNvSpPr>
          <p:nvPr>
            <p:ph type="ftr" sz="quarter" idx="11"/>
          </p:nvPr>
        </p:nvSpPr>
        <p:spPr/>
        <p:txBody>
          <a:bodyPr/>
          <a:lstStyle/>
          <a:p>
            <a:r>
              <a:rPr lang="en-US"/>
              <a:t>pvä/kk/vuosi      Arvo Nimi</a:t>
            </a:r>
            <a:endParaRPr lang="en-US" dirty="0"/>
          </a:p>
        </p:txBody>
      </p:sp>
    </p:spTree>
    <p:extLst>
      <p:ext uri="{BB962C8B-B14F-4D97-AF65-F5344CB8AC3E}">
        <p14:creationId xmlns:p14="http://schemas.microsoft.com/office/powerpoint/2010/main" val="378230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humbs.dreamstime.com/z/take-away-sticker-label-vector-310173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789040"/>
            <a:ext cx="2758546"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i-FI" dirty="0"/>
              <a:t>Vasabladet 29.1.2014</a:t>
            </a:r>
          </a:p>
        </p:txBody>
      </p:sp>
      <p:sp>
        <p:nvSpPr>
          <p:cNvPr id="3" name="Content Placeholder 2"/>
          <p:cNvSpPr>
            <a:spLocks noGrp="1"/>
          </p:cNvSpPr>
          <p:nvPr>
            <p:ph idx="1"/>
          </p:nvPr>
        </p:nvSpPr>
        <p:spPr/>
        <p:txBody>
          <a:bodyPr/>
          <a:lstStyle/>
          <a:p>
            <a:r>
              <a:rPr lang="en-US" b="1" dirty="0" err="1"/>
              <a:t>Det</a:t>
            </a:r>
            <a:r>
              <a:rPr lang="en-US" b="1" dirty="0"/>
              <a:t> </a:t>
            </a:r>
            <a:r>
              <a:rPr lang="en-US" b="1" dirty="0" err="1"/>
              <a:t>är</a:t>
            </a:r>
            <a:r>
              <a:rPr lang="en-US" b="1" dirty="0"/>
              <a:t> </a:t>
            </a:r>
            <a:r>
              <a:rPr lang="en-US" b="1" dirty="0" err="1"/>
              <a:t>vanligt</a:t>
            </a:r>
            <a:r>
              <a:rPr lang="en-US" b="1" dirty="0"/>
              <a:t> </a:t>
            </a:r>
            <a:r>
              <a:rPr lang="en-US" b="1" dirty="0" err="1"/>
              <a:t>att</a:t>
            </a:r>
            <a:r>
              <a:rPr lang="en-US" b="1" dirty="0"/>
              <a:t> man </a:t>
            </a:r>
            <a:r>
              <a:rPr lang="en-US" b="1" dirty="0" err="1"/>
              <a:t>inte</a:t>
            </a:r>
            <a:r>
              <a:rPr lang="en-US" b="1" dirty="0"/>
              <a:t> </a:t>
            </a:r>
            <a:r>
              <a:rPr lang="en-US" b="1" dirty="0" err="1"/>
              <a:t>äter</a:t>
            </a:r>
            <a:r>
              <a:rPr lang="en-US" b="1" dirty="0"/>
              <a:t> </a:t>
            </a:r>
            <a:r>
              <a:rPr lang="en-US" b="1" dirty="0" err="1"/>
              <a:t>en</a:t>
            </a:r>
            <a:r>
              <a:rPr lang="en-US" b="1" dirty="0"/>
              <a:t> </a:t>
            </a:r>
            <a:r>
              <a:rPr lang="en-US" b="1" dirty="0" err="1"/>
              <a:t>enda</a:t>
            </a:r>
            <a:r>
              <a:rPr lang="en-US" b="1" dirty="0"/>
              <a:t> </a:t>
            </a:r>
            <a:r>
              <a:rPr lang="en-US" b="1" dirty="0" err="1"/>
              <a:t>gemensam</a:t>
            </a:r>
            <a:r>
              <a:rPr lang="en-US" b="1" dirty="0"/>
              <a:t> </a:t>
            </a:r>
            <a:r>
              <a:rPr lang="en-US" b="1" dirty="0" err="1"/>
              <a:t>maltid</a:t>
            </a:r>
            <a:r>
              <a:rPr lang="en-US" b="1" dirty="0"/>
              <a:t> </a:t>
            </a:r>
            <a:r>
              <a:rPr lang="en-US" b="1" dirty="0" err="1"/>
              <a:t>i</a:t>
            </a:r>
            <a:r>
              <a:rPr lang="en-US" b="1" dirty="0"/>
              <a:t> de </a:t>
            </a:r>
            <a:r>
              <a:rPr lang="en-US" b="1" dirty="0" err="1"/>
              <a:t>finlänska</a:t>
            </a:r>
            <a:r>
              <a:rPr lang="en-US" b="1" dirty="0"/>
              <a:t> </a:t>
            </a:r>
            <a:r>
              <a:rPr lang="en-US" b="1" dirty="0" err="1"/>
              <a:t>hemmen</a:t>
            </a:r>
            <a:r>
              <a:rPr lang="en-US" b="1" dirty="0"/>
              <a:t> </a:t>
            </a:r>
            <a:r>
              <a:rPr lang="en-US" b="1" dirty="0" err="1"/>
              <a:t>på</a:t>
            </a:r>
            <a:r>
              <a:rPr lang="en-US" b="1" dirty="0"/>
              <a:t> </a:t>
            </a:r>
            <a:r>
              <a:rPr lang="en-US" b="1" dirty="0" err="1"/>
              <a:t>vardagarna</a:t>
            </a:r>
            <a:r>
              <a:rPr lang="en-US" b="1" dirty="0"/>
              <a:t>. Av </a:t>
            </a:r>
            <a:r>
              <a:rPr lang="en-US" b="1" dirty="0" err="1"/>
              <a:t>eleverna</a:t>
            </a:r>
            <a:r>
              <a:rPr lang="en-US" b="1" dirty="0"/>
              <a:t> </a:t>
            </a:r>
            <a:r>
              <a:rPr lang="en-US" b="1" dirty="0" err="1"/>
              <a:t>i</a:t>
            </a:r>
            <a:r>
              <a:rPr lang="en-US" b="1" dirty="0"/>
              <a:t> </a:t>
            </a:r>
            <a:r>
              <a:rPr lang="en-US" b="1" dirty="0" err="1"/>
              <a:t>klas</a:t>
            </a:r>
            <a:r>
              <a:rPr lang="en-US" b="1" dirty="0"/>
              <a:t> 8-9 </a:t>
            </a:r>
            <a:r>
              <a:rPr lang="en-US" b="1" dirty="0" err="1"/>
              <a:t>är</a:t>
            </a:r>
            <a:r>
              <a:rPr lang="en-US" b="1" dirty="0"/>
              <a:t> 55 </a:t>
            </a:r>
            <a:r>
              <a:rPr lang="en-US" b="1" dirty="0" err="1"/>
              <a:t>procent</a:t>
            </a:r>
            <a:r>
              <a:rPr lang="en-US" b="1" dirty="0"/>
              <a:t>, </a:t>
            </a:r>
            <a:r>
              <a:rPr lang="en-US" b="1" dirty="0" err="1"/>
              <a:t>igymnasiet</a:t>
            </a:r>
            <a:r>
              <a:rPr lang="en-US" b="1" dirty="0"/>
              <a:t> 59 </a:t>
            </a:r>
            <a:r>
              <a:rPr lang="en-US" b="1" dirty="0" err="1"/>
              <a:t>procent</a:t>
            </a:r>
            <a:r>
              <a:rPr lang="en-US" b="1" dirty="0"/>
              <a:t> </a:t>
            </a:r>
            <a:r>
              <a:rPr lang="en-US" b="1" dirty="0" err="1"/>
              <a:t>och</a:t>
            </a:r>
            <a:r>
              <a:rPr lang="en-US" b="1" dirty="0"/>
              <a:t> </a:t>
            </a:r>
            <a:r>
              <a:rPr lang="en-US" b="1" dirty="0" err="1"/>
              <a:t>i</a:t>
            </a:r>
            <a:r>
              <a:rPr lang="en-US" b="1" dirty="0"/>
              <a:t> </a:t>
            </a:r>
            <a:r>
              <a:rPr lang="en-US" b="1" dirty="0" err="1"/>
              <a:t>yrkeskolorna</a:t>
            </a:r>
            <a:r>
              <a:rPr lang="en-US" b="1" dirty="0"/>
              <a:t> 63 </a:t>
            </a:r>
            <a:r>
              <a:rPr lang="en-US" b="1" dirty="0" err="1"/>
              <a:t>procent</a:t>
            </a:r>
            <a:r>
              <a:rPr lang="en-US" b="1" dirty="0"/>
              <a:t> </a:t>
            </a:r>
            <a:r>
              <a:rPr lang="en-US" b="1" dirty="0" err="1"/>
              <a:t>som</a:t>
            </a:r>
            <a:r>
              <a:rPr lang="en-US" b="1" dirty="0"/>
              <a:t> </a:t>
            </a:r>
            <a:r>
              <a:rPr lang="en-US" b="1" dirty="0" err="1"/>
              <a:t>inte</a:t>
            </a:r>
            <a:r>
              <a:rPr lang="en-US" b="1" dirty="0"/>
              <a:t> </a:t>
            </a:r>
            <a:r>
              <a:rPr lang="en-US" b="1" dirty="0" err="1"/>
              <a:t>äter</a:t>
            </a:r>
            <a:r>
              <a:rPr lang="en-US" b="1" dirty="0"/>
              <a:t> </a:t>
            </a:r>
            <a:r>
              <a:rPr lang="en-US" b="1" dirty="0" err="1"/>
              <a:t>tillsammas</a:t>
            </a:r>
            <a:r>
              <a:rPr lang="en-US" b="1" dirty="0"/>
              <a:t> med </a:t>
            </a:r>
            <a:r>
              <a:rPr lang="en-US" b="1" dirty="0" err="1"/>
              <a:t>familjen</a:t>
            </a:r>
            <a:r>
              <a:rPr lang="en-US" b="1" dirty="0"/>
              <a:t>. </a:t>
            </a:r>
            <a:endParaRPr lang="fi-FI" b="1" dirty="0"/>
          </a:p>
          <a:p>
            <a:endParaRPr lang="fi-FI" dirty="0"/>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spTree>
    <p:extLst>
      <p:ext uri="{BB962C8B-B14F-4D97-AF65-F5344CB8AC3E}">
        <p14:creationId xmlns:p14="http://schemas.microsoft.com/office/powerpoint/2010/main" val="393612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Suomalaisia ruokailutapoja</a:t>
            </a:r>
          </a:p>
        </p:txBody>
      </p:sp>
      <p:sp>
        <p:nvSpPr>
          <p:cNvPr id="3" name="Content Placeholder 2"/>
          <p:cNvSpPr>
            <a:spLocks noGrp="1"/>
          </p:cNvSpPr>
          <p:nvPr>
            <p:ph idx="1"/>
          </p:nvPr>
        </p:nvSpPr>
        <p:spPr/>
        <p:txBody>
          <a:bodyPr/>
          <a:lstStyle/>
          <a:p>
            <a:pPr marL="0" indent="0">
              <a:buNone/>
            </a:pPr>
            <a:r>
              <a:rPr lang="fi-FI" dirty="0"/>
              <a:t>50% suomalaisista syö kolmen ruokalajin aterian korkeintaan kerran tai harvemmin kuukaudessa.</a:t>
            </a:r>
          </a:p>
          <a:p>
            <a:endParaRPr lang="fi-FI" dirty="0"/>
          </a:p>
          <a:p>
            <a:endParaRPr lang="fi-FI" dirty="0"/>
          </a:p>
          <a:p>
            <a:pPr marL="0" indent="0">
              <a:buNone/>
            </a:pPr>
            <a:endParaRPr lang="fi-FI" dirty="0"/>
          </a:p>
          <a:p>
            <a:pPr marL="0" indent="0">
              <a:buNone/>
            </a:pPr>
            <a:r>
              <a:rPr lang="fi-FI" sz="1200" dirty="0"/>
              <a:t>Lähde MTT:n julkaisu no 174</a:t>
            </a:r>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pic>
        <p:nvPicPr>
          <p:cNvPr id="12290" name="Picture 2" descr="http://investments.whitehousepropertygroup.co.uk/harmony-bay/images/fine-din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933056"/>
            <a:ext cx="28194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kauppahalli24.fi/media/catalog/product/cache/1/image/9df78eab33525d08d6e5fb8d27136e95/l/o/lo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284984"/>
            <a:ext cx="4762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i-FI" dirty="0"/>
              <a:t>Kunnan ruokapalvelujohtaja</a:t>
            </a:r>
          </a:p>
        </p:txBody>
      </p:sp>
      <p:sp>
        <p:nvSpPr>
          <p:cNvPr id="3" name="Content Placeholder 2"/>
          <p:cNvSpPr>
            <a:spLocks noGrp="1"/>
          </p:cNvSpPr>
          <p:nvPr>
            <p:ph idx="1"/>
          </p:nvPr>
        </p:nvSpPr>
        <p:spPr/>
        <p:txBody>
          <a:bodyPr/>
          <a:lstStyle/>
          <a:p>
            <a:pPr marL="0" indent="0">
              <a:buNone/>
            </a:pPr>
            <a:r>
              <a:rPr lang="fi-FI" dirty="0"/>
              <a:t>”Minulle soitti tuohtunut äiti, joka kysyi kuinka on mahdollista, että päiväkodissa oli tarjottu kalaa, jossa on ruotoja. Vastasin, että pyrimme tarjoamaan tuoretta kalaa aina kun on mahdollista ja kaikissa kaloissahan on ruotoja. </a:t>
            </a:r>
          </a:p>
          <a:p>
            <a:pPr marL="0" indent="0">
              <a:buNone/>
            </a:pPr>
            <a:r>
              <a:rPr lang="fi-FI" dirty="0"/>
              <a:t>Ei ole – ei kalapuikoissa eikä kalapyöryköissä, vastasi soittaja”.</a:t>
            </a:r>
          </a:p>
          <a:p>
            <a:endParaRPr lang="fi-FI" dirty="0"/>
          </a:p>
        </p:txBody>
      </p:sp>
      <p:sp>
        <p:nvSpPr>
          <p:cNvPr id="4" name="Footer Placeholder 3"/>
          <p:cNvSpPr>
            <a:spLocks noGrp="1"/>
          </p:cNvSpPr>
          <p:nvPr>
            <p:ph type="ftr" sz="quarter" idx="11"/>
          </p:nvPr>
        </p:nvSpPr>
        <p:spPr/>
        <p:txBody>
          <a:bodyPr/>
          <a:lstStyle/>
          <a:p>
            <a:r>
              <a:rPr lang="en-US"/>
              <a:t>pvä/kk/vuosi      Arvo Nimi</a:t>
            </a:r>
            <a:endParaRPr lang="en-US" dirty="0"/>
          </a:p>
        </p:txBody>
      </p:sp>
    </p:spTree>
    <p:extLst>
      <p:ext uri="{BB962C8B-B14F-4D97-AF65-F5344CB8AC3E}">
        <p14:creationId xmlns:p14="http://schemas.microsoft.com/office/powerpoint/2010/main" val="176876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Suomalainen ruoka on hyvää!</a:t>
            </a:r>
          </a:p>
        </p:txBody>
      </p:sp>
      <p:sp>
        <p:nvSpPr>
          <p:cNvPr id="3" name="Content Placeholder 2"/>
          <p:cNvSpPr>
            <a:spLocks noGrp="1"/>
          </p:cNvSpPr>
          <p:nvPr>
            <p:ph idx="1"/>
          </p:nvPr>
        </p:nvSpPr>
        <p:spPr/>
        <p:txBody>
          <a:bodyPr/>
          <a:lstStyle/>
          <a:p>
            <a:pPr marL="0" indent="0">
              <a:buNone/>
            </a:pPr>
            <a:r>
              <a:rPr lang="fi-FI" dirty="0"/>
              <a:t>Luomu = Luonnon mukainen</a:t>
            </a:r>
          </a:p>
          <a:p>
            <a:pPr marL="0" indent="0">
              <a:buNone/>
            </a:pPr>
            <a:endParaRPr lang="fi-FI" dirty="0"/>
          </a:p>
          <a:p>
            <a:pPr marL="0" indent="0">
              <a:buNone/>
            </a:pPr>
            <a:r>
              <a:rPr lang="fi-FI" dirty="0"/>
              <a:t>Luomuelintarvikkeita ovat luonnonmukaisesti tuotetuista maataloustuotteista jalostetut ja luonnonmukaisina markkinoitavat tuotteet (Evira)</a:t>
            </a:r>
          </a:p>
          <a:p>
            <a:pPr marL="0" indent="0">
              <a:buNone/>
            </a:pPr>
            <a:endParaRPr lang="fi-FI" dirty="0"/>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pic>
        <p:nvPicPr>
          <p:cNvPr id="14338" name="Picture 2" descr="https://encrypted-tbn2.gstatic.com/images?q=tbn:ANd9GcS8TYlYc1jibG8ibaJdEhlCRZ_J6vXBdIABQCrMEcTLXSqjPB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437112"/>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7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Taloussanomat 21.12.2011</a:t>
            </a:r>
          </a:p>
        </p:txBody>
      </p:sp>
      <p:sp>
        <p:nvSpPr>
          <p:cNvPr id="3" name="Content Placeholder 2"/>
          <p:cNvSpPr>
            <a:spLocks noGrp="1"/>
          </p:cNvSpPr>
          <p:nvPr>
            <p:ph idx="1"/>
          </p:nvPr>
        </p:nvSpPr>
        <p:spPr>
          <a:xfrm>
            <a:off x="468313" y="2420938"/>
            <a:ext cx="5255815" cy="3816350"/>
          </a:xfrm>
        </p:spPr>
        <p:txBody>
          <a:bodyPr/>
          <a:lstStyle/>
          <a:p>
            <a:pPr marL="0" indent="0">
              <a:buNone/>
            </a:pPr>
            <a:r>
              <a:rPr lang="fi-FI" sz="3200" b="1" dirty="0"/>
              <a:t>Viranomainen kieltää: Älä sano tätä luomuksi</a:t>
            </a:r>
          </a:p>
          <a:p>
            <a:pPr marL="0" indent="0">
              <a:buNone/>
            </a:pPr>
            <a:r>
              <a:rPr lang="fi-FI" sz="2000" dirty="0"/>
              <a:t>Suomalaisesta hirvestä, kauriista tai peurasta tehtyä paistia ei saa markkinoida luomulihana. Syynä on viranomaisten tulkinta. </a:t>
            </a:r>
          </a:p>
          <a:p>
            <a:pPr marL="0" indent="0">
              <a:buNone/>
            </a:pPr>
            <a:r>
              <a:rPr lang="fi-FI" sz="1600" dirty="0"/>
              <a:t>Myöskään tunturijoesta tai merestä kalastettu vapaa lohi ei ole luomua, mutta Suomessa on myyty ainakin norjalaista luomulohta. Se on altaassa kasvanutta, viranomaisten hyväksymällä luomurehulla (vilja, soija) ruokittua kalaa. </a:t>
            </a:r>
          </a:p>
          <a:p>
            <a:endParaRPr lang="fi-FI" dirty="0"/>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pic>
        <p:nvPicPr>
          <p:cNvPr id="15362" name="Picture 2" descr="http://hirvifanit.suntuubi.com/datafiles/gallery/1/hirv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339" y="2348880"/>
            <a:ext cx="276167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0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_bXl8UEe0uLQ/TPbEZMVhetI/AAAAAAAABug/zHsxiybI9U8/s1600/luomukuv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725144"/>
            <a:ext cx="2015529" cy="1944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i-FI" sz="2400" dirty="0"/>
              <a:t>Ravintola-alan ammattilainen kertoo:</a:t>
            </a:r>
          </a:p>
        </p:txBody>
      </p:sp>
      <p:sp>
        <p:nvSpPr>
          <p:cNvPr id="3" name="Content Placeholder 2"/>
          <p:cNvSpPr>
            <a:spLocks noGrp="1"/>
          </p:cNvSpPr>
          <p:nvPr>
            <p:ph idx="1"/>
          </p:nvPr>
        </p:nvSpPr>
        <p:spPr/>
        <p:txBody>
          <a:bodyPr/>
          <a:lstStyle/>
          <a:p>
            <a:pPr marL="0" indent="0">
              <a:buNone/>
            </a:pPr>
            <a:r>
              <a:rPr lang="fi-FI" sz="1800" dirty="0"/>
              <a:t>”Kävin muutama vuosi sitten Italiassa tutustumassa mm. yhden kaupungin päiväkotien ruokahuollosta vastaavaan suurkeittiöön. Heidän vihannesten pesunurkkauksessa  useimmat järjestelmät olivat tuttuja, mutta vihannesten käsittelytilan vieressä oli kolme isoa pesusoikkoa.</a:t>
            </a:r>
          </a:p>
          <a:p>
            <a:pPr marL="0" indent="0">
              <a:buNone/>
            </a:pPr>
            <a:endParaRPr lang="fi-FI" sz="1800" dirty="0"/>
          </a:p>
          <a:p>
            <a:pPr marL="0" indent="0">
              <a:buNone/>
            </a:pPr>
            <a:r>
              <a:rPr lang="fi-FI" sz="1800" dirty="0"/>
              <a:t>Kysyimme, että mitä nuo ovat. Noh – heillä asiakkaat haluavat </a:t>
            </a:r>
            <a:r>
              <a:rPr lang="fi-FI" sz="1800" b="1" dirty="0"/>
              <a:t>luomua</a:t>
            </a:r>
            <a:r>
              <a:rPr lang="fi-FI" sz="1800" dirty="0"/>
              <a:t> ja viljelijät sitä toki tuottavat, mutta näissä </a:t>
            </a:r>
            <a:r>
              <a:rPr lang="fi-FI" sz="1800" b="1" dirty="0"/>
              <a:t>luomutuotteissa on niin paljon tuholaisia ja ötököitä</a:t>
            </a:r>
            <a:r>
              <a:rPr lang="fi-FI" sz="1800" dirty="0"/>
              <a:t>, että tuo </a:t>
            </a:r>
            <a:r>
              <a:rPr lang="fi-FI" sz="1800" b="1" dirty="0"/>
              <a:t>eka pesuallas on myrkytysallas, jolla tapetaan kaikki ötökät</a:t>
            </a:r>
            <a:r>
              <a:rPr lang="fi-FI" sz="1800" dirty="0"/>
              <a:t>, sitten </a:t>
            </a:r>
            <a:r>
              <a:rPr lang="fi-FI" sz="1800" b="1" dirty="0"/>
              <a:t>tuo toinen on pesuallas, jossa pestään vihannekset kunnon pesuaineella</a:t>
            </a:r>
            <a:r>
              <a:rPr lang="fi-FI" sz="1800" dirty="0"/>
              <a:t> ja </a:t>
            </a:r>
            <a:r>
              <a:rPr lang="fi-FI" sz="1800" b="1" dirty="0"/>
              <a:t>kolmas on huuhteluallas, jolla saadaan pesuaine pois vihanneksista.”</a:t>
            </a:r>
          </a:p>
          <a:p>
            <a:pPr marL="0" indent="0">
              <a:buNone/>
            </a:pPr>
            <a:endParaRPr lang="fi-FI" dirty="0"/>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spTree>
    <p:extLst>
      <p:ext uri="{BB962C8B-B14F-4D97-AF65-F5344CB8AC3E}">
        <p14:creationId xmlns:p14="http://schemas.microsoft.com/office/powerpoint/2010/main" val="115674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56792"/>
            <a:ext cx="8207375" cy="719137"/>
          </a:xfrm>
        </p:spPr>
        <p:txBody>
          <a:bodyPr/>
          <a:lstStyle/>
          <a:p>
            <a:r>
              <a:rPr lang="fi-FI" sz="3600" dirty="0"/>
              <a:t>Vatsan täytettä vai gourmeta?</a:t>
            </a:r>
          </a:p>
        </p:txBody>
      </p:sp>
      <p:sp>
        <p:nvSpPr>
          <p:cNvPr id="3" name="Content Placeholder 2"/>
          <p:cNvSpPr>
            <a:spLocks noGrp="1"/>
          </p:cNvSpPr>
          <p:nvPr>
            <p:ph idx="1"/>
          </p:nvPr>
        </p:nvSpPr>
        <p:spPr/>
        <p:txBody>
          <a:bodyPr>
            <a:normAutofit fontScale="92500" lnSpcReduction="10000"/>
          </a:bodyPr>
          <a:lstStyle/>
          <a:p>
            <a:r>
              <a:rPr lang="fi-FI" dirty="0"/>
              <a:t>Suomessa näytetään tällä viikolla TV:n ilmaiskanavilla yli 80 ruoka-aiheista ohjelmaa!</a:t>
            </a:r>
          </a:p>
          <a:p>
            <a:r>
              <a:rPr lang="fi-FI" dirty="0"/>
              <a:t>Vuosittain julkaistaan yli 100 ruoka-aiheista, suomenkielistä kirjaa.</a:t>
            </a:r>
          </a:p>
          <a:p>
            <a:r>
              <a:rPr lang="fi-FI" dirty="0"/>
              <a:t>Hakusanalla ”Ruoka resepti” Google löytää 2,5 miljoonaa artikkelia.</a:t>
            </a:r>
          </a:p>
          <a:p>
            <a:pPr>
              <a:buNone/>
            </a:pPr>
            <a:endParaRPr lang="fi-FI" dirty="0"/>
          </a:p>
          <a:p>
            <a:pPr>
              <a:buNone/>
            </a:pPr>
            <a:r>
              <a:rPr lang="fi-FI" dirty="0"/>
              <a:t>Johtopäätös:</a:t>
            </a:r>
          </a:p>
          <a:p>
            <a:pPr>
              <a:buNone/>
            </a:pPr>
            <a:endParaRPr lang="fi-FI" dirty="0"/>
          </a:p>
          <a:p>
            <a:r>
              <a:rPr lang="fi-FI" dirty="0"/>
              <a:t>Suomessa ruoka on suuressa arvossa?</a:t>
            </a:r>
          </a:p>
          <a:p>
            <a:pPr>
              <a:buNone/>
            </a:pPr>
            <a:endParaRPr lang="fi-FI" dirty="0"/>
          </a:p>
        </p:txBody>
      </p:sp>
      <p:sp>
        <p:nvSpPr>
          <p:cNvPr id="5" name="Footer Placeholder 4"/>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Toivomus meille kaikille</a:t>
            </a:r>
          </a:p>
        </p:txBody>
      </p:sp>
      <p:sp>
        <p:nvSpPr>
          <p:cNvPr id="3" name="Content Placeholder 2"/>
          <p:cNvSpPr>
            <a:spLocks noGrp="1"/>
          </p:cNvSpPr>
          <p:nvPr>
            <p:ph idx="1"/>
          </p:nvPr>
        </p:nvSpPr>
        <p:spPr>
          <a:xfrm>
            <a:off x="468313" y="2204864"/>
            <a:ext cx="8229600" cy="4032424"/>
          </a:xfrm>
        </p:spPr>
        <p:txBody>
          <a:bodyPr/>
          <a:lstStyle/>
          <a:p>
            <a:r>
              <a:rPr lang="fi-FI" dirty="0"/>
              <a:t>Kaiken ruoan ei tule olla gourmet – ruokaa!</a:t>
            </a:r>
          </a:p>
          <a:p>
            <a:pPr lvl="1"/>
            <a:r>
              <a:rPr lang="fi-FI" b="1" dirty="0">
                <a:solidFill>
                  <a:srgbClr val="FF0000"/>
                </a:solidFill>
              </a:rPr>
              <a:t>Hyvä, monipuolinen yhdessä nautittu kotiruoka on kaiken perusta</a:t>
            </a:r>
          </a:p>
          <a:p>
            <a:r>
              <a:rPr lang="fi-FI" dirty="0"/>
              <a:t>Ruoan arvostus ja hyvät ruokailutavat lähtevät kotonta</a:t>
            </a:r>
          </a:p>
          <a:p>
            <a:pPr lvl="1"/>
            <a:r>
              <a:rPr lang="fi-FI" b="1" dirty="0">
                <a:solidFill>
                  <a:srgbClr val="FF0000"/>
                </a:solidFill>
              </a:rPr>
              <a:t>Tehdään ja nautitaan ruokaa yhdessä koko perheen kanssa</a:t>
            </a:r>
          </a:p>
          <a:p>
            <a:pPr marL="342900" lvl="1" indent="-342900">
              <a:buClr>
                <a:srgbClr val="00008A"/>
              </a:buClr>
              <a:buFontTx/>
              <a:buChar char="•"/>
            </a:pPr>
            <a:r>
              <a:rPr lang="fi-FI" sz="2400" dirty="0"/>
              <a:t>Ei osteta enää mitä sattuu</a:t>
            </a:r>
          </a:p>
          <a:p>
            <a:pPr lvl="1"/>
            <a:r>
              <a:rPr lang="fi-FI" b="1" dirty="0">
                <a:solidFill>
                  <a:srgbClr val="FF0000"/>
                </a:solidFill>
              </a:rPr>
              <a:t>Luetaan mitä tuoteselosteissa kerrotaan tuotteesta</a:t>
            </a:r>
          </a:p>
          <a:p>
            <a:r>
              <a:rPr lang="fi-FI" dirty="0"/>
              <a:t>Annetaan kauppiaalle ja ravintolaan rankentavaa palautetta</a:t>
            </a:r>
          </a:p>
          <a:p>
            <a:pPr lvl="1"/>
            <a:r>
              <a:rPr lang="fi-FI" dirty="0"/>
              <a:t>Kiitetään hyvästä tuotteesta ja palvelusta. Kerrotaan myös jos jokin on pielessä tai ruoka ei maistunut. Ei haukuta selän takana.</a:t>
            </a:r>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spTree>
    <p:extLst>
      <p:ext uri="{BB962C8B-B14F-4D97-AF65-F5344CB8AC3E}">
        <p14:creationId xmlns:p14="http://schemas.microsoft.com/office/powerpoint/2010/main" val="151421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t>THL:n Kouluruokakysely 2013</a:t>
            </a:r>
          </a:p>
        </p:txBody>
      </p:sp>
      <p:sp>
        <p:nvSpPr>
          <p:cNvPr id="3" name="Content Placeholder 2"/>
          <p:cNvSpPr>
            <a:spLocks noGrp="1"/>
          </p:cNvSpPr>
          <p:nvPr>
            <p:ph idx="1"/>
          </p:nvPr>
        </p:nvSpPr>
        <p:spPr/>
        <p:txBody>
          <a:bodyPr/>
          <a:lstStyle/>
          <a:p>
            <a:r>
              <a:rPr lang="fi-FI" dirty="0"/>
              <a:t>56 prosenttia yläkoulu- ja lukioikäisistä nuorista ei syö aamiaista ja lounasta joka arkipäivä</a:t>
            </a:r>
          </a:p>
          <a:p>
            <a:r>
              <a:rPr lang="fi-FI" dirty="0"/>
              <a:t>Nuoret saavat lähes puolet päivän energiasta sokeripitoisista välipaloista.</a:t>
            </a:r>
          </a:p>
          <a:p>
            <a:r>
              <a:rPr lang="fi-FI" dirty="0"/>
              <a:t> Epäsäännöllinen ruokailurytmi lähtee kotoa: aamiaisen tai lounaan väliin jättävät nuoret syövät myös muita harvemmin iltaisin yhdessä perheen kanssa.</a:t>
            </a:r>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spTree>
    <p:extLst>
      <p:ext uri="{BB962C8B-B14F-4D97-AF65-F5344CB8AC3E}">
        <p14:creationId xmlns:p14="http://schemas.microsoft.com/office/powerpoint/2010/main" val="8816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Eineisten käyttö Suomessa</a:t>
            </a:r>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325555920"/>
              </p:ext>
            </p:extLst>
          </p:nvPr>
        </p:nvGraphicFramePr>
        <p:xfrm>
          <a:off x="468313" y="2420938"/>
          <a:ext cx="8229600" cy="38163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04248" y="6309320"/>
            <a:ext cx="1617302" cy="276999"/>
          </a:xfrm>
          <a:prstGeom prst="rect">
            <a:avLst/>
          </a:prstGeom>
          <a:noFill/>
        </p:spPr>
        <p:txBody>
          <a:bodyPr wrap="none" rtlCol="0">
            <a:spAutoFit/>
          </a:bodyPr>
          <a:lstStyle/>
          <a:p>
            <a:r>
              <a:rPr lang="fi-FI" sz="1200" dirty="0"/>
              <a:t>Lähde: Tilastokeskus</a:t>
            </a:r>
          </a:p>
        </p:txBody>
      </p:sp>
      <p:sp>
        <p:nvSpPr>
          <p:cNvPr id="8" name="TextBox 7"/>
          <p:cNvSpPr txBox="1"/>
          <p:nvPr/>
        </p:nvSpPr>
        <p:spPr>
          <a:xfrm>
            <a:off x="467544" y="2276872"/>
            <a:ext cx="433132" cy="307777"/>
          </a:xfrm>
          <a:prstGeom prst="rect">
            <a:avLst/>
          </a:prstGeom>
          <a:noFill/>
        </p:spPr>
        <p:txBody>
          <a:bodyPr wrap="none" rtlCol="0">
            <a:spAutoFit/>
          </a:bodyPr>
          <a:lstStyle/>
          <a:p>
            <a:r>
              <a:rPr lang="fi-FI" sz="1400" dirty="0"/>
              <a:t>M€</a:t>
            </a:r>
          </a:p>
        </p:txBody>
      </p:sp>
      <p:pic>
        <p:nvPicPr>
          <p:cNvPr id="2050" name="Picture 2" descr="http://www.saarioinen.fi/ScaledImages/400x300x400x300x5/6221ce55d6ff4b409854b217c098206b/d17485e4d2a84385aee5acd56a5e6c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266" y="1412776"/>
            <a:ext cx="192021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89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Kermainen ”herkkusienikeitto”</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348880"/>
            <a:ext cx="3240360" cy="3240360"/>
          </a:xfrm>
        </p:spPr>
      </p:pic>
      <p:sp>
        <p:nvSpPr>
          <p:cNvPr id="4" name="Footer Placeholder 3"/>
          <p:cNvSpPr>
            <a:spLocks noGrp="1"/>
          </p:cNvSpPr>
          <p:nvPr>
            <p:ph type="ftr" sz="quarter" idx="11"/>
          </p:nvPr>
        </p:nvSpPr>
        <p:spPr/>
        <p:txBody>
          <a:bodyPr/>
          <a:lstStyle/>
          <a:p>
            <a:r>
              <a:rPr lang="en-US"/>
              <a:t>pvä/kk/vuosi      Arvo Nimi</a:t>
            </a:r>
            <a:endParaRPr lang="en-US" dirty="0"/>
          </a:p>
        </p:txBody>
      </p:sp>
      <p:sp>
        <p:nvSpPr>
          <p:cNvPr id="6" name="TextBox 5"/>
          <p:cNvSpPr txBox="1"/>
          <p:nvPr/>
        </p:nvSpPr>
        <p:spPr>
          <a:xfrm>
            <a:off x="3779912" y="3068960"/>
            <a:ext cx="5170005" cy="2308324"/>
          </a:xfrm>
          <a:prstGeom prst="rect">
            <a:avLst/>
          </a:prstGeom>
          <a:noFill/>
        </p:spPr>
        <p:txBody>
          <a:bodyPr wrap="none" rtlCol="0">
            <a:spAutoFit/>
          </a:bodyPr>
          <a:lstStyle/>
          <a:p>
            <a:r>
              <a:rPr lang="fi-FI" sz="2400" dirty="0"/>
              <a:t>Valmis ”sienikeitto” – ateria sisältää</a:t>
            </a:r>
          </a:p>
          <a:p>
            <a:r>
              <a:rPr lang="fi-FI" sz="2400" dirty="0"/>
              <a:t>keskimäärin 6% sientä.</a:t>
            </a:r>
          </a:p>
          <a:p>
            <a:r>
              <a:rPr lang="fi-FI" sz="2400" dirty="0"/>
              <a:t>Einesteollisuus käyttää siis </a:t>
            </a:r>
            <a:r>
              <a:rPr lang="fi-FI" sz="2400" b="1" dirty="0">
                <a:solidFill>
                  <a:srgbClr val="C00000"/>
                </a:solidFill>
              </a:rPr>
              <a:t>YHDEN</a:t>
            </a:r>
          </a:p>
          <a:p>
            <a:r>
              <a:rPr lang="fi-FI" sz="2400" dirty="0"/>
              <a:t>herkkusienen yhden aterian (250 g)</a:t>
            </a:r>
          </a:p>
          <a:p>
            <a:r>
              <a:rPr lang="fi-FI" sz="2400" dirty="0"/>
              <a:t>valmistamiseen.</a:t>
            </a:r>
          </a:p>
          <a:p>
            <a:r>
              <a:rPr lang="fi-FI" sz="2400" dirty="0"/>
              <a:t>Pienimmillään sienipitoisuus on 2%. </a:t>
            </a:r>
          </a:p>
        </p:txBody>
      </p:sp>
    </p:spTree>
    <p:extLst>
      <p:ext uri="{BB962C8B-B14F-4D97-AF65-F5344CB8AC3E}">
        <p14:creationId xmlns:p14="http://schemas.microsoft.com/office/powerpoint/2010/main" val="243696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Vatsan täytettä vai gourmeta?</a:t>
            </a:r>
          </a:p>
        </p:txBody>
      </p:sp>
      <p:sp>
        <p:nvSpPr>
          <p:cNvPr id="3" name="Content Placeholder 2"/>
          <p:cNvSpPr>
            <a:spLocks noGrp="1"/>
          </p:cNvSpPr>
          <p:nvPr>
            <p:ph idx="1"/>
          </p:nvPr>
        </p:nvSpPr>
        <p:spPr/>
        <p:txBody>
          <a:bodyPr/>
          <a:lstStyle/>
          <a:p>
            <a:pPr marL="0" indent="0">
              <a:buNone/>
            </a:pPr>
            <a:endParaRPr lang="fi-FI" dirty="0"/>
          </a:p>
          <a:p>
            <a:pPr marL="0" indent="0" algn="ctr">
              <a:buNone/>
            </a:pPr>
            <a:r>
              <a:rPr lang="fi-FI" sz="3600" dirty="0"/>
              <a:t>Johtopäätös?</a:t>
            </a:r>
          </a:p>
          <a:p>
            <a:pPr marL="0" indent="0" algn="ctr">
              <a:buNone/>
            </a:pPr>
            <a:endParaRPr lang="fi-FI" sz="3600" dirty="0"/>
          </a:p>
          <a:p>
            <a:pPr marL="0" indent="0" algn="ctr">
              <a:buNone/>
            </a:pPr>
            <a:endParaRPr lang="fi-FI" sz="3600" dirty="0"/>
          </a:p>
          <a:p>
            <a:pPr marL="0" indent="0" algn="ctr">
              <a:buNone/>
            </a:pPr>
            <a:r>
              <a:rPr lang="fi-FI" sz="3600" dirty="0"/>
              <a:t>Emme välitä mitä syömme!</a:t>
            </a:r>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pic>
        <p:nvPicPr>
          <p:cNvPr id="3074" name="Picture 2" descr="http://3.bp.blogspot.com/-weGUqLdxpEA/TgZEcXbdVwI/AAAAAAAAAVc/XebT7F4vAgE/s400/ahmat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36912"/>
            <a:ext cx="2171700"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Miksi kuluttajat ostavat valmisruokaa?</a:t>
            </a:r>
          </a:p>
        </p:txBody>
      </p:sp>
      <p:sp>
        <p:nvSpPr>
          <p:cNvPr id="3" name="Content Placeholder 2"/>
          <p:cNvSpPr>
            <a:spLocks noGrp="1"/>
          </p:cNvSpPr>
          <p:nvPr>
            <p:ph idx="1"/>
          </p:nvPr>
        </p:nvSpPr>
        <p:spPr/>
        <p:txBody>
          <a:bodyPr/>
          <a:lstStyle/>
          <a:p>
            <a:r>
              <a:rPr lang="fi-FI" dirty="0"/>
              <a:t>Useimmat ostopäätökset liittyvät kiireeseen ja arkisiin tilanteisiin, mutta ostaminen voi olla myös hemmottelupäätös.</a:t>
            </a:r>
          </a:p>
          <a:p>
            <a:r>
              <a:rPr lang="fi-FI" dirty="0"/>
              <a:t>Kuluttajien perusarvot, erilainen kiinnostuneisuus ruokaa koskeviin asioihin ja ruoanvalmistamiseen sekä erilaisten valmisruokien ostaminen liittyvät toisiinsa.</a:t>
            </a:r>
          </a:p>
          <a:p>
            <a:r>
              <a:rPr lang="fi-FI" dirty="0"/>
              <a:t>Kuluttajan sosioekonominen asema</a:t>
            </a:r>
          </a:p>
          <a:p>
            <a:pPr marL="0" indent="0">
              <a:buNone/>
            </a:pPr>
            <a:r>
              <a:rPr lang="fi-FI" dirty="0"/>
              <a:t>    vaikuttaa ruokatottumuksiin.</a:t>
            </a:r>
          </a:p>
          <a:p>
            <a:endParaRPr lang="fi-FI" dirty="0"/>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pic>
        <p:nvPicPr>
          <p:cNvPr id="5122" name="Picture 2" descr="http://www.taste.com.au/images/recipes/sfi/2010/09/27680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650" y="4725144"/>
            <a:ext cx="27025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9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Miksi kuluttajat ostavat valmisruokaa?</a:t>
            </a:r>
          </a:p>
        </p:txBody>
      </p:sp>
      <p:sp>
        <p:nvSpPr>
          <p:cNvPr id="3" name="Content Placeholder 2"/>
          <p:cNvSpPr>
            <a:spLocks noGrp="1"/>
          </p:cNvSpPr>
          <p:nvPr>
            <p:ph idx="1"/>
          </p:nvPr>
        </p:nvSpPr>
        <p:spPr/>
        <p:txBody>
          <a:bodyPr/>
          <a:lstStyle/>
          <a:p>
            <a:pPr marL="0" indent="0">
              <a:buNone/>
            </a:pPr>
            <a:r>
              <a:rPr lang="fi-FI" sz="2000" dirty="0"/>
              <a:t>Tutkimuksen perusteella kuluttajista voitiin tunnistaa neljä toisistaan eroavaa valmisruokien käyttäjätyyppiä: </a:t>
            </a:r>
          </a:p>
          <a:p>
            <a:r>
              <a:rPr lang="fi-FI" sz="2000" dirty="0"/>
              <a:t>Suurkuluttajat: kaikkia valmisruokia ostavat kuluttajat </a:t>
            </a:r>
          </a:p>
          <a:p>
            <a:r>
              <a:rPr lang="fi-FI" sz="2000" dirty="0"/>
              <a:t>Herkuttelijat: deli-tyyppisiä tuotteita ostavat. </a:t>
            </a:r>
          </a:p>
          <a:p>
            <a:r>
              <a:rPr lang="fi-FI" sz="2000" dirty="0"/>
              <a:t>Ruoan tekijät: raaka-ainetyyppisiä pakasteita ostavat </a:t>
            </a:r>
          </a:p>
          <a:p>
            <a:r>
              <a:rPr lang="fi-FI" sz="2000" dirty="0"/>
              <a:t>Kieltäytyjät:  eivät osta juurikaan valmisruokia mistään.</a:t>
            </a:r>
          </a:p>
          <a:p>
            <a:pPr marL="0" indent="0">
              <a:buNone/>
            </a:pPr>
            <a:endParaRPr lang="fi-FI" sz="1600" dirty="0"/>
          </a:p>
          <a:p>
            <a:pPr marL="0" indent="0">
              <a:buNone/>
            </a:pPr>
            <a:endParaRPr lang="fi-FI" sz="1600" dirty="0"/>
          </a:p>
          <a:p>
            <a:pPr marL="0" indent="0">
              <a:buNone/>
            </a:pPr>
            <a:r>
              <a:rPr lang="fi-FI" sz="1400" dirty="0"/>
              <a:t>Lähde: Maa- ja elintarviketalouden tutkimuskeskus</a:t>
            </a:r>
          </a:p>
          <a:p>
            <a:pPr marL="0" indent="0">
              <a:buNone/>
            </a:pPr>
            <a:r>
              <a:rPr lang="fi-FI" sz="1400" dirty="0"/>
              <a:t>            tutkimus nro 174</a:t>
            </a:r>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pic>
        <p:nvPicPr>
          <p:cNvPr id="4098" name="Picture 2" descr="https://encrypted-tbn2.gstatic.com/images?q=tbn:ANd9GcT9ahGnvdCNfNfM5jlWNmvlFBGDvK5w8taero4aZh2Q9qrqcGX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229200"/>
            <a:ext cx="2268251"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8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ellasfood.com/Images/homepage%20images/WING%20SAU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174862"/>
            <a:ext cx="1621401" cy="16831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i-FI" dirty="0"/>
              <a:t>Miksi kuluttajat ostavat valmisruokaa?</a:t>
            </a:r>
          </a:p>
        </p:txBody>
      </p:sp>
      <p:sp>
        <p:nvSpPr>
          <p:cNvPr id="3" name="Content Placeholder 2"/>
          <p:cNvSpPr>
            <a:spLocks noGrp="1"/>
          </p:cNvSpPr>
          <p:nvPr>
            <p:ph idx="1"/>
          </p:nvPr>
        </p:nvSpPr>
        <p:spPr/>
        <p:txBody>
          <a:bodyPr/>
          <a:lstStyle/>
          <a:p>
            <a:r>
              <a:rPr lang="fi-FI" sz="2000" dirty="0"/>
              <a:t>Arvomaailman vaikutus:</a:t>
            </a:r>
          </a:p>
          <a:p>
            <a:pPr lvl="1"/>
            <a:r>
              <a:rPr lang="fi-FI" dirty="0"/>
              <a:t>Hedonistiset (vähemmän arvosensitiiviset) kuluttajat ostavat kaikkia valmisruokia ja ostavat niitä useasti.</a:t>
            </a:r>
          </a:p>
          <a:p>
            <a:pPr lvl="1"/>
            <a:r>
              <a:rPr lang="fi-FI" dirty="0"/>
              <a:t>Universalistit ostavat erilaisia purkitettuja valmiskastikkeita ja kasvisruokia sekä etnisiä ruokalajeja.</a:t>
            </a:r>
          </a:p>
          <a:p>
            <a:pPr lvl="1"/>
            <a:r>
              <a:rPr lang="fi-FI" dirty="0"/>
              <a:t>Arvosensitiiviset kuluttajat  tekevät ruokaa itse, mutta ostavat myös valmisruokaa esimerkiksi herkkutiskeiltä </a:t>
            </a:r>
          </a:p>
          <a:p>
            <a:pPr lvl="1"/>
            <a:r>
              <a:rPr lang="fi-FI" dirty="0"/>
              <a:t>Perinteisiä arvoja tärkeinä pitävät kuluttajat ostavat raaka-ainetyyppisiä valmisruokia esim. pakasteita </a:t>
            </a:r>
          </a:p>
          <a:p>
            <a:endParaRPr lang="fi-FI" dirty="0"/>
          </a:p>
        </p:txBody>
      </p:sp>
      <p:sp>
        <p:nvSpPr>
          <p:cNvPr id="4" name="Footer Placeholder 3"/>
          <p:cNvSpPr>
            <a:spLocks noGrp="1"/>
          </p:cNvSpPr>
          <p:nvPr>
            <p:ph type="ftr" sz="quarter" idx="11"/>
          </p:nvPr>
        </p:nvSpPr>
        <p:spPr/>
        <p:txBody>
          <a:bodyPr/>
          <a:lstStyle/>
          <a:p>
            <a:r>
              <a:rPr lang="en-US" dirty="0"/>
              <a:t>20.11.2014 Juha Pöllänen, </a:t>
            </a:r>
            <a:r>
              <a:rPr lang="en-US" dirty="0" err="1"/>
              <a:t>Bailli</a:t>
            </a:r>
            <a:r>
              <a:rPr lang="en-US" dirty="0"/>
              <a:t> de </a:t>
            </a:r>
            <a:r>
              <a:rPr lang="en-US" dirty="0" err="1"/>
              <a:t>Carelie</a:t>
            </a:r>
            <a:endParaRPr lang="en-US" dirty="0"/>
          </a:p>
        </p:txBody>
      </p:sp>
    </p:spTree>
    <p:extLst>
      <p:ext uri="{BB962C8B-B14F-4D97-AF65-F5344CB8AC3E}">
        <p14:creationId xmlns:p14="http://schemas.microsoft.com/office/powerpoint/2010/main" val="3683069484"/>
      </p:ext>
    </p:extLst>
  </p:cSld>
  <p:clrMapOvr>
    <a:masterClrMapping/>
  </p:clrMapOvr>
</p:sld>
</file>

<file path=ppt/theme/theme1.xml><?xml version="1.0" encoding="utf-8"?>
<a:theme xmlns:a="http://schemas.openxmlformats.org/drawingml/2006/main" name="La Confrérie de la Chaîne des Rôtisseurs_ppt pohja(2)">
  <a:themeElements>
    <a:clrScheme name="Pp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 Confrérie de la Chaîne des Rôtisseurs_ppt pohja(2)</Template>
  <TotalTime>449</TotalTime>
  <Words>1077</Words>
  <Application>Microsoft Office PowerPoint</Application>
  <PresentationFormat>Näytössä katseltava diaesitys (4:3)</PresentationFormat>
  <Paragraphs>132</Paragraphs>
  <Slides>20</Slides>
  <Notes>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Helvetica</vt:lpstr>
      <vt:lpstr>Old English Text MT</vt:lpstr>
      <vt:lpstr>La Confrérie de la Chaîne des Rôtisseurs_ppt pohja(2)</vt:lpstr>
      <vt:lpstr>Vatsan täytettä vai gourmeta?</vt:lpstr>
      <vt:lpstr>Vatsan täytettä vai gourmeta?</vt:lpstr>
      <vt:lpstr>THL:n Kouluruokakysely 2013</vt:lpstr>
      <vt:lpstr>Eineisten käyttö Suomessa</vt:lpstr>
      <vt:lpstr>Kermainen ”herkkusienikeitto”</vt:lpstr>
      <vt:lpstr>Vatsan täytettä vai gourmeta?</vt:lpstr>
      <vt:lpstr>Miksi kuluttajat ostavat valmisruokaa?</vt:lpstr>
      <vt:lpstr>Miksi kuluttajat ostavat valmisruokaa?</vt:lpstr>
      <vt:lpstr>Miksi kuluttajat ostavat valmisruokaa?</vt:lpstr>
      <vt:lpstr>The Telegraph</vt:lpstr>
      <vt:lpstr>BBC 3.7.2012</vt:lpstr>
      <vt:lpstr>Suomalaiset parempia?</vt:lpstr>
      <vt:lpstr>Suomalaisia ruokatapoja</vt:lpstr>
      <vt:lpstr>Vasabladet 29.1.2014</vt:lpstr>
      <vt:lpstr>Suomalaisia ruokailutapoja</vt:lpstr>
      <vt:lpstr>Kunnan ruokapalvelujohtaja</vt:lpstr>
      <vt:lpstr>Suomalainen ruoka on hyvää!</vt:lpstr>
      <vt:lpstr>Taloussanomat 21.12.2011</vt:lpstr>
      <vt:lpstr>Ravintola-alan ammattilainen kertoo:</vt:lpstr>
      <vt:lpstr>Toivomus meille kaikille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Vatsantäyttöä vai gourmeta?</dc:title>
  <dc:creator>Juha Pöllänen</dc:creator>
  <cp:lastModifiedBy>Niki Malmros</cp:lastModifiedBy>
  <cp:revision>41</cp:revision>
  <dcterms:created xsi:type="dcterms:W3CDTF">2014-11-04T09:29:59Z</dcterms:created>
  <dcterms:modified xsi:type="dcterms:W3CDTF">2026-02-24T18:59:35Z</dcterms:modified>
</cp:coreProperties>
</file>