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3" r:id="rId2"/>
    <p:sldId id="287" r:id="rId3"/>
    <p:sldId id="286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5" autoAdjust="0"/>
    <p:restoredTop sz="80660" autoAdjust="0"/>
  </p:normalViewPr>
  <p:slideViewPr>
    <p:cSldViewPr>
      <p:cViewPr varScale="1">
        <p:scale>
          <a:sx n="81" d="100"/>
          <a:sy n="81" d="100"/>
        </p:scale>
        <p:origin x="249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6FD920-DFFD-469B-B0E0-C32A91A94EA7}" type="datetimeFigureOut">
              <a:rPr lang="fi-FI" smtClean="0"/>
              <a:pPr/>
              <a:t>24.2.2026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A595A-F971-476D-BFD6-62042A4A3FA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7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Vaihda päiväys</a:t>
            </a:r>
            <a:r>
              <a:rPr lang="fi-FI" baseline="0" dirty="0"/>
              <a:t> ja nimi: klikkaa alaviite -&gt; korvaa mallitiedot -&gt; </a:t>
            </a:r>
            <a:r>
              <a:rPr lang="fi-FI" baseline="0" dirty="0" err="1"/>
              <a:t>apply</a:t>
            </a:r>
            <a:r>
              <a:rPr lang="fi-FI" baseline="0" dirty="0"/>
              <a:t> to </a:t>
            </a:r>
            <a:r>
              <a:rPr lang="fi-FI" baseline="0" dirty="0" err="1"/>
              <a:t>all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A595A-F971-476D-BFD6-62042A4A3FA9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04513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logo_rotisseurs"/>
          <p:cNvPicPr>
            <a:picLocks noChangeAspect="1" noChangeArrowheads="1"/>
          </p:cNvPicPr>
          <p:nvPr/>
        </p:nvPicPr>
        <p:blipFill>
          <a:blip r:embed="rId2" cstate="print">
            <a:lum bright="90000" contrast="-90000"/>
          </a:blip>
          <a:srcRect/>
          <a:stretch>
            <a:fillRect/>
          </a:stretch>
        </p:blipFill>
        <p:spPr bwMode="auto">
          <a:xfrm>
            <a:off x="2771775" y="2349500"/>
            <a:ext cx="3598863" cy="359886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149725"/>
            <a:ext cx="3095625" cy="719138"/>
          </a:xfrm>
        </p:spPr>
        <p:txBody>
          <a:bodyPr/>
          <a:lstStyle>
            <a:lvl1pPr marL="0" indent="0">
              <a:buFontTx/>
              <a:buNone/>
              <a:defRPr sz="1800">
                <a:solidFill>
                  <a:srgbClr val="CC0000"/>
                </a:solidFill>
              </a:defRPr>
            </a:lvl1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1412875"/>
          </a:xfrm>
          <a:prstGeom prst="rect">
            <a:avLst/>
          </a:prstGeom>
          <a:solidFill>
            <a:srgbClr val="AD9961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923CE1B-49AA-4D6F-88B0-AB18B4EA5976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364163" y="476250"/>
            <a:ext cx="2447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1300" b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Cha</a:t>
            </a:r>
            <a:r>
              <a:rPr lang="en-US" sz="1300" b="1">
                <a:solidFill>
                  <a:srgbClr val="000000"/>
                </a:solidFill>
                <a:ea typeface="Helvetica"/>
                <a:cs typeface="Helvetica"/>
              </a:rPr>
              <a:t>î</a:t>
            </a:r>
            <a:r>
              <a:rPr lang="en-US" sz="1300" b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ne des Rôtisseurs</a:t>
            </a:r>
          </a:p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1000" i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Accosiation Mondiale de la Gastronomie</a:t>
            </a:r>
          </a:p>
        </p:txBody>
      </p:sp>
      <p:pic>
        <p:nvPicPr>
          <p:cNvPr id="5131" name="Picture 11" descr="CDR_New_Logo_RGB_WE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188913"/>
            <a:ext cx="1081087" cy="1081087"/>
          </a:xfrm>
          <a:prstGeom prst="rect">
            <a:avLst/>
          </a:prstGeom>
          <a:noFill/>
        </p:spPr>
      </p:pic>
      <p:sp>
        <p:nvSpPr>
          <p:cNvPr id="51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808080"/>
                </a:solidFill>
              </a:rPr>
              <a:t>pvä/kk/vuosi      Arvo Nimi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buClrTx/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52E529-0B2B-4C23-9AE5-D466D8E0AE15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536" y="6453336"/>
            <a:ext cx="5624512" cy="268287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8313" y="2420938"/>
            <a:ext cx="4038600" cy="3816350"/>
          </a:xfrm>
        </p:spPr>
        <p:txBody>
          <a:bodyPr/>
          <a:lstStyle>
            <a:lvl1pPr>
              <a:defRPr sz="2400"/>
            </a:lvl1pPr>
            <a:lvl2pPr>
              <a:buClrTx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9313" y="2420938"/>
            <a:ext cx="4038600" cy="3816350"/>
          </a:xfrm>
        </p:spPr>
        <p:txBody>
          <a:bodyPr/>
          <a:lstStyle>
            <a:lvl1pPr>
              <a:defRPr sz="2400"/>
            </a:lvl1pPr>
            <a:lvl2pPr>
              <a:buClrTx/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0895BB-F99C-4433-947C-1A4A77CDD8DE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A7EAE52-D815-4043-BA9A-29C94EC72B39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BD0212-196A-42E1-9ABE-9F3DBD612636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86916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91680" y="1556792"/>
            <a:ext cx="5486400" cy="30963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91680" y="5445224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9BBAED-4216-4A98-B74B-398B4FD90442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Tx/>
              <a:defRPr/>
            </a:lvl2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F91D0C-7E73-431B-AD85-2F997F0CAC1E}" type="slidenum">
              <a:rPr lang="en-US">
                <a:solidFill>
                  <a:srgbClr val="808080"/>
                </a:solidFill>
              </a:rPr>
              <a:pPr/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pvä/kk/vuosi      Arvo Nimi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logo_rotisseurs"/>
          <p:cNvPicPr>
            <a:picLocks noChangeAspect="1" noChangeArrowheads="1"/>
          </p:cNvPicPr>
          <p:nvPr/>
        </p:nvPicPr>
        <p:blipFill>
          <a:blip r:embed="rId9" cstate="print">
            <a:lum bright="90000" contrast="-90000"/>
          </a:blip>
          <a:srcRect/>
          <a:stretch>
            <a:fillRect/>
          </a:stretch>
        </p:blipFill>
        <p:spPr bwMode="auto">
          <a:xfrm>
            <a:off x="2843808" y="2564904"/>
            <a:ext cx="3598863" cy="359886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420938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1412875"/>
          </a:xfrm>
          <a:prstGeom prst="rect">
            <a:avLst/>
          </a:prstGeom>
          <a:solidFill>
            <a:srgbClr val="AD9961">
              <a:alpha val="64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557338"/>
            <a:ext cx="8207375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53188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E58E7EF-A4C2-4DDC-AF86-B00E522A8740}" type="slidenum">
              <a:rPr lang="en-US">
                <a:solidFill>
                  <a:srgbClr val="80808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808080"/>
              </a:solidFill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5364163" y="476250"/>
            <a:ext cx="2447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1300" b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Cha</a:t>
            </a:r>
            <a:r>
              <a:rPr lang="en-US" sz="1300" b="1">
                <a:solidFill>
                  <a:srgbClr val="000000"/>
                </a:solidFill>
                <a:ea typeface="Helvetica"/>
                <a:cs typeface="Helvetica"/>
              </a:rPr>
              <a:t>î</a:t>
            </a:r>
            <a:r>
              <a:rPr lang="en-US" sz="1300" b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ne des Rôtisseurs</a:t>
            </a:r>
          </a:p>
          <a:p>
            <a:pPr algn="r" fontAlgn="base">
              <a:spcBef>
                <a:spcPct val="50000"/>
              </a:spcBef>
              <a:spcAft>
                <a:spcPct val="0"/>
              </a:spcAft>
            </a:pPr>
            <a:r>
              <a:rPr lang="en-US" sz="1000" i="1">
                <a:solidFill>
                  <a:srgbClr val="000000"/>
                </a:solidFill>
                <a:latin typeface="Helvetica"/>
                <a:ea typeface="Helvetica"/>
                <a:cs typeface="Helvetica"/>
              </a:rPr>
              <a:t>Accosiation Mondiale de la Gastronomie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453188"/>
            <a:ext cx="5624512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rgbClr val="000000"/>
                </a:solidFill>
              </a:rPr>
              <a:t>pvä/kk/vuosi      Arvo Nimi</a:t>
            </a:r>
          </a:p>
        </p:txBody>
      </p:sp>
      <p:pic>
        <p:nvPicPr>
          <p:cNvPr id="1039" name="Picture 15" descr="CDR_New_Logo_RGB_WEB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12088" y="188913"/>
            <a:ext cx="1081087" cy="10810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6" r:id="rId4"/>
    <p:sldLayoutId id="2147483667" r:id="rId5"/>
    <p:sldLayoutId id="2147483669" r:id="rId6"/>
    <p:sldLayoutId id="2147483670" r:id="rId7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8A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8A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Tx/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66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1340768"/>
            <a:ext cx="8207375" cy="719137"/>
          </a:xfrm>
        </p:spPr>
        <p:txBody>
          <a:bodyPr/>
          <a:lstStyle/>
          <a:p>
            <a:r>
              <a:rPr lang="fi-FI" sz="3600" dirty="0"/>
              <a:t>Jäsenhakemuksen vaiheistus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2059905"/>
            <a:ext cx="8229600" cy="4177383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i-FI" dirty="0"/>
              <a:t>Hakemus paikalliseen voutineuvostoon ja hyväksyntä voutikunnan jäseneksi alkaa. </a:t>
            </a:r>
            <a:r>
              <a:rPr lang="en-GB" dirty="0" err="1"/>
              <a:t>Ko</a:t>
            </a:r>
            <a:r>
              <a:rPr lang="en-GB" dirty="0"/>
              <a:t>. </a:t>
            </a:r>
            <a:r>
              <a:rPr lang="en-GB" dirty="0" err="1"/>
              <a:t>voutineuvosto</a:t>
            </a:r>
            <a:r>
              <a:rPr lang="en-GB" dirty="0"/>
              <a:t> </a:t>
            </a:r>
            <a:r>
              <a:rPr lang="en-GB" dirty="0" err="1"/>
              <a:t>esittää</a:t>
            </a:r>
            <a:r>
              <a:rPr lang="en-GB" dirty="0"/>
              <a:t> </a:t>
            </a:r>
            <a:r>
              <a:rPr lang="en-GB" dirty="0" err="1"/>
              <a:t>PM:lle</a:t>
            </a:r>
            <a:r>
              <a:rPr lang="en-GB" dirty="0"/>
              <a:t> </a:t>
            </a:r>
            <a:r>
              <a:rPr lang="en-GB" dirty="0" err="1"/>
              <a:t>hakijalle</a:t>
            </a:r>
            <a:r>
              <a:rPr lang="en-GB" dirty="0"/>
              <a:t> </a:t>
            </a:r>
            <a:r>
              <a:rPr lang="en-GB" dirty="0" err="1"/>
              <a:t>arvoa</a:t>
            </a:r>
            <a:r>
              <a:rPr lang="en-GB" dirty="0"/>
              <a:t>.</a:t>
            </a:r>
            <a:br>
              <a:rPr lang="en-GB" dirty="0"/>
            </a:br>
            <a:r>
              <a:rPr lang="fi-FI" dirty="0"/>
              <a:t>Ammattilaishakemuksessa tulee olla cv liitteenä.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        </a:t>
            </a:r>
            <a:r>
              <a:rPr lang="en-GB" dirty="0" err="1"/>
              <a:t>OMGD:n</a:t>
            </a:r>
            <a:r>
              <a:rPr lang="en-GB" dirty="0"/>
              <a:t> </a:t>
            </a:r>
            <a:r>
              <a:rPr lang="en-GB" dirty="0" err="1"/>
              <a:t>liittyminen</a:t>
            </a:r>
            <a:r>
              <a:rPr lang="en-GB" dirty="0"/>
              <a:t>, </a:t>
            </a:r>
            <a:r>
              <a:rPr lang="en-GB" dirty="0" err="1"/>
              <a:t>jäsennumero</a:t>
            </a:r>
            <a:r>
              <a:rPr lang="en-GB" dirty="0"/>
              <a:t> ja </a:t>
            </a:r>
            <a:r>
              <a:rPr lang="en-GB" dirty="0" err="1"/>
              <a:t>nimi</a:t>
            </a:r>
            <a:r>
              <a:rPr lang="en-GB" dirty="0"/>
              <a:t> </a:t>
            </a:r>
            <a:r>
              <a:rPr lang="en-GB" dirty="0" err="1"/>
              <a:t>suoraan</a:t>
            </a:r>
            <a:r>
              <a:rPr lang="en-GB" dirty="0"/>
              <a:t> </a:t>
            </a:r>
            <a:r>
              <a:rPr lang="en-GB" dirty="0" err="1"/>
              <a:t>Ecansonille</a:t>
            </a:r>
            <a:r>
              <a:rPr lang="en-GB"/>
              <a:t>.       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Hakemus ko. voutineuvoston sihteerin kautta </a:t>
            </a:r>
            <a:r>
              <a:rPr lang="fi-FI" dirty="0" err="1"/>
              <a:t>PM:ön</a:t>
            </a:r>
            <a:r>
              <a:rPr lang="fi-FI" dirty="0"/>
              <a:t>. Ammattitoimikunta tutkii cv:n etukäteen mm koulutus- ja työkokemukset ja katsoo, että ehdotettu arvo on linjassa Pariisin ohjeiden ja oman maamme käytännön kanssa. PM hyväksyy hakijan ja arvon.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Rahastonhoitaja (käytännössä Juha) lähettää hakijalle hyväksymiskirjeen, jossa liittymismaksulla on 14 päivää maksuaikaa.</a:t>
            </a:r>
          </a:p>
          <a:p>
            <a:pPr marL="457200" indent="-457200">
              <a:buFont typeface="+mj-lt"/>
              <a:buAutoNum type="arabicPeriod"/>
            </a:pPr>
            <a:endParaRPr lang="fi-FI" dirty="0"/>
          </a:p>
          <a:p>
            <a:pPr marL="457200" indent="-457200">
              <a:buFont typeface="+mj-lt"/>
              <a:buAutoNum type="arabicPeriod"/>
            </a:pPr>
            <a:r>
              <a:rPr lang="fi-FI" dirty="0"/>
              <a:t>Jäsen maksaa liittymismaksun (joskus vasta usean karhun jälkeen tai jopa puolen vuoden jälkeen).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>
              <a:buNone/>
            </a:pP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19/08/2016   Ari Arvonen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808080"/>
                </a:solidFill>
              </a:rPr>
              <a:t>19/08/2016 Ari Arvonen</a:t>
            </a:r>
          </a:p>
        </p:txBody>
      </p:sp>
      <p:sp>
        <p:nvSpPr>
          <p:cNvPr id="5" name="Suorakulmio 4"/>
          <p:cNvSpPr/>
          <p:nvPr/>
        </p:nvSpPr>
        <p:spPr>
          <a:xfrm>
            <a:off x="755576" y="1700808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fi-FI" dirty="0"/>
              <a:t>Rahastonhoitaja (käytännössä Juha) ottaa kortiston koneeseensa ja merkitsee saapuneet maksut.</a:t>
            </a:r>
          </a:p>
          <a:p>
            <a:pPr marL="342900" indent="-342900">
              <a:buFont typeface="+mj-lt"/>
              <a:buAutoNum type="arabicPeriod" startAt="5"/>
            </a:pPr>
            <a:endParaRPr lang="fi-FI" dirty="0"/>
          </a:p>
          <a:p>
            <a:pPr marL="342900" indent="-342900">
              <a:buFont typeface="+mj-lt"/>
              <a:buAutoNum type="arabicPeriod" startAt="5"/>
            </a:pPr>
            <a:r>
              <a:rPr lang="fi-FI" dirty="0"/>
              <a:t>Sihteeri tarkistaa ketkä ovat maksut maksaneet ja saapuneiden maksujen jälkeen lähettää valtavoudille hakemukset.</a:t>
            </a:r>
          </a:p>
          <a:p>
            <a:pPr marL="342900" indent="-342900">
              <a:buFont typeface="+mj-lt"/>
              <a:buAutoNum type="arabicPeriod" startAt="5"/>
            </a:pPr>
            <a:endParaRPr lang="fi-FI" dirty="0"/>
          </a:p>
          <a:p>
            <a:pPr marL="342900" indent="-342900">
              <a:buFont typeface="+mj-lt"/>
              <a:buAutoNum type="arabicPeriod" startAt="5"/>
            </a:pPr>
            <a:r>
              <a:rPr lang="fi-FI" dirty="0"/>
              <a:t>Valtavouti tarkistaa ja hyväksyy Pariisista saamallaan henkilökohtaisella hyväksymiskoodilla hakemukset ja lähettää ne Pariisiin. Valtavoudin koodi hakemuksessa myös oikeuttaa Pariisin lähettämään laskun Suomen järjestölle ko. hakijasta. </a:t>
            </a:r>
            <a:endParaRPr lang="en-GB" dirty="0"/>
          </a:p>
          <a:p>
            <a:pPr marL="342900" indent="-342900">
              <a:buFont typeface="+mj-lt"/>
              <a:buAutoNum type="arabicPeriod" startAt="5"/>
            </a:pPr>
            <a:endParaRPr lang="en-GB" dirty="0"/>
          </a:p>
          <a:p>
            <a:pPr marL="342900" indent="-342900">
              <a:buFont typeface="+mj-lt"/>
              <a:buAutoNum type="arabicPeriod" startAt="5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17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808080"/>
                </a:solidFill>
              </a:rPr>
              <a:t>19/08/2016 Ari Arvonen</a:t>
            </a:r>
          </a:p>
        </p:txBody>
      </p:sp>
      <p:sp>
        <p:nvSpPr>
          <p:cNvPr id="5" name="Suorakulmio 4"/>
          <p:cNvSpPr/>
          <p:nvPr/>
        </p:nvSpPr>
        <p:spPr>
          <a:xfrm>
            <a:off x="899592" y="1988840"/>
            <a:ext cx="7610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fi-FI" dirty="0"/>
              <a:t>Pariisi antaa hakijalle jäsennumeron, liittää sen Pariisin tietokantaan ja laskuttaa Suomen voutikuntaa hakijasta.</a:t>
            </a:r>
          </a:p>
          <a:p>
            <a:pPr marL="342900" indent="-342900">
              <a:buFont typeface="+mj-lt"/>
              <a:buAutoNum type="arabicPeriod" startAt="8"/>
            </a:pPr>
            <a:endParaRPr lang="en-GB" dirty="0"/>
          </a:p>
          <a:p>
            <a:pPr marL="342900" indent="-342900">
              <a:buFont typeface="+mj-lt"/>
              <a:buAutoNum type="arabicPeriod" startAt="8"/>
            </a:pPr>
            <a:r>
              <a:rPr lang="fi-FI" dirty="0"/>
              <a:t>Pariisi lähettää </a:t>
            </a:r>
            <a:r>
              <a:rPr lang="fi-FI" dirty="0" err="1"/>
              <a:t>nominaatiokirjeet</a:t>
            </a:r>
            <a:r>
              <a:rPr lang="fi-FI" dirty="0"/>
              <a:t> ja jäsenkortit sihteerille.</a:t>
            </a:r>
            <a:endParaRPr lang="en-GB" dirty="0"/>
          </a:p>
          <a:p>
            <a:pPr marL="342900" indent="-342900">
              <a:buFont typeface="+mj-lt"/>
              <a:buAutoNum type="arabicPeriod" startAt="8"/>
            </a:pPr>
            <a:endParaRPr lang="fi-FI" dirty="0"/>
          </a:p>
          <a:p>
            <a:pPr marL="342900" indent="-342900">
              <a:buFont typeface="+mj-lt"/>
              <a:buAutoNum type="arabicPeriod" startAt="8"/>
            </a:pPr>
            <a:r>
              <a:rPr lang="fi-FI" dirty="0"/>
              <a:t>Sihteeri postittaa ne jäsenille ja päivittää jäsennumerot Suomen kortistoon.</a:t>
            </a:r>
            <a:endParaRPr lang="en-GB" dirty="0"/>
          </a:p>
          <a:p>
            <a:pPr marL="342900" indent="-342900">
              <a:buFont typeface="+mj-lt"/>
              <a:buAutoNum type="arabicPeriod" startAt="8"/>
            </a:pPr>
            <a:endParaRPr lang="fi-FI" dirty="0"/>
          </a:p>
          <a:p>
            <a:pPr marL="342900" indent="-342900">
              <a:buFont typeface="+mj-lt"/>
              <a:buAutoNum type="arabicPeriod" startAt="8"/>
            </a:pPr>
            <a:r>
              <a:rPr lang="fi-FI" dirty="0"/>
              <a:t>Jäsenen saatua tällöin Pariisin myöntämän jäsennumeron Juhalta hän voi hakeutua kapituliin hakemaan käätyjään. </a:t>
            </a:r>
            <a:br>
              <a:rPr lang="fi-FI" dirty="0"/>
            </a:br>
            <a:endParaRPr lang="fi-FI" dirty="0"/>
          </a:p>
          <a:p>
            <a:pPr marL="342900" indent="-342900">
              <a:buFont typeface="+mj-lt"/>
              <a:buAutoNum type="arabicPeriod" startAt="8"/>
            </a:pPr>
            <a:r>
              <a:rPr lang="fi-FI" dirty="0"/>
              <a:t>Tämä prosessi kestää yleensä noin ½ vuotta, joka pitää muistuttaa kummeille ja hakijoille.</a:t>
            </a:r>
            <a:endParaRPr lang="en-GB" dirty="0"/>
          </a:p>
          <a:p>
            <a:pPr marL="342900" indent="-342900">
              <a:buFont typeface="+mj-lt"/>
              <a:buAutoNum type="arabicPeriod" startAt="8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6479107"/>
      </p:ext>
    </p:extLst>
  </p:cSld>
  <p:clrMapOvr>
    <a:masterClrMapping/>
  </p:clrMapOvr>
</p:sld>
</file>

<file path=ppt/theme/theme1.xml><?xml version="1.0" encoding="utf-8"?>
<a:theme xmlns:a="http://schemas.openxmlformats.org/drawingml/2006/main" name="Ppt Presentation">
  <a:themeElements>
    <a:clrScheme name="Ppt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pt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t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 ConfrÃ©rie de la ChaÃ®ne des RÃ´tisseurs_ppt pohja</Template>
  <TotalTime>56</TotalTime>
  <Words>254</Words>
  <Application>Microsoft Office PowerPoint</Application>
  <PresentationFormat>Näytössä katseltava diaesitys (4:3)</PresentationFormat>
  <Paragraphs>27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Helvetica</vt:lpstr>
      <vt:lpstr>Ppt Presentation</vt:lpstr>
      <vt:lpstr>Jäsenhakemuksen vaiheistus</vt:lpstr>
      <vt:lpstr>PowerPoint-esitys</vt:lpstr>
      <vt:lpstr>PowerPoint-esitys</vt:lpstr>
    </vt:vector>
  </TitlesOfParts>
  <Company>Tekla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Ari Arvonen</dc:creator>
  <cp:lastModifiedBy>Niki Malmros</cp:lastModifiedBy>
  <cp:revision>13</cp:revision>
  <dcterms:created xsi:type="dcterms:W3CDTF">2016-08-16T18:52:26Z</dcterms:created>
  <dcterms:modified xsi:type="dcterms:W3CDTF">2026-02-24T19:30:36Z</dcterms:modified>
</cp:coreProperties>
</file>