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9" r:id="rId2"/>
    <p:sldId id="264" r:id="rId3"/>
    <p:sldId id="261" r:id="rId4"/>
    <p:sldId id="262" r:id="rId5"/>
    <p:sldId id="263" r:id="rId6"/>
    <p:sldId id="265" r:id="rId7"/>
    <p:sldId id="268" r:id="rId8"/>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7183" autoAdjust="0"/>
  </p:normalViewPr>
  <p:slideViewPr>
    <p:cSldViewPr snapToGrid="0">
      <p:cViewPr varScale="1">
        <p:scale>
          <a:sx n="74" d="100"/>
          <a:sy n="74" d="100"/>
        </p:scale>
        <p:origin x="153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85BB9-61F6-42DE-8BCB-1E17E86EAADD}" type="datetimeFigureOut">
              <a:rPr lang="fi-FI" smtClean="0"/>
              <a:t>17.8.2015</a:t>
            </a:fld>
            <a:endParaRPr lang="fi-F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E162A-DC73-4377-AF9F-045AAD2DD971}" type="slidenum">
              <a:rPr lang="fi-FI" smtClean="0"/>
              <a:t>‹#›</a:t>
            </a:fld>
            <a:endParaRPr lang="fi-FI"/>
          </a:p>
        </p:txBody>
      </p:sp>
    </p:spTree>
    <p:extLst>
      <p:ext uri="{BB962C8B-B14F-4D97-AF65-F5344CB8AC3E}">
        <p14:creationId xmlns:p14="http://schemas.microsoft.com/office/powerpoint/2010/main" val="2849024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dirty="0" smtClean="0"/>
              <a:t> </a:t>
            </a:r>
            <a:endParaRPr lang="fi-FI" dirty="0"/>
          </a:p>
        </p:txBody>
      </p:sp>
      <p:sp>
        <p:nvSpPr>
          <p:cNvPr id="4" name="Slide Number Placeholder 3"/>
          <p:cNvSpPr>
            <a:spLocks noGrp="1"/>
          </p:cNvSpPr>
          <p:nvPr>
            <p:ph type="sldNum" sz="quarter" idx="10"/>
          </p:nvPr>
        </p:nvSpPr>
        <p:spPr/>
        <p:txBody>
          <a:bodyPr/>
          <a:lstStyle/>
          <a:p>
            <a:fld id="{A0AA595A-F971-476D-BFD6-62042A4A3FA9}" type="slidenum">
              <a:rPr lang="fi-FI" smtClean="0"/>
              <a:pPr/>
              <a:t>1</a:t>
            </a:fld>
            <a:endParaRPr lang="fi-FI"/>
          </a:p>
        </p:txBody>
      </p:sp>
    </p:spTree>
    <p:extLst>
      <p:ext uri="{BB962C8B-B14F-4D97-AF65-F5344CB8AC3E}">
        <p14:creationId xmlns:p14="http://schemas.microsoft.com/office/powerpoint/2010/main" val="80118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i-FI" sz="1200" kern="1200" dirty="0" smtClean="0">
                <a:solidFill>
                  <a:schemeClr val="tx1"/>
                </a:solidFill>
                <a:effectLst/>
                <a:latin typeface="+mn-lt"/>
                <a:ea typeface="+mn-ea"/>
                <a:cs typeface="+mn-cs"/>
              </a:rPr>
              <a:t>Jäsenten aktivointi ennen päivää on ensiarvoisen tärkeää, jotta itse päivän aikana saadaan aktiivisuus mahdollisimman korkealle tasolle. Viestinnän kanavat jäsenistölle ovat pääosin sähköinen uutiskirje sekä kasvotusten tavatessa tapahtuva kommunikointi. Hyvissä ajoin tiedotus</a:t>
            </a:r>
            <a:r>
              <a:rPr lang="fi-FI" sz="1200" kern="1200" baseline="0" dirty="0" smtClean="0">
                <a:solidFill>
                  <a:schemeClr val="tx1"/>
                </a:solidFill>
                <a:effectLst/>
                <a:latin typeface="+mn-lt"/>
                <a:ea typeface="+mn-ea"/>
                <a:cs typeface="+mn-cs"/>
              </a:rPr>
              <a:t> päivän tapahtumista ja vielä viime hetken muistutuksia tapahtumaviikolla. </a:t>
            </a:r>
            <a:r>
              <a:rPr lang="fi-FI" sz="1200" kern="1200" dirty="0" smtClean="0">
                <a:solidFill>
                  <a:schemeClr val="tx1"/>
                </a:solidFill>
                <a:effectLst/>
                <a:latin typeface="+mn-lt"/>
                <a:ea typeface="+mn-ea"/>
                <a:cs typeface="+mn-cs"/>
              </a:rPr>
              <a:t>Tapahtumien organisointiin osallistuville, kuten esimerkiksi kilpimyymälöissä paikalla oleville jäsenille, laaditaan etukäteen lyhyt ohjeistus toivottavista viesteistä. Näin varmistetaan, että kerromme samaa viestiä päivästä joka puolella Suomea.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fi-FI"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i-FI" sz="1200" kern="1200" dirty="0" smtClean="0">
                <a:solidFill>
                  <a:schemeClr val="tx1"/>
                </a:solidFill>
                <a:effectLst/>
                <a:latin typeface="+mn-lt"/>
                <a:ea typeface="+mn-ea"/>
                <a:cs typeface="+mn-cs"/>
              </a:rPr>
              <a:t>Oleellista henkilökohtainen </a:t>
            </a:r>
            <a:r>
              <a:rPr lang="fi-FI" sz="1200" kern="1200" dirty="0" err="1" smtClean="0">
                <a:solidFill>
                  <a:schemeClr val="tx1"/>
                </a:solidFill>
                <a:effectLst/>
                <a:latin typeface="+mn-lt"/>
                <a:ea typeface="+mn-ea"/>
                <a:cs typeface="+mn-cs"/>
              </a:rPr>
              <a:t>kontaktointi</a:t>
            </a:r>
            <a:r>
              <a:rPr lang="fi-FI" sz="1200" kern="1200" dirty="0" smtClean="0">
                <a:solidFill>
                  <a:schemeClr val="tx1"/>
                </a:solidFill>
                <a:effectLst/>
                <a:latin typeface="+mn-lt"/>
                <a:ea typeface="+mn-ea"/>
                <a:cs typeface="+mn-cs"/>
              </a:rPr>
              <a:t> hyvissä ajoin ennen tapahtumaa. Mikäli mahdollista, kannattaa kaikki voutikunnan kilpiyritysten edustajat kutsua yhteiseen suunnittelupalaveriin; muiden suunnitelmien kuunteleminen toimii myös aktivointina passiivisempien suhteen.  </a:t>
            </a:r>
            <a:br>
              <a:rPr lang="fi-FI" sz="1200" kern="1200" dirty="0" smtClean="0">
                <a:solidFill>
                  <a:schemeClr val="tx1"/>
                </a:solidFill>
                <a:effectLst/>
                <a:latin typeface="+mn-lt"/>
                <a:ea typeface="+mn-ea"/>
                <a:cs typeface="+mn-cs"/>
              </a:rPr>
            </a:br>
            <a:r>
              <a:rPr lang="fi-FI" sz="1200" kern="1200" dirty="0" smtClean="0">
                <a:solidFill>
                  <a:schemeClr val="tx1"/>
                </a:solidFill>
                <a:effectLst/>
                <a:latin typeface="+mn-lt"/>
                <a:ea typeface="+mn-ea"/>
                <a:cs typeface="+mn-cs"/>
              </a:rPr>
              <a:t>Oleellista on painottaa, mitä kilpiyritykset hyötyvät tapahtumasta ja miten ne saavat mahdollisimman paljon näkyvyyttä kauttamme. Näkyvyydessä painottuvat</a:t>
            </a:r>
            <a:r>
              <a:rPr lang="fi-FI" sz="1200" kern="1200" baseline="0" dirty="0" smtClean="0">
                <a:solidFill>
                  <a:schemeClr val="tx1"/>
                </a:solidFill>
                <a:effectLst/>
                <a:latin typeface="+mn-lt"/>
                <a:ea typeface="+mn-ea"/>
                <a:cs typeface="+mn-cs"/>
              </a:rPr>
              <a:t> verkkosivut –jokainen voutikunta luo oman tapahtumasivun joka linkitetään yhteiselle kilpipäiväsivulle.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i-FI" sz="1200" kern="1200" dirty="0" smtClean="0">
                <a:solidFill>
                  <a:schemeClr val="tx1"/>
                </a:solidFill>
                <a:effectLst/>
                <a:latin typeface="+mn-lt"/>
                <a:ea typeface="+mn-ea"/>
                <a:cs typeface="+mn-cs"/>
              </a:rPr>
              <a:t>Kun voutikunnalla on tiedossa kaikki kilpipäivän tapahtumat, voi median edustajan </a:t>
            </a:r>
            <a:r>
              <a:rPr lang="fi-FI" sz="1200" kern="1200" dirty="0" err="1" smtClean="0">
                <a:solidFill>
                  <a:schemeClr val="tx1"/>
                </a:solidFill>
                <a:effectLst/>
                <a:latin typeface="+mn-lt"/>
                <a:ea typeface="+mn-ea"/>
                <a:cs typeface="+mn-cs"/>
              </a:rPr>
              <a:t>kontaktoida</a:t>
            </a:r>
            <a:r>
              <a:rPr lang="fi-FI" sz="1200" kern="1200" dirty="0" smtClean="0">
                <a:solidFill>
                  <a:schemeClr val="tx1"/>
                </a:solidFill>
                <a:effectLst/>
                <a:latin typeface="+mn-lt"/>
                <a:ea typeface="+mn-ea"/>
                <a:cs typeface="+mn-cs"/>
              </a:rPr>
              <a:t> ja käydä läpi, mitä tämä kansainvälinen tapahtuma merkitsee alueella ja kuinka paikalliset huippukokit ovat tunnustetusti osa maailman parasta keittiöosaamista. Käytössä</a:t>
            </a:r>
            <a:r>
              <a:rPr lang="fi-FI" sz="1200" kern="1200" baseline="0" dirty="0" smtClean="0">
                <a:solidFill>
                  <a:schemeClr val="tx1"/>
                </a:solidFill>
                <a:effectLst/>
                <a:latin typeface="+mn-lt"/>
                <a:ea typeface="+mn-ea"/>
                <a:cs typeface="+mn-cs"/>
              </a:rPr>
              <a:t> on myös materiaalipankki </a:t>
            </a:r>
            <a:r>
              <a:rPr lang="fi-FI" sz="1200" kern="1200" baseline="0" dirty="0" err="1" smtClean="0">
                <a:solidFill>
                  <a:schemeClr val="tx1"/>
                </a:solidFill>
                <a:effectLst/>
                <a:latin typeface="+mn-lt"/>
                <a:ea typeface="+mn-ea"/>
                <a:cs typeface="+mn-cs"/>
              </a:rPr>
              <a:t>googledriven</a:t>
            </a:r>
            <a:r>
              <a:rPr lang="fi-FI" sz="1200" kern="1200" baseline="0" dirty="0" smtClean="0">
                <a:solidFill>
                  <a:schemeClr val="tx1"/>
                </a:solidFill>
                <a:effectLst/>
                <a:latin typeface="+mn-lt"/>
                <a:ea typeface="+mn-ea"/>
                <a:cs typeface="+mn-cs"/>
              </a:rPr>
              <a:t> kautta, jonne voi päivittää kuvia median käyttöön.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i-FI" sz="1200" kern="1200" dirty="0" smtClean="0">
                <a:solidFill>
                  <a:schemeClr val="tx1"/>
                </a:solidFill>
                <a:effectLst/>
                <a:latin typeface="+mn-lt"/>
                <a:ea typeface="+mn-ea"/>
                <a:cs typeface="+mn-cs"/>
              </a:rPr>
              <a:t>Pääasialliset kanavat suuren yleisön aktivointiin ovat sosiaalinen media, median aktivointi sekä itse tapahtumissa kerrottava viesti. </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fi-FI" sz="1200" kern="1200" baseline="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fi-FI"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fi-FI" sz="1200" kern="1200" baseline="0" dirty="0" smtClean="0">
              <a:solidFill>
                <a:schemeClr val="tx1"/>
              </a:solidFill>
              <a:effectLst/>
              <a:latin typeface="+mn-lt"/>
              <a:ea typeface="+mn-ea"/>
              <a:cs typeface="+mn-cs"/>
            </a:endParaRPr>
          </a:p>
          <a:p>
            <a:pPr marL="228600" indent="-228600">
              <a:buAutoNum type="arabicPeriod"/>
            </a:pPr>
            <a:endParaRPr lang="fi-FI" dirty="0" smtClean="0"/>
          </a:p>
          <a:p>
            <a:endParaRPr lang="fi-FI" dirty="0"/>
          </a:p>
        </p:txBody>
      </p:sp>
      <p:sp>
        <p:nvSpPr>
          <p:cNvPr id="4" name="Slide Number Placeholder 3"/>
          <p:cNvSpPr>
            <a:spLocks noGrp="1"/>
          </p:cNvSpPr>
          <p:nvPr>
            <p:ph type="sldNum" sz="quarter" idx="10"/>
          </p:nvPr>
        </p:nvSpPr>
        <p:spPr/>
        <p:txBody>
          <a:bodyPr/>
          <a:lstStyle/>
          <a:p>
            <a:fld id="{6F0E162A-DC73-4377-AF9F-045AAD2DD971}" type="slidenum">
              <a:rPr lang="fi-FI" smtClean="0"/>
              <a:t>4</a:t>
            </a:fld>
            <a:endParaRPr lang="fi-FI"/>
          </a:p>
        </p:txBody>
      </p:sp>
    </p:spTree>
    <p:extLst>
      <p:ext uri="{BB962C8B-B14F-4D97-AF65-F5344CB8AC3E}">
        <p14:creationId xmlns:p14="http://schemas.microsoft.com/office/powerpoint/2010/main" val="3643813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Kotisivut: voutikunnille</a:t>
            </a:r>
            <a:r>
              <a:rPr lang="fi-FI" baseline="0" dirty="0" smtClean="0"/>
              <a:t> oma sivu, linkitetään yhteiseen</a:t>
            </a:r>
          </a:p>
          <a:p>
            <a:r>
              <a:rPr lang="fi-FI" baseline="0" dirty="0" smtClean="0"/>
              <a:t>Kilpiyritysten sivuille banneri ja tieto osallistumisesta</a:t>
            </a:r>
          </a:p>
          <a:p>
            <a:r>
              <a:rPr lang="fi-FI" baseline="0" dirty="0" smtClean="0"/>
              <a:t>Sosiaalinen media (</a:t>
            </a:r>
            <a:r>
              <a:rPr lang="fi-FI" baseline="0" dirty="0" err="1" smtClean="0"/>
              <a:t>twitter</a:t>
            </a:r>
            <a:r>
              <a:rPr lang="fi-FI" baseline="0" dirty="0" smtClean="0"/>
              <a:t>, </a:t>
            </a:r>
            <a:r>
              <a:rPr lang="fi-FI" baseline="0" dirty="0" err="1" smtClean="0"/>
              <a:t>insta</a:t>
            </a:r>
            <a:r>
              <a:rPr lang="fi-FI" baseline="0" dirty="0" smtClean="0"/>
              <a:t>, </a:t>
            </a:r>
            <a:r>
              <a:rPr lang="fi-FI" baseline="0" dirty="0" err="1" smtClean="0"/>
              <a:t>facebook</a:t>
            </a:r>
            <a:r>
              <a:rPr lang="fi-FI" baseline="0" dirty="0" smtClean="0"/>
              <a:t>) </a:t>
            </a:r>
          </a:p>
          <a:p>
            <a:endParaRPr lang="fi-FI" baseline="0" dirty="0" smtClean="0"/>
          </a:p>
          <a:p>
            <a:r>
              <a:rPr lang="fi-FI" baseline="0" dirty="0" smtClean="0"/>
              <a:t>Tiedottamiseen annetaan pohja voutikuntien käyttöön</a:t>
            </a:r>
            <a:endParaRPr lang="fi-FI" dirty="0"/>
          </a:p>
        </p:txBody>
      </p:sp>
      <p:sp>
        <p:nvSpPr>
          <p:cNvPr id="4" name="Slide Number Placeholder 3"/>
          <p:cNvSpPr>
            <a:spLocks noGrp="1"/>
          </p:cNvSpPr>
          <p:nvPr>
            <p:ph type="sldNum" sz="quarter" idx="10"/>
          </p:nvPr>
        </p:nvSpPr>
        <p:spPr/>
        <p:txBody>
          <a:bodyPr/>
          <a:lstStyle/>
          <a:p>
            <a:fld id="{6F0E162A-DC73-4377-AF9F-045AAD2DD971}" type="slidenum">
              <a:rPr lang="fi-FI" smtClean="0"/>
              <a:t>5</a:t>
            </a:fld>
            <a:endParaRPr lang="fi-FI"/>
          </a:p>
        </p:txBody>
      </p:sp>
    </p:spTree>
    <p:extLst>
      <p:ext uri="{BB962C8B-B14F-4D97-AF65-F5344CB8AC3E}">
        <p14:creationId xmlns:p14="http://schemas.microsoft.com/office/powerpoint/2010/main" val="2626606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F0E162A-DC73-4377-AF9F-045AAD2DD971}" type="slidenum">
              <a:rPr lang="fi-FI" smtClean="0"/>
              <a:t>6</a:t>
            </a:fld>
            <a:endParaRPr lang="fi-FI"/>
          </a:p>
        </p:txBody>
      </p:sp>
    </p:spTree>
    <p:extLst>
      <p:ext uri="{BB962C8B-B14F-4D97-AF65-F5344CB8AC3E}">
        <p14:creationId xmlns:p14="http://schemas.microsoft.com/office/powerpoint/2010/main" val="4258598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3" name="Picture 3" descr="logo_rotisseurs"/>
          <p:cNvPicPr>
            <a:picLocks noChangeAspect="1" noChangeArrowheads="1"/>
          </p:cNvPicPr>
          <p:nvPr/>
        </p:nvPicPr>
        <p:blipFill>
          <a:blip r:embed="rId2" cstate="print">
            <a:lum bright="90000" contrast="-90000"/>
          </a:blip>
          <a:srcRect/>
          <a:stretch>
            <a:fillRect/>
          </a:stretch>
        </p:blipFill>
        <p:spPr bwMode="auto">
          <a:xfrm>
            <a:off x="2771777" y="2349503"/>
            <a:ext cx="3598863" cy="3598863"/>
          </a:xfrm>
          <a:prstGeom prst="rect">
            <a:avLst/>
          </a:prstGeom>
          <a:noFill/>
        </p:spPr>
      </p:pic>
      <p:sp>
        <p:nvSpPr>
          <p:cNvPr id="5122" name="Rectangle 2"/>
          <p:cNvSpPr>
            <a:spLocks noGrp="1" noChangeArrowheads="1"/>
          </p:cNvSpPr>
          <p:nvPr>
            <p:ph type="subTitle" idx="1"/>
          </p:nvPr>
        </p:nvSpPr>
        <p:spPr>
          <a:xfrm>
            <a:off x="684215" y="4149725"/>
            <a:ext cx="3095625" cy="719138"/>
          </a:xfrm>
        </p:spPr>
        <p:txBody>
          <a:bodyPr/>
          <a:lstStyle>
            <a:lvl1pPr marL="0" indent="0">
              <a:buFontTx/>
              <a:buNone/>
              <a:defRPr sz="1351">
                <a:solidFill>
                  <a:srgbClr val="CC0000"/>
                </a:solidFill>
              </a:defRPr>
            </a:lvl1pPr>
          </a:lstStyle>
          <a:p>
            <a:r>
              <a:rPr lang="en-US"/>
              <a:t>Additional information, pt18</a:t>
            </a:r>
          </a:p>
        </p:txBody>
      </p:sp>
      <p:sp>
        <p:nvSpPr>
          <p:cNvPr id="5124" name="Rectangle 4"/>
          <p:cNvSpPr>
            <a:spLocks noChangeArrowheads="1"/>
          </p:cNvSpPr>
          <p:nvPr/>
        </p:nvSpPr>
        <p:spPr bwMode="auto">
          <a:xfrm>
            <a:off x="0" y="8"/>
            <a:ext cx="9144000" cy="1412875"/>
          </a:xfrm>
          <a:prstGeom prst="rect">
            <a:avLst/>
          </a:prstGeom>
          <a:solidFill>
            <a:srgbClr val="AD9961">
              <a:alpha val="64999"/>
            </a:srgbClr>
          </a:solidFill>
          <a:ln w="9525">
            <a:solidFill>
              <a:schemeClr val="tx1"/>
            </a:solidFill>
            <a:miter lim="800000"/>
            <a:headEnd/>
            <a:tailEnd/>
          </a:ln>
          <a:effectLst/>
        </p:spPr>
        <p:txBody>
          <a:bodyPr wrap="none" anchor="ctr"/>
          <a:lstStyle/>
          <a:p>
            <a:pPr fontAlgn="base">
              <a:spcBef>
                <a:spcPct val="0"/>
              </a:spcBef>
              <a:spcAft>
                <a:spcPct val="0"/>
              </a:spcAft>
            </a:pPr>
            <a:endParaRPr lang="fi-FI" sz="1351">
              <a:solidFill>
                <a:srgbClr val="000000"/>
              </a:solidFill>
            </a:endParaRPr>
          </a:p>
        </p:txBody>
      </p:sp>
      <p:sp>
        <p:nvSpPr>
          <p:cNvPr id="5125" name="Rectangle 5"/>
          <p:cNvSpPr>
            <a:spLocks noGrp="1" noChangeArrowheads="1"/>
          </p:cNvSpPr>
          <p:nvPr>
            <p:ph type="ctrTitle"/>
          </p:nvPr>
        </p:nvSpPr>
        <p:spPr>
          <a:xfrm>
            <a:off x="685800" y="2130433"/>
            <a:ext cx="7772400" cy="1470025"/>
          </a:xfrm>
        </p:spPr>
        <p:txBody>
          <a:bodyPr/>
          <a:lstStyle>
            <a:lvl1pPr>
              <a:defRPr>
                <a:solidFill>
                  <a:srgbClr val="003399"/>
                </a:solidFill>
              </a:defRPr>
            </a:lvl1pPr>
          </a:lstStyle>
          <a:p>
            <a:r>
              <a:rPr lang="en-US"/>
              <a:t>Headline pt44</a:t>
            </a:r>
          </a:p>
        </p:txBody>
      </p:sp>
      <p:sp>
        <p:nvSpPr>
          <p:cNvPr id="5128" name="Rectangle 8"/>
          <p:cNvSpPr>
            <a:spLocks noGrp="1" noChangeArrowheads="1"/>
          </p:cNvSpPr>
          <p:nvPr>
            <p:ph type="sldNum" sz="quarter" idx="4"/>
          </p:nvPr>
        </p:nvSpPr>
        <p:spPr/>
        <p:txBody>
          <a:bodyPr/>
          <a:lstStyle>
            <a:lvl1pPr>
              <a:defRPr/>
            </a:lvl1pPr>
          </a:lstStyle>
          <a:p>
            <a:fld id="{2923CE1B-49AA-4D6F-88B0-AB18B4EA5976}" type="slidenum">
              <a:rPr lang="en-US">
                <a:solidFill>
                  <a:srgbClr val="808080"/>
                </a:solidFill>
              </a:rPr>
              <a:pPr/>
              <a:t>‹#›</a:t>
            </a:fld>
            <a:endParaRPr lang="en-US">
              <a:solidFill>
                <a:srgbClr val="808080"/>
              </a:solidFill>
            </a:endParaRPr>
          </a:p>
        </p:txBody>
      </p:sp>
      <p:sp>
        <p:nvSpPr>
          <p:cNvPr id="5130" name="Text Box 10"/>
          <p:cNvSpPr txBox="1">
            <a:spLocks noChangeArrowheads="1"/>
          </p:cNvSpPr>
          <p:nvPr/>
        </p:nvSpPr>
        <p:spPr bwMode="auto">
          <a:xfrm>
            <a:off x="5364164" y="476254"/>
            <a:ext cx="2447925" cy="415691"/>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975" b="1">
                <a:solidFill>
                  <a:srgbClr val="000000"/>
                </a:solidFill>
                <a:latin typeface="Helvetica"/>
                <a:ea typeface="Helvetica"/>
                <a:cs typeface="Helvetica"/>
              </a:rPr>
              <a:t>Cha</a:t>
            </a:r>
            <a:r>
              <a:rPr lang="en-US" sz="975" b="1">
                <a:solidFill>
                  <a:srgbClr val="000000"/>
                </a:solidFill>
                <a:ea typeface="Helvetica"/>
                <a:cs typeface="Helvetica"/>
              </a:rPr>
              <a:t>î</a:t>
            </a:r>
            <a:r>
              <a:rPr lang="en-US" sz="975" b="1">
                <a:solidFill>
                  <a:srgbClr val="000000"/>
                </a:solidFill>
                <a:latin typeface="Helvetica"/>
                <a:ea typeface="Helvetica"/>
                <a:cs typeface="Helvetica"/>
              </a:rPr>
              <a:t>ne des Rôtisseurs</a:t>
            </a:r>
          </a:p>
          <a:p>
            <a:pPr algn="r" fontAlgn="base">
              <a:spcBef>
                <a:spcPct val="50000"/>
              </a:spcBef>
              <a:spcAft>
                <a:spcPct val="0"/>
              </a:spcAft>
            </a:pPr>
            <a:r>
              <a:rPr lang="en-US" sz="751" i="1">
                <a:solidFill>
                  <a:srgbClr val="000000"/>
                </a:solidFill>
                <a:latin typeface="Helvetica"/>
                <a:ea typeface="Helvetica"/>
                <a:cs typeface="Helvetica"/>
              </a:rPr>
              <a:t>Accosiation Mondiale de la Gastronomie</a:t>
            </a:r>
          </a:p>
        </p:txBody>
      </p:sp>
      <p:pic>
        <p:nvPicPr>
          <p:cNvPr id="5131" name="Picture 11" descr="CDR_New_Logo_RGB_WEB"/>
          <p:cNvPicPr>
            <a:picLocks noChangeAspect="1" noChangeArrowheads="1"/>
          </p:cNvPicPr>
          <p:nvPr/>
        </p:nvPicPr>
        <p:blipFill>
          <a:blip r:embed="rId3" cstate="print"/>
          <a:srcRect/>
          <a:stretch>
            <a:fillRect/>
          </a:stretch>
        </p:blipFill>
        <p:spPr bwMode="auto">
          <a:xfrm>
            <a:off x="7812092" y="188921"/>
            <a:ext cx="1081087" cy="1081087"/>
          </a:xfrm>
          <a:prstGeom prst="rect">
            <a:avLst/>
          </a:prstGeom>
          <a:noFill/>
        </p:spPr>
      </p:pic>
      <p:sp>
        <p:nvSpPr>
          <p:cNvPr id="5133" name="Rectangle 13"/>
          <p:cNvSpPr>
            <a:spLocks noGrp="1" noChangeArrowheads="1"/>
          </p:cNvSpPr>
          <p:nvPr>
            <p:ph type="ftr" sz="quarter" idx="3"/>
          </p:nvPr>
        </p:nvSpPr>
        <p:spPr/>
        <p:txBody>
          <a:bodyPr/>
          <a:lstStyle>
            <a:lvl1pPr>
              <a:defRPr>
                <a:solidFill>
                  <a:schemeClr val="bg2"/>
                </a:solidFill>
              </a:defRPr>
            </a:lvl1pPr>
          </a:lstStyle>
          <a:p>
            <a:r>
              <a:rPr lang="en-US" smtClean="0">
                <a:solidFill>
                  <a:srgbClr val="808080"/>
                </a:solidFill>
              </a:rPr>
              <a:t>21/08/2015      Chargée de Presse Johanna Hornborg</a:t>
            </a:r>
            <a:endParaRPr lang="en-US">
              <a:solidFill>
                <a:srgbClr val="808080"/>
              </a:solidFill>
            </a:endParaRPr>
          </a:p>
        </p:txBody>
      </p:sp>
    </p:spTree>
    <p:extLst>
      <p:ext uri="{BB962C8B-B14F-4D97-AF65-F5344CB8AC3E}">
        <p14:creationId xmlns:p14="http://schemas.microsoft.com/office/powerpoint/2010/main" val="1962037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1557338"/>
            <a:ext cx="2057400" cy="4679950"/>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68313" y="1557338"/>
            <a:ext cx="6019800" cy="467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Slide Number Placeholder 3"/>
          <p:cNvSpPr>
            <a:spLocks noGrp="1"/>
          </p:cNvSpPr>
          <p:nvPr>
            <p:ph type="sldNum" sz="quarter" idx="10"/>
          </p:nvPr>
        </p:nvSpPr>
        <p:spPr/>
        <p:txBody>
          <a:bodyPr/>
          <a:lstStyle>
            <a:lvl1pPr>
              <a:defRPr/>
            </a:lvl1pPr>
          </a:lstStyle>
          <a:p>
            <a:fld id="{9DFD71AB-03DE-4204-959D-E9F135F11015}" type="slidenum">
              <a:rPr lang="en-US">
                <a:solidFill>
                  <a:srgbClr val="808080"/>
                </a:solidFill>
              </a:rPr>
              <a:pPr/>
              <a:t>‹#›</a:t>
            </a:fld>
            <a:endParaRPr lang="en-US">
              <a:solidFill>
                <a:srgbClr val="808080"/>
              </a:solidFill>
            </a:endParaRPr>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r>
              <a:rPr lang="en-US" smtClean="0">
                <a:solidFill>
                  <a:srgbClr val="FFFFFF">
                    <a:lumMod val="50000"/>
                  </a:srgbClr>
                </a:solidFill>
              </a:rPr>
              <a:t>21/08/2015      Chargée de Presse Johanna Hornborg</a:t>
            </a:r>
            <a:endParaRPr lang="en-US" dirty="0">
              <a:solidFill>
                <a:srgbClr val="FFFFFF">
                  <a:lumMod val="50000"/>
                </a:srgbClr>
              </a:solidFill>
            </a:endParaRPr>
          </a:p>
        </p:txBody>
      </p:sp>
    </p:spTree>
    <p:extLst>
      <p:ext uri="{BB962C8B-B14F-4D97-AF65-F5344CB8AC3E}">
        <p14:creationId xmlns:p14="http://schemas.microsoft.com/office/powerpoint/2010/main" val="273024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dirty="0" smtClean="0"/>
              <a:t>Click to edit Master title style</a:t>
            </a:r>
            <a:endParaRPr lang="fi-FI" dirty="0"/>
          </a:p>
        </p:txBody>
      </p:sp>
      <p:sp>
        <p:nvSpPr>
          <p:cNvPr id="3" name="Content Placeholder 2"/>
          <p:cNvSpPr>
            <a:spLocks noGrp="1"/>
          </p:cNvSpPr>
          <p:nvPr>
            <p:ph idx="1"/>
          </p:nvPr>
        </p:nvSpPr>
        <p:spPr/>
        <p:txBody>
          <a:bodyPr/>
          <a:lstStyle>
            <a:lvl1pPr>
              <a:defRPr sz="1800"/>
            </a:lvl1pPr>
            <a:lvl2pPr>
              <a:buClrTx/>
              <a:defRPr sz="1500"/>
            </a:lvl2pPr>
            <a:lvl3pPr>
              <a:defRPr sz="1351"/>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4" name="Slide Number Placeholder 3"/>
          <p:cNvSpPr>
            <a:spLocks noGrp="1"/>
          </p:cNvSpPr>
          <p:nvPr>
            <p:ph type="sldNum" sz="quarter" idx="10"/>
          </p:nvPr>
        </p:nvSpPr>
        <p:spPr/>
        <p:txBody>
          <a:bodyPr/>
          <a:lstStyle>
            <a:lvl1pPr>
              <a:defRPr/>
            </a:lvl1pPr>
          </a:lstStyle>
          <a:p>
            <a:fld id="{2952E529-0B2B-4C23-9AE5-D466D8E0AE15}" type="slidenum">
              <a:rPr lang="en-US">
                <a:solidFill>
                  <a:srgbClr val="808080"/>
                </a:solidFill>
              </a:rPr>
              <a:pPr/>
              <a:t>‹#›</a:t>
            </a:fld>
            <a:endParaRPr lang="en-US">
              <a:solidFill>
                <a:srgbClr val="808080"/>
              </a:solidFill>
            </a:endParaRPr>
          </a:p>
        </p:txBody>
      </p:sp>
      <p:sp>
        <p:nvSpPr>
          <p:cNvPr id="5" name="Footer Placeholder 4"/>
          <p:cNvSpPr>
            <a:spLocks noGrp="1"/>
          </p:cNvSpPr>
          <p:nvPr>
            <p:ph type="ftr" sz="quarter" idx="11"/>
          </p:nvPr>
        </p:nvSpPr>
        <p:spPr>
          <a:xfrm>
            <a:off x="395538" y="6453344"/>
            <a:ext cx="5624512" cy="268287"/>
          </a:xfrm>
        </p:spPr>
        <p:txBody>
          <a:bodyPr/>
          <a:lstStyle>
            <a:lvl1pPr>
              <a:defRPr>
                <a:solidFill>
                  <a:schemeClr val="bg1">
                    <a:lumMod val="50000"/>
                  </a:schemeClr>
                </a:solidFill>
              </a:defRPr>
            </a:lvl1pPr>
          </a:lstStyle>
          <a:p>
            <a:r>
              <a:rPr lang="en-US" smtClean="0">
                <a:solidFill>
                  <a:srgbClr val="FFFFFF">
                    <a:lumMod val="50000"/>
                  </a:srgbClr>
                </a:solidFill>
              </a:rPr>
              <a:t>21/08/2015      Chargée de Presse Johanna Hornborg</a:t>
            </a:r>
            <a:endParaRPr lang="en-US" dirty="0">
              <a:solidFill>
                <a:srgbClr val="FFFFFF">
                  <a:lumMod val="50000"/>
                </a:srgbClr>
              </a:solidFill>
            </a:endParaRPr>
          </a:p>
        </p:txBody>
      </p:sp>
    </p:spTree>
    <p:extLst>
      <p:ext uri="{BB962C8B-B14F-4D97-AF65-F5344CB8AC3E}">
        <p14:creationId xmlns:p14="http://schemas.microsoft.com/office/powerpoint/2010/main" val="1470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r">
              <a:defRPr sz="3000" b="1" cap="none" baseline="0"/>
            </a:lvl1pPr>
          </a:lstStyle>
          <a:p>
            <a:r>
              <a:rPr lang="en-US" dirty="0" smtClean="0"/>
              <a:t>Click to edit Master title style</a:t>
            </a:r>
            <a:endParaRPr lang="fi-FI" dirty="0"/>
          </a:p>
        </p:txBody>
      </p:sp>
      <p:sp>
        <p:nvSpPr>
          <p:cNvPr id="3" name="Text Placeholder 2"/>
          <p:cNvSpPr>
            <a:spLocks noGrp="1"/>
          </p:cNvSpPr>
          <p:nvPr>
            <p:ph type="body" idx="1"/>
          </p:nvPr>
        </p:nvSpPr>
        <p:spPr>
          <a:xfrm>
            <a:off x="722313" y="2906713"/>
            <a:ext cx="7772400" cy="1500187"/>
          </a:xfrm>
        </p:spPr>
        <p:txBody>
          <a:bodyPr anchor="b"/>
          <a:lstStyle>
            <a:lvl1pPr marL="0" indent="0" algn="r">
              <a:buNone/>
              <a:defRPr sz="1500"/>
            </a:lvl1pPr>
            <a:lvl2pPr marL="342883" indent="0">
              <a:buNone/>
              <a:defRPr sz="1351"/>
            </a:lvl2pPr>
            <a:lvl3pPr marL="685766" indent="0">
              <a:buNone/>
              <a:defRPr sz="1200"/>
            </a:lvl3pPr>
            <a:lvl4pPr marL="1028648" indent="0">
              <a:buNone/>
              <a:defRPr sz="1051"/>
            </a:lvl4pPr>
            <a:lvl5pPr marL="1371532" indent="0">
              <a:buNone/>
              <a:defRPr sz="1051"/>
            </a:lvl5pPr>
            <a:lvl6pPr marL="1714415" indent="0">
              <a:buNone/>
              <a:defRPr sz="1051"/>
            </a:lvl6pPr>
            <a:lvl7pPr marL="2057297" indent="0">
              <a:buNone/>
              <a:defRPr sz="1051"/>
            </a:lvl7pPr>
            <a:lvl8pPr marL="2400180" indent="0">
              <a:buNone/>
              <a:defRPr sz="1051"/>
            </a:lvl8pPr>
            <a:lvl9pPr marL="2743063" indent="0">
              <a:buNone/>
              <a:defRPr sz="1051"/>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1BA6F56-3F8C-40CC-B864-BA0737619B1A}" type="slidenum">
              <a:rPr lang="en-US">
                <a:solidFill>
                  <a:srgbClr val="808080"/>
                </a:solidFill>
              </a:rPr>
              <a:pPr/>
              <a:t>‹#›</a:t>
            </a:fld>
            <a:endParaRPr lang="en-US">
              <a:solidFill>
                <a:srgbClr val="808080"/>
              </a:solidFill>
            </a:endParaRPr>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r>
              <a:rPr lang="en-US" smtClean="0">
                <a:solidFill>
                  <a:srgbClr val="FFFFFF">
                    <a:lumMod val="50000"/>
                  </a:srgbClr>
                </a:solidFill>
              </a:rPr>
              <a:t>21/08/2015      Chargée de Presse Johanna Hornborg</a:t>
            </a:r>
            <a:endParaRPr lang="en-US" dirty="0">
              <a:solidFill>
                <a:srgbClr val="FFFFFF">
                  <a:lumMod val="50000"/>
                </a:srgbClr>
              </a:solidFill>
            </a:endParaRPr>
          </a:p>
        </p:txBody>
      </p:sp>
    </p:spTree>
    <p:extLst>
      <p:ext uri="{BB962C8B-B14F-4D97-AF65-F5344CB8AC3E}">
        <p14:creationId xmlns:p14="http://schemas.microsoft.com/office/powerpoint/2010/main" val="1226115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dirty="0" smtClean="0"/>
              <a:t>Click to edit Master title style</a:t>
            </a:r>
            <a:endParaRPr lang="fi-FI" dirty="0"/>
          </a:p>
        </p:txBody>
      </p:sp>
      <p:sp>
        <p:nvSpPr>
          <p:cNvPr id="3" name="Content Placeholder 2"/>
          <p:cNvSpPr>
            <a:spLocks noGrp="1"/>
          </p:cNvSpPr>
          <p:nvPr>
            <p:ph sz="half" idx="1"/>
          </p:nvPr>
        </p:nvSpPr>
        <p:spPr>
          <a:xfrm>
            <a:off x="468313" y="2420938"/>
            <a:ext cx="4038600" cy="3816350"/>
          </a:xfrm>
        </p:spPr>
        <p:txBody>
          <a:bodyPr/>
          <a:lstStyle>
            <a:lvl1pPr>
              <a:defRPr sz="1800"/>
            </a:lvl1pPr>
            <a:lvl2pPr>
              <a:defRPr sz="15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4" name="Content Placeholder 3"/>
          <p:cNvSpPr>
            <a:spLocks noGrp="1"/>
          </p:cNvSpPr>
          <p:nvPr>
            <p:ph sz="half" idx="2"/>
          </p:nvPr>
        </p:nvSpPr>
        <p:spPr>
          <a:xfrm>
            <a:off x="4659313" y="2420938"/>
            <a:ext cx="4038600" cy="3816350"/>
          </a:xfrm>
        </p:spPr>
        <p:txBody>
          <a:bodyPr/>
          <a:lstStyle>
            <a:lvl1pPr>
              <a:defRPr sz="1800"/>
            </a:lvl1pPr>
            <a:lvl2pPr>
              <a:defRPr sz="15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5" name="Slide Number Placeholder 4"/>
          <p:cNvSpPr>
            <a:spLocks noGrp="1"/>
          </p:cNvSpPr>
          <p:nvPr>
            <p:ph type="sldNum" sz="quarter" idx="10"/>
          </p:nvPr>
        </p:nvSpPr>
        <p:spPr/>
        <p:txBody>
          <a:bodyPr/>
          <a:lstStyle>
            <a:lvl1pPr>
              <a:defRPr/>
            </a:lvl1pPr>
          </a:lstStyle>
          <a:p>
            <a:fld id="{060895BB-F99C-4433-947C-1A4A77CDD8DE}" type="slidenum">
              <a:rPr lang="en-US">
                <a:solidFill>
                  <a:srgbClr val="808080"/>
                </a:solidFill>
              </a:rPr>
              <a:pPr/>
              <a:t>‹#›</a:t>
            </a:fld>
            <a:endParaRPr lang="en-US">
              <a:solidFill>
                <a:srgbClr val="808080"/>
              </a:solidFill>
            </a:endParaRPr>
          </a:p>
        </p:txBody>
      </p:sp>
      <p:sp>
        <p:nvSpPr>
          <p:cNvPr id="6" name="Footer Placeholder 5"/>
          <p:cNvSpPr>
            <a:spLocks noGrp="1"/>
          </p:cNvSpPr>
          <p:nvPr>
            <p:ph type="ftr" sz="quarter" idx="11"/>
          </p:nvPr>
        </p:nvSpPr>
        <p:spPr/>
        <p:txBody>
          <a:bodyPr/>
          <a:lstStyle>
            <a:lvl1pPr>
              <a:defRPr>
                <a:solidFill>
                  <a:schemeClr val="bg1">
                    <a:lumMod val="50000"/>
                  </a:schemeClr>
                </a:solidFill>
              </a:defRPr>
            </a:lvl1pPr>
          </a:lstStyle>
          <a:p>
            <a:r>
              <a:rPr lang="en-US" smtClean="0">
                <a:solidFill>
                  <a:srgbClr val="FFFFFF">
                    <a:lumMod val="50000"/>
                  </a:srgbClr>
                </a:solidFill>
              </a:rPr>
              <a:t>21/08/2015      Chargée de Presse Johanna Hornborg</a:t>
            </a:r>
            <a:endParaRPr lang="en-US" dirty="0">
              <a:solidFill>
                <a:srgbClr val="FFFFFF">
                  <a:lumMod val="50000"/>
                </a:srgbClr>
              </a:solidFill>
            </a:endParaRPr>
          </a:p>
        </p:txBody>
      </p:sp>
    </p:spTree>
    <p:extLst>
      <p:ext uri="{BB962C8B-B14F-4D97-AF65-F5344CB8AC3E}">
        <p14:creationId xmlns:p14="http://schemas.microsoft.com/office/powerpoint/2010/main" val="383785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83" indent="0">
              <a:buNone/>
              <a:defRPr sz="1500" b="1"/>
            </a:lvl2pPr>
            <a:lvl3pPr marL="685766" indent="0">
              <a:buNone/>
              <a:defRPr sz="1351" b="1"/>
            </a:lvl3pPr>
            <a:lvl4pPr marL="1028648"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83" indent="0">
              <a:buNone/>
              <a:defRPr sz="1500" b="1"/>
            </a:lvl2pPr>
            <a:lvl3pPr marL="685766" indent="0">
              <a:buNone/>
              <a:defRPr sz="1351" b="1"/>
            </a:lvl3pPr>
            <a:lvl4pPr marL="1028648"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3"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Slide Number Placeholder 6"/>
          <p:cNvSpPr>
            <a:spLocks noGrp="1"/>
          </p:cNvSpPr>
          <p:nvPr>
            <p:ph type="sldNum" sz="quarter" idx="10"/>
          </p:nvPr>
        </p:nvSpPr>
        <p:spPr/>
        <p:txBody>
          <a:bodyPr/>
          <a:lstStyle>
            <a:lvl1pPr>
              <a:defRPr/>
            </a:lvl1pPr>
          </a:lstStyle>
          <a:p>
            <a:fld id="{DD102CCF-58FF-4AB1-A0C9-B47D06AEF1CF}" type="slidenum">
              <a:rPr lang="en-US">
                <a:solidFill>
                  <a:srgbClr val="808080"/>
                </a:solidFill>
              </a:rPr>
              <a:pPr/>
              <a:t>‹#›</a:t>
            </a:fld>
            <a:endParaRPr lang="en-US">
              <a:solidFill>
                <a:srgbClr val="808080"/>
              </a:solidFill>
            </a:endParaRPr>
          </a:p>
        </p:txBody>
      </p:sp>
      <p:sp>
        <p:nvSpPr>
          <p:cNvPr id="8" name="Footer Placeholder 7"/>
          <p:cNvSpPr>
            <a:spLocks noGrp="1"/>
          </p:cNvSpPr>
          <p:nvPr>
            <p:ph type="ftr" sz="quarter" idx="11"/>
          </p:nvPr>
        </p:nvSpPr>
        <p:spPr/>
        <p:txBody>
          <a:bodyPr/>
          <a:lstStyle>
            <a:lvl1pPr>
              <a:defRPr/>
            </a:lvl1pPr>
          </a:lstStyle>
          <a:p>
            <a:r>
              <a:rPr lang="en-US" smtClean="0">
                <a:solidFill>
                  <a:srgbClr val="000000"/>
                </a:solidFill>
              </a:rPr>
              <a:t>21/08/2015      Chargée de Presse Johanna Hornborg</a:t>
            </a:r>
            <a:endParaRPr lang="en-US">
              <a:solidFill>
                <a:srgbClr val="000000"/>
              </a:solidFill>
            </a:endParaRPr>
          </a:p>
        </p:txBody>
      </p:sp>
    </p:spTree>
    <p:extLst>
      <p:ext uri="{BB962C8B-B14F-4D97-AF65-F5344CB8AC3E}">
        <p14:creationId xmlns:p14="http://schemas.microsoft.com/office/powerpoint/2010/main" val="140381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Slide Number Placeholder 2"/>
          <p:cNvSpPr>
            <a:spLocks noGrp="1"/>
          </p:cNvSpPr>
          <p:nvPr>
            <p:ph type="sldNum" sz="quarter" idx="10"/>
          </p:nvPr>
        </p:nvSpPr>
        <p:spPr/>
        <p:txBody>
          <a:bodyPr/>
          <a:lstStyle>
            <a:lvl1pPr>
              <a:defRPr/>
            </a:lvl1pPr>
          </a:lstStyle>
          <a:p>
            <a:fld id="{4A7EAE52-D815-4043-BA9A-29C94EC72B39}" type="slidenum">
              <a:rPr lang="en-US">
                <a:solidFill>
                  <a:srgbClr val="808080"/>
                </a:solidFill>
              </a:rPr>
              <a:pPr/>
              <a:t>‹#›</a:t>
            </a:fld>
            <a:endParaRPr lang="en-US">
              <a:solidFill>
                <a:srgbClr val="808080"/>
              </a:solidFill>
            </a:endParaRPr>
          </a:p>
        </p:txBody>
      </p:sp>
      <p:sp>
        <p:nvSpPr>
          <p:cNvPr id="4" name="Footer Placeholder 3"/>
          <p:cNvSpPr>
            <a:spLocks noGrp="1"/>
          </p:cNvSpPr>
          <p:nvPr>
            <p:ph type="ftr" sz="quarter" idx="11"/>
          </p:nvPr>
        </p:nvSpPr>
        <p:spPr/>
        <p:txBody>
          <a:bodyPr/>
          <a:lstStyle>
            <a:lvl1pPr>
              <a:defRPr>
                <a:solidFill>
                  <a:schemeClr val="bg1">
                    <a:lumMod val="50000"/>
                  </a:schemeClr>
                </a:solidFill>
              </a:defRPr>
            </a:lvl1pPr>
          </a:lstStyle>
          <a:p>
            <a:r>
              <a:rPr lang="en-US" smtClean="0">
                <a:solidFill>
                  <a:srgbClr val="FFFFFF">
                    <a:lumMod val="50000"/>
                  </a:srgbClr>
                </a:solidFill>
              </a:rPr>
              <a:t>21/08/2015      Chargée de Presse Johanna Hornborg</a:t>
            </a:r>
            <a:endParaRPr lang="en-US" dirty="0">
              <a:solidFill>
                <a:srgbClr val="FFFFFF">
                  <a:lumMod val="50000"/>
                </a:srgbClr>
              </a:solidFill>
            </a:endParaRPr>
          </a:p>
        </p:txBody>
      </p:sp>
    </p:spTree>
    <p:extLst>
      <p:ext uri="{BB962C8B-B14F-4D97-AF65-F5344CB8AC3E}">
        <p14:creationId xmlns:p14="http://schemas.microsoft.com/office/powerpoint/2010/main" val="1477188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BD0212-196A-42E1-9ABE-9F3DBD612636}" type="slidenum">
              <a:rPr lang="en-US">
                <a:solidFill>
                  <a:srgbClr val="808080"/>
                </a:solidFill>
              </a:rPr>
              <a:pPr/>
              <a:t>‹#›</a:t>
            </a:fld>
            <a:endParaRPr lang="en-US">
              <a:solidFill>
                <a:srgbClr val="808080"/>
              </a:solidFill>
            </a:endParaRPr>
          </a:p>
        </p:txBody>
      </p:sp>
      <p:sp>
        <p:nvSpPr>
          <p:cNvPr id="3" name="Footer Placeholder 2"/>
          <p:cNvSpPr>
            <a:spLocks noGrp="1"/>
          </p:cNvSpPr>
          <p:nvPr>
            <p:ph type="ftr" sz="quarter" idx="11"/>
          </p:nvPr>
        </p:nvSpPr>
        <p:spPr/>
        <p:txBody>
          <a:bodyPr/>
          <a:lstStyle>
            <a:lvl1pPr>
              <a:defRPr>
                <a:solidFill>
                  <a:schemeClr val="bg1">
                    <a:lumMod val="50000"/>
                  </a:schemeClr>
                </a:solidFill>
              </a:defRPr>
            </a:lvl1pPr>
          </a:lstStyle>
          <a:p>
            <a:r>
              <a:rPr lang="en-US" smtClean="0">
                <a:solidFill>
                  <a:srgbClr val="FFFFFF">
                    <a:lumMod val="50000"/>
                  </a:srgbClr>
                </a:solidFill>
              </a:rPr>
              <a:t>21/08/2015      Chargée de Presse Johanna Hornborg</a:t>
            </a:r>
            <a:endParaRPr lang="en-US" dirty="0">
              <a:solidFill>
                <a:srgbClr val="FFFFFF">
                  <a:lumMod val="50000"/>
                </a:srgbClr>
              </a:solidFill>
            </a:endParaRPr>
          </a:p>
        </p:txBody>
      </p:sp>
    </p:spTree>
    <p:extLst>
      <p:ext uri="{BB962C8B-B14F-4D97-AF65-F5344CB8AC3E}">
        <p14:creationId xmlns:p14="http://schemas.microsoft.com/office/powerpoint/2010/main" val="345952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1680" y="4869160"/>
            <a:ext cx="5486400" cy="566738"/>
          </a:xfrm>
        </p:spPr>
        <p:txBody>
          <a:bodyPr anchor="b"/>
          <a:lstStyle>
            <a:lvl1pPr algn="l">
              <a:defRPr sz="1500" b="1"/>
            </a:lvl1pPr>
          </a:lstStyle>
          <a:p>
            <a:r>
              <a:rPr lang="en-US" smtClean="0"/>
              <a:t>Click to edit Master title style</a:t>
            </a:r>
            <a:endParaRPr lang="fi-FI"/>
          </a:p>
        </p:txBody>
      </p:sp>
      <p:sp>
        <p:nvSpPr>
          <p:cNvPr id="3" name="Picture Placeholder 2"/>
          <p:cNvSpPr>
            <a:spLocks noGrp="1"/>
          </p:cNvSpPr>
          <p:nvPr>
            <p:ph type="pic" idx="1"/>
          </p:nvPr>
        </p:nvSpPr>
        <p:spPr>
          <a:xfrm>
            <a:off x="1691680" y="1556792"/>
            <a:ext cx="5486400" cy="3096344"/>
          </a:xfrm>
        </p:spPr>
        <p:txBody>
          <a:bodyPr/>
          <a:lstStyle>
            <a:lvl1pPr marL="0" indent="0">
              <a:buNone/>
              <a:defRPr sz="2400"/>
            </a:lvl1pPr>
            <a:lvl2pPr marL="342883" indent="0">
              <a:buNone/>
              <a:defRPr sz="2100"/>
            </a:lvl2pPr>
            <a:lvl3pPr marL="685766" indent="0">
              <a:buNone/>
              <a:defRPr sz="1800"/>
            </a:lvl3pPr>
            <a:lvl4pPr marL="1028648"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3" indent="0">
              <a:buNone/>
              <a:defRPr sz="1500"/>
            </a:lvl9pPr>
          </a:lstStyle>
          <a:p>
            <a:endParaRPr lang="fi-FI"/>
          </a:p>
        </p:txBody>
      </p:sp>
      <p:sp>
        <p:nvSpPr>
          <p:cNvPr id="4" name="Text Placeholder 3"/>
          <p:cNvSpPr>
            <a:spLocks noGrp="1"/>
          </p:cNvSpPr>
          <p:nvPr>
            <p:ph type="body" sz="half" idx="2"/>
          </p:nvPr>
        </p:nvSpPr>
        <p:spPr>
          <a:xfrm>
            <a:off x="1691680" y="5445224"/>
            <a:ext cx="5486400" cy="804862"/>
          </a:xfrm>
        </p:spPr>
        <p:txBody>
          <a:bodyPr/>
          <a:lstStyle>
            <a:lvl1pPr marL="0" indent="0">
              <a:buNone/>
              <a:defRPr sz="1051"/>
            </a:lvl1pPr>
            <a:lvl2pPr marL="342883" indent="0">
              <a:buNone/>
              <a:defRPr sz="900"/>
            </a:lvl2pPr>
            <a:lvl3pPr marL="685766" indent="0">
              <a:buNone/>
              <a:defRPr sz="751"/>
            </a:lvl3pPr>
            <a:lvl4pPr marL="1028648"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3" indent="0">
              <a:buNone/>
              <a:defRPr sz="675"/>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79BBAED-4216-4A98-B74B-398B4FD90442}" type="slidenum">
              <a:rPr lang="en-US">
                <a:solidFill>
                  <a:srgbClr val="808080"/>
                </a:solidFill>
              </a:rPr>
              <a:pPr/>
              <a:t>‹#›</a:t>
            </a:fld>
            <a:endParaRPr lang="en-US">
              <a:solidFill>
                <a:srgbClr val="808080"/>
              </a:solidFill>
            </a:endParaRPr>
          </a:p>
        </p:txBody>
      </p:sp>
      <p:sp>
        <p:nvSpPr>
          <p:cNvPr id="6" name="Footer Placeholder 5"/>
          <p:cNvSpPr>
            <a:spLocks noGrp="1"/>
          </p:cNvSpPr>
          <p:nvPr>
            <p:ph type="ftr" sz="quarter" idx="11"/>
          </p:nvPr>
        </p:nvSpPr>
        <p:spPr/>
        <p:txBody>
          <a:bodyPr/>
          <a:lstStyle>
            <a:lvl1pPr>
              <a:defRPr>
                <a:solidFill>
                  <a:schemeClr val="bg1">
                    <a:lumMod val="50000"/>
                  </a:schemeClr>
                </a:solidFill>
              </a:defRPr>
            </a:lvl1pPr>
          </a:lstStyle>
          <a:p>
            <a:r>
              <a:rPr lang="en-US" smtClean="0">
                <a:solidFill>
                  <a:srgbClr val="FFFFFF">
                    <a:lumMod val="50000"/>
                  </a:srgbClr>
                </a:solidFill>
              </a:rPr>
              <a:t>21/08/2015      Chargée de Presse Johanna Hornborg</a:t>
            </a:r>
            <a:endParaRPr lang="en-US" dirty="0">
              <a:solidFill>
                <a:srgbClr val="FFFFFF">
                  <a:lumMod val="50000"/>
                </a:srgbClr>
              </a:solidFill>
            </a:endParaRPr>
          </a:p>
        </p:txBody>
      </p:sp>
    </p:spTree>
    <p:extLst>
      <p:ext uri="{BB962C8B-B14F-4D97-AF65-F5344CB8AC3E}">
        <p14:creationId xmlns:p14="http://schemas.microsoft.com/office/powerpoint/2010/main" val="230397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Slide Number Placeholder 3"/>
          <p:cNvSpPr>
            <a:spLocks noGrp="1"/>
          </p:cNvSpPr>
          <p:nvPr>
            <p:ph type="sldNum" sz="quarter" idx="10"/>
          </p:nvPr>
        </p:nvSpPr>
        <p:spPr/>
        <p:txBody>
          <a:bodyPr/>
          <a:lstStyle>
            <a:lvl1pPr>
              <a:defRPr/>
            </a:lvl1pPr>
          </a:lstStyle>
          <a:p>
            <a:fld id="{58F91D0C-7E73-431B-AD85-2F997F0CAC1E}" type="slidenum">
              <a:rPr lang="en-US">
                <a:solidFill>
                  <a:srgbClr val="808080"/>
                </a:solidFill>
              </a:rPr>
              <a:pPr/>
              <a:t>‹#›</a:t>
            </a:fld>
            <a:endParaRPr lang="en-US">
              <a:solidFill>
                <a:srgbClr val="808080"/>
              </a:solidFill>
            </a:endParaRPr>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r>
              <a:rPr lang="en-US" smtClean="0">
                <a:solidFill>
                  <a:srgbClr val="FFFFFF">
                    <a:lumMod val="50000"/>
                  </a:srgbClr>
                </a:solidFill>
              </a:rPr>
              <a:t>21/08/2015      Chargée de Presse Johanna Hornborg</a:t>
            </a:r>
            <a:endParaRPr lang="en-US" dirty="0">
              <a:solidFill>
                <a:srgbClr val="FFFFFF">
                  <a:lumMod val="50000"/>
                </a:srgbClr>
              </a:solidFill>
            </a:endParaRPr>
          </a:p>
        </p:txBody>
      </p:sp>
    </p:spTree>
    <p:extLst>
      <p:ext uri="{BB962C8B-B14F-4D97-AF65-F5344CB8AC3E}">
        <p14:creationId xmlns:p14="http://schemas.microsoft.com/office/powerpoint/2010/main" val="343948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68313" y="2420938"/>
            <a:ext cx="8229600" cy="3816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35" name="Picture 11" descr="logo_rotisseurs"/>
          <p:cNvPicPr>
            <a:picLocks noChangeAspect="1" noChangeArrowheads="1"/>
          </p:cNvPicPr>
          <p:nvPr/>
        </p:nvPicPr>
        <p:blipFill>
          <a:blip r:embed="rId12" cstate="print">
            <a:lum bright="90000" contrast="-90000"/>
          </a:blip>
          <a:srcRect/>
          <a:stretch>
            <a:fillRect/>
          </a:stretch>
        </p:blipFill>
        <p:spPr bwMode="auto">
          <a:xfrm>
            <a:off x="2771777" y="2349503"/>
            <a:ext cx="3598863" cy="3598863"/>
          </a:xfrm>
          <a:prstGeom prst="rect">
            <a:avLst/>
          </a:prstGeom>
          <a:noFill/>
        </p:spPr>
      </p:pic>
      <p:sp>
        <p:nvSpPr>
          <p:cNvPr id="1033" name="Rectangle 9"/>
          <p:cNvSpPr>
            <a:spLocks noChangeArrowheads="1"/>
          </p:cNvSpPr>
          <p:nvPr/>
        </p:nvSpPr>
        <p:spPr bwMode="auto">
          <a:xfrm>
            <a:off x="0" y="8"/>
            <a:ext cx="9144000" cy="1412875"/>
          </a:xfrm>
          <a:prstGeom prst="rect">
            <a:avLst/>
          </a:prstGeom>
          <a:solidFill>
            <a:srgbClr val="AD9961">
              <a:alpha val="64999"/>
            </a:srgbClr>
          </a:solidFill>
          <a:ln w="9525">
            <a:solidFill>
              <a:schemeClr val="tx1"/>
            </a:solidFill>
            <a:miter lim="800000"/>
            <a:headEnd/>
            <a:tailEnd/>
          </a:ln>
          <a:effectLst/>
        </p:spPr>
        <p:txBody>
          <a:bodyPr wrap="none" anchor="ctr"/>
          <a:lstStyle/>
          <a:p>
            <a:pPr fontAlgn="base">
              <a:spcBef>
                <a:spcPct val="0"/>
              </a:spcBef>
              <a:spcAft>
                <a:spcPct val="0"/>
              </a:spcAft>
            </a:pPr>
            <a:endParaRPr lang="fi-FI" sz="1351">
              <a:solidFill>
                <a:srgbClr val="000000"/>
              </a:solidFill>
            </a:endParaRPr>
          </a:p>
        </p:txBody>
      </p:sp>
      <p:sp>
        <p:nvSpPr>
          <p:cNvPr id="1026" name="Rectangle 2"/>
          <p:cNvSpPr>
            <a:spLocks noGrp="1" noChangeArrowheads="1"/>
          </p:cNvSpPr>
          <p:nvPr>
            <p:ph type="title"/>
          </p:nvPr>
        </p:nvSpPr>
        <p:spPr bwMode="auto">
          <a:xfrm>
            <a:off x="468317" y="1557340"/>
            <a:ext cx="8207375" cy="7191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1030" name="Rectangle 6"/>
          <p:cNvSpPr>
            <a:spLocks noGrp="1" noChangeArrowheads="1"/>
          </p:cNvSpPr>
          <p:nvPr>
            <p:ph type="sldNum" sz="quarter" idx="4"/>
          </p:nvPr>
        </p:nvSpPr>
        <p:spPr bwMode="auto">
          <a:xfrm>
            <a:off x="6553200" y="6453196"/>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solidFill>
                  <a:schemeClr val="bg2"/>
                </a:solidFill>
              </a:defRPr>
            </a:lvl1pPr>
          </a:lstStyle>
          <a:p>
            <a:pPr fontAlgn="base">
              <a:spcBef>
                <a:spcPct val="0"/>
              </a:spcBef>
              <a:spcAft>
                <a:spcPct val="0"/>
              </a:spcAft>
            </a:pPr>
            <a:fld id="{FE58E7EF-A4C2-4DDC-AF86-B00E522A8740}" type="slidenum">
              <a:rPr lang="en-US">
                <a:solidFill>
                  <a:srgbClr val="808080"/>
                </a:solidFill>
              </a:rPr>
              <a:pPr fontAlgn="base">
                <a:spcBef>
                  <a:spcPct val="0"/>
                </a:spcBef>
                <a:spcAft>
                  <a:spcPct val="0"/>
                </a:spcAft>
              </a:pPr>
              <a:t>‹#›</a:t>
            </a:fld>
            <a:endParaRPr lang="en-US">
              <a:solidFill>
                <a:srgbClr val="808080"/>
              </a:solidFill>
            </a:endParaRPr>
          </a:p>
        </p:txBody>
      </p:sp>
      <p:sp>
        <p:nvSpPr>
          <p:cNvPr id="1034" name="Text Box 10"/>
          <p:cNvSpPr txBox="1">
            <a:spLocks noChangeArrowheads="1"/>
          </p:cNvSpPr>
          <p:nvPr/>
        </p:nvSpPr>
        <p:spPr bwMode="auto">
          <a:xfrm>
            <a:off x="5364164" y="476254"/>
            <a:ext cx="2447925" cy="415691"/>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975" b="1">
                <a:solidFill>
                  <a:srgbClr val="000000"/>
                </a:solidFill>
                <a:latin typeface="Helvetica"/>
                <a:ea typeface="Helvetica"/>
                <a:cs typeface="Helvetica"/>
              </a:rPr>
              <a:t>Cha</a:t>
            </a:r>
            <a:r>
              <a:rPr lang="en-US" sz="975" b="1">
                <a:solidFill>
                  <a:srgbClr val="000000"/>
                </a:solidFill>
                <a:ea typeface="Helvetica"/>
                <a:cs typeface="Helvetica"/>
              </a:rPr>
              <a:t>î</a:t>
            </a:r>
            <a:r>
              <a:rPr lang="en-US" sz="975" b="1">
                <a:solidFill>
                  <a:srgbClr val="000000"/>
                </a:solidFill>
                <a:latin typeface="Helvetica"/>
                <a:ea typeface="Helvetica"/>
                <a:cs typeface="Helvetica"/>
              </a:rPr>
              <a:t>ne des Rôtisseurs</a:t>
            </a:r>
          </a:p>
          <a:p>
            <a:pPr algn="r" fontAlgn="base">
              <a:spcBef>
                <a:spcPct val="50000"/>
              </a:spcBef>
              <a:spcAft>
                <a:spcPct val="0"/>
              </a:spcAft>
            </a:pPr>
            <a:r>
              <a:rPr lang="en-US" sz="751" i="1">
                <a:solidFill>
                  <a:srgbClr val="000000"/>
                </a:solidFill>
                <a:latin typeface="Helvetica"/>
                <a:ea typeface="Helvetica"/>
                <a:cs typeface="Helvetica"/>
              </a:rPr>
              <a:t>Accosiation Mondiale de la Gastronomie</a:t>
            </a:r>
          </a:p>
        </p:txBody>
      </p:sp>
      <p:sp>
        <p:nvSpPr>
          <p:cNvPr id="1036" name="Rectangle 12"/>
          <p:cNvSpPr>
            <a:spLocks noGrp="1" noChangeArrowheads="1"/>
          </p:cNvSpPr>
          <p:nvPr>
            <p:ph type="ftr" sz="quarter" idx="3"/>
          </p:nvPr>
        </p:nvSpPr>
        <p:spPr bwMode="auto">
          <a:xfrm>
            <a:off x="395289" y="6453196"/>
            <a:ext cx="5624512"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1"/>
            </a:lvl1pPr>
          </a:lstStyle>
          <a:p>
            <a:pPr fontAlgn="base">
              <a:spcBef>
                <a:spcPct val="0"/>
              </a:spcBef>
              <a:spcAft>
                <a:spcPct val="0"/>
              </a:spcAft>
            </a:pPr>
            <a:r>
              <a:rPr lang="en-US" smtClean="0">
                <a:solidFill>
                  <a:srgbClr val="000000"/>
                </a:solidFill>
              </a:rPr>
              <a:t>21/08/2015      Chargée de Presse Johanna Hornborg</a:t>
            </a:r>
            <a:endParaRPr lang="en-US">
              <a:solidFill>
                <a:srgbClr val="000000"/>
              </a:solidFill>
            </a:endParaRPr>
          </a:p>
        </p:txBody>
      </p:sp>
      <p:pic>
        <p:nvPicPr>
          <p:cNvPr id="1039" name="Picture 15" descr="CDR_New_Logo_RGB_WEB"/>
          <p:cNvPicPr>
            <a:picLocks noChangeAspect="1" noChangeArrowheads="1"/>
          </p:cNvPicPr>
          <p:nvPr userDrawn="1"/>
        </p:nvPicPr>
        <p:blipFill>
          <a:blip r:embed="rId13" cstate="print"/>
          <a:srcRect/>
          <a:stretch>
            <a:fillRect/>
          </a:stretch>
        </p:blipFill>
        <p:spPr bwMode="auto">
          <a:xfrm>
            <a:off x="7812092" y="188921"/>
            <a:ext cx="1081087" cy="1081087"/>
          </a:xfrm>
          <a:prstGeom prst="rect">
            <a:avLst/>
          </a:prstGeom>
          <a:noFill/>
        </p:spPr>
      </p:pic>
    </p:spTree>
    <p:extLst>
      <p:ext uri="{BB962C8B-B14F-4D97-AF65-F5344CB8AC3E}">
        <p14:creationId xmlns:p14="http://schemas.microsoft.com/office/powerpoint/2010/main" val="1877543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dt="0"/>
  <p:txStyles>
    <p:titleStyle>
      <a:lvl1pPr algn="l" rtl="0" fontAlgn="base">
        <a:spcBef>
          <a:spcPct val="0"/>
        </a:spcBef>
        <a:spcAft>
          <a:spcPct val="0"/>
        </a:spcAft>
        <a:defRPr sz="3300">
          <a:solidFill>
            <a:srgbClr val="00008A"/>
          </a:solidFill>
          <a:latin typeface="+mj-lt"/>
          <a:ea typeface="+mj-ea"/>
          <a:cs typeface="+mj-cs"/>
        </a:defRPr>
      </a:lvl1pPr>
      <a:lvl2pPr algn="l" rtl="0" fontAlgn="base">
        <a:spcBef>
          <a:spcPct val="0"/>
        </a:spcBef>
        <a:spcAft>
          <a:spcPct val="0"/>
        </a:spcAft>
        <a:defRPr sz="3300">
          <a:solidFill>
            <a:srgbClr val="00008A"/>
          </a:solidFill>
          <a:latin typeface="Arial" pitchFamily="34" charset="0"/>
        </a:defRPr>
      </a:lvl2pPr>
      <a:lvl3pPr algn="l" rtl="0" fontAlgn="base">
        <a:spcBef>
          <a:spcPct val="0"/>
        </a:spcBef>
        <a:spcAft>
          <a:spcPct val="0"/>
        </a:spcAft>
        <a:defRPr sz="3300">
          <a:solidFill>
            <a:srgbClr val="00008A"/>
          </a:solidFill>
          <a:latin typeface="Arial" pitchFamily="34" charset="0"/>
        </a:defRPr>
      </a:lvl3pPr>
      <a:lvl4pPr algn="l" rtl="0" fontAlgn="base">
        <a:spcBef>
          <a:spcPct val="0"/>
        </a:spcBef>
        <a:spcAft>
          <a:spcPct val="0"/>
        </a:spcAft>
        <a:defRPr sz="3300">
          <a:solidFill>
            <a:srgbClr val="00008A"/>
          </a:solidFill>
          <a:latin typeface="Arial" pitchFamily="34" charset="0"/>
        </a:defRPr>
      </a:lvl4pPr>
      <a:lvl5pPr algn="l" rtl="0" fontAlgn="base">
        <a:spcBef>
          <a:spcPct val="0"/>
        </a:spcBef>
        <a:spcAft>
          <a:spcPct val="0"/>
        </a:spcAft>
        <a:defRPr sz="3300">
          <a:solidFill>
            <a:srgbClr val="00008A"/>
          </a:solidFill>
          <a:latin typeface="Arial" pitchFamily="34" charset="0"/>
        </a:defRPr>
      </a:lvl5pPr>
      <a:lvl6pPr marL="342883" algn="l" rtl="0" fontAlgn="base">
        <a:spcBef>
          <a:spcPct val="0"/>
        </a:spcBef>
        <a:spcAft>
          <a:spcPct val="0"/>
        </a:spcAft>
        <a:defRPr sz="3300">
          <a:solidFill>
            <a:srgbClr val="00008A"/>
          </a:solidFill>
          <a:latin typeface="Arial" pitchFamily="34" charset="0"/>
        </a:defRPr>
      </a:lvl6pPr>
      <a:lvl7pPr marL="685766" algn="l" rtl="0" fontAlgn="base">
        <a:spcBef>
          <a:spcPct val="0"/>
        </a:spcBef>
        <a:spcAft>
          <a:spcPct val="0"/>
        </a:spcAft>
        <a:defRPr sz="3300">
          <a:solidFill>
            <a:srgbClr val="00008A"/>
          </a:solidFill>
          <a:latin typeface="Arial" pitchFamily="34" charset="0"/>
        </a:defRPr>
      </a:lvl7pPr>
      <a:lvl8pPr marL="1028648" algn="l" rtl="0" fontAlgn="base">
        <a:spcBef>
          <a:spcPct val="0"/>
        </a:spcBef>
        <a:spcAft>
          <a:spcPct val="0"/>
        </a:spcAft>
        <a:defRPr sz="3300">
          <a:solidFill>
            <a:srgbClr val="00008A"/>
          </a:solidFill>
          <a:latin typeface="Arial" pitchFamily="34" charset="0"/>
        </a:defRPr>
      </a:lvl8pPr>
      <a:lvl9pPr marL="1371532" algn="l" rtl="0" fontAlgn="base">
        <a:spcBef>
          <a:spcPct val="0"/>
        </a:spcBef>
        <a:spcAft>
          <a:spcPct val="0"/>
        </a:spcAft>
        <a:defRPr sz="3300">
          <a:solidFill>
            <a:srgbClr val="00008A"/>
          </a:solidFill>
          <a:latin typeface="Arial" pitchFamily="34" charset="0"/>
        </a:defRPr>
      </a:lvl9pPr>
    </p:titleStyle>
    <p:bodyStyle>
      <a:lvl1pPr marL="257162" indent="-257162" algn="l" rtl="0" fontAlgn="base">
        <a:spcBef>
          <a:spcPct val="20000"/>
        </a:spcBef>
        <a:spcAft>
          <a:spcPct val="0"/>
        </a:spcAft>
        <a:buClr>
          <a:srgbClr val="00008A"/>
        </a:buClr>
        <a:buChar char="•"/>
        <a:defRPr sz="2400">
          <a:solidFill>
            <a:schemeClr val="tx1"/>
          </a:solidFill>
          <a:latin typeface="+mn-lt"/>
          <a:ea typeface="+mn-ea"/>
          <a:cs typeface="+mn-cs"/>
        </a:defRPr>
      </a:lvl1pPr>
      <a:lvl2pPr marL="557185" indent="-214303" algn="l" rtl="0" fontAlgn="base">
        <a:spcBef>
          <a:spcPct val="20000"/>
        </a:spcBef>
        <a:spcAft>
          <a:spcPct val="0"/>
        </a:spcAft>
        <a:buClr>
          <a:srgbClr val="DD1611"/>
        </a:buClr>
        <a:buFont typeface="Arial" pitchFamily="34" charset="0"/>
        <a:buChar char="–"/>
        <a:defRPr sz="2100">
          <a:solidFill>
            <a:schemeClr val="tx1"/>
          </a:solidFill>
          <a:latin typeface="+mn-lt"/>
        </a:defRPr>
      </a:lvl2pPr>
      <a:lvl3pPr marL="857207" indent="-171442" algn="l" rtl="0" fontAlgn="base">
        <a:spcBef>
          <a:spcPct val="20000"/>
        </a:spcBef>
        <a:spcAft>
          <a:spcPct val="0"/>
        </a:spcAft>
        <a:buClr>
          <a:schemeClr val="tx1"/>
        </a:buClr>
        <a:buChar char="•"/>
        <a:defRPr sz="1800">
          <a:solidFill>
            <a:schemeClr val="tx1"/>
          </a:solidFill>
          <a:latin typeface="+mn-lt"/>
        </a:defRPr>
      </a:lvl3pPr>
      <a:lvl4pPr marL="1200091" indent="-171442" algn="l" rtl="0" fontAlgn="base">
        <a:spcBef>
          <a:spcPct val="20000"/>
        </a:spcBef>
        <a:spcAft>
          <a:spcPct val="0"/>
        </a:spcAft>
        <a:buClr>
          <a:schemeClr val="tx1"/>
        </a:buClr>
        <a:buFont typeface="Arial" pitchFamily="34" charset="0"/>
        <a:buChar char="–"/>
        <a:defRPr sz="1500">
          <a:solidFill>
            <a:schemeClr val="tx1"/>
          </a:solidFill>
          <a:latin typeface="+mn-lt"/>
        </a:defRPr>
      </a:lvl4pPr>
      <a:lvl5pPr marL="1542974" indent="-171442" algn="l" rtl="0" fontAlgn="base">
        <a:spcBef>
          <a:spcPct val="20000"/>
        </a:spcBef>
        <a:spcAft>
          <a:spcPct val="0"/>
        </a:spcAft>
        <a:buClr>
          <a:srgbClr val="000066"/>
        </a:buClr>
        <a:buChar char="»"/>
        <a:defRPr sz="1500">
          <a:solidFill>
            <a:schemeClr val="tx1"/>
          </a:solidFill>
          <a:latin typeface="+mn-lt"/>
        </a:defRPr>
      </a:lvl5pPr>
      <a:lvl6pPr marL="1885857" indent="-171442" algn="l" rtl="0" fontAlgn="base">
        <a:spcBef>
          <a:spcPct val="20000"/>
        </a:spcBef>
        <a:spcAft>
          <a:spcPct val="0"/>
        </a:spcAft>
        <a:buClr>
          <a:srgbClr val="000066"/>
        </a:buClr>
        <a:buChar char="»"/>
        <a:defRPr sz="1500">
          <a:solidFill>
            <a:schemeClr val="tx1"/>
          </a:solidFill>
          <a:latin typeface="+mn-lt"/>
        </a:defRPr>
      </a:lvl6pPr>
      <a:lvl7pPr marL="2228739" indent="-171442" algn="l" rtl="0" fontAlgn="base">
        <a:spcBef>
          <a:spcPct val="20000"/>
        </a:spcBef>
        <a:spcAft>
          <a:spcPct val="0"/>
        </a:spcAft>
        <a:buClr>
          <a:srgbClr val="000066"/>
        </a:buClr>
        <a:buChar char="»"/>
        <a:defRPr sz="1500">
          <a:solidFill>
            <a:schemeClr val="tx1"/>
          </a:solidFill>
          <a:latin typeface="+mn-lt"/>
        </a:defRPr>
      </a:lvl7pPr>
      <a:lvl8pPr marL="2571622" indent="-171442" algn="l" rtl="0" fontAlgn="base">
        <a:spcBef>
          <a:spcPct val="20000"/>
        </a:spcBef>
        <a:spcAft>
          <a:spcPct val="0"/>
        </a:spcAft>
        <a:buClr>
          <a:srgbClr val="000066"/>
        </a:buClr>
        <a:buChar char="»"/>
        <a:defRPr sz="1500">
          <a:solidFill>
            <a:schemeClr val="tx1"/>
          </a:solidFill>
          <a:latin typeface="+mn-lt"/>
        </a:defRPr>
      </a:lvl8pPr>
      <a:lvl9pPr marL="2914505" indent="-171442" algn="l" rtl="0" fontAlgn="base">
        <a:spcBef>
          <a:spcPct val="20000"/>
        </a:spcBef>
        <a:spcAft>
          <a:spcPct val="0"/>
        </a:spcAft>
        <a:buClr>
          <a:srgbClr val="000066"/>
        </a:buClr>
        <a:buChar char="»"/>
        <a:defRPr sz="1500">
          <a:solidFill>
            <a:schemeClr val="tx1"/>
          </a:solidFill>
          <a:latin typeface="+mn-lt"/>
        </a:defRPr>
      </a:lvl9pPr>
    </p:bodyStyle>
    <p:otherStyle>
      <a:defPPr>
        <a:defRPr lang="fi-FI"/>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8"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5"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goo.gl/zZkjv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srcRect l="2074" t="37934" r="22840"/>
          <a:stretch>
            <a:fillRect/>
          </a:stretch>
        </p:blipFill>
        <p:spPr bwMode="auto">
          <a:xfrm flipH="1" flipV="1">
            <a:off x="0" y="1412776"/>
            <a:ext cx="9144000" cy="5445224"/>
          </a:xfrm>
          <a:prstGeom prst="rect">
            <a:avLst/>
          </a:prstGeom>
          <a:noFill/>
          <a:ln w="9525">
            <a:noFill/>
            <a:miter lim="800000"/>
            <a:headEnd/>
            <a:tailEnd/>
          </a:ln>
        </p:spPr>
      </p:pic>
      <p:sp>
        <p:nvSpPr>
          <p:cNvPr id="4" name="Title 1"/>
          <p:cNvSpPr>
            <a:spLocks noGrp="1"/>
          </p:cNvSpPr>
          <p:nvPr>
            <p:ph type="ctrTitle"/>
          </p:nvPr>
        </p:nvSpPr>
        <p:spPr/>
        <p:txBody>
          <a:bodyPr/>
          <a:lstStyle/>
          <a:p>
            <a:r>
              <a:rPr lang="fr-FR" dirty="0" err="1"/>
              <a:t>Kilpipäivä</a:t>
            </a:r>
            <a:r>
              <a:rPr lang="fr-FR" dirty="0"/>
              <a:t> 25.9.2015</a:t>
            </a:r>
            <a:endParaRPr lang="en-US" dirty="0"/>
          </a:p>
        </p:txBody>
      </p:sp>
      <p:sp>
        <p:nvSpPr>
          <p:cNvPr id="6" name="Footer Placeholder 5"/>
          <p:cNvSpPr>
            <a:spLocks noGrp="1"/>
          </p:cNvSpPr>
          <p:nvPr>
            <p:ph type="ftr" sz="quarter" idx="3"/>
          </p:nvPr>
        </p:nvSpPr>
        <p:spPr/>
        <p:txBody>
          <a:bodyPr/>
          <a:lstStyle/>
          <a:p>
            <a:r>
              <a:rPr lang="en-US" dirty="0" smtClean="0">
                <a:solidFill>
                  <a:srgbClr val="808080"/>
                </a:solidFill>
              </a:rPr>
              <a:t>09/11/2011      </a:t>
            </a:r>
            <a:r>
              <a:rPr lang="en-US" dirty="0" err="1" smtClean="0">
                <a:solidFill>
                  <a:srgbClr val="808080"/>
                </a:solidFill>
              </a:rPr>
              <a:t>Chargée</a:t>
            </a:r>
            <a:r>
              <a:rPr lang="en-US" dirty="0" smtClean="0">
                <a:solidFill>
                  <a:srgbClr val="808080"/>
                </a:solidFill>
              </a:rPr>
              <a:t> de </a:t>
            </a:r>
            <a:r>
              <a:rPr lang="en-US" dirty="0" err="1" smtClean="0">
                <a:solidFill>
                  <a:srgbClr val="808080"/>
                </a:solidFill>
              </a:rPr>
              <a:t>Presse</a:t>
            </a:r>
            <a:r>
              <a:rPr lang="en-US" dirty="0" smtClean="0">
                <a:solidFill>
                  <a:srgbClr val="808080"/>
                </a:solidFill>
              </a:rPr>
              <a:t> Johanna Hornborg</a:t>
            </a:r>
            <a:endParaRPr lang="en-US" dirty="0">
              <a:solidFill>
                <a:srgbClr val="808080"/>
              </a:solidFill>
            </a:endParaRPr>
          </a:p>
        </p:txBody>
      </p:sp>
    </p:spTree>
    <p:extLst>
      <p:ext uri="{BB962C8B-B14F-4D97-AF65-F5344CB8AC3E}">
        <p14:creationId xmlns:p14="http://schemas.microsoft.com/office/powerpoint/2010/main" val="417463515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Kilpipäivä 25.9 </a:t>
            </a:r>
            <a:r>
              <a:rPr lang="fi-FI" dirty="0" smtClean="0"/>
              <a:t>2015</a:t>
            </a:r>
            <a:endParaRPr lang="fi-FI" dirty="0"/>
          </a:p>
        </p:txBody>
      </p:sp>
      <p:sp>
        <p:nvSpPr>
          <p:cNvPr id="3" name="Content Placeholder 2"/>
          <p:cNvSpPr>
            <a:spLocks noGrp="1"/>
          </p:cNvSpPr>
          <p:nvPr>
            <p:ph idx="1"/>
          </p:nvPr>
        </p:nvSpPr>
        <p:spPr/>
        <p:txBody>
          <a:bodyPr/>
          <a:lstStyle/>
          <a:p>
            <a:r>
              <a:rPr lang="fi-FI" dirty="0"/>
              <a:t>Tapahtuma laajentunut kansainväliseksi</a:t>
            </a:r>
          </a:p>
          <a:p>
            <a:pPr lvl="1"/>
            <a:r>
              <a:rPr lang="fi-FI" dirty="0"/>
              <a:t>Suomi säilyy ”isäntämaana” ja päivän päätapahtuma Tampereella</a:t>
            </a:r>
          </a:p>
          <a:p>
            <a:pPr lvl="1"/>
            <a:r>
              <a:rPr lang="fi-FI" dirty="0"/>
              <a:t>Mukana 15 maata</a:t>
            </a:r>
          </a:p>
          <a:p>
            <a:r>
              <a:rPr lang="fi-FI" dirty="0"/>
              <a:t>Päivän tavoite globaalisti: </a:t>
            </a:r>
            <a:br>
              <a:rPr lang="fi-FI" dirty="0"/>
            </a:br>
            <a:r>
              <a:rPr lang="fi-FI" b="1" i="1" dirty="0"/>
              <a:t>”Korostaa kilpiravintoloiden ja -myymälöiden korkealuokkaista osaamista ja raaka-aineiden käyttöä sekä madaltaa ravintolaan lähtemisen kynnystä. Lisäksi päivän tavoitteena on nostaa tietoisuutta itse </a:t>
            </a:r>
            <a:r>
              <a:rPr lang="fi-FI" b="1" i="1" dirty="0" err="1"/>
              <a:t>Chaîne</a:t>
            </a:r>
            <a:r>
              <a:rPr lang="fi-FI" b="1" i="1" dirty="0"/>
              <a:t> des </a:t>
            </a:r>
            <a:r>
              <a:rPr lang="fi-FI" b="1" i="1" dirty="0" err="1"/>
              <a:t>Rôtisseurs</a:t>
            </a:r>
            <a:r>
              <a:rPr lang="fi-FI" b="1" i="1" dirty="0"/>
              <a:t> -järjestöstä.”</a:t>
            </a:r>
          </a:p>
          <a:p>
            <a:r>
              <a:rPr lang="fi-FI" dirty="0"/>
              <a:t>Sosiaalisen median merkitys korostuu</a:t>
            </a:r>
          </a:p>
          <a:p>
            <a:pPr lvl="1"/>
            <a:r>
              <a:rPr lang="fi-FI" dirty="0"/>
              <a:t>Kansainvälisten tapahtumien linkittyminen yhdeksi ketjuksi</a:t>
            </a:r>
          </a:p>
          <a:p>
            <a:pPr marL="0" indent="0">
              <a:buNone/>
            </a:pPr>
            <a:endParaRPr lang="fi-FI" dirty="0"/>
          </a:p>
        </p:txBody>
      </p:sp>
      <p:sp>
        <p:nvSpPr>
          <p:cNvPr id="4" name="Footer Placeholder 3"/>
          <p:cNvSpPr>
            <a:spLocks noGrp="1"/>
          </p:cNvSpPr>
          <p:nvPr>
            <p:ph type="ftr" sz="quarter" idx="11"/>
          </p:nvPr>
        </p:nvSpPr>
        <p:spPr/>
        <p:txBody>
          <a:bodyPr/>
          <a:lstStyle/>
          <a:p>
            <a:r>
              <a:rPr lang="en-US" smtClean="0">
                <a:solidFill>
                  <a:srgbClr val="FFFFFF">
                    <a:lumMod val="50000"/>
                  </a:srgbClr>
                </a:solidFill>
              </a:rPr>
              <a:t>21/08/2015      Chargée de Presse Johanna Hornborg</a:t>
            </a:r>
            <a:endParaRPr lang="en-US" dirty="0">
              <a:solidFill>
                <a:srgbClr val="FFFFFF">
                  <a:lumMod val="50000"/>
                </a:srgbClr>
              </a:solidFill>
            </a:endParaRPr>
          </a:p>
        </p:txBody>
      </p:sp>
    </p:spTree>
    <p:extLst>
      <p:ext uri="{BB962C8B-B14F-4D97-AF65-F5344CB8AC3E}">
        <p14:creationId xmlns:p14="http://schemas.microsoft.com/office/powerpoint/2010/main" val="3410721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Kilpipäivä Suomessa</a:t>
            </a:r>
          </a:p>
        </p:txBody>
      </p:sp>
      <p:sp>
        <p:nvSpPr>
          <p:cNvPr id="3" name="Content Placeholder 2"/>
          <p:cNvSpPr>
            <a:spLocks noGrp="1"/>
          </p:cNvSpPr>
          <p:nvPr>
            <p:ph idx="1"/>
          </p:nvPr>
        </p:nvSpPr>
        <p:spPr/>
        <p:txBody>
          <a:bodyPr/>
          <a:lstStyle/>
          <a:p>
            <a:r>
              <a:rPr lang="fi-FI" dirty="0"/>
              <a:t>Tapahtumia jokaisessa voutikunnassa</a:t>
            </a:r>
          </a:p>
          <a:p>
            <a:r>
              <a:rPr lang="fi-FI" dirty="0"/>
              <a:t>Tiivis yhteistyö kilpiyritysten kanssa</a:t>
            </a:r>
          </a:p>
          <a:p>
            <a:r>
              <a:rPr lang="fi-FI" dirty="0"/>
              <a:t>Jäsenten aktivointi merkittävää päivän onnistumisen kannalta</a:t>
            </a:r>
          </a:p>
          <a:p>
            <a:r>
              <a:rPr lang="fi-FI" dirty="0"/>
              <a:t>Tapahtumien markkinointi ja tiedottaminen voutikunnissa</a:t>
            </a:r>
          </a:p>
          <a:p>
            <a:pPr marL="0" indent="0">
              <a:buNone/>
            </a:pPr>
            <a:endParaRPr lang="fi-FI" dirty="0"/>
          </a:p>
        </p:txBody>
      </p:sp>
      <p:sp>
        <p:nvSpPr>
          <p:cNvPr id="4" name="Footer Placeholder 3"/>
          <p:cNvSpPr>
            <a:spLocks noGrp="1"/>
          </p:cNvSpPr>
          <p:nvPr>
            <p:ph type="ftr" sz="quarter" idx="11"/>
          </p:nvPr>
        </p:nvSpPr>
        <p:spPr/>
        <p:txBody>
          <a:bodyPr/>
          <a:lstStyle/>
          <a:p>
            <a:r>
              <a:rPr lang="en-US" smtClean="0">
                <a:solidFill>
                  <a:srgbClr val="FFFFFF">
                    <a:lumMod val="50000"/>
                  </a:srgbClr>
                </a:solidFill>
              </a:rPr>
              <a:t>21/08/2015      Chargée de Presse Johanna Hornborg</a:t>
            </a:r>
            <a:endParaRPr lang="en-US" dirty="0">
              <a:solidFill>
                <a:srgbClr val="FFFFFF">
                  <a:lumMod val="50000"/>
                </a:srgbClr>
              </a:solidFill>
            </a:endParaRPr>
          </a:p>
        </p:txBody>
      </p:sp>
    </p:spTree>
    <p:extLst>
      <p:ext uri="{BB962C8B-B14F-4D97-AF65-F5344CB8AC3E}">
        <p14:creationId xmlns:p14="http://schemas.microsoft.com/office/powerpoint/2010/main" val="2375076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Markkinoinnin ja viestinnän kohderyhmät Suomessa</a:t>
            </a:r>
            <a:endParaRPr lang="fi-FI" dirty="0"/>
          </a:p>
        </p:txBody>
      </p:sp>
      <p:sp>
        <p:nvSpPr>
          <p:cNvPr id="3" name="Content Placeholder 2"/>
          <p:cNvSpPr>
            <a:spLocks noGrp="1"/>
          </p:cNvSpPr>
          <p:nvPr>
            <p:ph idx="1"/>
          </p:nvPr>
        </p:nvSpPr>
        <p:spPr/>
        <p:txBody>
          <a:bodyPr/>
          <a:lstStyle/>
          <a:p>
            <a:pPr marL="385743" indent="-385743">
              <a:buFont typeface="+mj-lt"/>
              <a:buAutoNum type="arabicPeriod"/>
            </a:pPr>
            <a:r>
              <a:rPr lang="fi-FI" dirty="0"/>
              <a:t>Jäsenet</a:t>
            </a:r>
          </a:p>
          <a:p>
            <a:pPr marL="385743" indent="-385743">
              <a:buFont typeface="+mj-lt"/>
              <a:buAutoNum type="arabicPeriod"/>
            </a:pPr>
            <a:r>
              <a:rPr lang="fi-FI" dirty="0"/>
              <a:t>Kilpiyritykset</a:t>
            </a:r>
          </a:p>
          <a:p>
            <a:pPr marL="385743" indent="-385743">
              <a:buFont typeface="+mj-lt"/>
              <a:buAutoNum type="arabicPeriod"/>
            </a:pPr>
            <a:r>
              <a:rPr lang="fi-FI" dirty="0"/>
              <a:t>Media</a:t>
            </a:r>
          </a:p>
          <a:p>
            <a:pPr marL="385743" indent="-385743">
              <a:buFont typeface="+mj-lt"/>
              <a:buAutoNum type="arabicPeriod"/>
            </a:pPr>
            <a:r>
              <a:rPr lang="fi-FI" dirty="0"/>
              <a:t>Suuri yleisö</a:t>
            </a:r>
          </a:p>
          <a:p>
            <a:pPr marL="0" indent="0">
              <a:buNone/>
            </a:pPr>
            <a:endParaRPr lang="fi-FI" dirty="0"/>
          </a:p>
        </p:txBody>
      </p:sp>
      <p:sp>
        <p:nvSpPr>
          <p:cNvPr id="4" name="Footer Placeholder 3"/>
          <p:cNvSpPr>
            <a:spLocks noGrp="1"/>
          </p:cNvSpPr>
          <p:nvPr>
            <p:ph type="ftr" sz="quarter" idx="11"/>
          </p:nvPr>
        </p:nvSpPr>
        <p:spPr/>
        <p:txBody>
          <a:bodyPr/>
          <a:lstStyle/>
          <a:p>
            <a:r>
              <a:rPr lang="en-US" smtClean="0">
                <a:solidFill>
                  <a:srgbClr val="FFFFFF">
                    <a:lumMod val="50000"/>
                  </a:srgbClr>
                </a:solidFill>
              </a:rPr>
              <a:t>21/08/2015      Chargée de Presse Johanna Hornborg</a:t>
            </a:r>
            <a:endParaRPr lang="en-US" dirty="0">
              <a:solidFill>
                <a:srgbClr val="FFFFFF">
                  <a:lumMod val="50000"/>
                </a:srgbClr>
              </a:solidFill>
            </a:endParaRPr>
          </a:p>
        </p:txBody>
      </p:sp>
    </p:spTree>
    <p:extLst>
      <p:ext uri="{BB962C8B-B14F-4D97-AF65-F5344CB8AC3E}">
        <p14:creationId xmlns:p14="http://schemas.microsoft.com/office/powerpoint/2010/main" val="3786268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i-FI" dirty="0"/>
              <a:t>Markkinoinnin ja viestinnän </a:t>
            </a:r>
            <a:r>
              <a:rPr lang="fi-FI" dirty="0" smtClean="0"/>
              <a:t>kanavat </a:t>
            </a:r>
            <a:r>
              <a:rPr lang="fi-FI" dirty="0"/>
              <a:t>Suomessa</a:t>
            </a:r>
            <a:endParaRPr lang="fi-FI" dirty="0"/>
          </a:p>
        </p:txBody>
      </p:sp>
      <p:sp>
        <p:nvSpPr>
          <p:cNvPr id="3" name="Content Placeholder 2"/>
          <p:cNvSpPr>
            <a:spLocks noGrp="1"/>
          </p:cNvSpPr>
          <p:nvPr>
            <p:ph idx="1"/>
          </p:nvPr>
        </p:nvSpPr>
        <p:spPr/>
        <p:txBody>
          <a:bodyPr>
            <a:normAutofit lnSpcReduction="10000"/>
          </a:bodyPr>
          <a:lstStyle/>
          <a:p>
            <a:r>
              <a:rPr lang="fi-FI" dirty="0" smtClean="0"/>
              <a:t>Sähköinen markkinointi ja sosiaalinen media</a:t>
            </a:r>
          </a:p>
          <a:p>
            <a:pPr lvl="1"/>
            <a:r>
              <a:rPr lang="fi-FI" dirty="0" smtClean="0"/>
              <a:t>Kotisivut</a:t>
            </a:r>
          </a:p>
          <a:p>
            <a:pPr lvl="1"/>
            <a:r>
              <a:rPr lang="fi-FI" dirty="0" smtClean="0"/>
              <a:t>Kilpiyritysten kotisivut</a:t>
            </a:r>
          </a:p>
          <a:p>
            <a:pPr lvl="1"/>
            <a:r>
              <a:rPr lang="fi-FI" dirty="0" smtClean="0"/>
              <a:t>Sähköiset jäsenkirjeet</a:t>
            </a:r>
          </a:p>
          <a:p>
            <a:pPr lvl="1"/>
            <a:r>
              <a:rPr lang="fi-FI" dirty="0" smtClean="0"/>
              <a:t>Sosiaalinen media</a:t>
            </a:r>
          </a:p>
          <a:p>
            <a:pPr lvl="2"/>
            <a:r>
              <a:rPr lang="fi-FI" dirty="0" smtClean="0"/>
              <a:t>#kilpipäivä, #</a:t>
            </a:r>
            <a:r>
              <a:rPr lang="fi-FI" dirty="0" err="1" smtClean="0"/>
              <a:t>rotisseurs</a:t>
            </a:r>
            <a:r>
              <a:rPr lang="fi-FI" dirty="0" smtClean="0"/>
              <a:t> #</a:t>
            </a:r>
            <a:r>
              <a:rPr lang="fi-FI" dirty="0" err="1" smtClean="0"/>
              <a:t>chaineday</a:t>
            </a:r>
            <a:r>
              <a:rPr lang="fi-FI" dirty="0" smtClean="0"/>
              <a:t> ja lyhennetty </a:t>
            </a:r>
            <a:r>
              <a:rPr lang="fi-FI" dirty="0" err="1" smtClean="0"/>
              <a:t>url</a:t>
            </a:r>
            <a:r>
              <a:rPr lang="fi-FI" dirty="0" smtClean="0"/>
              <a:t>. </a:t>
            </a:r>
            <a:r>
              <a:rPr lang="fi-FI" u="sng" dirty="0">
                <a:hlinkClick r:id="rId3"/>
              </a:rPr>
              <a:t>http://goo.gl/zZkjvG</a:t>
            </a:r>
            <a:r>
              <a:rPr lang="fi-FI" dirty="0"/>
              <a:t>), </a:t>
            </a:r>
            <a:endParaRPr lang="fi-FI" dirty="0" smtClean="0"/>
          </a:p>
          <a:p>
            <a:r>
              <a:rPr lang="fi-FI" dirty="0" smtClean="0"/>
              <a:t>Mediayhteistyö</a:t>
            </a:r>
          </a:p>
          <a:p>
            <a:pPr lvl="1"/>
            <a:r>
              <a:rPr lang="fi-FI" dirty="0" smtClean="0"/>
              <a:t>Paikallinen, suora </a:t>
            </a:r>
            <a:r>
              <a:rPr lang="fi-FI" dirty="0" err="1" smtClean="0"/>
              <a:t>kontaktointi</a:t>
            </a:r>
            <a:r>
              <a:rPr lang="fi-FI" dirty="0" smtClean="0"/>
              <a:t> ja </a:t>
            </a:r>
            <a:r>
              <a:rPr lang="fi-FI" dirty="0" err="1" smtClean="0"/>
              <a:t>tiedoteet</a:t>
            </a:r>
            <a:endParaRPr lang="fi-FI" dirty="0" smtClean="0"/>
          </a:p>
          <a:p>
            <a:pPr lvl="1"/>
            <a:r>
              <a:rPr lang="fi-FI" dirty="0" smtClean="0"/>
              <a:t>Kansalliset tiedotteet</a:t>
            </a:r>
          </a:p>
          <a:p>
            <a:r>
              <a:rPr lang="fi-FI" dirty="0" smtClean="0"/>
              <a:t>Tukimateriaalien hyödyntäminen</a:t>
            </a:r>
          </a:p>
          <a:p>
            <a:pPr lvl="1"/>
            <a:r>
              <a:rPr lang="fi-FI" dirty="0" smtClean="0"/>
              <a:t>Sähköinen banneri</a:t>
            </a:r>
          </a:p>
          <a:p>
            <a:pPr lvl="1"/>
            <a:r>
              <a:rPr lang="fi-FI" dirty="0" smtClean="0"/>
              <a:t>Esitäytetty pdf-pohja</a:t>
            </a:r>
          </a:p>
          <a:p>
            <a:pPr lvl="1"/>
            <a:r>
              <a:rPr lang="fi-FI" dirty="0" smtClean="0"/>
              <a:t>Roll-</a:t>
            </a:r>
            <a:r>
              <a:rPr lang="fi-FI" dirty="0" err="1" smtClean="0"/>
              <a:t>up</a:t>
            </a:r>
            <a:endParaRPr lang="fi-FI" dirty="0" smtClean="0"/>
          </a:p>
          <a:p>
            <a:pPr lvl="1"/>
            <a:r>
              <a:rPr lang="fi-FI" dirty="0" smtClean="0"/>
              <a:t>Kilpiravintoloiden infolehtinen</a:t>
            </a:r>
          </a:p>
          <a:p>
            <a:pPr lvl="1"/>
            <a:endParaRPr lang="fi-FI" dirty="0" smtClean="0"/>
          </a:p>
          <a:p>
            <a:pPr lvl="1"/>
            <a:endParaRPr lang="fi-FI" dirty="0"/>
          </a:p>
        </p:txBody>
      </p:sp>
      <p:sp>
        <p:nvSpPr>
          <p:cNvPr id="4" name="Footer Placeholder 3"/>
          <p:cNvSpPr>
            <a:spLocks noGrp="1"/>
          </p:cNvSpPr>
          <p:nvPr>
            <p:ph type="ftr" sz="quarter" idx="11"/>
          </p:nvPr>
        </p:nvSpPr>
        <p:spPr/>
        <p:txBody>
          <a:bodyPr/>
          <a:lstStyle/>
          <a:p>
            <a:r>
              <a:rPr lang="en-US" dirty="0" smtClean="0">
                <a:solidFill>
                  <a:srgbClr val="FFFFFF">
                    <a:lumMod val="50000"/>
                  </a:srgbClr>
                </a:solidFill>
              </a:rPr>
              <a:t>21/08/2015      </a:t>
            </a:r>
            <a:r>
              <a:rPr lang="en-US" dirty="0" err="1" smtClean="0">
                <a:solidFill>
                  <a:srgbClr val="FFFFFF">
                    <a:lumMod val="50000"/>
                  </a:srgbClr>
                </a:solidFill>
              </a:rPr>
              <a:t>Chargée</a:t>
            </a:r>
            <a:r>
              <a:rPr lang="en-US" dirty="0" smtClean="0">
                <a:solidFill>
                  <a:srgbClr val="FFFFFF">
                    <a:lumMod val="50000"/>
                  </a:srgbClr>
                </a:solidFill>
              </a:rPr>
              <a:t> de </a:t>
            </a:r>
            <a:r>
              <a:rPr lang="en-US" dirty="0" err="1" smtClean="0">
                <a:solidFill>
                  <a:srgbClr val="FFFFFF">
                    <a:lumMod val="50000"/>
                  </a:srgbClr>
                </a:solidFill>
              </a:rPr>
              <a:t>Presse</a:t>
            </a:r>
            <a:r>
              <a:rPr lang="en-US" dirty="0" smtClean="0">
                <a:solidFill>
                  <a:srgbClr val="FFFFFF">
                    <a:lumMod val="50000"/>
                  </a:srgbClr>
                </a:solidFill>
              </a:rPr>
              <a:t> Johanna Hornborg</a:t>
            </a:r>
            <a:endParaRPr lang="en-US" dirty="0">
              <a:solidFill>
                <a:srgbClr val="FFFFFF">
                  <a:lumMod val="50000"/>
                </a:srgbClr>
              </a:solidFill>
            </a:endParaRPr>
          </a:p>
        </p:txBody>
      </p:sp>
    </p:spTree>
    <p:extLst>
      <p:ext uri="{BB962C8B-B14F-4D97-AF65-F5344CB8AC3E}">
        <p14:creationId xmlns:p14="http://schemas.microsoft.com/office/powerpoint/2010/main" val="1816356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Suomi osana kansainvälistä kilpipäivää</a:t>
            </a:r>
            <a:endParaRPr lang="fi-FI" dirty="0"/>
          </a:p>
        </p:txBody>
      </p:sp>
      <p:sp>
        <p:nvSpPr>
          <p:cNvPr id="3" name="Content Placeholder 2"/>
          <p:cNvSpPr>
            <a:spLocks noGrp="1"/>
          </p:cNvSpPr>
          <p:nvPr>
            <p:ph idx="1"/>
          </p:nvPr>
        </p:nvSpPr>
        <p:spPr/>
        <p:txBody>
          <a:bodyPr/>
          <a:lstStyle/>
          <a:p>
            <a:r>
              <a:rPr lang="fi-FI" dirty="0" smtClean="0"/>
              <a:t>Suomi toimii ”isäntämaana” ja Tampereen 3 Tenoria päätapahtuma</a:t>
            </a:r>
          </a:p>
          <a:p>
            <a:r>
              <a:rPr lang="fi-FI" dirty="0" smtClean="0"/>
              <a:t>Ari-Pekka Parviainen aktivoinut muita maita osallistumaan</a:t>
            </a:r>
          </a:p>
          <a:p>
            <a:pPr lvl="1"/>
            <a:r>
              <a:rPr lang="fi-FI" dirty="0" smtClean="0"/>
              <a:t>Projektin veto Suomessa yhdessä Pariisin kanssa</a:t>
            </a:r>
          </a:p>
          <a:p>
            <a:r>
              <a:rPr lang="fi-FI" dirty="0" smtClean="0"/>
              <a:t>Suomesta videotervehdys ennakkoon ja Tampereen tapahtumasta erillinen tervehdys</a:t>
            </a:r>
          </a:p>
          <a:p>
            <a:r>
              <a:rPr lang="fi-FI" dirty="0" smtClean="0"/>
              <a:t>Sosiaalisen median viestintä korostuu, voutikunnilta toivotaan aktiivisuutta!</a:t>
            </a:r>
          </a:p>
          <a:p>
            <a:pPr lvl="1"/>
            <a:r>
              <a:rPr lang="fi-FI" dirty="0" smtClean="0"/>
              <a:t>#</a:t>
            </a:r>
            <a:r>
              <a:rPr lang="fi-FI" dirty="0" err="1" smtClean="0"/>
              <a:t>chaineday</a:t>
            </a:r>
            <a:r>
              <a:rPr lang="fi-FI" dirty="0" smtClean="0"/>
              <a:t> kokoaa maailman viestin yhteen </a:t>
            </a:r>
          </a:p>
          <a:p>
            <a:pPr lvl="1"/>
            <a:r>
              <a:rPr lang="fi-FI" dirty="0" smtClean="0"/>
              <a:t>Voutikuntien viestejä välitetään edelleen englanniksi tarvittaessa</a:t>
            </a:r>
          </a:p>
          <a:p>
            <a:pPr lvl="1"/>
            <a:endParaRPr lang="fi-FI" dirty="0" smtClean="0"/>
          </a:p>
          <a:p>
            <a:pPr lvl="1"/>
            <a:endParaRPr lang="fi-FI" dirty="0" smtClean="0"/>
          </a:p>
          <a:p>
            <a:endParaRPr lang="fi-FI" dirty="0" smtClean="0"/>
          </a:p>
          <a:p>
            <a:endParaRPr lang="fi-FI" dirty="0"/>
          </a:p>
        </p:txBody>
      </p:sp>
      <p:sp>
        <p:nvSpPr>
          <p:cNvPr id="4" name="Footer Placeholder 3"/>
          <p:cNvSpPr>
            <a:spLocks noGrp="1"/>
          </p:cNvSpPr>
          <p:nvPr>
            <p:ph type="ftr" sz="quarter" idx="11"/>
          </p:nvPr>
        </p:nvSpPr>
        <p:spPr/>
        <p:txBody>
          <a:bodyPr/>
          <a:lstStyle/>
          <a:p>
            <a:r>
              <a:rPr lang="en-US" smtClean="0">
                <a:solidFill>
                  <a:srgbClr val="FFFFFF">
                    <a:lumMod val="50000"/>
                  </a:srgbClr>
                </a:solidFill>
              </a:rPr>
              <a:t>21/08/2015      Chargée de Presse Johanna Hornborg</a:t>
            </a:r>
            <a:endParaRPr lang="en-US" dirty="0">
              <a:solidFill>
                <a:srgbClr val="FFFFFF">
                  <a:lumMod val="50000"/>
                </a:srgbClr>
              </a:solidFill>
            </a:endParaRPr>
          </a:p>
        </p:txBody>
      </p:sp>
    </p:spTree>
    <p:extLst>
      <p:ext uri="{BB962C8B-B14F-4D97-AF65-F5344CB8AC3E}">
        <p14:creationId xmlns:p14="http://schemas.microsoft.com/office/powerpoint/2010/main" val="2196131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8570" t="5130" r="15192" b="29247"/>
          <a:stretch>
            <a:fillRect/>
          </a:stretch>
        </p:blipFill>
        <p:spPr bwMode="auto">
          <a:xfrm>
            <a:off x="-36512" y="1427852"/>
            <a:ext cx="9180512" cy="5688632"/>
          </a:xfrm>
          <a:prstGeom prst="rect">
            <a:avLst/>
          </a:prstGeom>
          <a:noFill/>
          <a:ln w="9525">
            <a:noFill/>
            <a:miter lim="800000"/>
            <a:headEnd/>
            <a:tailEnd/>
          </a:ln>
        </p:spPr>
      </p:pic>
      <p:sp>
        <p:nvSpPr>
          <p:cNvPr id="7" name="Rectangle 6"/>
          <p:cNvSpPr/>
          <p:nvPr/>
        </p:nvSpPr>
        <p:spPr>
          <a:xfrm>
            <a:off x="461097" y="1766261"/>
            <a:ext cx="4681090" cy="1615827"/>
          </a:xfrm>
          <a:prstGeom prst="rect">
            <a:avLst/>
          </a:prstGeom>
        </p:spPr>
        <p:txBody>
          <a:bodyPr wrap="none">
            <a:spAutoFit/>
          </a:bodyPr>
          <a:lstStyle/>
          <a:p>
            <a:pPr lvl="0" fontAlgn="base">
              <a:spcBef>
                <a:spcPct val="20000"/>
              </a:spcBef>
              <a:spcAft>
                <a:spcPct val="0"/>
              </a:spcAft>
              <a:buClr>
                <a:srgbClr val="00008A"/>
              </a:buClr>
            </a:pPr>
            <a:r>
              <a:rPr lang="fi-FI" sz="3300" dirty="0">
                <a:solidFill>
                  <a:srgbClr val="003399"/>
                </a:solidFill>
                <a:latin typeface="+mj-lt"/>
                <a:ea typeface="+mj-ea"/>
                <a:cs typeface="+mj-cs"/>
              </a:rPr>
              <a:t>Tehdään yhdessä </a:t>
            </a:r>
            <a:br>
              <a:rPr lang="fi-FI" sz="3300" dirty="0">
                <a:solidFill>
                  <a:srgbClr val="003399"/>
                </a:solidFill>
                <a:latin typeface="+mj-lt"/>
                <a:ea typeface="+mj-ea"/>
                <a:cs typeface="+mj-cs"/>
              </a:rPr>
            </a:br>
            <a:r>
              <a:rPr lang="fi-FI" sz="3300" dirty="0">
                <a:solidFill>
                  <a:srgbClr val="003399"/>
                </a:solidFill>
                <a:latin typeface="+mj-lt"/>
                <a:ea typeface="+mj-ea"/>
                <a:cs typeface="+mj-cs"/>
              </a:rPr>
              <a:t>kilpipäivästä onnistunut </a:t>
            </a:r>
            <a:br>
              <a:rPr lang="fi-FI" sz="3300" dirty="0">
                <a:solidFill>
                  <a:srgbClr val="003399"/>
                </a:solidFill>
                <a:latin typeface="+mj-lt"/>
                <a:ea typeface="+mj-ea"/>
                <a:cs typeface="+mj-cs"/>
              </a:rPr>
            </a:br>
            <a:r>
              <a:rPr lang="fi-FI" sz="3300" dirty="0">
                <a:solidFill>
                  <a:srgbClr val="003399"/>
                </a:solidFill>
                <a:latin typeface="+mj-lt"/>
                <a:ea typeface="+mj-ea"/>
                <a:cs typeface="+mj-cs"/>
              </a:rPr>
              <a:t>ja näkyvä tapahtuma!</a:t>
            </a:r>
            <a:endParaRPr lang="fi-FI" sz="3300" dirty="0">
              <a:solidFill>
                <a:srgbClr val="003399"/>
              </a:solidFill>
              <a:latin typeface="+mj-lt"/>
              <a:ea typeface="+mj-ea"/>
              <a:cs typeface="+mj-cs"/>
            </a:endParaRPr>
          </a:p>
        </p:txBody>
      </p:sp>
    </p:spTree>
    <p:extLst>
      <p:ext uri="{BB962C8B-B14F-4D97-AF65-F5344CB8AC3E}">
        <p14:creationId xmlns:p14="http://schemas.microsoft.com/office/powerpoint/2010/main" val="491444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Presentation">
  <a:themeElements>
    <a:clrScheme name="Pp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332</Words>
  <Application>Microsoft Office PowerPoint</Application>
  <PresentationFormat>On-screen Show (4:3)</PresentationFormat>
  <Paragraphs>69</Paragraphs>
  <Slides>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Helvetica</vt:lpstr>
      <vt:lpstr>Ppt Presentation</vt:lpstr>
      <vt:lpstr>Kilpipäivä 25.9.2015</vt:lpstr>
      <vt:lpstr>Kilpipäivä 25.9 2015</vt:lpstr>
      <vt:lpstr>Kilpipäivä Suomessa</vt:lpstr>
      <vt:lpstr>Markkinoinnin ja viestinnän kohderyhmät Suomessa</vt:lpstr>
      <vt:lpstr>Markkinoinnin ja viestinnän kanavat Suomessa</vt:lpstr>
      <vt:lpstr>Suomi osana kansainvälistä kilpipäivää</vt:lpstr>
      <vt:lpstr>PowerPoint Presentation</vt:lpstr>
    </vt:vector>
  </TitlesOfParts>
  <Company>Tekla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Kilpipäivä 25.9 2015  -mikä on muuttunut?</dc:title>
  <dc:creator>Hornborg-Ojala Johanna</dc:creator>
  <cp:lastModifiedBy>Hornborg-Ojala Johanna</cp:lastModifiedBy>
  <cp:revision>15</cp:revision>
  <dcterms:created xsi:type="dcterms:W3CDTF">2015-08-17T04:00:38Z</dcterms:created>
  <dcterms:modified xsi:type="dcterms:W3CDTF">2015-08-17T07:54:49Z</dcterms:modified>
</cp:coreProperties>
</file>