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653" autoAdjust="0"/>
  </p:normalViewPr>
  <p:slideViewPr>
    <p:cSldViewPr snapToGrid="0">
      <p:cViewPr varScale="1">
        <p:scale>
          <a:sx n="81" d="100"/>
          <a:sy n="81" d="100"/>
        </p:scale>
        <p:origin x="25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DDB41-BAD5-40A4-9817-21F4FBBFA90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6FB71-1959-4E41-ADDB-265229E77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Muuta </a:t>
            </a:r>
            <a:r>
              <a:rPr lang="fi-FI" dirty="0" err="1"/>
              <a:t>footeria</a:t>
            </a:r>
            <a:r>
              <a:rPr lang="fi-FI" dirty="0"/>
              <a:t> valitsemalla: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>
                <a:sym typeface="Wingdings" pitchFamily="2" charset="2"/>
              </a:rPr>
              <a:t> </a:t>
            </a:r>
            <a:r>
              <a:rPr lang="fi-FI" dirty="0" err="1">
                <a:sym typeface="Wingdings" pitchFamily="2" charset="2"/>
              </a:rPr>
              <a:t>Header&amp;Footer</a:t>
            </a:r>
            <a:r>
              <a:rPr lang="fi-FI" dirty="0">
                <a:sym typeface="Wingdings" pitchFamily="2" charset="2"/>
              </a:rPr>
              <a:t>  Muokkaa tekstikenttää esimerkin</a:t>
            </a:r>
            <a:r>
              <a:rPr lang="fi-FI" baseline="0" dirty="0">
                <a:sym typeface="Wingdings" pitchFamily="2" charset="2"/>
              </a:rPr>
              <a:t> perusteella  klikkaa </a:t>
            </a:r>
            <a:r>
              <a:rPr lang="fi-FI" baseline="0" dirty="0" err="1">
                <a:sym typeface="Wingdings" pitchFamily="2" charset="2"/>
              </a:rPr>
              <a:t>apply</a:t>
            </a:r>
            <a:r>
              <a:rPr lang="fi-FI" baseline="0" dirty="0">
                <a:sym typeface="Wingdings" pitchFamily="2" charset="2"/>
              </a:rPr>
              <a:t> to </a:t>
            </a:r>
            <a:r>
              <a:rPr lang="fi-FI" baseline="0" dirty="0" err="1">
                <a:sym typeface="Wingdings" pitchFamily="2" charset="2"/>
              </a:rPr>
              <a:t>all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A595A-F971-476D-BFD6-62042A4A3FA9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8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Kertominen</a:t>
            </a:r>
            <a:r>
              <a:rPr lang="en-US" baseline="0" dirty="0"/>
              <a:t> </a:t>
            </a:r>
            <a:r>
              <a:rPr lang="en-US" baseline="0" dirty="0" err="1"/>
              <a:t>järjestöstä</a:t>
            </a:r>
            <a:r>
              <a:rPr lang="en-US" baseline="0" dirty="0"/>
              <a:t> </a:t>
            </a:r>
            <a:r>
              <a:rPr lang="en-US" baseline="0" dirty="0" err="1"/>
              <a:t>yleisellä</a:t>
            </a:r>
            <a:r>
              <a:rPr lang="en-US" baseline="0" dirty="0"/>
              <a:t> </a:t>
            </a:r>
            <a:r>
              <a:rPr lang="en-US" baseline="0" dirty="0" err="1"/>
              <a:t>tasolla</a:t>
            </a:r>
            <a:r>
              <a:rPr lang="en-US" baseline="0" dirty="0"/>
              <a:t> ja </a:t>
            </a:r>
            <a:r>
              <a:rPr lang="en-US" baseline="0" dirty="0" err="1"/>
              <a:t>yhteisellä</a:t>
            </a:r>
            <a:r>
              <a:rPr lang="en-US" baseline="0" dirty="0"/>
              <a:t> </a:t>
            </a:r>
            <a:r>
              <a:rPr lang="en-US" baseline="0" dirty="0" err="1"/>
              <a:t>ilmeelle</a:t>
            </a:r>
            <a:r>
              <a:rPr lang="en-US" baseline="0" dirty="0"/>
              <a:t>. </a:t>
            </a:r>
            <a:r>
              <a:rPr lang="en-US" baseline="0" dirty="0" err="1"/>
              <a:t>Kiinnostuksen</a:t>
            </a:r>
            <a:r>
              <a:rPr lang="en-US" baseline="0" dirty="0"/>
              <a:t> </a:t>
            </a:r>
            <a:r>
              <a:rPr lang="en-US" baseline="0" dirty="0" err="1"/>
              <a:t>herättäjät</a:t>
            </a:r>
            <a:r>
              <a:rPr lang="en-US" baseline="0" dirty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Aktiivinen</a:t>
            </a:r>
            <a:r>
              <a:rPr lang="en-US" baseline="0" dirty="0"/>
              <a:t> </a:t>
            </a:r>
            <a:r>
              <a:rPr lang="en-US" baseline="0" dirty="0" err="1"/>
              <a:t>tiedottaminen</a:t>
            </a:r>
            <a:r>
              <a:rPr lang="en-US" baseline="0" dirty="0"/>
              <a:t> </a:t>
            </a:r>
            <a:r>
              <a:rPr lang="en-US" baseline="0" dirty="0" err="1"/>
              <a:t>jäsenistölle</a:t>
            </a:r>
            <a:r>
              <a:rPr lang="en-US" baseline="0" dirty="0"/>
              <a:t> </a:t>
            </a:r>
            <a:r>
              <a:rPr lang="en-US" baseline="0" dirty="0" err="1"/>
              <a:t>uutiskirjeiden</a:t>
            </a:r>
            <a:r>
              <a:rPr lang="en-US" baseline="0" dirty="0"/>
              <a:t> ja www-</a:t>
            </a:r>
            <a:r>
              <a:rPr lang="en-US" baseline="0" dirty="0" err="1"/>
              <a:t>sivujen</a:t>
            </a:r>
            <a:r>
              <a:rPr lang="en-US" baseline="0" dirty="0"/>
              <a:t> </a:t>
            </a:r>
            <a:r>
              <a:rPr lang="en-US" baseline="0" dirty="0" err="1"/>
              <a:t>kautta</a:t>
            </a:r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err="1"/>
              <a:t>Aktiivinen</a:t>
            </a:r>
            <a:r>
              <a:rPr lang="en-US" baseline="0" dirty="0"/>
              <a:t> </a:t>
            </a:r>
            <a:r>
              <a:rPr lang="en-US" baseline="0" dirty="0" err="1"/>
              <a:t>tieodottaminen</a:t>
            </a:r>
            <a:r>
              <a:rPr lang="en-US" baseline="0" dirty="0"/>
              <a:t> </a:t>
            </a:r>
            <a:r>
              <a:rPr lang="en-US" baseline="0" dirty="0" err="1"/>
              <a:t>tiedotteiden</a:t>
            </a:r>
            <a:r>
              <a:rPr lang="en-US" baseline="0" dirty="0"/>
              <a:t> </a:t>
            </a:r>
            <a:r>
              <a:rPr lang="en-US" baseline="0" dirty="0" err="1"/>
              <a:t>kautta</a:t>
            </a:r>
            <a:r>
              <a:rPr lang="en-US" baseline="0" dirty="0"/>
              <a:t>, </a:t>
            </a:r>
            <a:r>
              <a:rPr lang="en-US" baseline="0" dirty="0" err="1"/>
              <a:t>yhtenäinen</a:t>
            </a:r>
            <a:r>
              <a:rPr lang="en-US" baseline="0" dirty="0"/>
              <a:t> boiler-</a:t>
            </a:r>
            <a:r>
              <a:rPr lang="en-US" baseline="0" dirty="0" err="1"/>
              <a:t>viesti</a:t>
            </a:r>
            <a:r>
              <a:rPr lang="en-US" baseline="0" dirty="0"/>
              <a:t> </a:t>
            </a:r>
            <a:r>
              <a:rPr lang="en-US" baseline="0" dirty="0" err="1"/>
              <a:t>järjestöstä</a:t>
            </a:r>
            <a:r>
              <a:rPr lang="en-US" baseline="0" dirty="0"/>
              <a:t>. </a:t>
            </a:r>
            <a:r>
              <a:rPr lang="en-US" baseline="0" dirty="0" err="1"/>
              <a:t>Sosiaalisessa</a:t>
            </a:r>
            <a:r>
              <a:rPr lang="en-US" baseline="0" dirty="0"/>
              <a:t> </a:t>
            </a:r>
            <a:r>
              <a:rPr lang="en-US" baseline="0" dirty="0" err="1"/>
              <a:t>mediassa</a:t>
            </a:r>
            <a:r>
              <a:rPr lang="en-US" baseline="0" dirty="0"/>
              <a:t> </a:t>
            </a:r>
            <a:r>
              <a:rPr lang="en-US" baseline="0" dirty="0" err="1"/>
              <a:t>nopea</a:t>
            </a:r>
            <a:r>
              <a:rPr lang="en-US" baseline="0" dirty="0"/>
              <a:t> </a:t>
            </a:r>
            <a:r>
              <a:rPr lang="en-US" baseline="0" dirty="0" err="1"/>
              <a:t>reagointi</a:t>
            </a:r>
            <a:r>
              <a:rPr lang="en-US" baseline="0" dirty="0"/>
              <a:t>, </a:t>
            </a:r>
            <a:r>
              <a:rPr lang="en-US" baseline="0" dirty="0" err="1"/>
              <a:t>mielikuva</a:t>
            </a:r>
            <a:r>
              <a:rPr lang="en-US" baseline="0" dirty="0"/>
              <a:t> </a:t>
            </a:r>
            <a:r>
              <a:rPr lang="en-US" baseline="0" dirty="0" err="1"/>
              <a:t>aikaansa</a:t>
            </a:r>
            <a:r>
              <a:rPr lang="en-US" baseline="0" dirty="0"/>
              <a:t> </a:t>
            </a:r>
            <a:r>
              <a:rPr lang="en-US" baseline="0" dirty="0" err="1"/>
              <a:t>seuravasta</a:t>
            </a:r>
            <a:r>
              <a:rPr lang="en-US" baseline="0" dirty="0"/>
              <a:t> </a:t>
            </a:r>
            <a:r>
              <a:rPr lang="en-US" baseline="0" dirty="0" err="1"/>
              <a:t>järjestöstä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Kaikki</a:t>
            </a:r>
            <a:r>
              <a:rPr lang="en-US" baseline="0" dirty="0"/>
              <a:t> </a:t>
            </a:r>
            <a:r>
              <a:rPr lang="en-US" baseline="0" dirty="0" err="1"/>
              <a:t>jäsenet</a:t>
            </a:r>
            <a:r>
              <a:rPr lang="en-US" baseline="0" dirty="0"/>
              <a:t> </a:t>
            </a:r>
            <a:r>
              <a:rPr lang="en-US" baseline="0" dirty="0" err="1"/>
              <a:t>omalla</a:t>
            </a:r>
            <a:r>
              <a:rPr lang="en-US" baseline="0" dirty="0"/>
              <a:t> </a:t>
            </a:r>
            <a:r>
              <a:rPr lang="en-US" baseline="0" dirty="0" err="1"/>
              <a:t>toiminnallaan</a:t>
            </a:r>
            <a:r>
              <a:rPr lang="en-US" baseline="0" dirty="0"/>
              <a:t> </a:t>
            </a:r>
            <a:r>
              <a:rPr lang="en-US" baseline="0" dirty="0" err="1"/>
              <a:t>jäsentilaisuuksissa</a:t>
            </a:r>
            <a:r>
              <a:rPr lang="en-US" baseline="0" dirty="0"/>
              <a:t>, </a:t>
            </a:r>
            <a:r>
              <a:rPr lang="en-US" baseline="0" dirty="0" err="1"/>
              <a:t>ravintolavierailuilla</a:t>
            </a:r>
            <a:r>
              <a:rPr lang="en-US" baseline="0" dirty="0"/>
              <a:t>, </a:t>
            </a:r>
            <a:r>
              <a:rPr lang="en-US" baseline="0" dirty="0" err="1"/>
              <a:t>julkisissa</a:t>
            </a:r>
            <a:r>
              <a:rPr lang="en-US" baseline="0" dirty="0"/>
              <a:t> </a:t>
            </a:r>
            <a:r>
              <a:rPr lang="en-US" baseline="0" dirty="0" err="1"/>
              <a:t>tapahtumissa</a:t>
            </a:r>
            <a:r>
              <a:rPr lang="en-US" baseline="0" dirty="0"/>
              <a:t>, </a:t>
            </a:r>
            <a:r>
              <a:rPr lang="en-US" baseline="0" dirty="0" err="1"/>
              <a:t>työpaikoilla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Lisäksi</a:t>
            </a:r>
            <a:r>
              <a:rPr lang="en-US" baseline="0" dirty="0"/>
              <a:t>: </a:t>
            </a:r>
            <a:r>
              <a:rPr lang="en-US" baseline="0" dirty="0" err="1"/>
              <a:t>Kansainvälinen</a:t>
            </a:r>
            <a:r>
              <a:rPr lang="en-US" baseline="0" dirty="0"/>
              <a:t> </a:t>
            </a:r>
            <a:r>
              <a:rPr lang="en-US" baseline="0" dirty="0" err="1"/>
              <a:t>järjestö</a:t>
            </a:r>
            <a:r>
              <a:rPr lang="en-US" baseline="0" dirty="0"/>
              <a:t> </a:t>
            </a:r>
            <a:r>
              <a:rPr lang="en-US" baseline="0" dirty="0" err="1"/>
              <a:t>osana</a:t>
            </a:r>
            <a:r>
              <a:rPr lang="en-US" baseline="0" dirty="0"/>
              <a:t> </a:t>
            </a:r>
            <a:r>
              <a:rPr lang="en-US" baseline="0" dirty="0" err="1"/>
              <a:t>kokonaisuutta</a:t>
            </a:r>
            <a:r>
              <a:rPr lang="en-US" baseline="0" dirty="0"/>
              <a:t> ja </a:t>
            </a:r>
            <a:r>
              <a:rPr lang="en-US" baseline="0" dirty="0" err="1"/>
              <a:t>osana</a:t>
            </a:r>
            <a:r>
              <a:rPr lang="en-US" baseline="0" dirty="0"/>
              <a:t> </a:t>
            </a:r>
            <a:r>
              <a:rPr lang="en-US" baseline="0" dirty="0" err="1"/>
              <a:t>omaa</a:t>
            </a:r>
            <a:r>
              <a:rPr lang="en-US" baseline="0" dirty="0"/>
              <a:t> </a:t>
            </a:r>
            <a:r>
              <a:rPr lang="en-US" baseline="0" dirty="0" err="1"/>
              <a:t>identiteettiä</a:t>
            </a:r>
            <a:r>
              <a:rPr lang="en-US" baseline="0" dirty="0"/>
              <a:t>, </a:t>
            </a:r>
            <a:r>
              <a:rPr lang="en-US" baseline="0" dirty="0" err="1"/>
              <a:t>yhteiskunnallinen</a:t>
            </a:r>
            <a:r>
              <a:rPr lang="en-US" baseline="0" dirty="0"/>
              <a:t> </a:t>
            </a:r>
            <a:r>
              <a:rPr lang="en-US" baseline="0" dirty="0" err="1"/>
              <a:t>vaikuttaminen</a:t>
            </a:r>
            <a:r>
              <a:rPr lang="en-US" baseline="0" dirty="0"/>
              <a:t> </a:t>
            </a:r>
            <a:r>
              <a:rPr lang="en-US" baseline="0" dirty="0" err="1"/>
              <a:t>ruokaprofessuurin</a:t>
            </a:r>
            <a:r>
              <a:rPr lang="en-US" baseline="0" dirty="0"/>
              <a:t> </a:t>
            </a:r>
            <a:r>
              <a:rPr lang="en-US" baseline="0" dirty="0" err="1"/>
              <a:t>tukemisen</a:t>
            </a:r>
            <a:r>
              <a:rPr lang="en-US" baseline="0" dirty="0"/>
              <a:t>, </a:t>
            </a:r>
            <a:r>
              <a:rPr lang="en-US" baseline="0" dirty="0" err="1"/>
              <a:t>keittiömestareiden</a:t>
            </a:r>
            <a:r>
              <a:rPr lang="en-US" baseline="0" dirty="0"/>
              <a:t> </a:t>
            </a:r>
            <a:r>
              <a:rPr lang="en-US" baseline="0" dirty="0" err="1"/>
              <a:t>yhteistyön</a:t>
            </a:r>
            <a:r>
              <a:rPr lang="en-US" baseline="0" dirty="0"/>
              <a:t> </a:t>
            </a:r>
            <a:r>
              <a:rPr lang="en-US" baseline="0" dirty="0" err="1"/>
              <a:t>jne</a:t>
            </a:r>
            <a:r>
              <a:rPr lang="en-US" baseline="0" dirty="0"/>
              <a:t> </a:t>
            </a:r>
            <a:r>
              <a:rPr lang="en-US" baseline="0" dirty="0" err="1"/>
              <a:t>kautta</a:t>
            </a:r>
            <a:r>
              <a:rPr lang="en-US" baseline="0" dirty="0"/>
              <a:t>. </a:t>
            </a:r>
            <a:r>
              <a:rPr lang="en-US" baseline="0" dirty="0" err="1"/>
              <a:t>Mitä</a:t>
            </a:r>
            <a:r>
              <a:rPr lang="en-US" baseline="0" dirty="0"/>
              <a:t> </a:t>
            </a:r>
            <a:r>
              <a:rPr lang="en-US" baseline="0" dirty="0" err="1"/>
              <a:t>näkyvämpää</a:t>
            </a:r>
            <a:r>
              <a:rPr lang="en-US" baseline="0" dirty="0"/>
              <a:t> </a:t>
            </a:r>
            <a:r>
              <a:rPr lang="en-US" baseline="0" dirty="0" err="1"/>
              <a:t>roolia</a:t>
            </a:r>
            <a:r>
              <a:rPr lang="en-US" baseline="0" dirty="0"/>
              <a:t> </a:t>
            </a:r>
            <a:r>
              <a:rPr lang="en-US" baseline="0" dirty="0" err="1"/>
              <a:t>myös</a:t>
            </a:r>
            <a:r>
              <a:rPr lang="en-US" baseline="0" dirty="0"/>
              <a:t> </a:t>
            </a:r>
            <a:r>
              <a:rPr lang="en-US" baseline="0" dirty="0" err="1"/>
              <a:t>paikallisesti</a:t>
            </a:r>
            <a:r>
              <a:rPr lang="en-US" baseline="0" dirty="0"/>
              <a:t> </a:t>
            </a:r>
            <a:r>
              <a:rPr lang="en-US" baseline="0" dirty="0" err="1"/>
              <a:t>otetaan</a:t>
            </a:r>
            <a:r>
              <a:rPr lang="en-US" baseline="0" dirty="0"/>
              <a:t>, </a:t>
            </a:r>
            <a:r>
              <a:rPr lang="en-US" baseline="0" dirty="0" err="1"/>
              <a:t>sitä</a:t>
            </a:r>
            <a:r>
              <a:rPr lang="en-US" baseline="0" dirty="0"/>
              <a:t> </a:t>
            </a:r>
            <a:r>
              <a:rPr lang="en-US" baseline="0" dirty="0" err="1"/>
              <a:t>luontevammin</a:t>
            </a:r>
            <a:r>
              <a:rPr lang="en-US" baseline="0" dirty="0"/>
              <a:t> </a:t>
            </a:r>
            <a:r>
              <a:rPr lang="en-US" baseline="0" dirty="0" err="1"/>
              <a:t>lehdistö</a:t>
            </a:r>
            <a:r>
              <a:rPr lang="en-US" baseline="0" dirty="0"/>
              <a:t> </a:t>
            </a:r>
            <a:r>
              <a:rPr lang="en-US" baseline="0" dirty="0" err="1"/>
              <a:t>ottaa</a:t>
            </a:r>
            <a:r>
              <a:rPr lang="en-US" baseline="0" dirty="0"/>
              <a:t> </a:t>
            </a:r>
            <a:r>
              <a:rPr lang="en-US" baseline="0" dirty="0" err="1"/>
              <a:t>yhteyttä</a:t>
            </a:r>
            <a:r>
              <a:rPr lang="en-US" baseline="0" dirty="0"/>
              <a:t> </a:t>
            </a:r>
            <a:r>
              <a:rPr lang="en-US" baseline="0" dirty="0" err="1"/>
              <a:t>gastronomiaan</a:t>
            </a:r>
            <a:r>
              <a:rPr lang="en-US" baseline="0" dirty="0"/>
              <a:t> </a:t>
            </a:r>
            <a:r>
              <a:rPr lang="en-US" baseline="0" dirty="0" err="1"/>
              <a:t>liittyvissä</a:t>
            </a:r>
            <a:r>
              <a:rPr lang="en-US" baseline="0" dirty="0"/>
              <a:t> </a:t>
            </a:r>
            <a:r>
              <a:rPr lang="en-US" baseline="0" dirty="0" err="1"/>
              <a:t>kysymyksissä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A7862-51FB-44D5-9683-E619C9A9615E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7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3095625" cy="719138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CC0000"/>
                </a:solidFill>
              </a:defRPr>
            </a:lvl1pPr>
          </a:lstStyle>
          <a:p>
            <a:r>
              <a:rPr lang="en-US"/>
              <a:t>Additional information, pt18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Headline pt44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23CE1B-49AA-4D6F-88B0-AB18B4EA5976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808080"/>
                </a:solidFill>
              </a:rPr>
              <a:t>19/08/2016 Chargée de Presse Johanna Hornborg</a:t>
            </a:r>
          </a:p>
        </p:txBody>
      </p:sp>
      <p:pic>
        <p:nvPicPr>
          <p:cNvPr id="10" name="Picture 15" descr="CDR_New_Logo_RGB_WE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188913"/>
            <a:ext cx="1081087" cy="1081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F91D0C-7E73-431B-AD85-2F997F0CAC1E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19/08/2016 Chargée de Presse Johanna Hornborg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9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557338"/>
            <a:ext cx="2057400" cy="4679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557338"/>
            <a:ext cx="6019800" cy="4679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D71AB-03DE-4204-959D-E9F135F11015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19/08/2016 Chargée de Presse Johanna Hornborg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1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58E7EF-A4C2-4DDC-AF86-B00E522A8740}" type="slidenum">
              <a:rPr lang="en-US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19/08/2016 Chargée de Presse Johanna Hornborg</a:t>
            </a:r>
          </a:p>
        </p:txBody>
      </p:sp>
    </p:spTree>
    <p:extLst>
      <p:ext uri="{BB962C8B-B14F-4D97-AF65-F5344CB8AC3E}">
        <p14:creationId xmlns:p14="http://schemas.microsoft.com/office/powerpoint/2010/main" val="233054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Tx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52E529-0B2B-4C23-9AE5-D466D8E0AE15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6453336"/>
            <a:ext cx="5624512" cy="268287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19/08/2016 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</a:rPr>
              <a:t>Chargée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de 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</a:rPr>
              <a:t>Presse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 Johanna Hornborg</a:t>
            </a:r>
          </a:p>
        </p:txBody>
      </p:sp>
    </p:spTree>
    <p:extLst>
      <p:ext uri="{BB962C8B-B14F-4D97-AF65-F5344CB8AC3E}">
        <p14:creationId xmlns:p14="http://schemas.microsoft.com/office/powerpoint/2010/main" val="41494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BA6F56-3F8C-40CC-B864-BA0737619B1A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19/08/2016 Chargée de Presse Johanna Hornborg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2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420938"/>
            <a:ext cx="4038600" cy="3816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2420938"/>
            <a:ext cx="4038600" cy="3816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0895BB-F99C-4433-947C-1A4A77CDD8DE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19/08/2016 Chargée de Presse Johanna Hornborg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102CCF-58FF-4AB1-A0C9-B47D06AEF1CF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19/08/2016 Chargée de Presse Johanna Hornborg</a:t>
            </a:r>
          </a:p>
        </p:txBody>
      </p:sp>
    </p:spTree>
    <p:extLst>
      <p:ext uri="{BB962C8B-B14F-4D97-AF65-F5344CB8AC3E}">
        <p14:creationId xmlns:p14="http://schemas.microsoft.com/office/powerpoint/2010/main" val="45554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7EAE52-D815-4043-BA9A-29C94EC72B39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19/08/2016 Chargée de Presse Johanna Hornborg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6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BD0212-196A-42E1-9ABE-9F3DBD612636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19/08/2016 Chargée de Presse Johanna Hornborg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7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8691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1680" y="1556792"/>
            <a:ext cx="5486400" cy="30963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44522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9BBAED-4216-4A98-B74B-398B4FD90442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19/08/2016 Chargée de Presse Johanna Hornborg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8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20938"/>
            <a:ext cx="8229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rgbClr val="AD9961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57338"/>
            <a:ext cx="82073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58E7EF-A4C2-4DDC-AF86-B00E522A8740}" type="slidenum">
              <a:rPr lang="en-US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453188"/>
            <a:ext cx="562451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19/08/2016 Chargée de Presse Johanna Hornborg</a:t>
            </a:r>
          </a:p>
        </p:txBody>
      </p:sp>
      <p:pic>
        <p:nvPicPr>
          <p:cNvPr id="11" name="Picture 15" descr="CDR_New_Logo_RGB_WE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088" y="188913"/>
            <a:ext cx="1081087" cy="1081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77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8A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8A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D1611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074" t="37934" r="22840"/>
          <a:stretch>
            <a:fillRect/>
          </a:stretch>
        </p:blipFill>
        <p:spPr bwMode="auto">
          <a:xfrm flipH="1" flipV="1"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8134672" cy="1470025"/>
          </a:xfrm>
        </p:spPr>
        <p:txBody>
          <a:bodyPr/>
          <a:lstStyle/>
          <a:p>
            <a:r>
              <a:rPr lang="fr-FR" sz="4000" dirty="0" err="1"/>
              <a:t>Tuloksellista</a:t>
            </a:r>
            <a:r>
              <a:rPr lang="fr-FR" sz="4000" dirty="0"/>
              <a:t> </a:t>
            </a:r>
            <a:r>
              <a:rPr lang="fr-FR" sz="4000" dirty="0" err="1"/>
              <a:t>viestintää</a:t>
            </a:r>
            <a:r>
              <a:rPr lang="fr-FR" sz="4000" dirty="0"/>
              <a:t> </a:t>
            </a:r>
            <a:r>
              <a:rPr lang="fr-FR" sz="4000" dirty="0" err="1"/>
              <a:t>yhtenäisellä</a:t>
            </a:r>
            <a:r>
              <a:rPr lang="fr-FR" sz="4000" dirty="0"/>
              <a:t> </a:t>
            </a:r>
            <a:r>
              <a:rPr lang="fr-FR" sz="4000" dirty="0" err="1"/>
              <a:t>brändillä</a:t>
            </a:r>
            <a:endParaRPr lang="en-US" sz="40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292080" y="476672"/>
            <a:ext cx="244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1300" b="1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Cha</a:t>
            </a:r>
            <a:r>
              <a:rPr lang="en-US" sz="1300" b="1" dirty="0" err="1">
                <a:solidFill>
                  <a:srgbClr val="000000"/>
                </a:solidFill>
                <a:ea typeface="Helvetica"/>
                <a:cs typeface="Helvetica"/>
              </a:rPr>
              <a:t>î</a:t>
            </a:r>
            <a:r>
              <a:rPr lang="en-US" sz="1300" b="1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ne</a:t>
            </a:r>
            <a:r>
              <a:rPr lang="en-US" sz="1300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 des </a:t>
            </a:r>
            <a:r>
              <a:rPr lang="en-US" sz="1300" b="1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Rôtisseurs</a:t>
            </a:r>
            <a:endParaRPr lang="en-US" sz="1300" b="1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Accosiation</a:t>
            </a:r>
            <a:r>
              <a:rPr lang="en-US" sz="1000" i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sz="1000" i="1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Mondiale</a:t>
            </a:r>
            <a:r>
              <a:rPr lang="en-US" sz="1000" i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 de la </a:t>
            </a:r>
            <a:r>
              <a:rPr lang="en-US" sz="1000" i="1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Gastronomie</a:t>
            </a:r>
            <a:endParaRPr lang="en-US" sz="1000" i="1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pic>
        <p:nvPicPr>
          <p:cNvPr id="6" name="Picture 15" descr="CDR_New_Logo_RGB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188913"/>
            <a:ext cx="1081087" cy="1081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8858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19/08/2016 </a:t>
            </a:r>
            <a:r>
              <a:rPr lang="en-US" sz="1050" dirty="0" err="1">
                <a:solidFill>
                  <a:srgbClr val="FFFFFF">
                    <a:lumMod val="50000"/>
                  </a:srgbClr>
                </a:solidFill>
              </a:rPr>
              <a:t>Chargée</a:t>
            </a:r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 de </a:t>
            </a:r>
            <a:r>
              <a:rPr lang="en-US" sz="1050" dirty="0" err="1">
                <a:solidFill>
                  <a:srgbClr val="FFFFFF">
                    <a:lumMod val="50000"/>
                  </a:srgbClr>
                </a:solidFill>
              </a:rPr>
              <a:t>Presse</a:t>
            </a:r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 Johanna Hornborg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7624" y="2636912"/>
            <a:ext cx="6382593" cy="290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8A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fi-FI" sz="2469" kern="0" dirty="0">
              <a:solidFill>
                <a:srgbClr val="2D2D8A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fi-FI" sz="2469" kern="0" dirty="0">
                <a:solidFill>
                  <a:srgbClr val="2D2D8A">
                    <a:lumMod val="75000"/>
                  </a:srgbClr>
                </a:solidFill>
              </a:rPr>
              <a:t>Brändin määrittelee </a:t>
            </a:r>
            <a:r>
              <a:rPr lang="fi-FI" sz="2469" b="1" kern="0" dirty="0">
                <a:solidFill>
                  <a:srgbClr val="2D2D8A">
                    <a:lumMod val="75000"/>
                  </a:srgbClr>
                </a:solidFill>
              </a:rPr>
              <a:t>muiden</a:t>
            </a:r>
            <a:r>
              <a:rPr lang="fi-FI" sz="2469" kern="0" dirty="0">
                <a:solidFill>
                  <a:srgbClr val="2D2D8A">
                    <a:lumMod val="75000"/>
                  </a:srgbClr>
                </a:solidFill>
              </a:rPr>
              <a:t> tunne ja näkemys järjestöstä. 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fi-FI" sz="2469" kern="0" dirty="0">
              <a:solidFill>
                <a:srgbClr val="2D2D8A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fi-FI" sz="2469" kern="0" dirty="0">
                <a:solidFill>
                  <a:srgbClr val="2D2D8A">
                    <a:lumMod val="75000"/>
                  </a:srgbClr>
                </a:solidFill>
              </a:rPr>
              <a:t>Brändi on henkilöiden tunne </a:t>
            </a:r>
            <a:r>
              <a:rPr lang="fi-FI" sz="2469" b="1" kern="0" dirty="0">
                <a:solidFill>
                  <a:srgbClr val="2D2D8A">
                    <a:lumMod val="75000"/>
                  </a:srgbClr>
                </a:solidFill>
              </a:rPr>
              <a:t>toiminnasta, jäsenistöstä ja organisaatiosta</a:t>
            </a:r>
            <a:r>
              <a:rPr lang="fi-FI" sz="2469" kern="0" dirty="0">
                <a:solidFill>
                  <a:srgbClr val="2D2D8A">
                    <a:lumMod val="75000"/>
                  </a:srgbClr>
                </a:solidFill>
              </a:rPr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fi-FI" sz="2469" kern="0" dirty="0">
              <a:solidFill>
                <a:srgbClr val="2D2D8A">
                  <a:lumMod val="75000"/>
                </a:srgbClr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fi-FI" sz="2469" kern="0" dirty="0">
                <a:solidFill>
                  <a:srgbClr val="2D2D8A">
                    <a:lumMod val="75000"/>
                  </a:srgbClr>
                </a:solidFill>
              </a:rPr>
              <a:t>Positiivinen suhtautuminen ja avoimuus yhteistyöhön kumpuaa hyvästä </a:t>
            </a:r>
            <a:r>
              <a:rPr lang="fi-FI" sz="2469" b="1" kern="0" dirty="0">
                <a:solidFill>
                  <a:srgbClr val="2D2D8A">
                    <a:lumMod val="75000"/>
                  </a:srgbClr>
                </a:solidFill>
              </a:rPr>
              <a:t>kokonaisvaltaisesta</a:t>
            </a:r>
            <a:r>
              <a:rPr lang="fi-FI" sz="2469" kern="0" dirty="0">
                <a:solidFill>
                  <a:srgbClr val="2D2D8A">
                    <a:lumMod val="75000"/>
                  </a:srgbClr>
                </a:solidFill>
              </a:rPr>
              <a:t> brändikokemuksesta.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fi-FI" kern="0" dirty="0">
              <a:solidFill>
                <a:srgbClr val="000000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68313" y="266330"/>
            <a:ext cx="4607743" cy="807868"/>
          </a:xfrm>
        </p:spPr>
        <p:txBody>
          <a:bodyPr/>
          <a:lstStyle/>
          <a:p>
            <a:r>
              <a:rPr lang="en-US" sz="3200" dirty="0" err="1"/>
              <a:t>Mikä</a:t>
            </a:r>
            <a:r>
              <a:rPr lang="en-US" sz="3200" dirty="0"/>
              <a:t> </a:t>
            </a:r>
            <a:r>
              <a:rPr lang="en-US" sz="3200" dirty="0" err="1"/>
              <a:t>brändi</a:t>
            </a:r>
            <a:r>
              <a:rPr lang="en-US" sz="3200" dirty="0"/>
              <a:t> on?</a:t>
            </a:r>
          </a:p>
        </p:txBody>
      </p:sp>
    </p:spTree>
    <p:extLst>
      <p:ext uri="{BB962C8B-B14F-4D97-AF65-F5344CB8AC3E}">
        <p14:creationId xmlns:p14="http://schemas.microsoft.com/office/powerpoint/2010/main" val="32779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68313" y="266330"/>
            <a:ext cx="4607743" cy="807868"/>
          </a:xfrm>
        </p:spPr>
        <p:txBody>
          <a:bodyPr/>
          <a:lstStyle/>
          <a:p>
            <a:r>
              <a:rPr lang="en-US" sz="3200" dirty="0" err="1"/>
              <a:t>Vahva</a:t>
            </a:r>
            <a:r>
              <a:rPr lang="en-US" sz="3200" dirty="0"/>
              <a:t> </a:t>
            </a:r>
            <a:r>
              <a:rPr lang="en-US" sz="3200" dirty="0" err="1"/>
              <a:t>brändi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800"/>
            <a:ext cx="8229600" cy="4608488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Mahdollistaa jäsenistöllemme olla ylpeä siitä, mihin he kuuluvat</a:t>
            </a:r>
          </a:p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Tekee kilvestämme tavoiteltavan ja viestii laajalle yleisölle laadusta</a:t>
            </a:r>
          </a:p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Helpottaa yhteistyökumppaneiden löytämistä ja pitkäjänteistä yhteistyötä</a:t>
            </a:r>
          </a:p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Helpottaa viestimme leviämistä</a:t>
            </a:r>
          </a:p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Mahdollistaa asioihin vaikuttamisen paikallisella ja kansallisella tasolla</a:t>
            </a:r>
          </a:p>
          <a:p>
            <a:endParaRPr lang="fi-FI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i-FI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19/08/2016 Chargée de Presse Johanna Hornborg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5" name="Picture 9" descr="C:\Users\papu\AppData\Local\Microsoft\Windows\Temporary Internet Files\Content.IE5\WEOFTHD3\MPj043868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8515" y="5013176"/>
            <a:ext cx="2955485" cy="1970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723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7375" cy="719137"/>
          </a:xfrm>
        </p:spPr>
        <p:txBody>
          <a:bodyPr/>
          <a:lstStyle/>
          <a:p>
            <a:r>
              <a:rPr lang="en-US" sz="3200" dirty="0" err="1"/>
              <a:t>Brändin</a:t>
            </a:r>
            <a:r>
              <a:rPr lang="en-US" sz="3200" dirty="0"/>
              <a:t> </a:t>
            </a:r>
            <a:r>
              <a:rPr lang="en-US" sz="3200" dirty="0" err="1"/>
              <a:t>perusta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19/08/2016 Chargée de Presse Johanna Hornborg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7024936" cy="3989396"/>
          </a:xfrm>
          <a:prstGeom prst="rect">
            <a:avLst/>
          </a:prstGeom>
          <a:ln w="158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192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50694"/>
            <a:ext cx="8207375" cy="719137"/>
          </a:xfrm>
        </p:spPr>
        <p:txBody>
          <a:bodyPr/>
          <a:lstStyle/>
          <a:p>
            <a:r>
              <a:rPr lang="en-US" sz="3200" dirty="0" err="1"/>
              <a:t>Bränditarinan</a:t>
            </a:r>
            <a:r>
              <a:rPr lang="en-US" sz="3200" dirty="0"/>
              <a:t> </a:t>
            </a:r>
            <a:r>
              <a:rPr lang="en-US" sz="3200" dirty="0" err="1"/>
              <a:t>kertominen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66" y="1874374"/>
            <a:ext cx="2376302" cy="715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16072"/>
          <a:stretch/>
        </p:blipFill>
        <p:spPr>
          <a:xfrm>
            <a:off x="2927309" y="1813800"/>
            <a:ext cx="2960216" cy="1928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817" y="3993430"/>
            <a:ext cx="2732464" cy="21750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574" y="6224948"/>
            <a:ext cx="1873255" cy="6135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1" y="2885945"/>
            <a:ext cx="1941028" cy="2520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3314" y="4405613"/>
            <a:ext cx="1579197" cy="2218593"/>
          </a:xfrm>
          <a:prstGeom prst="rect">
            <a:avLst/>
          </a:prstGeom>
        </p:spPr>
      </p:pic>
      <p:pic>
        <p:nvPicPr>
          <p:cNvPr id="1026" name="Picture 2" descr="http://www.rotisseurs.fi/@Bin/2649655/Shampanja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286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tisseurs.fi/@Bin/3912735/World%20Chaine%20Day_logo_FI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67" y="3590224"/>
            <a:ext cx="1247764" cy="11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3994" y="4869160"/>
            <a:ext cx="2906427" cy="170966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7390" y="1452818"/>
            <a:ext cx="556291" cy="5022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2763039" y="1562660"/>
            <a:ext cx="556291" cy="5022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198684" y="4008571"/>
            <a:ext cx="556291" cy="5022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6321327" y="1665692"/>
            <a:ext cx="556291" cy="5022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489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220"/>
            <a:ext cx="8207375" cy="719137"/>
          </a:xfrm>
        </p:spPr>
        <p:txBody>
          <a:bodyPr/>
          <a:lstStyle/>
          <a:p>
            <a:r>
              <a:rPr lang="en-US" sz="3200" dirty="0" err="1"/>
              <a:t>Kaikkien</a:t>
            </a:r>
            <a:r>
              <a:rPr lang="en-US" sz="3200" dirty="0"/>
              <a:t> </a:t>
            </a:r>
            <a:r>
              <a:rPr lang="en-US" sz="3200" dirty="0" err="1"/>
              <a:t>rooli</a:t>
            </a:r>
            <a:r>
              <a:rPr lang="en-US" sz="3200" dirty="0"/>
              <a:t> on </a:t>
            </a:r>
            <a:r>
              <a:rPr lang="en-US" sz="3200" dirty="0" err="1"/>
              <a:t>tärkeä</a:t>
            </a:r>
            <a:r>
              <a:rPr lang="en-US" sz="3200" dirty="0"/>
              <a:t>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>
                    <a:lumMod val="50000"/>
                  </a:srgbClr>
                </a:solidFill>
              </a:rPr>
              <a:t>19/08/2016 Chargée de Presse Johanna Hornborg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889" r="4953"/>
          <a:stretch/>
        </p:blipFill>
        <p:spPr>
          <a:xfrm>
            <a:off x="1553593" y="1653930"/>
            <a:ext cx="6232124" cy="47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921"/>
      </p:ext>
    </p:extLst>
  </p:cSld>
  <p:clrMapOvr>
    <a:masterClrMapping/>
  </p:clrMapOvr>
</p:sld>
</file>

<file path=ppt/theme/theme1.xml><?xml version="1.0" encoding="utf-8"?>
<a:theme xmlns:a="http://schemas.openxmlformats.org/drawingml/2006/main" name="Ppt Presentation">
  <a:themeElements>
    <a:clrScheme name="Ppt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221</Words>
  <Application>Microsoft Office PowerPoint</Application>
  <PresentationFormat>Näytössä katseltava diaesitys (4:3)</PresentationFormat>
  <Paragraphs>36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Wingdings</vt:lpstr>
      <vt:lpstr>Ppt Presentation</vt:lpstr>
      <vt:lpstr>Tuloksellista viestintää yhtenäisellä brändillä</vt:lpstr>
      <vt:lpstr>Mikä brändi on?</vt:lpstr>
      <vt:lpstr>Vahva brändi</vt:lpstr>
      <vt:lpstr>Brändin perusta</vt:lpstr>
      <vt:lpstr>Bränditarinan kertominen</vt:lpstr>
      <vt:lpstr>Kaikkien rooli on tärkeä!</vt:lpstr>
    </vt:vector>
  </TitlesOfParts>
  <Company>Tekla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Hornborg-Ojala Johanna</dc:creator>
  <cp:lastModifiedBy>Niki Malmros</cp:lastModifiedBy>
  <cp:revision>4</cp:revision>
  <dcterms:created xsi:type="dcterms:W3CDTF">2016-08-12T18:34:20Z</dcterms:created>
  <dcterms:modified xsi:type="dcterms:W3CDTF">2026-02-24T19:12:02Z</dcterms:modified>
</cp:coreProperties>
</file>