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70" r:id="rId8"/>
    <p:sldId id="263" r:id="rId9"/>
    <p:sldId id="266" r:id="rId10"/>
    <p:sldId id="267" r:id="rId11"/>
    <p:sldId id="268" r:id="rId12"/>
    <p:sldId id="269" r:id="rId13"/>
    <p:sldId id="265" r:id="rId14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961"/>
    <a:srgbClr val="C9BC97"/>
    <a:srgbClr val="F89708"/>
    <a:srgbClr val="003FBC"/>
    <a:srgbClr val="003399"/>
    <a:srgbClr val="EBE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7825" autoAdjust="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ho\Documents\personal\rotisseurs\Vuosikertomus\2016_12_31_Jasenet_Johann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400" b="0" i="0" u="none" strike="noStrike" kern="1200" spc="0" baseline="0" dirty="0" err="1">
                <a:solidFill>
                  <a:srgbClr val="7B6A4D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defRPr>
            </a:pPr>
            <a:r>
              <a:rPr lang="en-US" sz="2400" kern="1200" dirty="0" err="1">
                <a:solidFill>
                  <a:srgbClr val="7B6A4D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Jäsenistön ikäjakauma</a:t>
            </a:r>
          </a:p>
        </c:rich>
      </c:tx>
      <c:layout>
        <c:manualLayout>
          <c:xMode val="edge"/>
          <c:yMode val="edge"/>
          <c:x val="7.955407439856995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400" b="0" i="0" u="none" strike="noStrike" kern="1200" spc="0" baseline="0" dirty="0" err="1">
              <a:solidFill>
                <a:srgbClr val="7B6A4D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defRPr>
          </a:pPr>
          <a:endParaRPr lang="fi-FI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Sheet2!$B$13</c:f>
              <c:strCache>
                <c:ptCount val="1"/>
                <c:pt idx="0">
                  <c:v>Harrastajia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Sheet2!$A$14:$A$19</c:f>
              <c:strCache>
                <c:ptCount val="6"/>
                <c:pt idx="0">
                  <c:v>25-29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70-100</c:v>
                </c:pt>
              </c:strCache>
            </c:strRef>
          </c:cat>
          <c:val>
            <c:numRef>
              <c:f>Sheet2!$B$14:$B$19</c:f>
              <c:numCache>
                <c:formatCode>General</c:formatCode>
                <c:ptCount val="6"/>
                <c:pt idx="0">
                  <c:v>4</c:v>
                </c:pt>
                <c:pt idx="1">
                  <c:v>46</c:v>
                </c:pt>
                <c:pt idx="2">
                  <c:v>185</c:v>
                </c:pt>
                <c:pt idx="3">
                  <c:v>327</c:v>
                </c:pt>
                <c:pt idx="4">
                  <c:v>372</c:v>
                </c:pt>
                <c:pt idx="5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6DA-9A78-31B3379AD62F}"/>
            </c:ext>
          </c:extLst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Ammattilaisia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Sheet2!$A$14:$A$19</c:f>
              <c:strCache>
                <c:ptCount val="6"/>
                <c:pt idx="0">
                  <c:v>25-29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60-69</c:v>
                </c:pt>
                <c:pt idx="5">
                  <c:v>70-100</c:v>
                </c:pt>
              </c:strCache>
            </c:strRef>
          </c:cat>
          <c:val>
            <c:numRef>
              <c:f>Sheet2!$C$14:$C$19</c:f>
              <c:numCache>
                <c:formatCode>General</c:formatCode>
                <c:ptCount val="6"/>
                <c:pt idx="0">
                  <c:v>17</c:v>
                </c:pt>
                <c:pt idx="1">
                  <c:v>121</c:v>
                </c:pt>
                <c:pt idx="2">
                  <c:v>272</c:v>
                </c:pt>
                <c:pt idx="3">
                  <c:v>276</c:v>
                </c:pt>
                <c:pt idx="4">
                  <c:v>142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6DA-9A78-31B3379AD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7613776"/>
        <c:axId val="737616128"/>
        <c:axId val="0"/>
      </c:bar3DChart>
      <c:catAx>
        <c:axId val="73761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7616128"/>
        <c:crosses val="autoZero"/>
        <c:auto val="1"/>
        <c:lblAlgn val="ctr"/>
        <c:lblOffset val="100"/>
        <c:noMultiLvlLbl val="0"/>
      </c:catAx>
      <c:valAx>
        <c:axId val="737616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761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>
                <a:solidFill>
                  <a:srgbClr val="AD9961"/>
                </a:solidFill>
              </a:rPr>
              <a:t>Jäsenten</a:t>
            </a:r>
            <a:r>
              <a:rPr lang="en-US" sz="1800" dirty="0">
                <a:solidFill>
                  <a:srgbClr val="AD9961"/>
                </a:solidFill>
              </a:rPr>
              <a:t> </a:t>
            </a:r>
            <a:r>
              <a:rPr lang="en-US" sz="1800" dirty="0" err="1">
                <a:solidFill>
                  <a:srgbClr val="AD9961"/>
                </a:solidFill>
              </a:rPr>
              <a:t>jakautuminen</a:t>
            </a:r>
            <a:r>
              <a:rPr lang="en-US" sz="1800" baseline="0" dirty="0">
                <a:solidFill>
                  <a:srgbClr val="AD9961"/>
                </a:solidFill>
              </a:rPr>
              <a:t> </a:t>
            </a:r>
            <a:r>
              <a:rPr lang="en-US" sz="1800" baseline="0" dirty="0" err="1">
                <a:solidFill>
                  <a:srgbClr val="AD9961"/>
                </a:solidFill>
              </a:rPr>
              <a:t>voutikunnittain</a:t>
            </a:r>
            <a:endParaRPr lang="en-US" sz="1800" dirty="0">
              <a:solidFill>
                <a:srgbClr val="AD996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Sheet2!$C$21</c:f>
              <c:strCache>
                <c:ptCount val="1"/>
                <c:pt idx="0">
                  <c:v>Harrastajat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Sheet2!$A$22:$A$32</c:f>
              <c:strCache>
                <c:ptCount val="11"/>
                <c:pt idx="0">
                  <c:v>Helsinki</c:v>
                </c:pt>
                <c:pt idx="1">
                  <c:v>Tampere</c:v>
                </c:pt>
                <c:pt idx="2">
                  <c:v>Turku</c:v>
                </c:pt>
                <c:pt idx="3">
                  <c:v>Lappi</c:v>
                </c:pt>
                <c:pt idx="4">
                  <c:v>Lahti</c:v>
                </c:pt>
                <c:pt idx="5">
                  <c:v>Oulu</c:v>
                </c:pt>
                <c:pt idx="6">
                  <c:v>Jyväskylä</c:v>
                </c:pt>
                <c:pt idx="7">
                  <c:v>Karjala</c:v>
                </c:pt>
                <c:pt idx="8">
                  <c:v>Savo</c:v>
                </c:pt>
                <c:pt idx="9">
                  <c:v>Pohjanmaa</c:v>
                </c:pt>
                <c:pt idx="10">
                  <c:v>Kalevala</c:v>
                </c:pt>
              </c:strCache>
            </c:strRef>
          </c:cat>
          <c:val>
            <c:numRef>
              <c:f>Sheet2!$C$22:$C$32</c:f>
              <c:numCache>
                <c:formatCode>General</c:formatCode>
                <c:ptCount val="11"/>
                <c:pt idx="0">
                  <c:v>320</c:v>
                </c:pt>
                <c:pt idx="1">
                  <c:v>187</c:v>
                </c:pt>
                <c:pt idx="2">
                  <c:v>141</c:v>
                </c:pt>
                <c:pt idx="3">
                  <c:v>95</c:v>
                </c:pt>
                <c:pt idx="4">
                  <c:v>117</c:v>
                </c:pt>
                <c:pt idx="5">
                  <c:v>65</c:v>
                </c:pt>
                <c:pt idx="6">
                  <c:v>74</c:v>
                </c:pt>
                <c:pt idx="7">
                  <c:v>52</c:v>
                </c:pt>
                <c:pt idx="8">
                  <c:v>44</c:v>
                </c:pt>
                <c:pt idx="9">
                  <c:v>38</c:v>
                </c:pt>
                <c:pt idx="1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B-460A-BCD8-7D399CB2FFCA}"/>
            </c:ext>
          </c:extLst>
        </c:ser>
        <c:ser>
          <c:idx val="1"/>
          <c:order val="1"/>
          <c:tx>
            <c:strRef>
              <c:f>Sheet2!$D$21</c:f>
              <c:strCache>
                <c:ptCount val="1"/>
                <c:pt idx="0">
                  <c:v>Ammattilaiset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Sheet2!$A$22:$A$32</c:f>
              <c:strCache>
                <c:ptCount val="11"/>
                <c:pt idx="0">
                  <c:v>Helsinki</c:v>
                </c:pt>
                <c:pt idx="1">
                  <c:v>Tampere</c:v>
                </c:pt>
                <c:pt idx="2">
                  <c:v>Turku</c:v>
                </c:pt>
                <c:pt idx="3">
                  <c:v>Lappi</c:v>
                </c:pt>
                <c:pt idx="4">
                  <c:v>Lahti</c:v>
                </c:pt>
                <c:pt idx="5">
                  <c:v>Oulu</c:v>
                </c:pt>
                <c:pt idx="6">
                  <c:v>Jyväskylä</c:v>
                </c:pt>
                <c:pt idx="7">
                  <c:v>Karjala</c:v>
                </c:pt>
                <c:pt idx="8">
                  <c:v>Savo</c:v>
                </c:pt>
                <c:pt idx="9">
                  <c:v>Pohjanmaa</c:v>
                </c:pt>
                <c:pt idx="10">
                  <c:v>Kalevala</c:v>
                </c:pt>
              </c:strCache>
            </c:strRef>
          </c:cat>
          <c:val>
            <c:numRef>
              <c:f>Sheet2!$D$22:$D$32</c:f>
              <c:numCache>
                <c:formatCode>General</c:formatCode>
                <c:ptCount val="11"/>
                <c:pt idx="0">
                  <c:v>217</c:v>
                </c:pt>
                <c:pt idx="1">
                  <c:v>156</c:v>
                </c:pt>
                <c:pt idx="2">
                  <c:v>115</c:v>
                </c:pt>
                <c:pt idx="3">
                  <c:v>92</c:v>
                </c:pt>
                <c:pt idx="4">
                  <c:v>57</c:v>
                </c:pt>
                <c:pt idx="5">
                  <c:v>69</c:v>
                </c:pt>
                <c:pt idx="6">
                  <c:v>50</c:v>
                </c:pt>
                <c:pt idx="7">
                  <c:v>40</c:v>
                </c:pt>
                <c:pt idx="8">
                  <c:v>37</c:v>
                </c:pt>
                <c:pt idx="9">
                  <c:v>28</c:v>
                </c:pt>
                <c:pt idx="1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7B-460A-BCD8-7D399CB2F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7603976"/>
        <c:axId val="737595744"/>
        <c:axId val="0"/>
      </c:bar3DChart>
      <c:catAx>
        <c:axId val="737603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7595744"/>
        <c:crosses val="autoZero"/>
        <c:auto val="1"/>
        <c:lblAlgn val="ctr"/>
        <c:lblOffset val="100"/>
        <c:noMultiLvlLbl val="0"/>
      </c:catAx>
      <c:valAx>
        <c:axId val="737595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760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A8D43-F854-47D2-B38C-EC5350C080C1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103A33-0A23-4932-A497-03ACBDC99675}">
      <dgm:prSet phldrT="[Text]"/>
      <dgm:spPr/>
      <dgm:t>
        <a:bodyPr/>
        <a:lstStyle/>
        <a:p>
          <a:r>
            <a:rPr lang="en-US" dirty="0" err="1"/>
            <a:t>Nuorten</a:t>
          </a:r>
          <a:r>
            <a:rPr lang="en-US" dirty="0"/>
            <a:t> </a:t>
          </a:r>
          <a:r>
            <a:rPr lang="en-US" dirty="0" err="1"/>
            <a:t>kokkien</a:t>
          </a:r>
          <a:r>
            <a:rPr lang="en-US" dirty="0"/>
            <a:t> </a:t>
          </a:r>
          <a:r>
            <a:rPr lang="en-US" dirty="0" err="1"/>
            <a:t>kilpailu</a:t>
          </a:r>
          <a:endParaRPr lang="en-US" dirty="0"/>
        </a:p>
      </dgm:t>
    </dgm:pt>
    <dgm:pt modelId="{648576D1-DDA2-4EB2-9AF5-5E7905A24EF2}" type="parTrans" cxnId="{4122B8AE-32B6-47C6-8998-554085F9085A}">
      <dgm:prSet/>
      <dgm:spPr/>
      <dgm:t>
        <a:bodyPr/>
        <a:lstStyle/>
        <a:p>
          <a:endParaRPr lang="en-US"/>
        </a:p>
      </dgm:t>
    </dgm:pt>
    <dgm:pt modelId="{E2D493C0-9AA2-4106-BC14-F0FC35333E4F}" type="sibTrans" cxnId="{4122B8AE-32B6-47C6-8998-554085F9085A}">
      <dgm:prSet/>
      <dgm:spPr/>
      <dgm:t>
        <a:bodyPr/>
        <a:lstStyle/>
        <a:p>
          <a:endParaRPr lang="en-US"/>
        </a:p>
      </dgm:t>
    </dgm:pt>
    <dgm:pt modelId="{3F2D5A34-52B9-4764-98E2-908CFA6852D9}">
      <dgm:prSet phldrT="[Text]"/>
      <dgm:spPr/>
      <dgm:t>
        <a:bodyPr/>
        <a:lstStyle/>
        <a:p>
          <a:r>
            <a:rPr lang="en-US" dirty="0" err="1"/>
            <a:t>Atte</a:t>
          </a:r>
          <a:r>
            <a:rPr lang="en-US" dirty="0"/>
            <a:t> </a:t>
          </a:r>
          <a:r>
            <a:rPr lang="en-US" dirty="0" err="1"/>
            <a:t>Lassila</a:t>
          </a:r>
          <a:r>
            <a:rPr lang="en-US" dirty="0"/>
            <a:t> </a:t>
          </a:r>
          <a:r>
            <a:rPr lang="en-US" dirty="0" err="1"/>
            <a:t>Oulusta</a:t>
          </a:r>
          <a:r>
            <a:rPr lang="en-US" dirty="0"/>
            <a:t> </a:t>
          </a:r>
          <a:r>
            <a:rPr lang="en-US" dirty="0" err="1"/>
            <a:t>voitti</a:t>
          </a:r>
          <a:r>
            <a:rPr lang="en-US" dirty="0"/>
            <a:t> </a:t>
          </a:r>
          <a:r>
            <a:rPr lang="en-US" dirty="0" err="1"/>
            <a:t>Suomen</a:t>
          </a:r>
          <a:r>
            <a:rPr lang="en-US" dirty="0"/>
            <a:t> </a:t>
          </a:r>
          <a:r>
            <a:rPr lang="en-US" dirty="0" err="1"/>
            <a:t>mestaruuden</a:t>
          </a:r>
          <a:endParaRPr lang="en-US" dirty="0"/>
        </a:p>
      </dgm:t>
    </dgm:pt>
    <dgm:pt modelId="{8A0DD96E-99FE-4E91-806F-E4187677957D}" type="parTrans" cxnId="{237F6B1E-A34C-450A-AA53-3021D02DA3E2}">
      <dgm:prSet/>
      <dgm:spPr/>
      <dgm:t>
        <a:bodyPr/>
        <a:lstStyle/>
        <a:p>
          <a:endParaRPr lang="en-US"/>
        </a:p>
      </dgm:t>
    </dgm:pt>
    <dgm:pt modelId="{260E40A0-B873-4EC7-80A9-A8BEC6508B47}" type="sibTrans" cxnId="{237F6B1E-A34C-450A-AA53-3021D02DA3E2}">
      <dgm:prSet/>
      <dgm:spPr/>
      <dgm:t>
        <a:bodyPr/>
        <a:lstStyle/>
        <a:p>
          <a:endParaRPr lang="en-US"/>
        </a:p>
      </dgm:t>
    </dgm:pt>
    <dgm:pt modelId="{88620BF0-B5EA-4932-8ECF-F76F72E058B8}">
      <dgm:prSet phldrT="[Text]"/>
      <dgm:spPr/>
      <dgm:t>
        <a:bodyPr/>
        <a:lstStyle/>
        <a:p>
          <a:r>
            <a:rPr lang="en-US" dirty="0" err="1"/>
            <a:t>Sijoittui</a:t>
          </a:r>
          <a:r>
            <a:rPr lang="en-US" dirty="0"/>
            <a:t> </a:t>
          </a:r>
          <a:r>
            <a:rPr lang="en-US" dirty="0" err="1"/>
            <a:t>neljänneksi</a:t>
          </a:r>
          <a:r>
            <a:rPr lang="en-US" dirty="0"/>
            <a:t> MM-</a:t>
          </a:r>
          <a:r>
            <a:rPr lang="en-US" dirty="0" err="1"/>
            <a:t>kilpailuissa</a:t>
          </a:r>
          <a:endParaRPr lang="en-US" dirty="0"/>
        </a:p>
      </dgm:t>
    </dgm:pt>
    <dgm:pt modelId="{88C0DA1B-071D-4DB0-AB1E-7340F3DF796E}" type="parTrans" cxnId="{8277B725-3E86-48C7-9B04-7AC8EFE6BFF5}">
      <dgm:prSet/>
      <dgm:spPr/>
      <dgm:t>
        <a:bodyPr/>
        <a:lstStyle/>
        <a:p>
          <a:endParaRPr lang="en-US"/>
        </a:p>
      </dgm:t>
    </dgm:pt>
    <dgm:pt modelId="{D03314CF-0320-40AC-B41E-207AD19201F1}" type="sibTrans" cxnId="{8277B725-3E86-48C7-9B04-7AC8EFE6BFF5}">
      <dgm:prSet/>
      <dgm:spPr/>
      <dgm:t>
        <a:bodyPr/>
        <a:lstStyle/>
        <a:p>
          <a:endParaRPr lang="en-US"/>
        </a:p>
      </dgm:t>
    </dgm:pt>
    <dgm:pt modelId="{E19EBA71-1DA7-4AA8-A8A4-5AFA4778DE7B}">
      <dgm:prSet phldrT="[Text]"/>
      <dgm:spPr/>
      <dgm:t>
        <a:bodyPr/>
        <a:lstStyle/>
        <a:p>
          <a:r>
            <a:rPr lang="en-US" dirty="0" err="1"/>
            <a:t>Nuorten</a:t>
          </a:r>
          <a:r>
            <a:rPr lang="en-US" dirty="0"/>
            <a:t> </a:t>
          </a:r>
          <a:r>
            <a:rPr lang="en-US" dirty="0" err="1"/>
            <a:t>Sommelierien</a:t>
          </a:r>
          <a:r>
            <a:rPr lang="en-US" dirty="0"/>
            <a:t> </a:t>
          </a:r>
          <a:r>
            <a:rPr lang="en-US" dirty="0" err="1"/>
            <a:t>kilpailu</a:t>
          </a:r>
          <a:endParaRPr lang="en-US" dirty="0"/>
        </a:p>
      </dgm:t>
    </dgm:pt>
    <dgm:pt modelId="{D00D2C4F-AF9C-4408-A43F-E7E765CEF1E7}" type="parTrans" cxnId="{595D726F-3AC5-4BC4-ADAF-9B894652CF48}">
      <dgm:prSet/>
      <dgm:spPr/>
      <dgm:t>
        <a:bodyPr/>
        <a:lstStyle/>
        <a:p>
          <a:endParaRPr lang="en-US"/>
        </a:p>
      </dgm:t>
    </dgm:pt>
    <dgm:pt modelId="{7017664F-BD01-4502-B52F-78A9D7D583F9}" type="sibTrans" cxnId="{595D726F-3AC5-4BC4-ADAF-9B894652CF48}">
      <dgm:prSet/>
      <dgm:spPr/>
      <dgm:t>
        <a:bodyPr/>
        <a:lstStyle/>
        <a:p>
          <a:endParaRPr lang="en-US"/>
        </a:p>
      </dgm:t>
    </dgm:pt>
    <dgm:pt modelId="{3EE84077-4FD2-40C8-929B-C5C12DE70D72}">
      <dgm:prSet phldrT="[Text]"/>
      <dgm:spPr/>
      <dgm:t>
        <a:bodyPr/>
        <a:lstStyle/>
        <a:p>
          <a:r>
            <a:rPr lang="en-US" dirty="0" err="1"/>
            <a:t>Kansallinen</a:t>
          </a:r>
          <a:r>
            <a:rPr lang="en-US" dirty="0"/>
            <a:t> </a:t>
          </a:r>
          <a:r>
            <a:rPr lang="en-US" dirty="0" err="1"/>
            <a:t>voittaja</a:t>
          </a:r>
          <a:r>
            <a:rPr lang="en-US" dirty="0"/>
            <a:t> Edmund </a:t>
          </a:r>
          <a:r>
            <a:rPr lang="en-US" dirty="0" err="1"/>
            <a:t>Linne</a:t>
          </a:r>
          <a:r>
            <a:rPr lang="en-US" dirty="0"/>
            <a:t> (</a:t>
          </a:r>
          <a:r>
            <a:rPr lang="en-US" dirty="0" err="1"/>
            <a:t>Ravintola</a:t>
          </a:r>
          <a:r>
            <a:rPr lang="en-US" dirty="0"/>
            <a:t> </a:t>
          </a:r>
          <a:r>
            <a:rPr lang="en-US" dirty="0" err="1"/>
            <a:t>Sinne</a:t>
          </a:r>
          <a:r>
            <a:rPr lang="en-US" dirty="0"/>
            <a:t>, Helsinki)</a:t>
          </a:r>
        </a:p>
      </dgm:t>
    </dgm:pt>
    <dgm:pt modelId="{986F7672-B1C7-48C9-A3B5-9BFB5D6D36BF}" type="parTrans" cxnId="{D8C8477D-1079-4515-894B-201EF1E03BED}">
      <dgm:prSet/>
      <dgm:spPr/>
      <dgm:t>
        <a:bodyPr/>
        <a:lstStyle/>
        <a:p>
          <a:endParaRPr lang="en-US"/>
        </a:p>
      </dgm:t>
    </dgm:pt>
    <dgm:pt modelId="{808199CA-9E94-4EE1-BC70-9D67B723F56C}" type="sibTrans" cxnId="{D8C8477D-1079-4515-894B-201EF1E03BED}">
      <dgm:prSet/>
      <dgm:spPr/>
      <dgm:t>
        <a:bodyPr/>
        <a:lstStyle/>
        <a:p>
          <a:endParaRPr lang="en-US"/>
        </a:p>
      </dgm:t>
    </dgm:pt>
    <dgm:pt modelId="{399242F6-3CAC-4371-BD9F-B9D6A2624376}">
      <dgm:prSet phldrT="[Text]"/>
      <dgm:spPr/>
      <dgm:t>
        <a:bodyPr/>
        <a:lstStyle/>
        <a:p>
          <a:r>
            <a:rPr lang="en-US" dirty="0" err="1"/>
            <a:t>Voiton</a:t>
          </a:r>
          <a:r>
            <a:rPr lang="en-US" dirty="0"/>
            <a:t> </a:t>
          </a:r>
          <a:r>
            <a:rPr lang="en-US" dirty="0" err="1"/>
            <a:t>myötä</a:t>
          </a:r>
          <a:r>
            <a:rPr lang="en-US" dirty="0"/>
            <a:t> </a:t>
          </a:r>
          <a:r>
            <a:rPr lang="en-US" dirty="0" err="1"/>
            <a:t>pääsi</a:t>
          </a:r>
          <a:r>
            <a:rPr lang="en-US" dirty="0"/>
            <a:t> </a:t>
          </a:r>
          <a:r>
            <a:rPr lang="en-US" dirty="0" err="1"/>
            <a:t>osallistumaan</a:t>
          </a:r>
          <a:r>
            <a:rPr lang="en-US" dirty="0"/>
            <a:t> </a:t>
          </a:r>
          <a:r>
            <a:rPr lang="en-US" dirty="0" err="1"/>
            <a:t>Suomen</a:t>
          </a:r>
          <a:r>
            <a:rPr lang="en-US" dirty="0"/>
            <a:t> </a:t>
          </a:r>
          <a:r>
            <a:rPr lang="en-US" dirty="0" err="1"/>
            <a:t>keittiömestareiden</a:t>
          </a:r>
          <a:r>
            <a:rPr lang="en-US" dirty="0"/>
            <a:t> </a:t>
          </a:r>
          <a:r>
            <a:rPr lang="en-US" dirty="0" err="1"/>
            <a:t>harjoitteluun</a:t>
          </a:r>
          <a:endParaRPr lang="en-US" dirty="0"/>
        </a:p>
      </dgm:t>
    </dgm:pt>
    <dgm:pt modelId="{8B4D003C-BCA0-46AB-AA22-AAD8B6D3D9BB}" type="parTrans" cxnId="{D29A5219-F06A-40B1-A72C-03A4B645C2CE}">
      <dgm:prSet/>
      <dgm:spPr/>
      <dgm:t>
        <a:bodyPr/>
        <a:lstStyle/>
        <a:p>
          <a:endParaRPr lang="en-US"/>
        </a:p>
      </dgm:t>
    </dgm:pt>
    <dgm:pt modelId="{F30E012C-A2A5-4612-A4D3-BF77B0ABBDE4}" type="sibTrans" cxnId="{D29A5219-F06A-40B1-A72C-03A4B645C2CE}">
      <dgm:prSet/>
      <dgm:spPr/>
      <dgm:t>
        <a:bodyPr/>
        <a:lstStyle/>
        <a:p>
          <a:endParaRPr lang="en-US"/>
        </a:p>
      </dgm:t>
    </dgm:pt>
    <dgm:pt modelId="{B42AA94D-2C23-4C86-BA42-58586BD7C83A}">
      <dgm:prSet phldrT="[Text]"/>
      <dgm:spPr/>
      <dgm:t>
        <a:bodyPr/>
        <a:lstStyle/>
        <a:p>
          <a:r>
            <a:rPr lang="en-US" dirty="0" err="1"/>
            <a:t>Ensimmäistä</a:t>
          </a:r>
          <a:r>
            <a:rPr lang="en-US" dirty="0"/>
            <a:t> </a:t>
          </a:r>
          <a:r>
            <a:rPr lang="en-US" dirty="0" err="1"/>
            <a:t>kertaa</a:t>
          </a:r>
          <a:r>
            <a:rPr lang="en-US" dirty="0"/>
            <a:t> </a:t>
          </a:r>
          <a:r>
            <a:rPr lang="en-US" dirty="0" err="1"/>
            <a:t>kilpailu</a:t>
          </a:r>
          <a:r>
            <a:rPr lang="en-US" dirty="0"/>
            <a:t> </a:t>
          </a:r>
          <a:r>
            <a:rPr lang="en-US" dirty="0" err="1"/>
            <a:t>yleisön</a:t>
          </a:r>
          <a:r>
            <a:rPr lang="en-US" dirty="0"/>
            <a:t> </a:t>
          </a:r>
          <a:r>
            <a:rPr lang="en-US" dirty="0" err="1"/>
            <a:t>edessä</a:t>
          </a:r>
          <a:r>
            <a:rPr lang="en-US" dirty="0"/>
            <a:t> </a:t>
          </a:r>
          <a:r>
            <a:rPr lang="en-US" dirty="0" err="1"/>
            <a:t>viini</a:t>
          </a:r>
          <a:r>
            <a:rPr lang="en-US" dirty="0"/>
            <a:t>-expo </a:t>
          </a:r>
          <a:r>
            <a:rPr lang="en-US" dirty="0" err="1"/>
            <a:t>messuilla</a:t>
          </a:r>
          <a:endParaRPr lang="en-US" dirty="0"/>
        </a:p>
      </dgm:t>
    </dgm:pt>
    <dgm:pt modelId="{FC34F73E-F5DD-4351-B0BD-B736504C5BC4}" type="parTrans" cxnId="{E5A2CBF8-612B-42BC-9CEB-B8C143ABF592}">
      <dgm:prSet/>
      <dgm:spPr/>
      <dgm:t>
        <a:bodyPr/>
        <a:lstStyle/>
        <a:p>
          <a:endParaRPr lang="en-US"/>
        </a:p>
      </dgm:t>
    </dgm:pt>
    <dgm:pt modelId="{54A1A87C-4BDE-4C24-AE8A-801A5BEC8CC4}" type="sibTrans" cxnId="{E5A2CBF8-612B-42BC-9CEB-B8C143ABF592}">
      <dgm:prSet/>
      <dgm:spPr/>
      <dgm:t>
        <a:bodyPr/>
        <a:lstStyle/>
        <a:p>
          <a:endParaRPr lang="en-US"/>
        </a:p>
      </dgm:t>
    </dgm:pt>
    <dgm:pt modelId="{F363810C-6B99-4A0A-A447-9D33380D48AD}">
      <dgm:prSet phldrT="[Text]"/>
      <dgm:spPr/>
      <dgm:t>
        <a:bodyPr/>
        <a:lstStyle/>
        <a:p>
          <a:r>
            <a:rPr lang="en-US" dirty="0" err="1"/>
            <a:t>Englanninkielisten</a:t>
          </a:r>
          <a:r>
            <a:rPr lang="en-US" dirty="0"/>
            <a:t> maiden </a:t>
          </a:r>
          <a:r>
            <a:rPr lang="en-US" dirty="0" err="1"/>
            <a:t>edustajat</a:t>
          </a:r>
          <a:r>
            <a:rPr lang="en-US" dirty="0"/>
            <a:t> </a:t>
          </a:r>
          <a:r>
            <a:rPr lang="en-US" dirty="0" err="1"/>
            <a:t>hallitsivat</a:t>
          </a:r>
          <a:r>
            <a:rPr lang="en-US" dirty="0"/>
            <a:t> MM-</a:t>
          </a:r>
          <a:r>
            <a:rPr lang="en-US" dirty="0" err="1"/>
            <a:t>kisoja</a:t>
          </a:r>
          <a:endParaRPr lang="en-US" dirty="0"/>
        </a:p>
      </dgm:t>
    </dgm:pt>
    <dgm:pt modelId="{A6CB3E78-5B16-45DE-98EA-7BA4CB6F496E}" type="parTrans" cxnId="{A2D4D6F9-4308-437F-AD06-FA42F8C1B402}">
      <dgm:prSet/>
      <dgm:spPr/>
      <dgm:t>
        <a:bodyPr/>
        <a:lstStyle/>
        <a:p>
          <a:endParaRPr lang="en-US"/>
        </a:p>
      </dgm:t>
    </dgm:pt>
    <dgm:pt modelId="{53EFF427-860C-4CB8-B33F-37B5047AAEB5}" type="sibTrans" cxnId="{A2D4D6F9-4308-437F-AD06-FA42F8C1B402}">
      <dgm:prSet/>
      <dgm:spPr/>
      <dgm:t>
        <a:bodyPr/>
        <a:lstStyle/>
        <a:p>
          <a:endParaRPr lang="en-US"/>
        </a:p>
      </dgm:t>
    </dgm:pt>
    <dgm:pt modelId="{38224093-D2CE-414E-97D5-9041D807B885}" type="pres">
      <dgm:prSet presAssocID="{246A8D43-F854-47D2-B38C-EC5350C080C1}" presName="linear" presStyleCnt="0">
        <dgm:presLayoutVars>
          <dgm:dir/>
          <dgm:resizeHandles val="exact"/>
        </dgm:presLayoutVars>
      </dgm:prSet>
      <dgm:spPr/>
    </dgm:pt>
    <dgm:pt modelId="{664ABC04-710F-4B5D-A184-E07ADDEF0926}" type="pres">
      <dgm:prSet presAssocID="{66103A33-0A23-4932-A497-03ACBDC99675}" presName="comp" presStyleCnt="0"/>
      <dgm:spPr/>
    </dgm:pt>
    <dgm:pt modelId="{DA0BBE4F-FBA4-4EAF-9B84-4962A1D8FD1C}" type="pres">
      <dgm:prSet presAssocID="{66103A33-0A23-4932-A497-03ACBDC99675}" presName="box" presStyleLbl="node1" presStyleIdx="0" presStyleCnt="2"/>
      <dgm:spPr/>
    </dgm:pt>
    <dgm:pt modelId="{07B46355-EF4B-4E09-ADAF-6F042DF65192}" type="pres">
      <dgm:prSet presAssocID="{66103A33-0A23-4932-A497-03ACBDC99675}" presName="img" presStyleLbl="fgImgPlace1" presStyleIdx="0" presStyleCnt="2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10461A18-DC7A-4CDE-B78A-690073DDBBFF}" type="pres">
      <dgm:prSet presAssocID="{66103A33-0A23-4932-A497-03ACBDC99675}" presName="text" presStyleLbl="node1" presStyleIdx="0" presStyleCnt="2">
        <dgm:presLayoutVars>
          <dgm:bulletEnabled val="1"/>
        </dgm:presLayoutVars>
      </dgm:prSet>
      <dgm:spPr/>
    </dgm:pt>
    <dgm:pt modelId="{3CD31C0D-6AA9-43DC-9D1A-797E598BECCD}" type="pres">
      <dgm:prSet presAssocID="{E2D493C0-9AA2-4106-BC14-F0FC35333E4F}" presName="spacer" presStyleCnt="0"/>
      <dgm:spPr/>
    </dgm:pt>
    <dgm:pt modelId="{36856734-0DA5-4D1B-9BB1-EBDC1199DAED}" type="pres">
      <dgm:prSet presAssocID="{E19EBA71-1DA7-4AA8-A8A4-5AFA4778DE7B}" presName="comp" presStyleCnt="0"/>
      <dgm:spPr/>
    </dgm:pt>
    <dgm:pt modelId="{CADEBB76-D09F-4E05-96E8-E95684B56C4A}" type="pres">
      <dgm:prSet presAssocID="{E19EBA71-1DA7-4AA8-A8A4-5AFA4778DE7B}" presName="box" presStyleLbl="node1" presStyleIdx="1" presStyleCnt="2"/>
      <dgm:spPr/>
    </dgm:pt>
    <dgm:pt modelId="{1CDDCD37-CEA3-4F00-85BF-99E0F2BF01EF}" type="pres">
      <dgm:prSet presAssocID="{E19EBA71-1DA7-4AA8-A8A4-5AFA4778DE7B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DA77E9F9-4DE9-4989-ABF5-D2FBDB8D3FD7}" type="pres">
      <dgm:prSet presAssocID="{E19EBA71-1DA7-4AA8-A8A4-5AFA4778DE7B}" presName="text" presStyleLbl="node1" presStyleIdx="1" presStyleCnt="2">
        <dgm:presLayoutVars>
          <dgm:bulletEnabled val="1"/>
        </dgm:presLayoutVars>
      </dgm:prSet>
      <dgm:spPr/>
    </dgm:pt>
  </dgm:ptLst>
  <dgm:cxnLst>
    <dgm:cxn modelId="{D29A5219-F06A-40B1-A72C-03A4B645C2CE}" srcId="{66103A33-0A23-4932-A497-03ACBDC99675}" destId="{399242F6-3CAC-4371-BD9F-B9D6A2624376}" srcOrd="1" destOrd="0" parTransId="{8B4D003C-BCA0-46AB-AA22-AAD8B6D3D9BB}" sibTransId="{F30E012C-A2A5-4612-A4D3-BF77B0ABBDE4}"/>
    <dgm:cxn modelId="{4692541D-0463-4D3F-BEBB-2D0DB314B432}" type="presOf" srcId="{66103A33-0A23-4932-A497-03ACBDC99675}" destId="{DA0BBE4F-FBA4-4EAF-9B84-4962A1D8FD1C}" srcOrd="0" destOrd="0" presId="urn:microsoft.com/office/officeart/2005/8/layout/vList4"/>
    <dgm:cxn modelId="{237F6B1E-A34C-450A-AA53-3021D02DA3E2}" srcId="{66103A33-0A23-4932-A497-03ACBDC99675}" destId="{3F2D5A34-52B9-4764-98E2-908CFA6852D9}" srcOrd="0" destOrd="0" parTransId="{8A0DD96E-99FE-4E91-806F-E4187677957D}" sibTransId="{260E40A0-B873-4EC7-80A9-A8BEC6508B47}"/>
    <dgm:cxn modelId="{B2C21A21-385C-4052-9B9A-4EA106E84DAE}" type="presOf" srcId="{88620BF0-B5EA-4932-8ECF-F76F72E058B8}" destId="{DA0BBE4F-FBA4-4EAF-9B84-4962A1D8FD1C}" srcOrd="0" destOrd="3" presId="urn:microsoft.com/office/officeart/2005/8/layout/vList4"/>
    <dgm:cxn modelId="{8277B725-3E86-48C7-9B04-7AC8EFE6BFF5}" srcId="{66103A33-0A23-4932-A497-03ACBDC99675}" destId="{88620BF0-B5EA-4932-8ECF-F76F72E058B8}" srcOrd="2" destOrd="0" parTransId="{88C0DA1B-071D-4DB0-AB1E-7340F3DF796E}" sibTransId="{D03314CF-0320-40AC-B41E-207AD19201F1}"/>
    <dgm:cxn modelId="{EF9B3A33-9873-4B56-9DC9-ADC06199404A}" type="presOf" srcId="{E19EBA71-1DA7-4AA8-A8A4-5AFA4778DE7B}" destId="{DA77E9F9-4DE9-4989-ABF5-D2FBDB8D3FD7}" srcOrd="1" destOrd="0" presId="urn:microsoft.com/office/officeart/2005/8/layout/vList4"/>
    <dgm:cxn modelId="{E765D934-9666-496C-968C-A46E5E34F2FC}" type="presOf" srcId="{B42AA94D-2C23-4C86-BA42-58586BD7C83A}" destId="{CADEBB76-D09F-4E05-96E8-E95684B56C4A}" srcOrd="0" destOrd="1" presId="urn:microsoft.com/office/officeart/2005/8/layout/vList4"/>
    <dgm:cxn modelId="{CCF7335D-3A6E-4CB7-9BAF-7386D2FDD0E5}" type="presOf" srcId="{3F2D5A34-52B9-4764-98E2-908CFA6852D9}" destId="{10461A18-DC7A-4CDE-B78A-690073DDBBFF}" srcOrd="1" destOrd="1" presId="urn:microsoft.com/office/officeart/2005/8/layout/vList4"/>
    <dgm:cxn modelId="{DDD2FC5D-772D-456D-BC4C-31EF9EC7BFF8}" type="presOf" srcId="{E19EBA71-1DA7-4AA8-A8A4-5AFA4778DE7B}" destId="{CADEBB76-D09F-4E05-96E8-E95684B56C4A}" srcOrd="0" destOrd="0" presId="urn:microsoft.com/office/officeart/2005/8/layout/vList4"/>
    <dgm:cxn modelId="{4E16E444-6FFE-451B-9563-8002062A5550}" type="presOf" srcId="{3EE84077-4FD2-40C8-929B-C5C12DE70D72}" destId="{DA77E9F9-4DE9-4989-ABF5-D2FBDB8D3FD7}" srcOrd="1" destOrd="2" presId="urn:microsoft.com/office/officeart/2005/8/layout/vList4"/>
    <dgm:cxn modelId="{595D726F-3AC5-4BC4-ADAF-9B894652CF48}" srcId="{246A8D43-F854-47D2-B38C-EC5350C080C1}" destId="{E19EBA71-1DA7-4AA8-A8A4-5AFA4778DE7B}" srcOrd="1" destOrd="0" parTransId="{D00D2C4F-AF9C-4408-A43F-E7E765CEF1E7}" sibTransId="{7017664F-BD01-4502-B52F-78A9D7D583F9}"/>
    <dgm:cxn modelId="{2CB72271-EEED-4C07-8E4F-890DA3CD29EC}" type="presOf" srcId="{66103A33-0A23-4932-A497-03ACBDC99675}" destId="{10461A18-DC7A-4CDE-B78A-690073DDBBFF}" srcOrd="1" destOrd="0" presId="urn:microsoft.com/office/officeart/2005/8/layout/vList4"/>
    <dgm:cxn modelId="{A6A2E352-05A9-4782-9CDD-3D84A3CF3557}" type="presOf" srcId="{B42AA94D-2C23-4C86-BA42-58586BD7C83A}" destId="{DA77E9F9-4DE9-4989-ABF5-D2FBDB8D3FD7}" srcOrd="1" destOrd="1" presId="urn:microsoft.com/office/officeart/2005/8/layout/vList4"/>
    <dgm:cxn modelId="{A3E46755-C9A1-4F29-8FB4-66C8ABCDD574}" type="presOf" srcId="{88620BF0-B5EA-4932-8ECF-F76F72E058B8}" destId="{10461A18-DC7A-4CDE-B78A-690073DDBBFF}" srcOrd="1" destOrd="3" presId="urn:microsoft.com/office/officeart/2005/8/layout/vList4"/>
    <dgm:cxn modelId="{28372357-18DA-4540-860C-7FD0B29A5E3E}" type="presOf" srcId="{399242F6-3CAC-4371-BD9F-B9D6A2624376}" destId="{DA0BBE4F-FBA4-4EAF-9B84-4962A1D8FD1C}" srcOrd="0" destOrd="2" presId="urn:microsoft.com/office/officeart/2005/8/layout/vList4"/>
    <dgm:cxn modelId="{D8C8477D-1079-4515-894B-201EF1E03BED}" srcId="{E19EBA71-1DA7-4AA8-A8A4-5AFA4778DE7B}" destId="{3EE84077-4FD2-40C8-929B-C5C12DE70D72}" srcOrd="1" destOrd="0" parTransId="{986F7672-B1C7-48C9-A3B5-9BFB5D6D36BF}" sibTransId="{808199CA-9E94-4EE1-BC70-9D67B723F56C}"/>
    <dgm:cxn modelId="{84836896-E763-451C-AC7D-512C6EC952EE}" type="presOf" srcId="{3EE84077-4FD2-40C8-929B-C5C12DE70D72}" destId="{CADEBB76-D09F-4E05-96E8-E95684B56C4A}" srcOrd="0" destOrd="2" presId="urn:microsoft.com/office/officeart/2005/8/layout/vList4"/>
    <dgm:cxn modelId="{B757E199-45A6-47CA-9AA3-46AF9654F113}" type="presOf" srcId="{246A8D43-F854-47D2-B38C-EC5350C080C1}" destId="{38224093-D2CE-414E-97D5-9041D807B885}" srcOrd="0" destOrd="0" presId="urn:microsoft.com/office/officeart/2005/8/layout/vList4"/>
    <dgm:cxn modelId="{4122B8AE-32B6-47C6-8998-554085F9085A}" srcId="{246A8D43-F854-47D2-B38C-EC5350C080C1}" destId="{66103A33-0A23-4932-A497-03ACBDC99675}" srcOrd="0" destOrd="0" parTransId="{648576D1-DDA2-4EB2-9AF5-5E7905A24EF2}" sibTransId="{E2D493C0-9AA2-4106-BC14-F0FC35333E4F}"/>
    <dgm:cxn modelId="{E250E1B8-744F-4EEF-A79A-C70169841EFA}" type="presOf" srcId="{F363810C-6B99-4A0A-A447-9D33380D48AD}" destId="{DA77E9F9-4DE9-4989-ABF5-D2FBDB8D3FD7}" srcOrd="1" destOrd="3" presId="urn:microsoft.com/office/officeart/2005/8/layout/vList4"/>
    <dgm:cxn modelId="{37659BEF-16CE-48FF-8859-181846A4BA94}" type="presOf" srcId="{399242F6-3CAC-4371-BD9F-B9D6A2624376}" destId="{10461A18-DC7A-4CDE-B78A-690073DDBBFF}" srcOrd="1" destOrd="2" presId="urn:microsoft.com/office/officeart/2005/8/layout/vList4"/>
    <dgm:cxn modelId="{E5A2CBF8-612B-42BC-9CEB-B8C143ABF592}" srcId="{E19EBA71-1DA7-4AA8-A8A4-5AFA4778DE7B}" destId="{B42AA94D-2C23-4C86-BA42-58586BD7C83A}" srcOrd="0" destOrd="0" parTransId="{FC34F73E-F5DD-4351-B0BD-B736504C5BC4}" sibTransId="{54A1A87C-4BDE-4C24-AE8A-801A5BEC8CC4}"/>
    <dgm:cxn modelId="{A2D4D6F9-4308-437F-AD06-FA42F8C1B402}" srcId="{E19EBA71-1DA7-4AA8-A8A4-5AFA4778DE7B}" destId="{F363810C-6B99-4A0A-A447-9D33380D48AD}" srcOrd="2" destOrd="0" parTransId="{A6CB3E78-5B16-45DE-98EA-7BA4CB6F496E}" sibTransId="{53EFF427-860C-4CB8-B33F-37B5047AAEB5}"/>
    <dgm:cxn modelId="{49C339FC-BEE0-4D6C-9A77-97EB9D715EDB}" type="presOf" srcId="{3F2D5A34-52B9-4764-98E2-908CFA6852D9}" destId="{DA0BBE4F-FBA4-4EAF-9B84-4962A1D8FD1C}" srcOrd="0" destOrd="1" presId="urn:microsoft.com/office/officeart/2005/8/layout/vList4"/>
    <dgm:cxn modelId="{F898A5FD-C6D0-4A7A-974F-59C0B9AC3050}" type="presOf" srcId="{F363810C-6B99-4A0A-A447-9D33380D48AD}" destId="{CADEBB76-D09F-4E05-96E8-E95684B56C4A}" srcOrd="0" destOrd="3" presId="urn:microsoft.com/office/officeart/2005/8/layout/vList4"/>
    <dgm:cxn modelId="{871A5467-6EC5-4A4F-A700-B38FE5863ED8}" type="presParOf" srcId="{38224093-D2CE-414E-97D5-9041D807B885}" destId="{664ABC04-710F-4B5D-A184-E07ADDEF0926}" srcOrd="0" destOrd="0" presId="urn:microsoft.com/office/officeart/2005/8/layout/vList4"/>
    <dgm:cxn modelId="{2BD5E1FD-07F6-463B-A36C-26DDE8DCFE9D}" type="presParOf" srcId="{664ABC04-710F-4B5D-A184-E07ADDEF0926}" destId="{DA0BBE4F-FBA4-4EAF-9B84-4962A1D8FD1C}" srcOrd="0" destOrd="0" presId="urn:microsoft.com/office/officeart/2005/8/layout/vList4"/>
    <dgm:cxn modelId="{01A5E5E1-F361-40B5-AABA-B55648420C28}" type="presParOf" srcId="{664ABC04-710F-4B5D-A184-E07ADDEF0926}" destId="{07B46355-EF4B-4E09-ADAF-6F042DF65192}" srcOrd="1" destOrd="0" presId="urn:microsoft.com/office/officeart/2005/8/layout/vList4"/>
    <dgm:cxn modelId="{B57C4968-2F06-4086-A14D-237F913CE2C8}" type="presParOf" srcId="{664ABC04-710F-4B5D-A184-E07ADDEF0926}" destId="{10461A18-DC7A-4CDE-B78A-690073DDBBFF}" srcOrd="2" destOrd="0" presId="urn:microsoft.com/office/officeart/2005/8/layout/vList4"/>
    <dgm:cxn modelId="{1905590B-6B69-4A60-B939-B95FEBBCE553}" type="presParOf" srcId="{38224093-D2CE-414E-97D5-9041D807B885}" destId="{3CD31C0D-6AA9-43DC-9D1A-797E598BECCD}" srcOrd="1" destOrd="0" presId="urn:microsoft.com/office/officeart/2005/8/layout/vList4"/>
    <dgm:cxn modelId="{03689C69-4829-4A5D-B00B-87449DD2F553}" type="presParOf" srcId="{38224093-D2CE-414E-97D5-9041D807B885}" destId="{36856734-0DA5-4D1B-9BB1-EBDC1199DAED}" srcOrd="2" destOrd="0" presId="urn:microsoft.com/office/officeart/2005/8/layout/vList4"/>
    <dgm:cxn modelId="{6E047D35-58F9-4FB1-ACB3-4FBD77F449AC}" type="presParOf" srcId="{36856734-0DA5-4D1B-9BB1-EBDC1199DAED}" destId="{CADEBB76-D09F-4E05-96E8-E95684B56C4A}" srcOrd="0" destOrd="0" presId="urn:microsoft.com/office/officeart/2005/8/layout/vList4"/>
    <dgm:cxn modelId="{E2C2374D-3343-4A8B-B446-38A23B1C27FE}" type="presParOf" srcId="{36856734-0DA5-4D1B-9BB1-EBDC1199DAED}" destId="{1CDDCD37-CEA3-4F00-85BF-99E0F2BF01EF}" srcOrd="1" destOrd="0" presId="urn:microsoft.com/office/officeart/2005/8/layout/vList4"/>
    <dgm:cxn modelId="{F50CA5FE-03A7-477B-A0AA-E383F7203B73}" type="presParOf" srcId="{36856734-0DA5-4D1B-9BB1-EBDC1199DAED}" destId="{DA77E9F9-4DE9-4989-ABF5-D2FBDB8D3FD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DEA11-B71E-4975-86BB-B1D407F586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9D5D9E-767A-4046-A39C-F3DDBD6D6CC4}">
      <dgm:prSet phldrT="[Text]"/>
      <dgm:spPr>
        <a:solidFill>
          <a:srgbClr val="AD9961"/>
        </a:solidFill>
        <a:ln>
          <a:noFill/>
        </a:ln>
      </dgm:spPr>
      <dgm:t>
        <a:bodyPr/>
        <a:lstStyle/>
        <a:p>
          <a:r>
            <a:rPr lang="en-US" dirty="0" err="1"/>
            <a:t>Paistinkääntäjät</a:t>
          </a:r>
          <a:endParaRPr lang="en-US" dirty="0"/>
        </a:p>
      </dgm:t>
    </dgm:pt>
    <dgm:pt modelId="{95928179-2D46-4A00-B5B8-9D597E8CD74C}" type="parTrans" cxnId="{54E33F18-8E24-4EC9-AD11-2A2E197B046E}">
      <dgm:prSet/>
      <dgm:spPr/>
      <dgm:t>
        <a:bodyPr/>
        <a:lstStyle/>
        <a:p>
          <a:endParaRPr lang="en-US"/>
        </a:p>
      </dgm:t>
    </dgm:pt>
    <dgm:pt modelId="{7D06478A-CC47-4D6A-B8CE-755098E7F60C}" type="sibTrans" cxnId="{54E33F18-8E24-4EC9-AD11-2A2E197B046E}">
      <dgm:prSet/>
      <dgm:spPr/>
      <dgm:t>
        <a:bodyPr/>
        <a:lstStyle/>
        <a:p>
          <a:endParaRPr lang="en-US"/>
        </a:p>
      </dgm:t>
    </dgm:pt>
    <dgm:pt modelId="{6F53EF4C-8D80-4417-BD2D-9F711F3D3015}">
      <dgm:prSet phldrT="[Text]"/>
      <dgm:spPr>
        <a:solidFill>
          <a:srgbClr val="AD9961">
            <a:alpha val="37000"/>
          </a:srgbClr>
        </a:solidFill>
      </dgm:spPr>
      <dgm:t>
        <a:bodyPr/>
        <a:lstStyle/>
        <a:p>
          <a:r>
            <a:rPr lang="en-US" dirty="0" err="1"/>
            <a:t>Yhteensä</a:t>
          </a:r>
          <a:r>
            <a:rPr lang="en-US" dirty="0"/>
            <a:t> </a:t>
          </a:r>
          <a:r>
            <a:rPr lang="en-US" dirty="0" err="1"/>
            <a:t>noin</a:t>
          </a:r>
          <a:r>
            <a:rPr lang="en-US" dirty="0"/>
            <a:t> 100 </a:t>
          </a:r>
          <a:r>
            <a:rPr lang="en-US" dirty="0" err="1"/>
            <a:t>jäsentilaisuutta</a:t>
          </a:r>
          <a:r>
            <a:rPr lang="en-US" dirty="0"/>
            <a:t> </a:t>
          </a:r>
          <a:r>
            <a:rPr lang="en-US" dirty="0" err="1"/>
            <a:t>eri</a:t>
          </a:r>
          <a:r>
            <a:rPr lang="en-US" dirty="0"/>
            <a:t> </a:t>
          </a:r>
          <a:r>
            <a:rPr lang="en-US" dirty="0" err="1"/>
            <a:t>puolilla</a:t>
          </a:r>
          <a:r>
            <a:rPr lang="en-US" dirty="0"/>
            <a:t> </a:t>
          </a:r>
          <a:r>
            <a:rPr lang="en-US" dirty="0" err="1"/>
            <a:t>Suomea</a:t>
          </a:r>
          <a:endParaRPr lang="en-US" dirty="0"/>
        </a:p>
      </dgm:t>
    </dgm:pt>
    <dgm:pt modelId="{E37E52DF-D7E4-4BCC-BB95-6F9CE4E8CED1}" type="parTrans" cxnId="{91CA39D9-8609-437E-A3F1-ABBF543AA38B}">
      <dgm:prSet/>
      <dgm:spPr/>
      <dgm:t>
        <a:bodyPr/>
        <a:lstStyle/>
        <a:p>
          <a:endParaRPr lang="en-US"/>
        </a:p>
      </dgm:t>
    </dgm:pt>
    <dgm:pt modelId="{D123EF05-B426-487C-9E6B-EAFB5DFCBD5C}" type="sibTrans" cxnId="{91CA39D9-8609-437E-A3F1-ABBF543AA38B}">
      <dgm:prSet/>
      <dgm:spPr/>
      <dgm:t>
        <a:bodyPr/>
        <a:lstStyle/>
        <a:p>
          <a:endParaRPr lang="en-US"/>
        </a:p>
      </dgm:t>
    </dgm:pt>
    <dgm:pt modelId="{9C53C82A-9140-4104-9704-80399184FAB1}">
      <dgm:prSet phldrT="[Text]"/>
      <dgm:spPr>
        <a:solidFill>
          <a:srgbClr val="AD9961"/>
        </a:solidFill>
        <a:ln>
          <a:noFill/>
        </a:ln>
      </dgm:spPr>
      <dgm:t>
        <a:bodyPr/>
        <a:lstStyle/>
        <a:p>
          <a:r>
            <a:rPr lang="en-US" dirty="0"/>
            <a:t>OMGD</a:t>
          </a:r>
        </a:p>
      </dgm:t>
    </dgm:pt>
    <dgm:pt modelId="{4A80D534-8978-46D0-869C-65709AD7A314}" type="parTrans" cxnId="{630621EB-0261-4B15-800C-2DA9640FB19A}">
      <dgm:prSet/>
      <dgm:spPr/>
      <dgm:t>
        <a:bodyPr/>
        <a:lstStyle/>
        <a:p>
          <a:endParaRPr lang="en-US"/>
        </a:p>
      </dgm:t>
    </dgm:pt>
    <dgm:pt modelId="{C495ECD9-0A71-46B8-9D43-805445CE4E67}" type="sibTrans" cxnId="{630621EB-0261-4B15-800C-2DA9640FB19A}">
      <dgm:prSet/>
      <dgm:spPr/>
      <dgm:t>
        <a:bodyPr/>
        <a:lstStyle/>
        <a:p>
          <a:endParaRPr lang="en-US"/>
        </a:p>
      </dgm:t>
    </dgm:pt>
    <dgm:pt modelId="{A70065E8-2D04-48C3-B463-FA4909184741}">
      <dgm:prSet phldrT="[Text]"/>
      <dgm:spPr>
        <a:solidFill>
          <a:srgbClr val="AD9961">
            <a:alpha val="37000"/>
          </a:srgbClr>
        </a:solidFill>
      </dgm:spPr>
      <dgm:t>
        <a:bodyPr/>
        <a:lstStyle/>
        <a:p>
          <a:r>
            <a:rPr lang="en-US" dirty="0"/>
            <a:t> 320 </a:t>
          </a:r>
          <a:r>
            <a:rPr lang="en-US" dirty="0" err="1"/>
            <a:t>jäsentä</a:t>
          </a:r>
          <a:r>
            <a:rPr lang="en-US" dirty="0"/>
            <a:t> </a:t>
          </a:r>
        </a:p>
      </dgm:t>
    </dgm:pt>
    <dgm:pt modelId="{9627FD57-6B1A-4391-A868-7FA40FFDBE7E}" type="parTrans" cxnId="{CBC89723-4CFA-4CE5-B5C4-92D1A0E00561}">
      <dgm:prSet/>
      <dgm:spPr/>
      <dgm:t>
        <a:bodyPr/>
        <a:lstStyle/>
        <a:p>
          <a:endParaRPr lang="en-US"/>
        </a:p>
      </dgm:t>
    </dgm:pt>
    <dgm:pt modelId="{1A9CF4D3-71BD-4726-B22B-CBFD6B72096E}" type="sibTrans" cxnId="{CBC89723-4CFA-4CE5-B5C4-92D1A0E00561}">
      <dgm:prSet/>
      <dgm:spPr/>
      <dgm:t>
        <a:bodyPr/>
        <a:lstStyle/>
        <a:p>
          <a:endParaRPr lang="en-US"/>
        </a:p>
      </dgm:t>
    </dgm:pt>
    <dgm:pt modelId="{8928DC2E-6190-4CB7-90DF-734C1983568B}">
      <dgm:prSet phldrT="[Text]"/>
      <dgm:spPr>
        <a:solidFill>
          <a:srgbClr val="AD9961">
            <a:alpha val="37000"/>
          </a:srgbClr>
        </a:solidFill>
      </dgm:spPr>
      <dgm:t>
        <a:bodyPr/>
        <a:lstStyle/>
        <a:p>
          <a:r>
            <a:rPr lang="fi-FI" dirty="0"/>
            <a:t>Tilaisuuksien painotus maistelutilaisuuksiin ja illallisiin viinien ehdoilla</a:t>
          </a:r>
          <a:endParaRPr lang="en-US" dirty="0"/>
        </a:p>
      </dgm:t>
    </dgm:pt>
    <dgm:pt modelId="{37FEC7AF-A886-4CDC-9E7A-06526CCDD56F}" type="parTrans" cxnId="{29973BE2-D8B3-4D7D-A6F9-367196A07453}">
      <dgm:prSet/>
      <dgm:spPr/>
      <dgm:t>
        <a:bodyPr/>
        <a:lstStyle/>
        <a:p>
          <a:endParaRPr lang="en-US"/>
        </a:p>
      </dgm:t>
    </dgm:pt>
    <dgm:pt modelId="{7457537C-F7BB-4C9D-BB58-3AB1DCC62EC0}" type="sibTrans" cxnId="{29973BE2-D8B3-4D7D-A6F9-367196A07453}">
      <dgm:prSet/>
      <dgm:spPr/>
      <dgm:t>
        <a:bodyPr/>
        <a:lstStyle/>
        <a:p>
          <a:endParaRPr lang="en-US"/>
        </a:p>
      </dgm:t>
    </dgm:pt>
    <dgm:pt modelId="{1B08AD79-3DB0-474D-BE32-519113971720}">
      <dgm:prSet phldrT="[Text]"/>
      <dgm:spPr>
        <a:solidFill>
          <a:srgbClr val="AD9961">
            <a:alpha val="37000"/>
          </a:srgbClr>
        </a:solidFill>
      </dgm:spPr>
      <dgm:t>
        <a:bodyPr/>
        <a:lstStyle/>
        <a:p>
          <a:r>
            <a:rPr lang="fi-FI" dirty="0"/>
            <a:t>Vuoden </a:t>
          </a:r>
          <a:r>
            <a:rPr lang="fi-FI" dirty="0" err="1"/>
            <a:t>aikan</a:t>
          </a:r>
          <a:r>
            <a:rPr lang="fi-FI" dirty="0"/>
            <a:t> noin 20 </a:t>
          </a:r>
          <a:r>
            <a:rPr lang="fi-FI" dirty="0" err="1"/>
            <a:t>OMGD:n</a:t>
          </a:r>
          <a:r>
            <a:rPr lang="fi-FI" dirty="0"/>
            <a:t> tilaisuutta eri voutikunnissa  </a:t>
          </a:r>
          <a:endParaRPr lang="en-US" dirty="0"/>
        </a:p>
      </dgm:t>
    </dgm:pt>
    <dgm:pt modelId="{8CFA9451-8FA1-4FCB-AE9D-4521E1D5ED7F}" type="parTrans" cxnId="{94C2C93B-0421-430E-9E68-7E697C1B97AA}">
      <dgm:prSet/>
      <dgm:spPr/>
      <dgm:t>
        <a:bodyPr/>
        <a:lstStyle/>
        <a:p>
          <a:endParaRPr lang="en-US"/>
        </a:p>
      </dgm:t>
    </dgm:pt>
    <dgm:pt modelId="{05F8C878-777E-4A35-9FD6-5E831A774D8A}" type="sibTrans" cxnId="{94C2C93B-0421-430E-9E68-7E697C1B97AA}">
      <dgm:prSet/>
      <dgm:spPr/>
      <dgm:t>
        <a:bodyPr/>
        <a:lstStyle/>
        <a:p>
          <a:endParaRPr lang="en-US"/>
        </a:p>
      </dgm:t>
    </dgm:pt>
    <dgm:pt modelId="{B2DBEE77-2BD0-4976-8976-173FCDD2C8F7}">
      <dgm:prSet phldrT="[Text]"/>
      <dgm:spPr>
        <a:solidFill>
          <a:srgbClr val="AD9961">
            <a:alpha val="37000"/>
          </a:srgbClr>
        </a:solidFill>
      </dgm:spPr>
      <dgm:t>
        <a:bodyPr/>
        <a:lstStyle/>
        <a:p>
          <a:r>
            <a:rPr lang="en-US" dirty="0" err="1"/>
            <a:t>Esimerkiksi</a:t>
          </a:r>
          <a:r>
            <a:rPr lang="en-US" dirty="0"/>
            <a:t> </a:t>
          </a:r>
          <a:r>
            <a:rPr lang="en-US" dirty="0" err="1"/>
            <a:t>teemaillallisia</a:t>
          </a:r>
          <a:r>
            <a:rPr lang="en-US" dirty="0"/>
            <a:t>, </a:t>
          </a:r>
          <a:r>
            <a:rPr lang="en-US" dirty="0" err="1"/>
            <a:t>ravintolavierailuja</a:t>
          </a:r>
          <a:r>
            <a:rPr lang="en-US" dirty="0"/>
            <a:t> ja </a:t>
          </a:r>
          <a:r>
            <a:rPr lang="en-US" dirty="0" err="1"/>
            <a:t>yritysvierailuja</a:t>
          </a:r>
          <a:endParaRPr lang="en-US" dirty="0"/>
        </a:p>
      </dgm:t>
    </dgm:pt>
    <dgm:pt modelId="{0589C37D-D220-4ACC-AF1F-852B9F5864CD}" type="parTrans" cxnId="{ECC5CA3A-4F5F-4C21-9BC5-D784F0655261}">
      <dgm:prSet/>
      <dgm:spPr/>
      <dgm:t>
        <a:bodyPr/>
        <a:lstStyle/>
        <a:p>
          <a:endParaRPr lang="en-US"/>
        </a:p>
      </dgm:t>
    </dgm:pt>
    <dgm:pt modelId="{525D5A9B-66E1-48CC-B95F-7BF8E8B5EF06}" type="sibTrans" cxnId="{ECC5CA3A-4F5F-4C21-9BC5-D784F0655261}">
      <dgm:prSet/>
      <dgm:spPr/>
      <dgm:t>
        <a:bodyPr/>
        <a:lstStyle/>
        <a:p>
          <a:endParaRPr lang="en-US"/>
        </a:p>
      </dgm:t>
    </dgm:pt>
    <dgm:pt modelId="{8B9A11F6-7CF2-4099-9544-2BAA397C1C39}">
      <dgm:prSet phldrT="[Text]"/>
      <dgm:spPr>
        <a:solidFill>
          <a:srgbClr val="AD9961">
            <a:alpha val="37000"/>
          </a:srgbClr>
        </a:solidFill>
      </dgm:spPr>
      <dgm:t>
        <a:bodyPr/>
        <a:lstStyle/>
        <a:p>
          <a:r>
            <a:rPr lang="en-US" dirty="0" err="1"/>
            <a:t>Ruuanlaittoa</a:t>
          </a:r>
          <a:r>
            <a:rPr lang="en-US" dirty="0"/>
            <a:t> </a:t>
          </a:r>
          <a:r>
            <a:rPr lang="en-US" dirty="0" err="1"/>
            <a:t>Pienten</a:t>
          </a:r>
          <a:r>
            <a:rPr lang="en-US" dirty="0"/>
            <a:t> </a:t>
          </a:r>
          <a:r>
            <a:rPr lang="en-US" dirty="0" err="1"/>
            <a:t>kokkien</a:t>
          </a:r>
          <a:r>
            <a:rPr lang="en-US" dirty="0"/>
            <a:t> </a:t>
          </a:r>
          <a:r>
            <a:rPr lang="en-US" dirty="0" err="1"/>
            <a:t>kanssa</a:t>
          </a:r>
          <a:endParaRPr lang="en-US" dirty="0"/>
        </a:p>
      </dgm:t>
    </dgm:pt>
    <dgm:pt modelId="{6C36A151-C8AF-4322-8963-95608FF1F6F6}" type="parTrans" cxnId="{4DFDE4B6-92C1-4B7D-8E6D-4D56E3DCE1E4}">
      <dgm:prSet/>
      <dgm:spPr/>
      <dgm:t>
        <a:bodyPr/>
        <a:lstStyle/>
        <a:p>
          <a:endParaRPr lang="en-US"/>
        </a:p>
      </dgm:t>
    </dgm:pt>
    <dgm:pt modelId="{606C5380-E0C1-48A6-BAD3-5088F845DDB1}" type="sibTrans" cxnId="{4DFDE4B6-92C1-4B7D-8E6D-4D56E3DCE1E4}">
      <dgm:prSet/>
      <dgm:spPr/>
      <dgm:t>
        <a:bodyPr/>
        <a:lstStyle/>
        <a:p>
          <a:endParaRPr lang="en-US"/>
        </a:p>
      </dgm:t>
    </dgm:pt>
    <dgm:pt modelId="{600F58FC-04EE-4889-8093-2B92BE283345}" type="pres">
      <dgm:prSet presAssocID="{C8BDEA11-B71E-4975-86BB-B1D407F58669}" presName="Name0" presStyleCnt="0">
        <dgm:presLayoutVars>
          <dgm:dir/>
          <dgm:animLvl val="lvl"/>
          <dgm:resizeHandles val="exact"/>
        </dgm:presLayoutVars>
      </dgm:prSet>
      <dgm:spPr/>
    </dgm:pt>
    <dgm:pt modelId="{5EC30A30-C20C-4EA4-B4CD-1215B4E97564}" type="pres">
      <dgm:prSet presAssocID="{449D5D9E-767A-4046-A39C-F3DDBD6D6CC4}" presName="composite" presStyleCnt="0"/>
      <dgm:spPr/>
    </dgm:pt>
    <dgm:pt modelId="{BDC663F1-C1C2-4A66-9634-75014BABA9CD}" type="pres">
      <dgm:prSet presAssocID="{449D5D9E-767A-4046-A39C-F3DDBD6D6CC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820C25C-DB19-4AFE-B9E8-22284225BBCD}" type="pres">
      <dgm:prSet presAssocID="{449D5D9E-767A-4046-A39C-F3DDBD6D6CC4}" presName="desTx" presStyleLbl="alignAccFollowNode1" presStyleIdx="0" presStyleCnt="2">
        <dgm:presLayoutVars>
          <dgm:bulletEnabled val="1"/>
        </dgm:presLayoutVars>
      </dgm:prSet>
      <dgm:spPr/>
    </dgm:pt>
    <dgm:pt modelId="{72578831-7C22-4088-8C71-FA19CBA7D135}" type="pres">
      <dgm:prSet presAssocID="{7D06478A-CC47-4D6A-B8CE-755098E7F60C}" presName="space" presStyleCnt="0"/>
      <dgm:spPr/>
    </dgm:pt>
    <dgm:pt modelId="{7552CFE6-1A8D-4321-8582-40EACBA0C85D}" type="pres">
      <dgm:prSet presAssocID="{9C53C82A-9140-4104-9704-80399184FAB1}" presName="composite" presStyleCnt="0"/>
      <dgm:spPr/>
    </dgm:pt>
    <dgm:pt modelId="{82460972-7C1F-4FCC-90F1-0D6F01D03723}" type="pres">
      <dgm:prSet presAssocID="{9C53C82A-9140-4104-9704-80399184FAB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83835EC-AE10-4359-BBB4-BCA48B7FA2E2}" type="pres">
      <dgm:prSet presAssocID="{9C53C82A-9140-4104-9704-80399184FAB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4E33F18-8E24-4EC9-AD11-2A2E197B046E}" srcId="{C8BDEA11-B71E-4975-86BB-B1D407F58669}" destId="{449D5D9E-767A-4046-A39C-F3DDBD6D6CC4}" srcOrd="0" destOrd="0" parTransId="{95928179-2D46-4A00-B5B8-9D597E8CD74C}" sibTransId="{7D06478A-CC47-4D6A-B8CE-755098E7F60C}"/>
    <dgm:cxn modelId="{CBC89723-4CFA-4CE5-B5C4-92D1A0E00561}" srcId="{9C53C82A-9140-4104-9704-80399184FAB1}" destId="{A70065E8-2D04-48C3-B463-FA4909184741}" srcOrd="0" destOrd="0" parTransId="{9627FD57-6B1A-4391-A868-7FA40FFDBE7E}" sibTransId="{1A9CF4D3-71BD-4726-B22B-CBFD6B72096E}"/>
    <dgm:cxn modelId="{D0D49E38-CDF5-4890-95B4-701F845AC906}" type="presOf" srcId="{8928DC2E-6190-4CB7-90DF-734C1983568B}" destId="{683835EC-AE10-4359-BBB4-BCA48B7FA2E2}" srcOrd="0" destOrd="1" presId="urn:microsoft.com/office/officeart/2005/8/layout/hList1"/>
    <dgm:cxn modelId="{ECC5CA3A-4F5F-4C21-9BC5-D784F0655261}" srcId="{449D5D9E-767A-4046-A39C-F3DDBD6D6CC4}" destId="{B2DBEE77-2BD0-4976-8976-173FCDD2C8F7}" srcOrd="1" destOrd="0" parTransId="{0589C37D-D220-4ACC-AF1F-852B9F5864CD}" sibTransId="{525D5A9B-66E1-48CC-B95F-7BF8E8B5EF06}"/>
    <dgm:cxn modelId="{94C2C93B-0421-430E-9E68-7E697C1B97AA}" srcId="{9C53C82A-9140-4104-9704-80399184FAB1}" destId="{1B08AD79-3DB0-474D-BE32-519113971720}" srcOrd="2" destOrd="0" parTransId="{8CFA9451-8FA1-4FCB-AE9D-4521E1D5ED7F}" sibTransId="{05F8C878-777E-4A35-9FD6-5E831A774D8A}"/>
    <dgm:cxn modelId="{2C7A388D-7232-478B-B96D-E5BD339E91BF}" type="presOf" srcId="{C8BDEA11-B71E-4975-86BB-B1D407F58669}" destId="{600F58FC-04EE-4889-8093-2B92BE283345}" srcOrd="0" destOrd="0" presId="urn:microsoft.com/office/officeart/2005/8/layout/hList1"/>
    <dgm:cxn modelId="{960E978D-1188-44D0-A0FE-6FE7C4ADDDAE}" type="presOf" srcId="{B2DBEE77-2BD0-4976-8976-173FCDD2C8F7}" destId="{B820C25C-DB19-4AFE-B9E8-22284225BBCD}" srcOrd="0" destOrd="1" presId="urn:microsoft.com/office/officeart/2005/8/layout/hList1"/>
    <dgm:cxn modelId="{D0F6FA90-2FCC-4B06-8B55-00609A704594}" type="presOf" srcId="{9C53C82A-9140-4104-9704-80399184FAB1}" destId="{82460972-7C1F-4FCC-90F1-0D6F01D03723}" srcOrd="0" destOrd="0" presId="urn:microsoft.com/office/officeart/2005/8/layout/hList1"/>
    <dgm:cxn modelId="{DE7785A7-8253-4C19-B6C7-E203579925A6}" type="presOf" srcId="{449D5D9E-767A-4046-A39C-F3DDBD6D6CC4}" destId="{BDC663F1-C1C2-4A66-9634-75014BABA9CD}" srcOrd="0" destOrd="0" presId="urn:microsoft.com/office/officeart/2005/8/layout/hList1"/>
    <dgm:cxn modelId="{018A2FAD-0D18-4446-94E3-17F4D34AC258}" type="presOf" srcId="{A70065E8-2D04-48C3-B463-FA4909184741}" destId="{683835EC-AE10-4359-BBB4-BCA48B7FA2E2}" srcOrd="0" destOrd="0" presId="urn:microsoft.com/office/officeart/2005/8/layout/hList1"/>
    <dgm:cxn modelId="{4DFDE4B6-92C1-4B7D-8E6D-4D56E3DCE1E4}" srcId="{449D5D9E-767A-4046-A39C-F3DDBD6D6CC4}" destId="{8B9A11F6-7CF2-4099-9544-2BAA397C1C39}" srcOrd="2" destOrd="0" parTransId="{6C36A151-C8AF-4322-8963-95608FF1F6F6}" sibTransId="{606C5380-E0C1-48A6-BAD3-5088F845DDB1}"/>
    <dgm:cxn modelId="{559DE6BC-4595-4CD7-9EFF-A2D8F3CE057B}" type="presOf" srcId="{1B08AD79-3DB0-474D-BE32-519113971720}" destId="{683835EC-AE10-4359-BBB4-BCA48B7FA2E2}" srcOrd="0" destOrd="2" presId="urn:microsoft.com/office/officeart/2005/8/layout/hList1"/>
    <dgm:cxn modelId="{765D4AD8-3B9D-4794-859B-7DDBD591FD40}" type="presOf" srcId="{6F53EF4C-8D80-4417-BD2D-9F711F3D3015}" destId="{B820C25C-DB19-4AFE-B9E8-22284225BBCD}" srcOrd="0" destOrd="0" presId="urn:microsoft.com/office/officeart/2005/8/layout/hList1"/>
    <dgm:cxn modelId="{91CA39D9-8609-437E-A3F1-ABBF543AA38B}" srcId="{449D5D9E-767A-4046-A39C-F3DDBD6D6CC4}" destId="{6F53EF4C-8D80-4417-BD2D-9F711F3D3015}" srcOrd="0" destOrd="0" parTransId="{E37E52DF-D7E4-4BCC-BB95-6F9CE4E8CED1}" sibTransId="{D123EF05-B426-487C-9E6B-EAFB5DFCBD5C}"/>
    <dgm:cxn modelId="{982C39E2-52DD-4D76-9EFB-3CECBD7E208C}" type="presOf" srcId="{8B9A11F6-7CF2-4099-9544-2BAA397C1C39}" destId="{B820C25C-DB19-4AFE-B9E8-22284225BBCD}" srcOrd="0" destOrd="2" presId="urn:microsoft.com/office/officeart/2005/8/layout/hList1"/>
    <dgm:cxn modelId="{29973BE2-D8B3-4D7D-A6F9-367196A07453}" srcId="{9C53C82A-9140-4104-9704-80399184FAB1}" destId="{8928DC2E-6190-4CB7-90DF-734C1983568B}" srcOrd="1" destOrd="0" parTransId="{37FEC7AF-A886-4CDC-9E7A-06526CCDD56F}" sibTransId="{7457537C-F7BB-4C9D-BB58-3AB1DCC62EC0}"/>
    <dgm:cxn modelId="{630621EB-0261-4B15-800C-2DA9640FB19A}" srcId="{C8BDEA11-B71E-4975-86BB-B1D407F58669}" destId="{9C53C82A-9140-4104-9704-80399184FAB1}" srcOrd="1" destOrd="0" parTransId="{4A80D534-8978-46D0-869C-65709AD7A314}" sibTransId="{C495ECD9-0A71-46B8-9D43-805445CE4E67}"/>
    <dgm:cxn modelId="{74F68F4A-823B-4A9B-9043-9C43A666CF4C}" type="presParOf" srcId="{600F58FC-04EE-4889-8093-2B92BE283345}" destId="{5EC30A30-C20C-4EA4-B4CD-1215B4E97564}" srcOrd="0" destOrd="0" presId="urn:microsoft.com/office/officeart/2005/8/layout/hList1"/>
    <dgm:cxn modelId="{A10C5509-7982-413E-8682-3D25F6464269}" type="presParOf" srcId="{5EC30A30-C20C-4EA4-B4CD-1215B4E97564}" destId="{BDC663F1-C1C2-4A66-9634-75014BABA9CD}" srcOrd="0" destOrd="0" presId="urn:microsoft.com/office/officeart/2005/8/layout/hList1"/>
    <dgm:cxn modelId="{11E1DEE1-4BD7-4D67-A90E-AA5AF02E3B20}" type="presParOf" srcId="{5EC30A30-C20C-4EA4-B4CD-1215B4E97564}" destId="{B820C25C-DB19-4AFE-B9E8-22284225BBCD}" srcOrd="1" destOrd="0" presId="urn:microsoft.com/office/officeart/2005/8/layout/hList1"/>
    <dgm:cxn modelId="{087189D3-25E4-44DE-AEA4-0BA12F616C64}" type="presParOf" srcId="{600F58FC-04EE-4889-8093-2B92BE283345}" destId="{72578831-7C22-4088-8C71-FA19CBA7D135}" srcOrd="1" destOrd="0" presId="urn:microsoft.com/office/officeart/2005/8/layout/hList1"/>
    <dgm:cxn modelId="{57139BE7-BB14-40CD-AFD3-1A1563391700}" type="presParOf" srcId="{600F58FC-04EE-4889-8093-2B92BE283345}" destId="{7552CFE6-1A8D-4321-8582-40EACBA0C85D}" srcOrd="2" destOrd="0" presId="urn:microsoft.com/office/officeart/2005/8/layout/hList1"/>
    <dgm:cxn modelId="{C518EFB1-D232-45D4-8D55-C52ECC6423CC}" type="presParOf" srcId="{7552CFE6-1A8D-4321-8582-40EACBA0C85D}" destId="{82460972-7C1F-4FCC-90F1-0D6F01D03723}" srcOrd="0" destOrd="0" presId="urn:microsoft.com/office/officeart/2005/8/layout/hList1"/>
    <dgm:cxn modelId="{4BE9EEDB-403E-4E9C-9052-C6D726B10425}" type="presParOf" srcId="{7552CFE6-1A8D-4321-8582-40EACBA0C85D}" destId="{683835EC-AE10-4359-BBB4-BCA48B7FA2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BBE4F-FBA4-4EAF-9B84-4962A1D8FD1C}">
      <dsp:nvSpPr>
        <dsp:cNvPr id="0" name=""/>
        <dsp:cNvSpPr/>
      </dsp:nvSpPr>
      <dsp:spPr>
        <a:xfrm>
          <a:off x="0" y="0"/>
          <a:ext cx="9037515" cy="22693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Nuorten</a:t>
          </a:r>
          <a:r>
            <a:rPr lang="en-US" sz="2700" kern="1200" dirty="0"/>
            <a:t> </a:t>
          </a:r>
          <a:r>
            <a:rPr lang="en-US" sz="2700" kern="1200" dirty="0" err="1"/>
            <a:t>kokkien</a:t>
          </a:r>
          <a:r>
            <a:rPr lang="en-US" sz="2700" kern="1200" dirty="0"/>
            <a:t> </a:t>
          </a:r>
          <a:r>
            <a:rPr lang="en-US" sz="2700" kern="1200" dirty="0" err="1"/>
            <a:t>kilpailu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Atte</a:t>
          </a:r>
          <a:r>
            <a:rPr lang="en-US" sz="2100" kern="1200" dirty="0"/>
            <a:t> </a:t>
          </a:r>
          <a:r>
            <a:rPr lang="en-US" sz="2100" kern="1200" dirty="0" err="1"/>
            <a:t>Lassila</a:t>
          </a:r>
          <a:r>
            <a:rPr lang="en-US" sz="2100" kern="1200" dirty="0"/>
            <a:t> </a:t>
          </a:r>
          <a:r>
            <a:rPr lang="en-US" sz="2100" kern="1200" dirty="0" err="1"/>
            <a:t>Oulusta</a:t>
          </a:r>
          <a:r>
            <a:rPr lang="en-US" sz="2100" kern="1200" dirty="0"/>
            <a:t> </a:t>
          </a:r>
          <a:r>
            <a:rPr lang="en-US" sz="2100" kern="1200" dirty="0" err="1"/>
            <a:t>voitti</a:t>
          </a:r>
          <a:r>
            <a:rPr lang="en-US" sz="2100" kern="1200" dirty="0"/>
            <a:t> </a:t>
          </a:r>
          <a:r>
            <a:rPr lang="en-US" sz="2100" kern="1200" dirty="0" err="1"/>
            <a:t>Suomen</a:t>
          </a:r>
          <a:r>
            <a:rPr lang="en-US" sz="2100" kern="1200" dirty="0"/>
            <a:t> </a:t>
          </a:r>
          <a:r>
            <a:rPr lang="en-US" sz="2100" kern="1200" dirty="0" err="1"/>
            <a:t>mestaruuden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Voiton</a:t>
          </a:r>
          <a:r>
            <a:rPr lang="en-US" sz="2100" kern="1200" dirty="0"/>
            <a:t> </a:t>
          </a:r>
          <a:r>
            <a:rPr lang="en-US" sz="2100" kern="1200" dirty="0" err="1"/>
            <a:t>myötä</a:t>
          </a:r>
          <a:r>
            <a:rPr lang="en-US" sz="2100" kern="1200" dirty="0"/>
            <a:t> </a:t>
          </a:r>
          <a:r>
            <a:rPr lang="en-US" sz="2100" kern="1200" dirty="0" err="1"/>
            <a:t>pääsi</a:t>
          </a:r>
          <a:r>
            <a:rPr lang="en-US" sz="2100" kern="1200" dirty="0"/>
            <a:t> </a:t>
          </a:r>
          <a:r>
            <a:rPr lang="en-US" sz="2100" kern="1200" dirty="0" err="1"/>
            <a:t>osallistumaan</a:t>
          </a:r>
          <a:r>
            <a:rPr lang="en-US" sz="2100" kern="1200" dirty="0"/>
            <a:t> </a:t>
          </a:r>
          <a:r>
            <a:rPr lang="en-US" sz="2100" kern="1200" dirty="0" err="1"/>
            <a:t>Suomen</a:t>
          </a:r>
          <a:r>
            <a:rPr lang="en-US" sz="2100" kern="1200" dirty="0"/>
            <a:t> </a:t>
          </a:r>
          <a:r>
            <a:rPr lang="en-US" sz="2100" kern="1200" dirty="0" err="1"/>
            <a:t>keittiömestareiden</a:t>
          </a:r>
          <a:r>
            <a:rPr lang="en-US" sz="2100" kern="1200" dirty="0"/>
            <a:t> </a:t>
          </a:r>
          <a:r>
            <a:rPr lang="en-US" sz="2100" kern="1200" dirty="0" err="1"/>
            <a:t>harjoitteluun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Sijoittui</a:t>
          </a:r>
          <a:r>
            <a:rPr lang="en-US" sz="2100" kern="1200" dirty="0"/>
            <a:t> </a:t>
          </a:r>
          <a:r>
            <a:rPr lang="en-US" sz="2100" kern="1200" dirty="0" err="1"/>
            <a:t>neljänneksi</a:t>
          </a:r>
          <a:r>
            <a:rPr lang="en-US" sz="2100" kern="1200" dirty="0"/>
            <a:t> MM-</a:t>
          </a:r>
          <a:r>
            <a:rPr lang="en-US" sz="2100" kern="1200" dirty="0" err="1"/>
            <a:t>kilpailuissa</a:t>
          </a:r>
          <a:endParaRPr lang="en-US" sz="2100" kern="1200" dirty="0"/>
        </a:p>
      </dsp:txBody>
      <dsp:txXfrm>
        <a:off x="2034434" y="0"/>
        <a:ext cx="7003080" cy="2269318"/>
      </dsp:txXfrm>
    </dsp:sp>
    <dsp:sp modelId="{07B46355-EF4B-4E09-ADAF-6F042DF65192}">
      <dsp:nvSpPr>
        <dsp:cNvPr id="0" name=""/>
        <dsp:cNvSpPr/>
      </dsp:nvSpPr>
      <dsp:spPr>
        <a:xfrm>
          <a:off x="226931" y="226931"/>
          <a:ext cx="1807503" cy="18154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EBB76-D09F-4E05-96E8-E95684B56C4A}">
      <dsp:nvSpPr>
        <dsp:cNvPr id="0" name=""/>
        <dsp:cNvSpPr/>
      </dsp:nvSpPr>
      <dsp:spPr>
        <a:xfrm>
          <a:off x="0" y="2496250"/>
          <a:ext cx="9037515" cy="2269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Nuorten</a:t>
          </a:r>
          <a:r>
            <a:rPr lang="en-US" sz="2700" kern="1200" dirty="0"/>
            <a:t> </a:t>
          </a:r>
          <a:r>
            <a:rPr lang="en-US" sz="2700" kern="1200" dirty="0" err="1"/>
            <a:t>Sommelierien</a:t>
          </a:r>
          <a:r>
            <a:rPr lang="en-US" sz="2700" kern="1200" dirty="0"/>
            <a:t> </a:t>
          </a:r>
          <a:r>
            <a:rPr lang="en-US" sz="2700" kern="1200" dirty="0" err="1"/>
            <a:t>kilpailu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Ensimmäistä</a:t>
          </a:r>
          <a:r>
            <a:rPr lang="en-US" sz="2100" kern="1200" dirty="0"/>
            <a:t> </a:t>
          </a:r>
          <a:r>
            <a:rPr lang="en-US" sz="2100" kern="1200" dirty="0" err="1"/>
            <a:t>kertaa</a:t>
          </a:r>
          <a:r>
            <a:rPr lang="en-US" sz="2100" kern="1200" dirty="0"/>
            <a:t> </a:t>
          </a:r>
          <a:r>
            <a:rPr lang="en-US" sz="2100" kern="1200" dirty="0" err="1"/>
            <a:t>kilpailu</a:t>
          </a:r>
          <a:r>
            <a:rPr lang="en-US" sz="2100" kern="1200" dirty="0"/>
            <a:t> </a:t>
          </a:r>
          <a:r>
            <a:rPr lang="en-US" sz="2100" kern="1200" dirty="0" err="1"/>
            <a:t>yleisön</a:t>
          </a:r>
          <a:r>
            <a:rPr lang="en-US" sz="2100" kern="1200" dirty="0"/>
            <a:t> </a:t>
          </a:r>
          <a:r>
            <a:rPr lang="en-US" sz="2100" kern="1200" dirty="0" err="1"/>
            <a:t>edessä</a:t>
          </a:r>
          <a:r>
            <a:rPr lang="en-US" sz="2100" kern="1200" dirty="0"/>
            <a:t> </a:t>
          </a:r>
          <a:r>
            <a:rPr lang="en-US" sz="2100" kern="1200" dirty="0" err="1"/>
            <a:t>viini</a:t>
          </a:r>
          <a:r>
            <a:rPr lang="en-US" sz="2100" kern="1200" dirty="0"/>
            <a:t>-expo </a:t>
          </a:r>
          <a:r>
            <a:rPr lang="en-US" sz="2100" kern="1200" dirty="0" err="1"/>
            <a:t>messuilla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Kansallinen</a:t>
          </a:r>
          <a:r>
            <a:rPr lang="en-US" sz="2100" kern="1200" dirty="0"/>
            <a:t> </a:t>
          </a:r>
          <a:r>
            <a:rPr lang="en-US" sz="2100" kern="1200" dirty="0" err="1"/>
            <a:t>voittaja</a:t>
          </a:r>
          <a:r>
            <a:rPr lang="en-US" sz="2100" kern="1200" dirty="0"/>
            <a:t> Edmund </a:t>
          </a:r>
          <a:r>
            <a:rPr lang="en-US" sz="2100" kern="1200" dirty="0" err="1"/>
            <a:t>Linne</a:t>
          </a:r>
          <a:r>
            <a:rPr lang="en-US" sz="2100" kern="1200" dirty="0"/>
            <a:t> (</a:t>
          </a:r>
          <a:r>
            <a:rPr lang="en-US" sz="2100" kern="1200" dirty="0" err="1"/>
            <a:t>Ravintola</a:t>
          </a:r>
          <a:r>
            <a:rPr lang="en-US" sz="2100" kern="1200" dirty="0"/>
            <a:t> </a:t>
          </a:r>
          <a:r>
            <a:rPr lang="en-US" sz="2100" kern="1200" dirty="0" err="1"/>
            <a:t>Sinne</a:t>
          </a:r>
          <a:r>
            <a:rPr lang="en-US" sz="2100" kern="1200" dirty="0"/>
            <a:t>, Helsinki)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/>
            <a:t>Englanninkielisten</a:t>
          </a:r>
          <a:r>
            <a:rPr lang="en-US" sz="2100" kern="1200" dirty="0"/>
            <a:t> maiden </a:t>
          </a:r>
          <a:r>
            <a:rPr lang="en-US" sz="2100" kern="1200" dirty="0" err="1"/>
            <a:t>edustajat</a:t>
          </a:r>
          <a:r>
            <a:rPr lang="en-US" sz="2100" kern="1200" dirty="0"/>
            <a:t> </a:t>
          </a:r>
          <a:r>
            <a:rPr lang="en-US" sz="2100" kern="1200" dirty="0" err="1"/>
            <a:t>hallitsivat</a:t>
          </a:r>
          <a:r>
            <a:rPr lang="en-US" sz="2100" kern="1200" dirty="0"/>
            <a:t> MM-</a:t>
          </a:r>
          <a:r>
            <a:rPr lang="en-US" sz="2100" kern="1200" dirty="0" err="1"/>
            <a:t>kisoja</a:t>
          </a:r>
          <a:endParaRPr lang="en-US" sz="2100" kern="1200" dirty="0"/>
        </a:p>
      </dsp:txBody>
      <dsp:txXfrm>
        <a:off x="2034434" y="2496250"/>
        <a:ext cx="7003080" cy="2269318"/>
      </dsp:txXfrm>
    </dsp:sp>
    <dsp:sp modelId="{1CDDCD37-CEA3-4F00-85BF-99E0F2BF01EF}">
      <dsp:nvSpPr>
        <dsp:cNvPr id="0" name=""/>
        <dsp:cNvSpPr/>
      </dsp:nvSpPr>
      <dsp:spPr>
        <a:xfrm>
          <a:off x="226931" y="2723182"/>
          <a:ext cx="1807503" cy="181545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663F1-C1C2-4A66-9634-75014BABA9CD}">
      <dsp:nvSpPr>
        <dsp:cNvPr id="0" name=""/>
        <dsp:cNvSpPr/>
      </dsp:nvSpPr>
      <dsp:spPr>
        <a:xfrm>
          <a:off x="47" y="40892"/>
          <a:ext cx="4534812" cy="835200"/>
        </a:xfrm>
        <a:prstGeom prst="rect">
          <a:avLst/>
        </a:prstGeom>
        <a:solidFill>
          <a:srgbClr val="AD99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Paistinkääntäjät</a:t>
          </a:r>
          <a:endParaRPr lang="en-US" sz="2900" kern="1200" dirty="0"/>
        </a:p>
      </dsp:txBody>
      <dsp:txXfrm>
        <a:off x="47" y="40892"/>
        <a:ext cx="4534812" cy="835200"/>
      </dsp:txXfrm>
    </dsp:sp>
    <dsp:sp modelId="{B820C25C-DB19-4AFE-B9E8-22284225BBCD}">
      <dsp:nvSpPr>
        <dsp:cNvPr id="0" name=""/>
        <dsp:cNvSpPr/>
      </dsp:nvSpPr>
      <dsp:spPr>
        <a:xfrm>
          <a:off x="47" y="876092"/>
          <a:ext cx="4534812" cy="3821040"/>
        </a:xfrm>
        <a:prstGeom prst="rect">
          <a:avLst/>
        </a:prstGeom>
        <a:solidFill>
          <a:srgbClr val="AD9961">
            <a:alpha val="37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Yhteensä</a:t>
          </a:r>
          <a:r>
            <a:rPr lang="en-US" sz="2900" kern="1200" dirty="0"/>
            <a:t> </a:t>
          </a:r>
          <a:r>
            <a:rPr lang="en-US" sz="2900" kern="1200" dirty="0" err="1"/>
            <a:t>noin</a:t>
          </a:r>
          <a:r>
            <a:rPr lang="en-US" sz="2900" kern="1200" dirty="0"/>
            <a:t> 100 </a:t>
          </a:r>
          <a:r>
            <a:rPr lang="en-US" sz="2900" kern="1200" dirty="0" err="1"/>
            <a:t>jäsentilaisuutta</a:t>
          </a:r>
          <a:r>
            <a:rPr lang="en-US" sz="2900" kern="1200" dirty="0"/>
            <a:t> </a:t>
          </a:r>
          <a:r>
            <a:rPr lang="en-US" sz="2900" kern="1200" dirty="0" err="1"/>
            <a:t>eri</a:t>
          </a:r>
          <a:r>
            <a:rPr lang="en-US" sz="2900" kern="1200" dirty="0"/>
            <a:t> </a:t>
          </a:r>
          <a:r>
            <a:rPr lang="en-US" sz="2900" kern="1200" dirty="0" err="1"/>
            <a:t>puolilla</a:t>
          </a:r>
          <a:r>
            <a:rPr lang="en-US" sz="2900" kern="1200" dirty="0"/>
            <a:t> </a:t>
          </a:r>
          <a:r>
            <a:rPr lang="en-US" sz="2900" kern="1200" dirty="0" err="1"/>
            <a:t>Suomea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Esimerkiksi</a:t>
          </a:r>
          <a:r>
            <a:rPr lang="en-US" sz="2900" kern="1200" dirty="0"/>
            <a:t> </a:t>
          </a:r>
          <a:r>
            <a:rPr lang="en-US" sz="2900" kern="1200" dirty="0" err="1"/>
            <a:t>teemaillallisia</a:t>
          </a:r>
          <a:r>
            <a:rPr lang="en-US" sz="2900" kern="1200" dirty="0"/>
            <a:t>, </a:t>
          </a:r>
          <a:r>
            <a:rPr lang="en-US" sz="2900" kern="1200" dirty="0" err="1"/>
            <a:t>ravintolavierailuja</a:t>
          </a:r>
          <a:r>
            <a:rPr lang="en-US" sz="2900" kern="1200" dirty="0"/>
            <a:t> ja </a:t>
          </a:r>
          <a:r>
            <a:rPr lang="en-US" sz="2900" kern="1200" dirty="0" err="1"/>
            <a:t>yritysvierailuja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 err="1"/>
            <a:t>Ruuanlaittoa</a:t>
          </a:r>
          <a:r>
            <a:rPr lang="en-US" sz="2900" kern="1200" dirty="0"/>
            <a:t> </a:t>
          </a:r>
          <a:r>
            <a:rPr lang="en-US" sz="2900" kern="1200" dirty="0" err="1"/>
            <a:t>Pienten</a:t>
          </a:r>
          <a:r>
            <a:rPr lang="en-US" sz="2900" kern="1200" dirty="0"/>
            <a:t> </a:t>
          </a:r>
          <a:r>
            <a:rPr lang="en-US" sz="2900" kern="1200" dirty="0" err="1"/>
            <a:t>kokkien</a:t>
          </a:r>
          <a:r>
            <a:rPr lang="en-US" sz="2900" kern="1200" dirty="0"/>
            <a:t> </a:t>
          </a:r>
          <a:r>
            <a:rPr lang="en-US" sz="2900" kern="1200" dirty="0" err="1"/>
            <a:t>kanssa</a:t>
          </a:r>
          <a:endParaRPr lang="en-US" sz="2900" kern="1200" dirty="0"/>
        </a:p>
      </dsp:txBody>
      <dsp:txXfrm>
        <a:off x="47" y="876092"/>
        <a:ext cx="4534812" cy="3821040"/>
      </dsp:txXfrm>
    </dsp:sp>
    <dsp:sp modelId="{82460972-7C1F-4FCC-90F1-0D6F01D03723}">
      <dsp:nvSpPr>
        <dsp:cNvPr id="0" name=""/>
        <dsp:cNvSpPr/>
      </dsp:nvSpPr>
      <dsp:spPr>
        <a:xfrm>
          <a:off x="5169733" y="40892"/>
          <a:ext cx="4534812" cy="835200"/>
        </a:xfrm>
        <a:prstGeom prst="rect">
          <a:avLst/>
        </a:prstGeom>
        <a:solidFill>
          <a:srgbClr val="AD996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OMGD</a:t>
          </a:r>
        </a:p>
      </dsp:txBody>
      <dsp:txXfrm>
        <a:off x="5169733" y="40892"/>
        <a:ext cx="4534812" cy="835200"/>
      </dsp:txXfrm>
    </dsp:sp>
    <dsp:sp modelId="{683835EC-AE10-4359-BBB4-BCA48B7FA2E2}">
      <dsp:nvSpPr>
        <dsp:cNvPr id="0" name=""/>
        <dsp:cNvSpPr/>
      </dsp:nvSpPr>
      <dsp:spPr>
        <a:xfrm>
          <a:off x="5169733" y="876092"/>
          <a:ext cx="4534812" cy="3821040"/>
        </a:xfrm>
        <a:prstGeom prst="rect">
          <a:avLst/>
        </a:prstGeom>
        <a:solidFill>
          <a:srgbClr val="AD9961">
            <a:alpha val="37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 320 </a:t>
          </a:r>
          <a:r>
            <a:rPr lang="en-US" sz="2900" kern="1200" dirty="0" err="1"/>
            <a:t>jäsentä</a:t>
          </a:r>
          <a:r>
            <a:rPr lang="en-US" sz="2900" kern="1200" dirty="0"/>
            <a:t>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900" kern="1200" dirty="0"/>
            <a:t>Tilaisuuksien painotus maistelutilaisuuksiin ja illallisiin viinien ehdoilla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900" kern="1200" dirty="0"/>
            <a:t>Vuoden </a:t>
          </a:r>
          <a:r>
            <a:rPr lang="fi-FI" sz="2900" kern="1200" dirty="0" err="1"/>
            <a:t>aikan</a:t>
          </a:r>
          <a:r>
            <a:rPr lang="fi-FI" sz="2900" kern="1200" dirty="0"/>
            <a:t> noin 20 </a:t>
          </a:r>
          <a:r>
            <a:rPr lang="fi-FI" sz="2900" kern="1200" dirty="0" err="1"/>
            <a:t>OMGD:n</a:t>
          </a:r>
          <a:r>
            <a:rPr lang="fi-FI" sz="2900" kern="1200" dirty="0"/>
            <a:t> tilaisuutta eri voutikunnissa  </a:t>
          </a:r>
          <a:endParaRPr lang="en-US" sz="2900" kern="1200" dirty="0"/>
        </a:p>
      </dsp:txBody>
      <dsp:txXfrm>
        <a:off x="5169733" y="876092"/>
        <a:ext cx="4534812" cy="3821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8B4E5-2332-4A9D-BD7D-8ACB57DF2CE5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A46C4-292F-417B-A2E6-371657FC7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5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A46C4-292F-417B-A2E6-371657FC73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9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A46C4-292F-417B-A2E6-371657FC73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52" y="2845806"/>
            <a:ext cx="5410896" cy="3607264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2813" y="4149725"/>
            <a:ext cx="4127500" cy="7191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4" y="1340768"/>
            <a:ext cx="6577087" cy="2387600"/>
          </a:xfrm>
          <a:prstGeom prst="rect">
            <a:avLst/>
          </a:prstGeom>
        </p:spPr>
        <p:txBody>
          <a:bodyPr anchor="b"/>
          <a:lstStyle>
            <a:lvl1pPr algn="l">
              <a:defRPr sz="4400" baseline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2284" y="4149725"/>
            <a:ext cx="60908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AD996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45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2840576"/>
            <a:ext cx="5488858" cy="3659239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5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37" y="2215308"/>
            <a:ext cx="2857105" cy="4284801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2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51" y="1503721"/>
            <a:ext cx="3480620" cy="5220014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8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68" y="3473410"/>
            <a:ext cx="4557005" cy="3038003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4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35" y="1782248"/>
            <a:ext cx="3384427" cy="5075752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4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196752"/>
            <a:ext cx="105156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2057400"/>
            <a:ext cx="10634397" cy="4119568"/>
          </a:xfrm>
          <a:prstGeom prst="rect">
            <a:avLst/>
          </a:prstGeom>
        </p:spPr>
        <p:txBody>
          <a:bodyPr/>
          <a:lstStyle>
            <a:lvl1pPr>
              <a:buClr>
                <a:srgbClr val="AD996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5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58100" y="2681288"/>
            <a:ext cx="4052888" cy="3332162"/>
          </a:xfrm>
          <a:prstGeom prst="rect">
            <a:avLst/>
          </a:prstGeom>
          <a:effectLst>
            <a:softEdge rad="58420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749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673"/>
            <a:ext cx="10515600" cy="63795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5645"/>
            <a:ext cx="51562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D996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5645"/>
            <a:ext cx="51562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D996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1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737"/>
            <a:ext cx="10515600" cy="84663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5364"/>
            <a:ext cx="5158316" cy="79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39916"/>
            <a:ext cx="5158316" cy="354208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63969"/>
            <a:ext cx="5183717" cy="8334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39916"/>
            <a:ext cx="5183717" cy="35420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5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7523" y="1189132"/>
            <a:ext cx="105156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93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77" y="3399880"/>
            <a:ext cx="4864984" cy="3243892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4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2" y="3152389"/>
            <a:ext cx="5020698" cy="3347719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E19FD-21E0-4691-BFEA-B070EC3E9EBD}" type="datetimeFigureOut">
              <a:rPr lang="en-US"/>
              <a:pPr>
                <a:defRPr/>
              </a:pPr>
              <a:t>2/24/2026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08A95-6052-4237-AF0A-7A5516ABE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350" y="765175"/>
            <a:ext cx="12192000" cy="360363"/>
          </a:xfrm>
          <a:prstGeom prst="rect">
            <a:avLst/>
          </a:prstGeom>
          <a:solidFill>
            <a:srgbClr val="AD9961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fi-FI" altLang="fi-FI"/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016250" y="17145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i-FI" b="1">
                <a:solidFill>
                  <a:srgbClr val="B9AB90"/>
                </a:solidFill>
              </a:rPr>
              <a:t>Chaîne des Rôtisseurs</a:t>
            </a:r>
          </a:p>
          <a:p>
            <a:pPr eaLnBrk="1" hangingPunct="1">
              <a:defRPr/>
            </a:pPr>
            <a:r>
              <a:rPr lang="fr-FR" altLang="fi-FI" sz="1000" b="1">
                <a:solidFill>
                  <a:srgbClr val="B9AB90"/>
                </a:solidFill>
              </a:rPr>
              <a:t>Association Mondiale de la Gastronomie</a:t>
            </a:r>
          </a:p>
        </p:txBody>
      </p:sp>
      <p:pic>
        <p:nvPicPr>
          <p:cNvPr id="1030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6988"/>
            <a:ext cx="1052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 bwMode="auto">
          <a:xfrm>
            <a:off x="912813" y="1341438"/>
            <a:ext cx="6577012" cy="238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err="1"/>
              <a:t>Chaîne</a:t>
            </a:r>
            <a:r>
              <a:rPr lang="en-US" altLang="fi-FI" dirty="0"/>
              <a:t> des </a:t>
            </a:r>
            <a:r>
              <a:rPr lang="en-US" altLang="fi-FI" dirty="0" err="1"/>
              <a:t>Rôtisseurs</a:t>
            </a:r>
            <a:r>
              <a:rPr lang="en-US" altLang="fi-FI" dirty="0"/>
              <a:t> –</a:t>
            </a:r>
            <a:r>
              <a:rPr lang="en-US" altLang="fi-FI" dirty="0" err="1"/>
              <a:t>Suomen</a:t>
            </a:r>
            <a:r>
              <a:rPr lang="en-US" altLang="fi-FI" dirty="0"/>
              <a:t> </a:t>
            </a:r>
            <a:r>
              <a:rPr lang="en-US" altLang="fi-FI" dirty="0" err="1"/>
              <a:t>paistinkääntäjät</a:t>
            </a:r>
            <a:endParaRPr lang="en-US" altLang="fi-FI" dirty="0"/>
          </a:p>
        </p:txBody>
      </p:sp>
      <p:sp>
        <p:nvSpPr>
          <p:cNvPr id="16387" name="Subtitle 2"/>
          <p:cNvSpPr>
            <a:spLocks noGrp="1"/>
          </p:cNvSpPr>
          <p:nvPr>
            <p:ph type="body" idx="1"/>
          </p:nvPr>
        </p:nvSpPr>
        <p:spPr bwMode="auto">
          <a:xfrm>
            <a:off x="912813" y="4149725"/>
            <a:ext cx="6089650" cy="150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i-FI" dirty="0" err="1"/>
              <a:t>Vuosi</a:t>
            </a:r>
            <a:r>
              <a:rPr lang="en-US" altLang="fi-FI" dirty="0"/>
              <a:t> 2016 </a:t>
            </a:r>
            <a:r>
              <a:rPr lang="en-US" altLang="fi-FI" dirty="0" err="1"/>
              <a:t>tiivistettynä</a:t>
            </a:r>
            <a:endParaRPr lang="en-US" alt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Kilpipäivä</a:t>
            </a:r>
            <a:r>
              <a:rPr lang="en-US" dirty="0"/>
              <a:t> 23.4.2016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Kilpipäivä</a:t>
            </a:r>
            <a:r>
              <a:rPr lang="en-US" dirty="0"/>
              <a:t> </a:t>
            </a:r>
            <a:r>
              <a:rPr lang="en-US" dirty="0" err="1"/>
              <a:t>järjestettiin</a:t>
            </a:r>
            <a:r>
              <a:rPr lang="en-US" dirty="0"/>
              <a:t> </a:t>
            </a:r>
            <a:r>
              <a:rPr lang="en-US" dirty="0" err="1"/>
              <a:t>kolmatta</a:t>
            </a:r>
            <a:r>
              <a:rPr lang="en-US" dirty="0"/>
              <a:t> </a:t>
            </a:r>
            <a:r>
              <a:rPr lang="en-US" dirty="0" err="1"/>
              <a:t>kertaa</a:t>
            </a:r>
            <a:r>
              <a:rPr lang="en-US" dirty="0"/>
              <a:t> </a:t>
            </a:r>
            <a:r>
              <a:rPr lang="en-US" dirty="0" err="1"/>
              <a:t>Suomessa</a:t>
            </a:r>
            <a:r>
              <a:rPr lang="en-US" dirty="0"/>
              <a:t>, </a:t>
            </a:r>
            <a:r>
              <a:rPr lang="en-US" dirty="0" err="1"/>
              <a:t>toista</a:t>
            </a:r>
            <a:r>
              <a:rPr lang="en-US" dirty="0"/>
              <a:t> </a:t>
            </a:r>
            <a:r>
              <a:rPr lang="en-US" dirty="0" err="1"/>
              <a:t>kertaa</a:t>
            </a:r>
            <a:r>
              <a:rPr lang="en-US" dirty="0"/>
              <a:t> </a:t>
            </a:r>
            <a:r>
              <a:rPr lang="en-US" dirty="0" err="1"/>
              <a:t>kansainvälisesti</a:t>
            </a:r>
            <a:endParaRPr lang="en-US" dirty="0"/>
          </a:p>
          <a:p>
            <a:r>
              <a:rPr lang="en-US" dirty="0" err="1"/>
              <a:t>Kaikille</a:t>
            </a:r>
            <a:r>
              <a:rPr lang="en-US" dirty="0"/>
              <a:t> </a:t>
            </a:r>
            <a:r>
              <a:rPr lang="en-US" dirty="0" err="1"/>
              <a:t>avoimia</a:t>
            </a:r>
            <a:r>
              <a:rPr lang="en-US" dirty="0"/>
              <a:t> </a:t>
            </a:r>
            <a:r>
              <a:rPr lang="en-US" dirty="0" err="1"/>
              <a:t>tapahtumia</a:t>
            </a:r>
            <a:r>
              <a:rPr lang="en-US" dirty="0"/>
              <a:t> </a:t>
            </a:r>
            <a:r>
              <a:rPr lang="en-US" dirty="0" err="1"/>
              <a:t>ympäri</a:t>
            </a:r>
            <a:r>
              <a:rPr lang="en-US" dirty="0"/>
              <a:t> </a:t>
            </a:r>
            <a:r>
              <a:rPr lang="en-US" dirty="0" err="1"/>
              <a:t>maata</a:t>
            </a:r>
            <a:endParaRPr lang="en-US" dirty="0"/>
          </a:p>
          <a:p>
            <a:pPr lvl="1"/>
            <a:r>
              <a:rPr lang="en-US" dirty="0" err="1"/>
              <a:t>Kilpiravintolan</a:t>
            </a:r>
            <a:r>
              <a:rPr lang="en-US" dirty="0"/>
              <a:t> </a:t>
            </a:r>
            <a:r>
              <a:rPr lang="en-US" dirty="0" err="1"/>
              <a:t>erikoismenuita</a:t>
            </a:r>
            <a:endParaRPr lang="en-US" dirty="0"/>
          </a:p>
          <a:p>
            <a:pPr lvl="1"/>
            <a:r>
              <a:rPr lang="en-US" dirty="0" err="1"/>
              <a:t>Grillaustapahtuma</a:t>
            </a:r>
            <a:endParaRPr lang="en-US" dirty="0"/>
          </a:p>
          <a:p>
            <a:pPr lvl="1"/>
            <a:r>
              <a:rPr lang="en-US" dirty="0" err="1"/>
              <a:t>Teemai-illallinen</a:t>
            </a:r>
            <a:r>
              <a:rPr lang="en-US" dirty="0"/>
              <a:t>: </a:t>
            </a:r>
            <a:r>
              <a:rPr lang="en-US" dirty="0" err="1"/>
              <a:t>Gastronomian</a:t>
            </a:r>
            <a:r>
              <a:rPr lang="en-US" dirty="0"/>
              <a:t> </a:t>
            </a:r>
            <a:r>
              <a:rPr lang="en-US" dirty="0" err="1"/>
              <a:t>historia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3" y="4791075"/>
            <a:ext cx="9828335" cy="19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8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kilpailut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2876204"/>
              </p:ext>
            </p:extLst>
          </p:nvPr>
        </p:nvGraphicFramePr>
        <p:xfrm>
          <a:off x="1038468" y="1981220"/>
          <a:ext cx="9037515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239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Kapitulit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988840"/>
            <a:ext cx="7036063" cy="1169227"/>
          </a:xfrm>
        </p:spPr>
        <p:txBody>
          <a:bodyPr/>
          <a:lstStyle/>
          <a:p>
            <a:r>
              <a:rPr lang="en-US"/>
              <a:t>Vuonna 2016 järjestettiin kolme kapitulia</a:t>
            </a:r>
          </a:p>
          <a:p>
            <a:r>
              <a:rPr lang="en-US"/>
              <a:t>Kapituleissa yhteensä yli 700 vierasta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 b="18635"/>
          <a:stretch/>
        </p:blipFill>
        <p:spPr bwMode="auto">
          <a:xfrm>
            <a:off x="6112934" y="4199467"/>
            <a:ext cx="5596466" cy="2192867"/>
          </a:xfrm>
          <a:prstGeom prst="rect">
            <a:avLst/>
          </a:prstGeom>
          <a:effectLst>
            <a:glow rad="63500">
              <a:schemeClr val="accent3">
                <a:alpha val="40000"/>
              </a:schemeClr>
            </a:glow>
            <a:softEdge rad="127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8267" y="1325034"/>
            <a:ext cx="1871133" cy="2496840"/>
          </a:xfrm>
          <a:prstGeom prst="rect">
            <a:avLst/>
          </a:prstGeom>
          <a:effectLst>
            <a:glow rad="63500">
              <a:schemeClr val="accent3">
                <a:alpha val="40000"/>
              </a:schemeClr>
            </a:glow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7267" y="3158067"/>
            <a:ext cx="548640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lvl="1" indent="-227013" defTabSz="91281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Talvikapituli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Kvarken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Kapituli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Vaasassa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13.2</a:t>
            </a:r>
          </a:p>
          <a:p>
            <a:pPr marL="684213" lvl="1" indent="-227013" defTabSz="91281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Suurkapituli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Valkeat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Kalaasit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Oulussa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19-20.8</a:t>
            </a:r>
          </a:p>
          <a:p>
            <a:pPr marL="684213" lvl="1" indent="-227013" defTabSz="912813"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Paikalliskapituli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Tampereella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9.6</a:t>
            </a:r>
          </a:p>
        </p:txBody>
      </p:sp>
    </p:spTree>
    <p:extLst>
      <p:ext uri="{BB962C8B-B14F-4D97-AF65-F5344CB8AC3E}">
        <p14:creationId xmlns:p14="http://schemas.microsoft.com/office/powerpoint/2010/main" val="398587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Toiminta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2016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7837476"/>
              </p:ext>
            </p:extLst>
          </p:nvPr>
        </p:nvGraphicFramePr>
        <p:xfrm>
          <a:off x="917523" y="1981220"/>
          <a:ext cx="9704593" cy="473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76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894217" y="1971290"/>
            <a:ext cx="3864461" cy="1520984"/>
          </a:xfrm>
          <a:prstGeom prst="round2DiagRect">
            <a:avLst/>
          </a:prstGeom>
          <a:solidFill>
            <a:srgbClr val="C9BC97">
              <a:alpha val="77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b="1" cap="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Missio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4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Kehitämme Suomen ruoka-, juoma- ja ravintolakulttuuria yhteistyössä ammattilaisten ja harrastajien kanssa</a:t>
            </a:r>
            <a:r>
              <a:rPr lang="fi-FI" sz="14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fi-FI" sz="14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6384872" y="1925231"/>
            <a:ext cx="3912041" cy="1613101"/>
          </a:xfrm>
          <a:prstGeom prst="round2DiagRect">
            <a:avLst/>
          </a:prstGeom>
          <a:solidFill>
            <a:srgbClr val="C9BC97">
              <a:alpha val="77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b="1" cap="all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VISIO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Paistinkääntäjät on Suomen halutuin gastronominen yhteistyökumppani vuonna 2020</a:t>
            </a:r>
            <a:r>
              <a:rPr lang="fi-FI" sz="11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fi-FI" sz="1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9722" y="3896139"/>
            <a:ext cx="8134312" cy="2425145"/>
            <a:chOff x="0" y="93132"/>
            <a:chExt cx="5698408" cy="1231384"/>
          </a:xfrm>
        </p:grpSpPr>
        <p:sp>
          <p:nvSpPr>
            <p:cNvPr id="7" name="Rounded Rectangle 6"/>
            <p:cNvSpPr/>
            <p:nvPr/>
          </p:nvSpPr>
          <p:spPr>
            <a:xfrm>
              <a:off x="0" y="93132"/>
              <a:ext cx="5698408" cy="1231384"/>
            </a:xfrm>
            <a:prstGeom prst="roundRect">
              <a:avLst/>
            </a:prstGeom>
            <a:noFill/>
            <a:ln w="34925" cmpd="sng">
              <a:solidFill>
                <a:srgbClr val="AD996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i-FI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SIDOSRYHMÄT</a:t>
              </a:r>
              <a:endParaRPr lang="fi-FI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Snip Single Corner Rectangle 7"/>
            <p:cNvSpPr/>
            <p:nvPr/>
          </p:nvSpPr>
          <p:spPr>
            <a:xfrm>
              <a:off x="147484" y="454251"/>
              <a:ext cx="1504315" cy="737235"/>
            </a:xfrm>
            <a:prstGeom prst="snip1Rect">
              <a:avLst/>
            </a:prstGeom>
            <a:solidFill>
              <a:srgbClr val="C9BC97">
                <a:alpha val="76000"/>
              </a:srgb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i-FI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Oma jäsenistö (harrastajat &amp; ammattilaiset) ja kilpiyritykset</a:t>
              </a:r>
              <a:r>
                <a:rPr lang="fi-FI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9" name="Snip Single Corner Rectangle 8"/>
            <p:cNvSpPr/>
            <p:nvPr/>
          </p:nvSpPr>
          <p:spPr>
            <a:xfrm>
              <a:off x="2017579" y="460150"/>
              <a:ext cx="1545590" cy="731520"/>
            </a:xfrm>
            <a:prstGeom prst="snip1Rect">
              <a:avLst/>
            </a:prstGeom>
            <a:solidFill>
              <a:srgbClr val="C9BC97">
                <a:alpha val="76000"/>
              </a:srgb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i-FI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Alan oppilaitokset ja kouluttajat, teollisuus, kauppa ja tuottajat sekä media</a:t>
              </a:r>
              <a:r>
                <a:rPr lang="fi-FI" sz="1100" dirty="0">
                  <a:solidFill>
                    <a:srgbClr val="FFFFFF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Snip Single Corner Rectangle 9"/>
            <p:cNvSpPr/>
            <p:nvPr/>
          </p:nvSpPr>
          <p:spPr>
            <a:xfrm>
              <a:off x="3928950" y="460601"/>
              <a:ext cx="1598295" cy="730885"/>
            </a:xfrm>
            <a:prstGeom prst="snip1Rect">
              <a:avLst/>
            </a:prstGeom>
            <a:solidFill>
              <a:srgbClr val="C9BC97">
                <a:alpha val="76000"/>
              </a:srgb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i-FI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Yhteiskunnalliset päättäjät, </a:t>
              </a:r>
              <a:r>
                <a:rPr lang="fi-FI" sz="1400" b="1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horeca</a:t>
              </a:r>
              <a:r>
                <a:rPr lang="fi-FI" sz="14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-alan yritykset sekä muut alan järjestöt (esim. Keittiömestarit)</a:t>
              </a:r>
              <a:endParaRPr lang="fi-FI" sz="1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i-FI" sz="1100" dirty="0">
                  <a:solidFill>
                    <a:srgbClr val="FFFFFF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Järjestön</a:t>
            </a:r>
            <a:r>
              <a:rPr lang="en-US" dirty="0"/>
              <a:t> </a:t>
            </a:r>
            <a:r>
              <a:rPr lang="en-US" dirty="0" err="1"/>
              <a:t>misio</a:t>
            </a:r>
            <a:r>
              <a:rPr lang="en-US" dirty="0"/>
              <a:t> ja </a:t>
            </a:r>
            <a:r>
              <a:rPr lang="en-US" dirty="0" err="1"/>
              <a:t>visio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3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organisointi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9404" y="2057400"/>
            <a:ext cx="10634397" cy="1711518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Suomen toimintaa ohjaa Suomen kansallisen voutikunnan puhemiehistö, joka on samalla Suomen Paistinkääntäjät -järjestön ylin päättävä elin. Puhemiehistö muodostaa myös kansallisen järjestön hallituksen, joka vastaa toiminnan avoimuudesta ja lainmukaisuudesta.  </a:t>
            </a:r>
            <a:endParaRPr lang="fi-FI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16239"/>
              </p:ext>
            </p:extLst>
          </p:nvPr>
        </p:nvGraphicFramePr>
        <p:xfrm>
          <a:off x="719403" y="3356947"/>
          <a:ext cx="7054378" cy="2531328"/>
        </p:xfrm>
        <a:graphic>
          <a:graphicData uri="http://schemas.openxmlformats.org/drawingml/2006/table">
            <a:tbl>
              <a:tblPr firstCol="1" bandRow="1">
                <a:tableStyleId>{1FECB4D8-DB02-4DC6-A0A2-4F2EBAE1DC90}</a:tableStyleId>
              </a:tblPr>
              <a:tblGrid>
                <a:gridCol w="292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1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208">
                <a:tc gridSpan="3">
                  <a:txBody>
                    <a:bodyPr/>
                    <a:lstStyle/>
                    <a:p>
                      <a:r>
                        <a:rPr lang="fi-FI" sz="1800" b="1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Suomen paistinkääntäjät ry:n hallitus 23.8.2015–.8.2016</a:t>
                      </a:r>
                      <a:endParaRPr lang="fi-FI" sz="1800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208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Bailli </a:t>
                      </a:r>
                      <a:r>
                        <a:rPr lang="fi-FI" sz="1400" dirty="0" err="1">
                          <a:effectLst/>
                        </a:rPr>
                        <a:t>Délégué</a:t>
                      </a:r>
                      <a:r>
                        <a:rPr lang="fi-FI" sz="1400" dirty="0">
                          <a:effectLst/>
                        </a:rPr>
                        <a:t>, puheenjohtaja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Ari Arvonen 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Helsingin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err="1">
                          <a:effectLst/>
                        </a:rPr>
                        <a:t>Chancelier</a:t>
                      </a:r>
                      <a:r>
                        <a:rPr lang="fi-FI" sz="1400" dirty="0">
                          <a:effectLst/>
                        </a:rPr>
                        <a:t>, varapuheenjohtaja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Juha </a:t>
                      </a:r>
                      <a:r>
                        <a:rPr lang="fi-FI" sz="1400" dirty="0" err="1">
                          <a:effectLst/>
                        </a:rPr>
                        <a:t>Ojamo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Lahden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err="1">
                          <a:effectLst/>
                        </a:rPr>
                        <a:t>Argentier</a:t>
                      </a:r>
                      <a:r>
                        <a:rPr lang="fi-FI" sz="1400" dirty="0">
                          <a:effectLst/>
                        </a:rPr>
                        <a:t>, rahastonhoitaja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Elina </a:t>
                      </a:r>
                      <a:r>
                        <a:rPr lang="fi-FI" sz="1400" dirty="0" err="1">
                          <a:effectLst/>
                        </a:rPr>
                        <a:t>Särmälä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Karjalan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err="1">
                          <a:effectLst/>
                        </a:rPr>
                        <a:t>Conseiller</a:t>
                      </a:r>
                      <a:r>
                        <a:rPr lang="fi-FI" sz="1400" dirty="0">
                          <a:effectLst/>
                        </a:rPr>
                        <a:t> </a:t>
                      </a:r>
                      <a:r>
                        <a:rPr lang="fi-FI" sz="1400" dirty="0" err="1">
                          <a:effectLst/>
                        </a:rPr>
                        <a:t>Culinaire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Martti Lehtinen 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Jyväskylän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err="1">
                          <a:effectLst/>
                        </a:rPr>
                        <a:t>Conseiller</a:t>
                      </a:r>
                      <a:r>
                        <a:rPr lang="fi-FI" sz="1400" dirty="0">
                          <a:effectLst/>
                        </a:rPr>
                        <a:t> </a:t>
                      </a:r>
                      <a:r>
                        <a:rPr lang="fi-FI" sz="1400" dirty="0" err="1">
                          <a:effectLst/>
                        </a:rPr>
                        <a:t>Gastronomique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Tomi Lantto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Oulun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err="1">
                          <a:effectLst/>
                        </a:rPr>
                        <a:t>Chargée</a:t>
                      </a:r>
                      <a:r>
                        <a:rPr lang="fi-FI" sz="1400" dirty="0">
                          <a:effectLst/>
                        </a:rPr>
                        <a:t> de </a:t>
                      </a:r>
                      <a:r>
                        <a:rPr lang="fi-FI" sz="1400" dirty="0" err="1">
                          <a:effectLst/>
                        </a:rPr>
                        <a:t>Presse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Johanna Hornborg</a:t>
                      </a:r>
                      <a:endParaRPr lang="fi-FI" sz="180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Lahden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err="1">
                          <a:effectLst/>
                        </a:rPr>
                        <a:t>Chargé</a:t>
                      </a:r>
                      <a:r>
                        <a:rPr lang="fi-FI" sz="1400" dirty="0">
                          <a:effectLst/>
                        </a:rPr>
                        <a:t> de </a:t>
                      </a:r>
                      <a:r>
                        <a:rPr lang="fi-FI" sz="1400" dirty="0" err="1">
                          <a:effectLst/>
                        </a:rPr>
                        <a:t>Missions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Tomi Aho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Turun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Echanson</a:t>
                      </a:r>
                      <a:endParaRPr lang="fi-FI" sz="180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>
                          <a:effectLst/>
                        </a:rPr>
                        <a:t>Loretta Pietilä</a:t>
                      </a:r>
                      <a:endParaRPr lang="fi-FI" sz="180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Tampereen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 err="1">
                          <a:effectLst/>
                        </a:rPr>
                        <a:t>Chargé</a:t>
                      </a:r>
                      <a:r>
                        <a:rPr lang="fi-FI" sz="1400" dirty="0">
                          <a:effectLst/>
                        </a:rPr>
                        <a:t> de </a:t>
                      </a:r>
                      <a:r>
                        <a:rPr lang="fi-FI" sz="1400" dirty="0" err="1">
                          <a:effectLst/>
                        </a:rPr>
                        <a:t>Missions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Mikko Reinikka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400" dirty="0">
                          <a:effectLst/>
                        </a:rPr>
                        <a:t>Tampereen voutikunta</a:t>
                      </a:r>
                      <a:endParaRPr lang="fi-FI" sz="1800" dirty="0">
                        <a:solidFill>
                          <a:srgbClr val="7B6A4D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087835" y="3356947"/>
            <a:ext cx="3706232" cy="1960120"/>
          </a:xfrm>
          <a:prstGeom prst="rect">
            <a:avLst/>
          </a:prstGeom>
          <a:effectLst>
            <a:glow rad="63500">
              <a:schemeClr val="accent3"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5474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Viestintä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1988840"/>
            <a:ext cx="6797816" cy="4119568"/>
          </a:xfrm>
        </p:spPr>
        <p:txBody>
          <a:bodyPr/>
          <a:lstStyle/>
          <a:p>
            <a:r>
              <a:rPr lang="fi-FI" dirty="0"/>
              <a:t>Voutikuntien jäsentilaisuuksien viestintä sähköisillä uutiskirjeillä sekä kunkin voutineuvoston omilla kotisivuilla</a:t>
            </a:r>
          </a:p>
          <a:p>
            <a:r>
              <a:rPr lang="fi-FI" dirty="0"/>
              <a:t>Sosiaalinen media on tärkeä viestintäkanava omien järjestöön liittyvien tapahtumien lisäksi Suomen ruoka- ja ravintolakulttuuriin liittyvien uutisten viestimisessä jäsenistölle</a:t>
            </a:r>
          </a:p>
          <a:p>
            <a:r>
              <a:rPr lang="fi-FI" dirty="0"/>
              <a:t>Sopimus STT:n tiedotepalvelun kanssa kansallisten tiedotteiden jakamiseksi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088" y="1988840"/>
            <a:ext cx="4398335" cy="2966484"/>
          </a:xfrm>
          <a:prstGeom prst="rect">
            <a:avLst/>
          </a:prstGeom>
          <a:effectLst>
            <a:glow rad="127000">
              <a:schemeClr val="accent3"/>
            </a:glow>
          </a:effectLst>
        </p:spPr>
      </p:pic>
    </p:spTree>
    <p:extLst>
      <p:ext uri="{BB962C8B-B14F-4D97-AF65-F5344CB8AC3E}">
        <p14:creationId xmlns:p14="http://schemas.microsoft.com/office/powerpoint/2010/main" val="218856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Jäsenistö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2057400"/>
            <a:ext cx="10634397" cy="2769781"/>
          </a:xfrm>
        </p:spPr>
        <p:txBody>
          <a:bodyPr/>
          <a:lstStyle/>
          <a:p>
            <a:r>
              <a:rPr lang="fi-FI" dirty="0"/>
              <a:t>2000 jäsenen raja ylitettiin v. 2016</a:t>
            </a:r>
          </a:p>
          <a:p>
            <a:r>
              <a:rPr lang="fi-FI" dirty="0"/>
              <a:t>Uusista jäsenistä hieman yli puolet alle 50-vuotiaita</a:t>
            </a:r>
          </a:p>
          <a:p>
            <a:pPr lvl="1"/>
            <a:r>
              <a:rPr lang="fi-FI" dirty="0"/>
              <a:t>Alle 40-vuotiaista jäsenistä huomattava osa on ammattilaisia (73 %)</a:t>
            </a:r>
          </a:p>
          <a:p>
            <a:r>
              <a:rPr lang="fi-FI" dirty="0"/>
              <a:t>Koko jäsenistöstä miehiä 67 %</a:t>
            </a:r>
          </a:p>
          <a:p>
            <a:r>
              <a:rPr lang="fi-FI" dirty="0"/>
              <a:t>Naisia lähes yhtä paljon harrastaja- ja ammattilaisjäsenissä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21065"/>
              </p:ext>
            </p:extLst>
          </p:nvPr>
        </p:nvGraphicFramePr>
        <p:xfrm>
          <a:off x="719403" y="4895741"/>
          <a:ext cx="9764602" cy="1790418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4061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3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400" dirty="0">
                          <a:effectLst/>
                        </a:rPr>
                        <a:t> Jäsentilastoa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2016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2015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2014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2013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2012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400">
                          <a:effectLst/>
                        </a:rPr>
                        <a:t>Uusia liittyneitä jäseniä 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143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195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174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144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144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Jäsenmäärä vuoden lopussa 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2052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1967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1949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1907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1887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Nettokasvu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42</a:t>
                      </a:r>
                      <a:endParaRPr lang="fi-FI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</a:t>
                      </a:r>
                      <a:endParaRPr lang="fi-FI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13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Jäsenistö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033653" y="2318353"/>
            <a:ext cx="1847231" cy="1864293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i-FI" sz="4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871</a:t>
            </a:r>
            <a:endParaRPr lang="fi-FI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33653" y="4614530"/>
            <a:ext cx="1847231" cy="1998921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i-FI" sz="42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1181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52261887"/>
              </p:ext>
            </p:extLst>
          </p:nvPr>
        </p:nvGraphicFramePr>
        <p:xfrm>
          <a:off x="4146697" y="2445944"/>
          <a:ext cx="8793126" cy="416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48224" y="1998923"/>
            <a:ext cx="2553071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400" dirty="0">
                <a:solidFill>
                  <a:srgbClr val="7B6A4D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Ammattilaisjäseniä</a:t>
            </a:r>
            <a:endParaRPr lang="fi-FI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224" y="4369985"/>
            <a:ext cx="234000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i-FI" sz="2400" dirty="0">
                <a:solidFill>
                  <a:srgbClr val="7B6A4D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Harrastajajäseniä</a:t>
            </a:r>
            <a:endParaRPr lang="fi-FI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77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Talous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5" y="2057400"/>
            <a:ext cx="7062520" cy="4119568"/>
          </a:xfrm>
        </p:spPr>
        <p:txBody>
          <a:bodyPr/>
          <a:lstStyle/>
          <a:p>
            <a:r>
              <a:rPr lang="fi-FI" dirty="0"/>
              <a:t>Jäsenmaksu pysynyt samana vuodesta  2014 </a:t>
            </a:r>
          </a:p>
          <a:p>
            <a:pPr lvl="1"/>
            <a:r>
              <a:rPr lang="fi-FI" dirty="0"/>
              <a:t>Jäsenmaksu 115 €</a:t>
            </a:r>
          </a:p>
          <a:p>
            <a:pPr lvl="1"/>
            <a:r>
              <a:rPr lang="fi-FI" dirty="0"/>
              <a:t>Liittymismaksu 204 €</a:t>
            </a:r>
          </a:p>
          <a:p>
            <a:pPr lvl="1"/>
            <a:r>
              <a:rPr lang="fi-FI" dirty="0" err="1"/>
              <a:t>OMGD:n</a:t>
            </a:r>
            <a:r>
              <a:rPr lang="fi-FI" dirty="0"/>
              <a:t> vuosimaksu 20 €</a:t>
            </a:r>
          </a:p>
          <a:p>
            <a:pPr lvl="1"/>
            <a:r>
              <a:rPr lang="fi-FI" dirty="0"/>
              <a:t>kilpimaksu 120 €</a:t>
            </a:r>
          </a:p>
          <a:p>
            <a:r>
              <a:rPr lang="fi-FI" dirty="0"/>
              <a:t>Jäsenmaksu jakautuu voutikuntien, Suomen Paistinkääntäjien ja Pariisin keskusjärjestön toiminnan mahdollistamiseksi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25" y="2742674"/>
            <a:ext cx="4098256" cy="27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86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Alueellinen</a:t>
            </a:r>
            <a:r>
              <a:rPr lang="en-US" dirty="0"/>
              <a:t> </a:t>
            </a:r>
            <a:r>
              <a:rPr lang="en-US" dirty="0" err="1"/>
              <a:t>toiminta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90653229"/>
              </p:ext>
            </p:extLst>
          </p:nvPr>
        </p:nvGraphicFramePr>
        <p:xfrm>
          <a:off x="620342" y="2119865"/>
          <a:ext cx="6343983" cy="455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15063"/>
              </p:ext>
            </p:extLst>
          </p:nvPr>
        </p:nvGraphicFramePr>
        <p:xfrm>
          <a:off x="7546051" y="1698116"/>
          <a:ext cx="4362413" cy="500508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57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782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 err="1">
                          <a:effectLst/>
                        </a:rPr>
                        <a:t>Bailliage</a:t>
                      </a:r>
                      <a:r>
                        <a:rPr lang="fi-FI" sz="1600" dirty="0">
                          <a:effectLst/>
                        </a:rPr>
                        <a:t> (Voutikunta)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Bailli (vouti)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Pohjanmaa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Kaj Lax 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>
                          <a:effectLst/>
                        </a:rPr>
                        <a:t>Kalevala</a:t>
                      </a:r>
                      <a:endParaRPr lang="fi-FI" sz="200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>
                          <a:effectLst/>
                        </a:rPr>
                        <a:t>Matti Virtaala</a:t>
                      </a:r>
                      <a:endParaRPr lang="fi-FI" sz="200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Karjala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Heikki Koskinen 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93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Helsinki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>
                          <a:effectLst/>
                        </a:rPr>
                        <a:t>Jyrki Tarvonen</a:t>
                      </a:r>
                      <a:endParaRPr lang="fi-FI" sz="200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Jyväskylä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Sari </a:t>
                      </a:r>
                      <a:r>
                        <a:rPr lang="fi-FI" sz="1600" dirty="0" err="1">
                          <a:effectLst/>
                        </a:rPr>
                        <a:t>Harvia-Jyllinmaa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Lahti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>
                          <a:effectLst/>
                        </a:rPr>
                        <a:t>Arja Hornborg</a:t>
                      </a:r>
                      <a:endParaRPr lang="fi-FI" sz="200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Laponie (Lappi)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Juha Laurila 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Oulu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>
                          <a:effectLst/>
                        </a:rPr>
                        <a:t>Kari Liukkunen </a:t>
                      </a:r>
                      <a:endParaRPr lang="fi-FI" sz="200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Savo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Juhani Simpanen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393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Tampere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>
                          <a:effectLst/>
                        </a:rPr>
                        <a:t>Mikko Reinikka</a:t>
                      </a:r>
                      <a:endParaRPr lang="fi-FI" sz="200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4829">
                <a:tc>
                  <a:txBody>
                    <a:bodyPr/>
                    <a:lstStyle/>
                    <a:p>
                      <a:pPr marL="179705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Turku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D9961"/>
                    </a:solidFill>
                  </a:tcPr>
                </a:tc>
                <a:tc>
                  <a:txBody>
                    <a:bodyPr/>
                    <a:lstStyle/>
                    <a:p>
                      <a:pPr marL="179705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i-FI" sz="1600" dirty="0">
                          <a:effectLst/>
                        </a:rPr>
                        <a:t>Turkka Oiva </a:t>
                      </a:r>
                      <a:endParaRPr lang="fi-FI" sz="2000" dirty="0">
                        <a:solidFill>
                          <a:srgbClr val="7B6A4D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B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22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Kilpiyritykset</a:t>
            </a:r>
            <a:r>
              <a:rPr lang="en-US" dirty="0"/>
              <a:t> </a:t>
            </a:r>
            <a:r>
              <a:rPr lang="en-US" dirty="0" err="1"/>
              <a:t>vuonna</a:t>
            </a:r>
            <a:r>
              <a:rPr lang="en-US" dirty="0"/>
              <a:t> 2016</a:t>
            </a:r>
          </a:p>
        </p:txBody>
      </p:sp>
      <p:sp>
        <p:nvSpPr>
          <p:cNvPr id="3" name="Oval 2"/>
          <p:cNvSpPr/>
          <p:nvPr/>
        </p:nvSpPr>
        <p:spPr>
          <a:xfrm>
            <a:off x="1066987" y="2496456"/>
            <a:ext cx="1253832" cy="1291772"/>
          </a:xfrm>
          <a:prstGeom prst="ellipse">
            <a:avLst/>
          </a:prstGeom>
          <a:solidFill>
            <a:srgbClr val="003FBC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i-FI" sz="44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75</a:t>
            </a:r>
            <a:endParaRPr lang="fi-FI" sz="20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987" y="2054172"/>
            <a:ext cx="186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AD9961"/>
                </a:solidFill>
              </a:rPr>
              <a:t>Kilpiravintoloita</a:t>
            </a:r>
            <a:endParaRPr lang="en-US" dirty="0">
              <a:solidFill>
                <a:srgbClr val="AD996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7730" y="2090648"/>
            <a:ext cx="186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D9961"/>
                </a:solidFill>
              </a:rPr>
              <a:t>Catering </a:t>
            </a:r>
            <a:r>
              <a:rPr lang="en-US" dirty="0" err="1">
                <a:solidFill>
                  <a:srgbClr val="AD9961"/>
                </a:solidFill>
              </a:rPr>
              <a:t>yrityksiä</a:t>
            </a:r>
            <a:endParaRPr lang="en-US" dirty="0">
              <a:solidFill>
                <a:srgbClr val="AD996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557" y="2090648"/>
            <a:ext cx="196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AD9961"/>
                </a:solidFill>
              </a:rPr>
              <a:t>Elintarvikeyrityksiä</a:t>
            </a:r>
            <a:endParaRPr lang="en-US" dirty="0">
              <a:solidFill>
                <a:srgbClr val="AD996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077215" y="2496456"/>
            <a:ext cx="1253832" cy="1291772"/>
          </a:xfrm>
          <a:prstGeom prst="ellipse">
            <a:avLst/>
          </a:prstGeom>
          <a:solidFill>
            <a:srgbClr val="003FBC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i-FI" sz="4400" dirty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255185" y="2496456"/>
            <a:ext cx="1253832" cy="1291772"/>
          </a:xfrm>
          <a:prstGeom prst="ellipse">
            <a:avLst/>
          </a:prstGeom>
          <a:solidFill>
            <a:srgbClr val="003FBC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i-FI" sz="4400" dirty="0">
                <a:ea typeface="SimSun" panose="02010600030101010101" pitchFamily="2" charset="-122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0819" y="4114241"/>
            <a:ext cx="34293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b="1" dirty="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Uutena kilvet saivat: 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Lahden Seurahuone, Lahti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Ravintola Urban, Kuopio 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Ravintola PikkuVeli, Ylivieska 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Ravintola Juurella, Seinäjoki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Ravintola Kielo, Joensuu 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Ravintola GÖSTA, Mänttä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Ravintola Tundra, Kuusamo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4547" y="4294562"/>
            <a:ext cx="3244362" cy="1569660"/>
          </a:xfrm>
          <a:prstGeom prst="rect">
            <a:avLst/>
          </a:prstGeom>
          <a:noFill/>
          <a:ln w="31750">
            <a:solidFill>
              <a:srgbClr val="FF0000">
                <a:alpha val="44000"/>
              </a:srgbClr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AD99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Kilvestä</a:t>
            </a:r>
            <a:r>
              <a:rPr lang="en-US" b="1" dirty="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luopuivat</a:t>
            </a:r>
            <a:r>
              <a:rPr lang="en-US" b="1" dirty="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ravintola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Yksi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elintarvikemyymälä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547" y="2169874"/>
            <a:ext cx="4517945" cy="18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80922"/>
      </p:ext>
    </p:extLst>
  </p:cSld>
  <p:clrMapOvr>
    <a:masterClrMapping/>
  </p:clrMapOvr>
</p:sld>
</file>

<file path=ppt/theme/theme1.xml><?xml version="1.0" encoding="utf-8"?>
<a:theme xmlns:a="http://schemas.openxmlformats.org/drawingml/2006/main" name="Rotisse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 Rotisseurs [Compatibility Mode]" id="{9283CF68-28BB-427C-95DE-BDE0040CBEAC}" vid="{7C2EABDC-B30B-40A9-9B0C-D397944AC0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ppt-pohja Rotisseurs_2017</Template>
  <TotalTime>0</TotalTime>
  <Words>559</Words>
  <Application>Microsoft Office PowerPoint</Application>
  <PresentationFormat>Laajakuva</PresentationFormat>
  <Paragraphs>166</Paragraphs>
  <Slides>13</Slides>
  <Notes>2</Notes>
  <HiddenSlides>1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Rotisseurs</vt:lpstr>
      <vt:lpstr>Chaîne des Rôtisseurs –Suomen paistinkääntäjät</vt:lpstr>
      <vt:lpstr>Järjestön misio ja visio</vt:lpstr>
      <vt:lpstr>Toiminnan organisointi</vt:lpstr>
      <vt:lpstr>Viestintä</vt:lpstr>
      <vt:lpstr>Jäsenistö </vt:lpstr>
      <vt:lpstr>Jäsenistö</vt:lpstr>
      <vt:lpstr>Talous</vt:lpstr>
      <vt:lpstr>Alueellinen toiminta</vt:lpstr>
      <vt:lpstr>Kilpiyritykset vuonna 2016</vt:lpstr>
      <vt:lpstr>Kilpipäivä 23.4.2016</vt:lpstr>
      <vt:lpstr>Nuorten kilpailut</vt:lpstr>
      <vt:lpstr>Kapitulit</vt:lpstr>
      <vt:lpstr>Toiminta vuonna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Chaîne des Rôtisseurs –Suomen paistinkääntäjät</dc:title>
  <dc:creator>Johanna Kaarina Hornborg-Ojala, UPM</dc:creator>
  <cp:lastModifiedBy>Niki Malmros</cp:lastModifiedBy>
  <cp:revision>27</cp:revision>
  <dcterms:created xsi:type="dcterms:W3CDTF">2017-08-19T15:52:50Z</dcterms:created>
  <dcterms:modified xsi:type="dcterms:W3CDTF">2026-02-24T17:30:43Z</dcterms:modified>
</cp:coreProperties>
</file>