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56" r:id="rId3"/>
    <p:sldId id="284" r:id="rId4"/>
    <p:sldId id="313" r:id="rId5"/>
    <p:sldId id="302" r:id="rId6"/>
    <p:sldId id="312" r:id="rId7"/>
    <p:sldId id="296" r:id="rId8"/>
    <p:sldId id="299" r:id="rId9"/>
    <p:sldId id="298" r:id="rId10"/>
    <p:sldId id="295" r:id="rId11"/>
    <p:sldId id="310" r:id="rId12"/>
    <p:sldId id="311" r:id="rId13"/>
    <p:sldId id="300" r:id="rId14"/>
    <p:sldId id="314" r:id="rId15"/>
    <p:sldId id="301" r:id="rId16"/>
    <p:sldId id="303" r:id="rId17"/>
    <p:sldId id="305" r:id="rId18"/>
    <p:sldId id="309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 autoAdjust="0"/>
  </p:normalViewPr>
  <p:slideViewPr>
    <p:cSldViewPr>
      <p:cViewPr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B4667-B4DC-4BE5-957C-47F340A9C169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C72C4-A7A8-4D0A-B0C6-5779BBB5018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312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72C4-A7A8-4D0A-B0C6-5779BBB5018A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Palkittavat perustajajäsenet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72C4-A7A8-4D0A-B0C6-5779BBB5018A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Jafet</a:t>
            </a:r>
            <a:r>
              <a:rPr lang="fi-FI" dirty="0" smtClean="0"/>
              <a:t> Jauhiainen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72C4-A7A8-4D0A-B0C6-5779BBB5018A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Palkittavat joukkueet N70 M70, Leppä ja Järvinen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72C4-A7A8-4D0A-B0C6-5779BBB5018A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Ahkerat Siltavirta, Pyykönen,</a:t>
            </a:r>
            <a:r>
              <a:rPr lang="fi-FI" baseline="0" dirty="0" smtClean="0"/>
              <a:t> Patana, Jalonen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72C4-A7A8-4D0A-B0C6-5779BBB5018A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CC3F-37F7-4E2C-9BDA-6B5C2AA34DF1}" type="datetimeFigureOut">
              <a:rPr lang="fi-FI" smtClean="0"/>
              <a:pPr/>
              <a:t>17.9.2024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3785-92A1-4E43-B2AF-9CFD92782672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Terva Lentis log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7000" contrast="-16000"/>
          </a:blip>
          <a:stretch>
            <a:fillRect/>
          </a:stretch>
        </p:blipFill>
        <p:spPr>
          <a:xfrm>
            <a:off x="251520" y="1042735"/>
            <a:ext cx="8712966" cy="4642421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SM-TURNAUKSET</a:t>
            </a:r>
            <a:endParaRPr lang="fi-FI" sz="4000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dirty="0" err="1" smtClean="0"/>
              <a:t>Terva-Lentis</a:t>
            </a:r>
            <a:r>
              <a:rPr lang="fi-FI" sz="2000" dirty="0" smtClean="0"/>
              <a:t>  on osallistunut vuosittain mahdollisimman monen ikäluokan SM-turnaukseen</a:t>
            </a:r>
          </a:p>
          <a:p>
            <a:r>
              <a:rPr lang="fi-FI" sz="2000" dirty="0" smtClean="0"/>
              <a:t>Vuosina 2014-2024 seura on voittanut yhteensä 28 mitalia, joista kultaa on 6 kpl, hopeaa 12 kpl ja pronssia 10 kpl. Mitaleista miehet ovat saaneet 21 kpl ja naiset 8 kpl.</a:t>
            </a:r>
          </a:p>
          <a:p>
            <a:r>
              <a:rPr lang="fi-FI" sz="2000" dirty="0" smtClean="0"/>
              <a:t>Vuodet 2013, 2024 ja 2015 olivat ”kultaisia” vuosia miesjoukkueiden saavutettua neljä kultaa.</a:t>
            </a:r>
          </a:p>
          <a:p>
            <a:r>
              <a:rPr lang="fi-FI" sz="2000" dirty="0" err="1" smtClean="0"/>
              <a:t>TerLen</a:t>
            </a:r>
            <a:r>
              <a:rPr lang="fi-FI" sz="2000" dirty="0" smtClean="0"/>
              <a:t> menestyneimmät joukkueet ovat viime vuosina olleet M65 ja M70 sekä N65 ja N70.</a:t>
            </a:r>
          </a:p>
          <a:p>
            <a:r>
              <a:rPr lang="fi-FI" sz="2000" dirty="0" smtClean="0"/>
              <a:t>Viimeisimmän Suomen mestaruuden on saavuttanut N70 vuonna 2023.</a:t>
            </a:r>
          </a:p>
          <a:p>
            <a:r>
              <a:rPr lang="fi-FI" sz="2000" dirty="0" smtClean="0"/>
              <a:t>Koronavuosina 2020-21 pelattiin vai yksi SM-turnaus vuonna 2021. Silloin M65 voitti hopeaa.</a:t>
            </a:r>
          </a:p>
          <a:p>
            <a:r>
              <a:rPr lang="fi-FI" sz="2000" dirty="0" smtClean="0"/>
              <a:t>Vuoden 2024 miesten ikäluokkien 75, 80 ja 84 peruuntui </a:t>
            </a:r>
            <a:r>
              <a:rPr lang="fi-FI" sz="2000" dirty="0" err="1" smtClean="0"/>
              <a:t>TerLen</a:t>
            </a:r>
            <a:r>
              <a:rPr lang="fi-FI" sz="2000" dirty="0" smtClean="0"/>
              <a:t> osalta ratarikon vuoksi.</a:t>
            </a:r>
            <a:endParaRPr lang="fi-FI" sz="2000" dirty="0"/>
          </a:p>
        </p:txBody>
      </p:sp>
    </p:spTree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N70 SM 2023 KULTAA</a:t>
            </a:r>
            <a:endParaRPr lang="fi-FI" sz="4000" dirty="0"/>
          </a:p>
        </p:txBody>
      </p:sp>
      <p:pic>
        <p:nvPicPr>
          <p:cNvPr id="4" name="Sisällön paikkamerkki 3" descr="IMG-20230128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68760"/>
            <a:ext cx="6476537" cy="5184576"/>
          </a:xfrm>
        </p:spPr>
      </p:pic>
    </p:spTree>
  </p:cSld>
  <p:clrMapOvr>
    <a:masterClrMapping/>
  </p:clrMapOvr>
  <p:transition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M70 SM 2022 HOPEAA</a:t>
            </a:r>
            <a:endParaRPr lang="fi-FI" dirty="0"/>
          </a:p>
        </p:txBody>
      </p:sp>
      <p:pic>
        <p:nvPicPr>
          <p:cNvPr id="4" name="Sisällön paikkamerkki 3" descr="SM 2022-Hopeajoukkue Miehet 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8591" y="1600200"/>
            <a:ext cx="5726817" cy="4525963"/>
          </a:xfrm>
        </p:spPr>
      </p:pic>
    </p:spTree>
  </p:cSld>
  <p:clrMapOvr>
    <a:masterClrMapping/>
  </p:clrMapOvr>
  <p:transition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MUUT TURNAUKSET</a:t>
            </a:r>
            <a:endParaRPr lang="fi-FI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Seura osallistuu mies- ja naisjoukkueilla vuosittain seuraaviin  turnauksiin:  Valkea kaupunki, Katinkulta, Kultavaskooli, Hilla, Homenokka, Kaamos ja Jer53y</a:t>
            </a:r>
          </a:p>
          <a:p>
            <a:r>
              <a:rPr lang="fi-FI" sz="2000" dirty="0" smtClean="0"/>
              <a:t>Nuoret miehet osallistuivat 2024 Keväthankiturnaukseen Oulunsalossa.</a:t>
            </a:r>
          </a:p>
          <a:p>
            <a:r>
              <a:rPr lang="fi-FI" sz="2000" dirty="0" smtClean="0"/>
              <a:t>Höglund, Järvenpää ja Järvinen osallistuivat kesällä 2024 Tampereella pelattuun Beachin SM-turnaukseen, sarja oli M70.</a:t>
            </a:r>
          </a:p>
          <a:p>
            <a:r>
              <a:rPr lang="fi-FI" sz="2000" dirty="0" smtClean="0"/>
              <a:t>Naiset osallistuivat 2024 Iivo-turnaukseen </a:t>
            </a:r>
            <a:r>
              <a:rPr lang="fi-FI" sz="2000" dirty="0" err="1" smtClean="0"/>
              <a:t>Ii:ssä</a:t>
            </a:r>
            <a:r>
              <a:rPr lang="fi-FI" sz="2000" dirty="0" smtClean="0"/>
              <a:t>. Naiset pelasivat vuonna 2023 paikallissarjassa.</a:t>
            </a:r>
          </a:p>
          <a:p>
            <a:r>
              <a:rPr lang="fi-FI" sz="2000" dirty="0" smtClean="0"/>
              <a:t>Seura on järjestänyt vuosittain 2-3 omaa turnausta, Kinkunsulatus- sekä kevään ja syksyn Yhteisikä-turnaukset. Vuonna 2024 luovuttiin kevään yhteisikäturnauksen järjestämisestä turnausruuhkan vuoksi. </a:t>
            </a:r>
          </a:p>
          <a:p>
            <a:r>
              <a:rPr lang="fi-FI" sz="2000" dirty="0" smtClean="0"/>
              <a:t>Vuonna 2024 pelataan 30-vuotis- Juhlaturnaus 19.-20.10.</a:t>
            </a:r>
            <a:endParaRPr lang="fi-FI" sz="2000" dirty="0"/>
          </a:p>
        </p:txBody>
      </p:sp>
    </p:spTree>
  </p:cSld>
  <p:clrMapOvr>
    <a:masterClrMapping/>
  </p:clrMapOvr>
  <p:transition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HILLATURNAUS 2024 ROVANIEMI</a:t>
            </a:r>
            <a:br>
              <a:rPr lang="fi-FI" sz="3200" dirty="0" smtClean="0"/>
            </a:br>
            <a:r>
              <a:rPr lang="fi-FI" sz="3200" dirty="0" smtClean="0"/>
              <a:t>M75 KULTAA</a:t>
            </a:r>
            <a:endParaRPr lang="fi-FI" sz="3200" dirty="0"/>
          </a:p>
        </p:txBody>
      </p:sp>
      <p:pic>
        <p:nvPicPr>
          <p:cNvPr id="4" name="Sisällön paikkamerkki 3" descr="M75-kultajouk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</p:cSld>
  <p:clrMapOvr>
    <a:masterClrMapping/>
  </p:clrMapOvr>
  <p:transition advTm="5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TALOUS JA VARAINHANKINTA</a:t>
            </a:r>
            <a:endParaRPr lang="fi-FI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 smtClean="0"/>
              <a:t>Seura hankkii tuloja osallistumalla vuosittain Koululaisturnauksen ja </a:t>
            </a:r>
            <a:r>
              <a:rPr lang="fi-FI" sz="2400" dirty="0" err="1" smtClean="0"/>
              <a:t>Terwa-maratonin</a:t>
            </a:r>
            <a:r>
              <a:rPr lang="fi-FI" sz="2400" dirty="0" smtClean="0"/>
              <a:t> järjestelyihin. </a:t>
            </a:r>
          </a:p>
          <a:p>
            <a:r>
              <a:rPr lang="fi-FI" sz="2400" dirty="0" smtClean="0"/>
              <a:t>Osallistuminen on vapaaehtoista, mutta jäsenet ovat olleet kiitettävästi mukana tapahtumissa.</a:t>
            </a:r>
          </a:p>
          <a:p>
            <a:r>
              <a:rPr lang="fi-FI" sz="2400" dirty="0" smtClean="0"/>
              <a:t>Lisäksi tuloja saadaan omien turnausten osallistumismaksuista</a:t>
            </a:r>
          </a:p>
          <a:p>
            <a:r>
              <a:rPr lang="fi-FI" sz="2400" dirty="0" smtClean="0"/>
              <a:t>Kaupungilta saadaan vuosittain toiminta-avustusta</a:t>
            </a:r>
          </a:p>
          <a:p>
            <a:r>
              <a:rPr lang="fi-FI" sz="2400" dirty="0" smtClean="0"/>
              <a:t>Em. tulolähteiden arvo on noin 7000 €.</a:t>
            </a:r>
          </a:p>
          <a:p>
            <a:r>
              <a:rPr lang="fi-FI" sz="2400" dirty="0" smtClean="0"/>
              <a:t>Jäsenmaksuja kertyy vuonna 2024 noin 5200 €. </a:t>
            </a:r>
          </a:p>
          <a:p>
            <a:r>
              <a:rPr lang="fi-FI" sz="2400" dirty="0" smtClean="0"/>
              <a:t>Jäsenmaksut ovat tänä vuonna 40 € alle 80 </a:t>
            </a:r>
            <a:r>
              <a:rPr lang="fi-FI" sz="2400" dirty="0" err="1" smtClean="0"/>
              <a:t>vuotiailta</a:t>
            </a:r>
            <a:r>
              <a:rPr lang="fi-FI" sz="2400" dirty="0" smtClean="0"/>
              <a:t> ja sitä vanhemmilta 20 €.</a:t>
            </a:r>
          </a:p>
          <a:p>
            <a:r>
              <a:rPr lang="fi-FI" sz="2400" dirty="0" smtClean="0"/>
              <a:t>Jäsenmaksut on voitu pitää alhaisina onnistuneen varainhankinnan johdosta.</a:t>
            </a:r>
            <a:endParaRPr lang="fi-FI" sz="2400" dirty="0"/>
          </a:p>
        </p:txBody>
      </p:sp>
    </p:spTree>
  </p:cSld>
  <p:clrMapOvr>
    <a:masterClrMapping/>
  </p:clrMapOvr>
  <p:transition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MENOT</a:t>
            </a:r>
            <a:endParaRPr lang="fi-FI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 smtClean="0"/>
              <a:t>Seuran suurimmat vuotuiset menot ovat:</a:t>
            </a:r>
          </a:p>
          <a:p>
            <a:r>
              <a:rPr lang="fi-FI" sz="2800" dirty="0" smtClean="0"/>
              <a:t>Turnausten ja sarjojen osallistumismaksut.</a:t>
            </a:r>
          </a:p>
          <a:p>
            <a:r>
              <a:rPr lang="fi-FI" sz="2800" dirty="0" smtClean="0"/>
              <a:t>Salivuokrat: OSAO, </a:t>
            </a:r>
            <a:r>
              <a:rPr lang="fi-FI" sz="2800" dirty="0" err="1" smtClean="0"/>
              <a:t>Tupos</a:t>
            </a:r>
            <a:r>
              <a:rPr lang="fi-FI" sz="2800" dirty="0" smtClean="0"/>
              <a:t> ja Myllyojan iltavuoro.</a:t>
            </a:r>
          </a:p>
          <a:p>
            <a:r>
              <a:rPr lang="fi-FI" sz="2800" dirty="0" smtClean="0"/>
              <a:t>Toiminnan kulut: palkinnot, kokouskulut, peliasut, pallot ym.</a:t>
            </a:r>
          </a:p>
          <a:p>
            <a:pPr>
              <a:buNone/>
            </a:pPr>
            <a:endParaRPr lang="fi-FI" sz="2800" dirty="0"/>
          </a:p>
        </p:txBody>
      </p:sp>
    </p:spTree>
  </p:cSld>
  <p:clrMapOvr>
    <a:masterClrMapping/>
  </p:clrMapOvr>
  <p:transition advTm="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TIEDOTUS</a:t>
            </a:r>
            <a:endParaRPr lang="fi-FI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800" dirty="0" smtClean="0"/>
              <a:t>Seuran tiedotuskanavat ovat:</a:t>
            </a:r>
          </a:p>
          <a:p>
            <a:r>
              <a:rPr lang="fi-FI" sz="2400" dirty="0" err="1" smtClean="0"/>
              <a:t>Terva-Lentiksen</a:t>
            </a:r>
            <a:r>
              <a:rPr lang="fi-FI" sz="2400" dirty="0" smtClean="0"/>
              <a:t> </a:t>
            </a:r>
            <a:r>
              <a:rPr lang="fi-FI" sz="2400" dirty="0" err="1" smtClean="0"/>
              <a:t>Sporttisaitti</a:t>
            </a:r>
            <a:endParaRPr lang="fi-FI" sz="2400" dirty="0" smtClean="0"/>
          </a:p>
          <a:p>
            <a:r>
              <a:rPr lang="fi-FI" sz="2400" dirty="0" smtClean="0"/>
              <a:t>Nimenhuuto; ilmoittautuminen saleille ja viestit pelaajille</a:t>
            </a:r>
          </a:p>
          <a:p>
            <a:r>
              <a:rPr lang="fi-FI" sz="2400" dirty="0" smtClean="0"/>
              <a:t>Sähköposti</a:t>
            </a:r>
          </a:p>
          <a:p>
            <a:r>
              <a:rPr lang="fi-FI" sz="2400" dirty="0" smtClean="0"/>
              <a:t>Tekstiviesti niille joilla ei ole </a:t>
            </a:r>
            <a:r>
              <a:rPr lang="fi-FI" sz="2400" dirty="0" err="1" smtClean="0"/>
              <a:t>email-osoitetta</a:t>
            </a:r>
            <a:r>
              <a:rPr lang="fi-FI" sz="2400" dirty="0" smtClean="0"/>
              <a:t> (10 jäsentä)</a:t>
            </a:r>
          </a:p>
          <a:p>
            <a:r>
              <a:rPr lang="fi-FI" sz="2400" dirty="0" smtClean="0"/>
              <a:t>Seuran virallinen ilmoituslehti on Kaleva.</a:t>
            </a:r>
            <a:endParaRPr lang="fi-FI" sz="2400" dirty="0"/>
          </a:p>
        </p:txBody>
      </p:sp>
    </p:spTree>
  </p:cSld>
  <p:clrMapOvr>
    <a:masterClrMapping/>
  </p:clrMapOvr>
  <p:transition advTm="5000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SEURABIISI</a:t>
            </a:r>
            <a:endParaRPr lang="fi-FI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dirty="0" smtClean="0"/>
              <a:t>Yhteispelillä me onnistutaan</a:t>
            </a:r>
          </a:p>
          <a:p>
            <a:pPr>
              <a:buNone/>
            </a:pPr>
            <a:r>
              <a:rPr lang="fi-FI" sz="1600" dirty="0" smtClean="0"/>
              <a:t>(Säv. Ja san. Jore Rajaniemi 2024)</a:t>
            </a:r>
          </a:p>
          <a:p>
            <a:pPr>
              <a:buNone/>
            </a:pPr>
            <a:endParaRPr lang="fi-FI" sz="1600" dirty="0" smtClean="0"/>
          </a:p>
          <a:p>
            <a:pPr>
              <a:buNone/>
            </a:pPr>
            <a:r>
              <a:rPr lang="fi-FI" sz="1600" dirty="0" smtClean="0"/>
              <a:t>(Intro)</a:t>
            </a:r>
          </a:p>
          <a:p>
            <a:pPr>
              <a:buAutoNum type="arabicPeriod"/>
            </a:pPr>
            <a:r>
              <a:rPr lang="fi-FI" sz="1600" dirty="0" smtClean="0"/>
              <a:t>Oulun </a:t>
            </a:r>
            <a:r>
              <a:rPr lang="fi-FI" sz="1600" dirty="0" err="1" smtClean="0"/>
              <a:t>Terva-Lentis</a:t>
            </a:r>
            <a:r>
              <a:rPr lang="fi-FI" sz="1600" dirty="0" smtClean="0"/>
              <a:t> Suomen kuulu on</a:t>
            </a:r>
          </a:p>
          <a:p>
            <a:pPr>
              <a:buNone/>
            </a:pPr>
            <a:r>
              <a:rPr lang="fi-FI" sz="1600" dirty="0" smtClean="0"/>
              <a:t>	-94 syntyi seura verraton.</a:t>
            </a:r>
          </a:p>
          <a:p>
            <a:pPr>
              <a:buNone/>
            </a:pPr>
            <a:r>
              <a:rPr lang="fi-FI" sz="1600" dirty="0" smtClean="0"/>
              <a:t>	Kuntoilua hauskaa läpi elämän,</a:t>
            </a:r>
          </a:p>
          <a:p>
            <a:pPr>
              <a:buNone/>
            </a:pPr>
            <a:r>
              <a:rPr lang="fi-FI" sz="1600" dirty="0" smtClean="0"/>
              <a:t>	tätä halutaan me enemmän.</a:t>
            </a:r>
          </a:p>
          <a:p>
            <a:pPr>
              <a:buNone/>
            </a:pPr>
            <a:endParaRPr lang="fi-FI" sz="1600" dirty="0" smtClean="0"/>
          </a:p>
          <a:p>
            <a:pPr>
              <a:buAutoNum type="arabicPeriod" startAt="2"/>
            </a:pPr>
            <a:r>
              <a:rPr lang="fi-FI" sz="1600" dirty="0" smtClean="0"/>
              <a:t>Oulun </a:t>
            </a:r>
            <a:r>
              <a:rPr lang="fi-FI" sz="1600" dirty="0" err="1" smtClean="0"/>
              <a:t>Terva-Lentis</a:t>
            </a:r>
            <a:r>
              <a:rPr lang="fi-FI" sz="1600" dirty="0" smtClean="0"/>
              <a:t> paljon matkustaa,</a:t>
            </a:r>
          </a:p>
          <a:p>
            <a:pPr>
              <a:buNone/>
            </a:pPr>
            <a:r>
              <a:rPr lang="fi-FI" sz="1600" dirty="0" smtClean="0"/>
              <a:t>	ympäri Suomen turnausta pelataan.</a:t>
            </a:r>
          </a:p>
          <a:p>
            <a:pPr>
              <a:buNone/>
            </a:pPr>
            <a:r>
              <a:rPr lang="fi-FI" sz="1600" dirty="0" smtClean="0"/>
              <a:t>	Voimat eivät lopu ehkä milloinkaan</a:t>
            </a:r>
          </a:p>
          <a:p>
            <a:pPr>
              <a:buNone/>
            </a:pPr>
            <a:r>
              <a:rPr lang="fi-FI" sz="1600" dirty="0" smtClean="0"/>
              <a:t>	pelikaverit kun kannustaa</a:t>
            </a:r>
          </a:p>
          <a:p>
            <a:pPr>
              <a:buNone/>
            </a:pPr>
            <a:endParaRPr lang="fi-FI" sz="16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1600" dirty="0" smtClean="0"/>
              <a:t>	(B-osa)</a:t>
            </a:r>
          </a:p>
          <a:p>
            <a:pPr>
              <a:buNone/>
            </a:pPr>
            <a:r>
              <a:rPr lang="fi-FI" sz="1600" dirty="0" smtClean="0"/>
              <a:t>	Isken torjun ja passailen,</a:t>
            </a:r>
          </a:p>
          <a:p>
            <a:pPr>
              <a:buNone/>
            </a:pPr>
            <a:r>
              <a:rPr lang="fi-FI" sz="1600" dirty="0" smtClean="0"/>
              <a:t>	ässäsyötöillä pisteitä teen.</a:t>
            </a:r>
          </a:p>
          <a:p>
            <a:pPr>
              <a:buNone/>
            </a:pPr>
            <a:r>
              <a:rPr lang="fi-FI" sz="1600" dirty="0" smtClean="0"/>
              <a:t>	Takakentällä pääse en huilaamaan,</a:t>
            </a:r>
          </a:p>
          <a:p>
            <a:pPr>
              <a:buNone/>
            </a:pPr>
            <a:r>
              <a:rPr lang="fi-FI" sz="1600" dirty="0" smtClean="0"/>
              <a:t>	kun pallon pelastajaa tarvitaan.</a:t>
            </a:r>
          </a:p>
          <a:p>
            <a:pPr>
              <a:buNone/>
            </a:pPr>
            <a:endParaRPr lang="fi-FI" sz="1600" dirty="0" smtClean="0"/>
          </a:p>
          <a:p>
            <a:pPr>
              <a:buAutoNum type="arabicPeriod" startAt="3"/>
            </a:pPr>
            <a:r>
              <a:rPr lang="fi-FI" sz="1600" dirty="0" smtClean="0"/>
              <a:t>Oulun </a:t>
            </a:r>
            <a:r>
              <a:rPr lang="fi-FI" sz="1600" dirty="0" err="1" smtClean="0"/>
              <a:t>Terva-Lentis</a:t>
            </a:r>
            <a:r>
              <a:rPr lang="fi-FI" sz="1600" dirty="0" smtClean="0"/>
              <a:t> ylös ponnistaa,</a:t>
            </a:r>
          </a:p>
          <a:p>
            <a:pPr>
              <a:buNone/>
            </a:pPr>
            <a:r>
              <a:rPr lang="fi-FI" sz="1600" dirty="0" smtClean="0"/>
              <a:t>	perinteitä on mistä ammentaa.</a:t>
            </a:r>
          </a:p>
          <a:p>
            <a:pPr>
              <a:buNone/>
            </a:pPr>
            <a:r>
              <a:rPr lang="fi-FI" sz="1600" dirty="0" smtClean="0"/>
              <a:t>	Ystävien joukko aina innostaa.</a:t>
            </a:r>
          </a:p>
          <a:p>
            <a:pPr>
              <a:buNone/>
            </a:pPr>
            <a:r>
              <a:rPr lang="fi-FI" sz="1600" dirty="0" smtClean="0"/>
              <a:t>	Yhteispelillä me onnistutaan.</a:t>
            </a:r>
          </a:p>
          <a:p>
            <a:pPr>
              <a:buNone/>
            </a:pPr>
            <a:endParaRPr lang="fi-FI" sz="1600" dirty="0" smtClean="0"/>
          </a:p>
          <a:p>
            <a:pPr>
              <a:buNone/>
            </a:pPr>
            <a:r>
              <a:rPr lang="fi-FI" sz="1600" dirty="0" smtClean="0"/>
              <a:t>	(B-osa) Soolo</a:t>
            </a:r>
          </a:p>
          <a:p>
            <a:pPr>
              <a:buAutoNum type="arabicPeriod" startAt="3"/>
            </a:pPr>
            <a:r>
              <a:rPr lang="fi-FI" sz="1600" dirty="0" smtClean="0"/>
              <a:t>Oulun </a:t>
            </a:r>
            <a:r>
              <a:rPr lang="fi-FI" sz="1600" dirty="0" err="1" smtClean="0"/>
              <a:t>Terva-Lentis</a:t>
            </a:r>
            <a:r>
              <a:rPr lang="fi-FI" sz="1600" dirty="0" smtClean="0"/>
              <a:t> ylös ponnistaa….</a:t>
            </a:r>
          </a:p>
          <a:p>
            <a:pPr>
              <a:buNone/>
            </a:pPr>
            <a:r>
              <a:rPr lang="fi-FI" sz="1600" dirty="0" smtClean="0"/>
              <a:t>	x2</a:t>
            </a:r>
            <a:endParaRPr lang="fi-FI" sz="1600" dirty="0"/>
          </a:p>
        </p:txBody>
      </p:sp>
    </p:spTree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60650"/>
            <a:ext cx="7772400" cy="6120678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TERVA-LENTIS ON SENIORIEN IKIOMA LENTOPALLOSEURA. SEURA ON TOIMINUT 30 VUOTTA.</a:t>
            </a:r>
            <a:endParaRPr lang="fi-FI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 anchor="t"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TERVA-LENTIS ON PERUSTETTU 23.11.1994 </a:t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 smtClean="0">
                <a:latin typeface="Arial" pitchFamily="34" charset="0"/>
                <a:cs typeface="Arial" pitchFamily="34" charset="0"/>
              </a:rPr>
              <a:t>JÄSENIKSI OTETAAN KAIKKI 35 VUOTTA TÄYTTÄNEET NAISET JA MIEHET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dirty="0" smtClean="0">
                <a:latin typeface="Arial" pitchFamily="34" charset="0"/>
                <a:cs typeface="Arial" pitchFamily="34" charset="0"/>
              </a:rPr>
            </a:br>
            <a:r>
              <a:rPr lang="fi-FI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dirty="0" smtClean="0">
                <a:latin typeface="Arial" pitchFamily="34" charset="0"/>
                <a:cs typeface="Arial" pitchFamily="34" charset="0"/>
              </a:rPr>
            </a:br>
            <a:endParaRPr lang="fi-FI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PERUSTAJAJÄSENET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Ari Pietilä, edesmennyt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Erkki Äikää, edesmennyt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Esko Kylmänen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Seppo Kupila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Erkki Korhonen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Jussi Seppälä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Juhani Joensuu, edesmennyt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Väinö Juntunen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Pentti </a:t>
            </a:r>
            <a:r>
              <a:rPr lang="fi-FI" dirty="0" err="1" smtClean="0">
                <a:latin typeface="Arial" pitchFamily="34" charset="0"/>
                <a:cs typeface="Arial" pitchFamily="34" charset="0"/>
              </a:rPr>
              <a:t>Aakko</a:t>
            </a:r>
            <a:endParaRPr lang="fi-FI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Paavo </a:t>
            </a:r>
            <a:r>
              <a:rPr lang="fi-FI" dirty="0" err="1" smtClean="0">
                <a:latin typeface="Arial" pitchFamily="34" charset="0"/>
                <a:cs typeface="Arial" pitchFamily="34" charset="0"/>
              </a:rPr>
              <a:t>Molander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 edesmennyt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Matti Sipola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Heikki Seppänen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Jouko Järvenpää</a:t>
            </a:r>
          </a:p>
          <a:p>
            <a:pPr>
              <a:buNone/>
            </a:pPr>
            <a:r>
              <a:rPr lang="fi-FI" dirty="0" smtClean="0">
                <a:latin typeface="Arial" pitchFamily="34" charset="0"/>
                <a:cs typeface="Arial" pitchFamily="34" charset="0"/>
              </a:rPr>
              <a:t>Timo Kumpuniemi, edesmennyt</a:t>
            </a:r>
          </a:p>
          <a:p>
            <a:endParaRPr lang="fi-FI" dirty="0"/>
          </a:p>
        </p:txBody>
      </p:sp>
    </p:spTree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TAVOITTEET</a:t>
            </a:r>
            <a:endParaRPr lang="fi-FI" sz="40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Seuran tavoitteena on saada mukaan lentopalloa harrastavat ja siitä kiinnostuneet seniori-ikäiset miehet ja naiset.</a:t>
            </a:r>
          </a:p>
          <a:p>
            <a:r>
              <a:rPr lang="fi-FI" sz="2400" dirty="0" smtClean="0"/>
              <a:t>Seura järjestää jäsenilleen riittävän määrän harjoitusvuoroja</a:t>
            </a:r>
          </a:p>
          <a:p>
            <a:r>
              <a:rPr lang="fi-FI" sz="2400" dirty="0" smtClean="0"/>
              <a:t>Seura luo edellytykset siihen, että mahdollisimman moni voi osallistua pelaajana turnauksiin.</a:t>
            </a:r>
          </a:p>
          <a:p>
            <a:r>
              <a:rPr lang="fi-FI" sz="2400" dirty="0" smtClean="0"/>
              <a:t>Seura huolehtii siitä, että jäseniä kohdellaan kunnioittavasti ja tasapuolisesti.</a:t>
            </a:r>
          </a:p>
          <a:p>
            <a:r>
              <a:rPr lang="fi-FI" sz="2400" dirty="0" smtClean="0"/>
              <a:t>Seura luo hyvät edellytykset sosiaaliselle kanssakäymiselle ja yhdessäololle.</a:t>
            </a:r>
          </a:p>
          <a:p>
            <a:r>
              <a:rPr lang="fi-FI" sz="2400" dirty="0" smtClean="0"/>
              <a:t>Ja muistammehan, että liike on lääke</a:t>
            </a:r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HALLINTO JA PÄÄTÖKSENTEKO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i-FI" sz="2000" dirty="0" smtClean="0"/>
              <a:t>	Vuodessa pidetään kaksi yleistä kokousta:</a:t>
            </a:r>
          </a:p>
          <a:p>
            <a:r>
              <a:rPr lang="fi-FI" sz="2000" dirty="0" smtClean="0"/>
              <a:t>Syysvuosikokous, jossa valitaan seuraavalle vuodelle johtokunnan </a:t>
            </a:r>
          </a:p>
          <a:p>
            <a:pPr>
              <a:buNone/>
            </a:pPr>
            <a:r>
              <a:rPr lang="fi-FI" sz="2000" dirty="0" smtClean="0"/>
              <a:t>	puheenjohtaja, varsinaiset jäsenet sekä toiminnantarkastajat. Lisäksi käsitellään tulevan vuoden talousarvio ja toimintasuunnitelma.</a:t>
            </a:r>
          </a:p>
          <a:p>
            <a:r>
              <a:rPr lang="fi-FI" sz="2000" dirty="0" smtClean="0"/>
              <a:t>Kevätvuosikokouksessa käsitellään edellisen vuoden tilinpäätökseen liittyvät asiat.</a:t>
            </a:r>
          </a:p>
          <a:p>
            <a:endParaRPr lang="fi-FI" sz="2000" dirty="0" smtClean="0"/>
          </a:p>
          <a:p>
            <a:r>
              <a:rPr lang="fi-FI" sz="2000" dirty="0" smtClean="0"/>
              <a:t>Seuran käytännön hallinnosta ja toiminnan pyörittämisestä vastaa johtokunta. Johtokunnan kokouksia pidetään noin 10 kpl vuodessa.</a:t>
            </a:r>
          </a:p>
          <a:p>
            <a:r>
              <a:rPr lang="fi-FI" sz="2000" dirty="0" smtClean="0"/>
              <a:t>Johtokunta valitsee sisältään sihteerin ja varapuheenjohtajan.</a:t>
            </a:r>
          </a:p>
          <a:p>
            <a:endParaRPr lang="fi-FI" sz="2000" dirty="0" smtClean="0"/>
          </a:p>
          <a:p>
            <a:r>
              <a:rPr lang="fi-FI" sz="2000" dirty="0" smtClean="0"/>
              <a:t>Johtokunnan puheenjohtajina ovat  toimineet: Ari Pietilä, Olli </a:t>
            </a:r>
            <a:r>
              <a:rPr lang="fi-FI" sz="2000" dirty="0" err="1" smtClean="0"/>
              <a:t>Isopoussu</a:t>
            </a:r>
            <a:r>
              <a:rPr lang="fi-FI" sz="2000" dirty="0" smtClean="0"/>
              <a:t>, Esko Kylmänen, Ari Alatalo, Markku Lassila ja Kari Rusi</a:t>
            </a:r>
          </a:p>
          <a:p>
            <a:pPr>
              <a:buNone/>
            </a:pPr>
            <a:r>
              <a:rPr lang="fi-FI" sz="2000" dirty="0" smtClean="0"/>
              <a:t>	</a:t>
            </a:r>
            <a:endParaRPr lang="fi-FI" sz="2000" dirty="0"/>
          </a:p>
        </p:txBody>
      </p:sp>
    </p:spTree>
  </p:cSld>
  <p:clrMapOvr>
    <a:masterClrMapping/>
  </p:clrMapOvr>
  <p:transition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JÄSENISTÖ</a:t>
            </a:r>
            <a:endParaRPr lang="fi-FI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fi-FI" sz="2000" dirty="0" smtClean="0"/>
              <a:t>Pääosin seuran jäsenet ovat Oululaisia, mutta jäseniä on myös lähikunnista ja kauempaakin. Voidaankin sanoa, että </a:t>
            </a:r>
            <a:r>
              <a:rPr lang="fi-FI" sz="2000" dirty="0" err="1" smtClean="0"/>
              <a:t>Terva-Lentis</a:t>
            </a:r>
            <a:r>
              <a:rPr lang="fi-FI" sz="2000" dirty="0" smtClean="0"/>
              <a:t> edustaa </a:t>
            </a:r>
            <a:r>
              <a:rPr lang="fi-FI" sz="2000" dirty="0" err="1" smtClean="0"/>
              <a:t>Pohjois-Suomalaista</a:t>
            </a:r>
            <a:r>
              <a:rPr lang="fi-FI" sz="2000" dirty="0" smtClean="0"/>
              <a:t> veteraanilentopalloilua.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Jäsenien ikäjakauma on 49-88 vuotta vuonna 2024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Jäseniä on tällä hetkellä 152, miehiä 123 ja naisia 29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Jäseniä oli vuonna </a:t>
            </a:r>
            <a:r>
              <a:rPr lang="fi-FI" sz="2000" dirty="0" smtClean="0"/>
              <a:t>2012 noin 230</a:t>
            </a:r>
            <a:r>
              <a:rPr lang="fi-FI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Mm. koronavuodet verottivat jäsenmäärää ja vuoden 2021 lopussa jäsenmäärä oli 122.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Vuosina 2023 ja -24 seuraan liittyi jäsenhankintakampanjan ansiosta uusia jäseniä noin 40. Enimmäkseen uudet jäsenet olivat nuoria miehiä.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Samoina vuosina eri syistä lopettaneita oli 19</a:t>
            </a:r>
          </a:p>
          <a:p>
            <a:pPr>
              <a:buFont typeface="Wingdings" pitchFamily="2" charset="2"/>
              <a:buChar char="§"/>
            </a:pPr>
            <a:r>
              <a:rPr lang="fi-FI" sz="2000" dirty="0" smtClean="0"/>
              <a:t>Seuran vanhin jäsen on </a:t>
            </a:r>
            <a:r>
              <a:rPr lang="fi-FI" sz="2000" dirty="0" err="1" smtClean="0"/>
              <a:t>Jafet</a:t>
            </a:r>
            <a:r>
              <a:rPr lang="fi-FI" sz="2000" dirty="0" smtClean="0"/>
              <a:t> Jauhiainen. </a:t>
            </a:r>
            <a:r>
              <a:rPr lang="fi-FI" sz="2000" dirty="0" err="1" smtClean="0"/>
              <a:t>Jafet</a:t>
            </a:r>
            <a:r>
              <a:rPr lang="fi-FI" sz="2000" dirty="0" smtClean="0"/>
              <a:t> on täyttänyt 88 vuotta </a:t>
            </a:r>
            <a:endParaRPr lang="fi-FI" sz="2000" dirty="0"/>
          </a:p>
        </p:txBody>
      </p:sp>
    </p:spTree>
  </p:cSld>
  <p:clrMapOvr>
    <a:masterClrMapping/>
  </p:clrMapOvr>
  <p:transition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JÄSENMÄÄRÄT IKÄRYHMITTÄIN 2024</a:t>
            </a:r>
            <a:endParaRPr lang="fi-FI" sz="3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dirty="0" smtClean="0"/>
              <a:t>MIEHET</a:t>
            </a:r>
          </a:p>
          <a:p>
            <a:pPr>
              <a:buNone/>
            </a:pPr>
            <a:r>
              <a:rPr lang="fi-FI" sz="1800" dirty="0" smtClean="0"/>
              <a:t>Ikäryhmät 45-60</a:t>
            </a:r>
          </a:p>
          <a:p>
            <a:r>
              <a:rPr lang="fi-FI" sz="1800" dirty="0" smtClean="0"/>
              <a:t>27</a:t>
            </a:r>
          </a:p>
          <a:p>
            <a:pPr>
              <a:buNone/>
            </a:pPr>
            <a:r>
              <a:rPr lang="fi-FI" sz="1800" dirty="0" smtClean="0"/>
              <a:t>Ikäryhmä 65</a:t>
            </a:r>
          </a:p>
          <a:p>
            <a:r>
              <a:rPr lang="fi-FI" sz="1800" dirty="0" smtClean="0"/>
              <a:t>24</a:t>
            </a:r>
          </a:p>
          <a:p>
            <a:pPr>
              <a:buNone/>
            </a:pPr>
            <a:r>
              <a:rPr lang="fi-FI" sz="1800" dirty="0" smtClean="0"/>
              <a:t>Ikäryhmä 70</a:t>
            </a:r>
          </a:p>
          <a:p>
            <a:r>
              <a:rPr lang="fi-FI" sz="1800" dirty="0" smtClean="0"/>
              <a:t>19</a:t>
            </a:r>
          </a:p>
          <a:p>
            <a:pPr>
              <a:buNone/>
            </a:pPr>
            <a:r>
              <a:rPr lang="fi-FI" sz="1800" dirty="0" smtClean="0"/>
              <a:t>Ikäryhmä 75</a:t>
            </a:r>
          </a:p>
          <a:p>
            <a:r>
              <a:rPr lang="fi-FI" sz="1800" dirty="0" smtClean="0"/>
              <a:t>22</a:t>
            </a:r>
          </a:p>
          <a:p>
            <a:pPr>
              <a:buNone/>
            </a:pPr>
            <a:r>
              <a:rPr lang="fi-FI" sz="1800" dirty="0" smtClean="0"/>
              <a:t>Ikäryhmä 80</a:t>
            </a:r>
          </a:p>
          <a:p>
            <a:r>
              <a:rPr lang="fi-FI" sz="1800" dirty="0" smtClean="0"/>
              <a:t>16</a:t>
            </a:r>
          </a:p>
          <a:p>
            <a:pPr>
              <a:buNone/>
            </a:pPr>
            <a:r>
              <a:rPr lang="fi-FI" sz="1800" dirty="0" smtClean="0"/>
              <a:t>Ikäryhmä 84</a:t>
            </a:r>
          </a:p>
          <a:p>
            <a:r>
              <a:rPr lang="fi-FI" sz="1800" dirty="0" smtClean="0"/>
              <a:t>15</a:t>
            </a:r>
            <a:endParaRPr lang="fi-FI" sz="18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sz="2000" dirty="0" smtClean="0"/>
              <a:t>NAISET</a:t>
            </a:r>
          </a:p>
          <a:p>
            <a:pPr>
              <a:buNone/>
            </a:pPr>
            <a:r>
              <a:rPr lang="fi-FI" sz="1800" dirty="0" smtClean="0"/>
              <a:t>Ikäryhmä 45-50</a:t>
            </a:r>
          </a:p>
          <a:p>
            <a:r>
              <a:rPr lang="fi-FI" sz="1800" dirty="0" smtClean="0"/>
              <a:t>2</a:t>
            </a:r>
          </a:p>
          <a:p>
            <a:pPr>
              <a:buNone/>
            </a:pPr>
            <a:r>
              <a:rPr lang="fi-FI" sz="1800" dirty="0" smtClean="0"/>
              <a:t>Ikäryhmä 55</a:t>
            </a:r>
          </a:p>
          <a:p>
            <a:r>
              <a:rPr lang="fi-FI" sz="1800" dirty="0" smtClean="0"/>
              <a:t>3</a:t>
            </a:r>
          </a:p>
          <a:p>
            <a:pPr>
              <a:buNone/>
            </a:pPr>
            <a:r>
              <a:rPr lang="fi-FI" sz="1800" dirty="0" smtClean="0"/>
              <a:t>Ikäryhmä 60</a:t>
            </a:r>
          </a:p>
          <a:p>
            <a:r>
              <a:rPr lang="fi-FI" sz="1800" dirty="0" smtClean="0"/>
              <a:t>11</a:t>
            </a:r>
          </a:p>
          <a:p>
            <a:pPr>
              <a:buNone/>
            </a:pPr>
            <a:r>
              <a:rPr lang="fi-FI" sz="1800" dirty="0" smtClean="0"/>
              <a:t>Ikäryhmä 65</a:t>
            </a:r>
          </a:p>
          <a:p>
            <a:r>
              <a:rPr lang="fi-FI" sz="1800" dirty="0" smtClean="0"/>
              <a:t>4</a:t>
            </a:r>
          </a:p>
          <a:p>
            <a:pPr>
              <a:buNone/>
            </a:pPr>
            <a:r>
              <a:rPr lang="fi-FI" sz="1800" dirty="0" smtClean="0"/>
              <a:t>Ikäryhmä 70</a:t>
            </a:r>
          </a:p>
          <a:p>
            <a:r>
              <a:rPr lang="fi-FI" sz="1800" dirty="0" smtClean="0"/>
              <a:t>6</a:t>
            </a:r>
          </a:p>
          <a:p>
            <a:pPr>
              <a:buNone/>
            </a:pPr>
            <a:r>
              <a:rPr lang="fi-FI" sz="1800" dirty="0" smtClean="0"/>
              <a:t>Ikäryhmä 73+</a:t>
            </a:r>
          </a:p>
          <a:p>
            <a:r>
              <a:rPr lang="fi-FI" sz="1800" dirty="0" smtClean="0"/>
              <a:t>3</a:t>
            </a:r>
            <a:endParaRPr lang="fi-FI" sz="1800" dirty="0"/>
          </a:p>
        </p:txBody>
      </p:sp>
    </p:spTree>
  </p:cSld>
  <p:clrMapOvr>
    <a:masterClrMapping/>
  </p:clrMapOvr>
  <p:transition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SALIVUOROT 2024</a:t>
            </a:r>
            <a:endParaRPr lang="fi-FI" sz="4000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VUONNA 2024 TALVISALIVUOROJA ON 9 KPL / VIIKKO JA KESÄSALIVUOROJA 10 KPL / VIIKKO</a:t>
            </a:r>
          </a:p>
          <a:p>
            <a:pPr algn="ctr">
              <a:buNone/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LISÄKSI ON ERILLISVUOROJA HARJOUTUSPELEJÄ VARTEN</a:t>
            </a:r>
          </a:p>
          <a:p>
            <a:pPr algn="ctr">
              <a:buNone/>
            </a:pPr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SEURALLA ON VUONNA 2024 SALIVUOROJA  OULUHALLISSA, RAATISSA, MYLLYOJALLA, OSAO:LLA  JA TUPOKSELLA</a:t>
            </a:r>
          </a:p>
          <a:p>
            <a:pPr algn="ctr">
              <a:buNone/>
            </a:pPr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VUOROJEN KÄYTTÖASTE ON OLLUT KOHTUULLISEN HYVÄ</a:t>
            </a:r>
          </a:p>
          <a:p>
            <a:pPr algn="ctr">
              <a:buNone/>
            </a:pPr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VUODEN 2025 ALUSTA  ALKAA KAKSI UUTTA VUOROA /VIIKKO LINNANMAAN LIIKUNTAHALLISSA</a:t>
            </a:r>
          </a:p>
          <a:p>
            <a:pPr algn="ctr">
              <a:buNone/>
            </a:pPr>
            <a:endParaRPr lang="fi-FI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i-FI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dissolv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1680</TotalTime>
  <Words>720</Words>
  <Application>Microsoft Office PowerPoint</Application>
  <PresentationFormat>Näytössä katseltava diaesitys (4:3)</PresentationFormat>
  <Paragraphs>156</Paragraphs>
  <Slides>18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Office-teema</vt:lpstr>
      <vt:lpstr>Dia 1</vt:lpstr>
      <vt:lpstr>TERVA-LENTIS ON SENIORIEN IKIOMA LENTOPALLOSEURA. SEURA ON TOIMINUT 30 VUOTTA.</vt:lpstr>
      <vt:lpstr>TERVA-LENTIS ON PERUSTETTU 23.11.1994   JÄSENIKSI OTETAAN KAIKKI 35 VUOTTA TÄYTTÄNEET NAISET JA MIEHET  </vt:lpstr>
      <vt:lpstr>PERUSTAJAJÄSENET</vt:lpstr>
      <vt:lpstr>TAVOITTEET</vt:lpstr>
      <vt:lpstr>HALLINTO JA PÄÄTÖKSENTEKO</vt:lpstr>
      <vt:lpstr>JÄSENISTÖ</vt:lpstr>
      <vt:lpstr>JÄSENMÄÄRÄT IKÄRYHMITTÄIN 2024</vt:lpstr>
      <vt:lpstr>SALIVUOROT 2024</vt:lpstr>
      <vt:lpstr>SM-TURNAUKSET</vt:lpstr>
      <vt:lpstr>N70 SM 2023 KULTAA</vt:lpstr>
      <vt:lpstr>M70 SM 2022 HOPEAA</vt:lpstr>
      <vt:lpstr>MUUT TURNAUKSET</vt:lpstr>
      <vt:lpstr>HILLATURNAUS 2024 ROVANIEMI M75 KULTAA</vt:lpstr>
      <vt:lpstr>TALOUS JA VARAINHANKINTA</vt:lpstr>
      <vt:lpstr>MENOT</vt:lpstr>
      <vt:lpstr>TIEDOTUS</vt:lpstr>
      <vt:lpstr>SEURABIISI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SAISIKO JOTAIN ESITYSTÄ TAI VALOKUVIA NÄYTILLE ”KIERTÄMÄÄN” AUTOMAATIK</dc:title>
  <dc:creator>Markku Lassila</dc:creator>
  <cp:lastModifiedBy>Kari</cp:lastModifiedBy>
  <cp:revision>185</cp:revision>
  <dcterms:created xsi:type="dcterms:W3CDTF">2016-01-15T09:15:54Z</dcterms:created>
  <dcterms:modified xsi:type="dcterms:W3CDTF">2024-09-17T03:53:28Z</dcterms:modified>
</cp:coreProperties>
</file>