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8" r:id="rId3"/>
    <p:sldId id="257"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40E057-145A-4830-9895-183C5BF50499}"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3CD53E37-5FF3-4535-B483-AD7B81005648}">
      <dgm:prSet/>
      <dgm:spPr/>
      <dgm:t>
        <a:bodyPr/>
        <a:lstStyle/>
        <a:p>
          <a:r>
            <a:rPr lang="fi-FI" b="1" dirty="0"/>
            <a:t>Kiertotalous tarkoittaa taloudellista järjestelmää, jossa materiaalien ja resurssien käyttö pyritään optimoimaan niin, että ne kiertävät mahdollisimman tehokkaasti. </a:t>
          </a:r>
          <a:endParaRPr lang="en-US" dirty="0"/>
        </a:p>
      </dgm:t>
    </dgm:pt>
    <dgm:pt modelId="{437A8F01-2D09-46C4-A2AE-5D98D170B207}" type="parTrans" cxnId="{4B6172DA-9AB3-4897-A5D2-8C7A52AE75E6}">
      <dgm:prSet/>
      <dgm:spPr/>
      <dgm:t>
        <a:bodyPr/>
        <a:lstStyle/>
        <a:p>
          <a:endParaRPr lang="en-US"/>
        </a:p>
      </dgm:t>
    </dgm:pt>
    <dgm:pt modelId="{2C321915-CEAC-4103-AC7A-0F5C3B942C0A}" type="sibTrans" cxnId="{4B6172DA-9AB3-4897-A5D2-8C7A52AE75E6}">
      <dgm:prSet/>
      <dgm:spPr/>
      <dgm:t>
        <a:bodyPr/>
        <a:lstStyle/>
        <a:p>
          <a:endParaRPr lang="en-US"/>
        </a:p>
      </dgm:t>
    </dgm:pt>
    <dgm:pt modelId="{BD03F1A9-B5A8-473D-A783-0AB9CBAF6985}">
      <dgm:prSet/>
      <dgm:spPr/>
      <dgm:t>
        <a:bodyPr/>
        <a:lstStyle/>
        <a:p>
          <a:r>
            <a:rPr lang="fi-FI" b="1"/>
            <a:t>Pyritään vähentämään jätteen ja hukkaamisen määrää.</a:t>
          </a:r>
          <a:endParaRPr lang="en-US"/>
        </a:p>
      </dgm:t>
    </dgm:pt>
    <dgm:pt modelId="{0320FA10-4067-4495-95C4-0486523CA6BB}" type="parTrans" cxnId="{424E2B73-36F4-4B99-9B81-419E36F1B9D2}">
      <dgm:prSet/>
      <dgm:spPr/>
      <dgm:t>
        <a:bodyPr/>
        <a:lstStyle/>
        <a:p>
          <a:endParaRPr lang="en-US"/>
        </a:p>
      </dgm:t>
    </dgm:pt>
    <dgm:pt modelId="{4FC843D5-C0C9-4B7A-B310-AC1D4CEA60B9}" type="sibTrans" cxnId="{424E2B73-36F4-4B99-9B81-419E36F1B9D2}">
      <dgm:prSet/>
      <dgm:spPr/>
      <dgm:t>
        <a:bodyPr/>
        <a:lstStyle/>
        <a:p>
          <a:endParaRPr lang="en-US"/>
        </a:p>
      </dgm:t>
    </dgm:pt>
    <dgm:pt modelId="{1AFBF5EF-C22F-4376-B475-795D4A027A26}">
      <dgm:prSet/>
      <dgm:spPr/>
      <dgm:t>
        <a:bodyPr/>
        <a:lstStyle/>
        <a:p>
          <a:r>
            <a:rPr lang="fi-FI" b="1"/>
            <a:t>Sen sijaan, että tuotteita valmistettaisiin, käytettäisiin ja heitettäisiin pois, painotetaan niiden uudelleenkäyttöä, kierrätystä ja pitkäikäisyyttä.</a:t>
          </a:r>
          <a:endParaRPr lang="en-US"/>
        </a:p>
      </dgm:t>
    </dgm:pt>
    <dgm:pt modelId="{AB14C0D1-AE72-4678-98F7-097BF62F9A42}" type="parTrans" cxnId="{C8F5C817-A816-4EF8-89DB-1998E4B9298C}">
      <dgm:prSet/>
      <dgm:spPr/>
      <dgm:t>
        <a:bodyPr/>
        <a:lstStyle/>
        <a:p>
          <a:endParaRPr lang="en-US"/>
        </a:p>
      </dgm:t>
    </dgm:pt>
    <dgm:pt modelId="{3B57D2D4-62C2-4036-97FF-6D29AF82FF7B}" type="sibTrans" cxnId="{C8F5C817-A816-4EF8-89DB-1998E4B9298C}">
      <dgm:prSet/>
      <dgm:spPr/>
      <dgm:t>
        <a:bodyPr/>
        <a:lstStyle/>
        <a:p>
          <a:endParaRPr lang="en-US"/>
        </a:p>
      </dgm:t>
    </dgm:pt>
    <dgm:pt modelId="{1DFF8596-5177-4538-BA04-4E2FC5FA5666}">
      <dgm:prSet/>
      <dgm:spPr/>
      <dgm:t>
        <a:bodyPr/>
        <a:lstStyle/>
        <a:p>
          <a:r>
            <a:rPr lang="fi-FI" b="1"/>
            <a:t>Kiertotalous tarjoaa ratkaisuja ympäristöhaasteisiin, kuten luonnonvarojen ehtymiseen ja ilmastonmuutokseen, ja se voi edistää taloudellista kasvua!</a:t>
          </a:r>
          <a:endParaRPr lang="en-US"/>
        </a:p>
      </dgm:t>
    </dgm:pt>
    <dgm:pt modelId="{439816FA-EAE7-47AE-B63C-7EB84F845564}" type="parTrans" cxnId="{66FAE2DE-997A-41B4-8EA7-811DC7D0CBF1}">
      <dgm:prSet/>
      <dgm:spPr/>
      <dgm:t>
        <a:bodyPr/>
        <a:lstStyle/>
        <a:p>
          <a:endParaRPr lang="en-US"/>
        </a:p>
      </dgm:t>
    </dgm:pt>
    <dgm:pt modelId="{AD3AA6C6-C8AA-4C08-A04E-089E6D2FF6D4}" type="sibTrans" cxnId="{66FAE2DE-997A-41B4-8EA7-811DC7D0CBF1}">
      <dgm:prSet/>
      <dgm:spPr/>
      <dgm:t>
        <a:bodyPr/>
        <a:lstStyle/>
        <a:p>
          <a:endParaRPr lang="en-US"/>
        </a:p>
      </dgm:t>
    </dgm:pt>
    <dgm:pt modelId="{0FB00FE9-B4C2-4480-8FCB-15DD7DC89349}" type="pres">
      <dgm:prSet presAssocID="{3540E057-145A-4830-9895-183C5BF50499}" presName="Name0" presStyleCnt="0">
        <dgm:presLayoutVars>
          <dgm:dir/>
          <dgm:animLvl val="lvl"/>
          <dgm:resizeHandles val="exact"/>
        </dgm:presLayoutVars>
      </dgm:prSet>
      <dgm:spPr/>
    </dgm:pt>
    <dgm:pt modelId="{79B37F97-3983-4508-B547-D9AB899AEFC4}" type="pres">
      <dgm:prSet presAssocID="{1DFF8596-5177-4538-BA04-4E2FC5FA5666}" presName="boxAndChildren" presStyleCnt="0"/>
      <dgm:spPr/>
    </dgm:pt>
    <dgm:pt modelId="{704F3B7D-B5DB-41D7-8F6F-21F3039A188B}" type="pres">
      <dgm:prSet presAssocID="{1DFF8596-5177-4538-BA04-4E2FC5FA5666}" presName="parentTextBox" presStyleLbl="node1" presStyleIdx="0" presStyleCnt="2"/>
      <dgm:spPr/>
    </dgm:pt>
    <dgm:pt modelId="{32276BF5-B3B3-4B97-BB1E-4F555BA35FFA}" type="pres">
      <dgm:prSet presAssocID="{2C321915-CEAC-4103-AC7A-0F5C3B942C0A}" presName="sp" presStyleCnt="0"/>
      <dgm:spPr/>
    </dgm:pt>
    <dgm:pt modelId="{FE19A8F2-1CBD-4D88-B303-BDC6C7F4BA65}" type="pres">
      <dgm:prSet presAssocID="{3CD53E37-5FF3-4535-B483-AD7B81005648}" presName="arrowAndChildren" presStyleCnt="0"/>
      <dgm:spPr/>
    </dgm:pt>
    <dgm:pt modelId="{2501603F-693B-42F9-BAB8-F08135DB9AC6}" type="pres">
      <dgm:prSet presAssocID="{3CD53E37-5FF3-4535-B483-AD7B81005648}" presName="parentTextArrow" presStyleLbl="node1" presStyleIdx="0" presStyleCnt="2"/>
      <dgm:spPr/>
    </dgm:pt>
    <dgm:pt modelId="{43D76023-5027-49E7-9E80-9302072F7541}" type="pres">
      <dgm:prSet presAssocID="{3CD53E37-5FF3-4535-B483-AD7B81005648}" presName="arrow" presStyleLbl="node1" presStyleIdx="1" presStyleCnt="2"/>
      <dgm:spPr/>
    </dgm:pt>
    <dgm:pt modelId="{6302A39A-E382-4FF7-87D7-F11B43593233}" type="pres">
      <dgm:prSet presAssocID="{3CD53E37-5FF3-4535-B483-AD7B81005648}" presName="descendantArrow" presStyleCnt="0"/>
      <dgm:spPr/>
    </dgm:pt>
    <dgm:pt modelId="{8973937A-799C-42F6-A1E4-D2A06D1E4F1F}" type="pres">
      <dgm:prSet presAssocID="{BD03F1A9-B5A8-473D-A783-0AB9CBAF6985}" presName="childTextArrow" presStyleLbl="fgAccFollowNode1" presStyleIdx="0" presStyleCnt="2">
        <dgm:presLayoutVars>
          <dgm:bulletEnabled val="1"/>
        </dgm:presLayoutVars>
      </dgm:prSet>
      <dgm:spPr/>
    </dgm:pt>
    <dgm:pt modelId="{0D7E0733-A80D-4547-AC1C-828708D2916F}" type="pres">
      <dgm:prSet presAssocID="{1AFBF5EF-C22F-4376-B475-795D4A027A26}" presName="childTextArrow" presStyleLbl="fgAccFollowNode1" presStyleIdx="1" presStyleCnt="2">
        <dgm:presLayoutVars>
          <dgm:bulletEnabled val="1"/>
        </dgm:presLayoutVars>
      </dgm:prSet>
      <dgm:spPr/>
    </dgm:pt>
  </dgm:ptLst>
  <dgm:cxnLst>
    <dgm:cxn modelId="{C8F5C817-A816-4EF8-89DB-1998E4B9298C}" srcId="{3CD53E37-5FF3-4535-B483-AD7B81005648}" destId="{1AFBF5EF-C22F-4376-B475-795D4A027A26}" srcOrd="1" destOrd="0" parTransId="{AB14C0D1-AE72-4678-98F7-097BF62F9A42}" sibTransId="{3B57D2D4-62C2-4036-97FF-6D29AF82FF7B}"/>
    <dgm:cxn modelId="{60440327-8A82-4DEC-8FA1-C6527F26D74C}" type="presOf" srcId="{1AFBF5EF-C22F-4376-B475-795D4A027A26}" destId="{0D7E0733-A80D-4547-AC1C-828708D2916F}" srcOrd="0" destOrd="0" presId="urn:microsoft.com/office/officeart/2005/8/layout/process4"/>
    <dgm:cxn modelId="{EB7E6227-CDD5-4DD4-8432-1D4D2C026351}" type="presOf" srcId="{1DFF8596-5177-4538-BA04-4E2FC5FA5666}" destId="{704F3B7D-B5DB-41D7-8F6F-21F3039A188B}" srcOrd="0" destOrd="0" presId="urn:microsoft.com/office/officeart/2005/8/layout/process4"/>
    <dgm:cxn modelId="{5563AC38-20D9-414E-96A4-4CA052906797}" type="presOf" srcId="{BD03F1A9-B5A8-473D-A783-0AB9CBAF6985}" destId="{8973937A-799C-42F6-A1E4-D2A06D1E4F1F}" srcOrd="0" destOrd="0" presId="urn:microsoft.com/office/officeart/2005/8/layout/process4"/>
    <dgm:cxn modelId="{25FA8539-8AB8-4E06-A738-C15ECACECF7F}" type="presOf" srcId="{3CD53E37-5FF3-4535-B483-AD7B81005648}" destId="{43D76023-5027-49E7-9E80-9302072F7541}" srcOrd="1" destOrd="0" presId="urn:microsoft.com/office/officeart/2005/8/layout/process4"/>
    <dgm:cxn modelId="{831D6C42-CD13-44E4-8F32-C4614184EF85}" type="presOf" srcId="{3540E057-145A-4830-9895-183C5BF50499}" destId="{0FB00FE9-B4C2-4480-8FCB-15DD7DC89349}" srcOrd="0" destOrd="0" presId="urn:microsoft.com/office/officeart/2005/8/layout/process4"/>
    <dgm:cxn modelId="{424E2B73-36F4-4B99-9B81-419E36F1B9D2}" srcId="{3CD53E37-5FF3-4535-B483-AD7B81005648}" destId="{BD03F1A9-B5A8-473D-A783-0AB9CBAF6985}" srcOrd="0" destOrd="0" parTransId="{0320FA10-4067-4495-95C4-0486523CA6BB}" sibTransId="{4FC843D5-C0C9-4B7A-B310-AC1D4CEA60B9}"/>
    <dgm:cxn modelId="{4B6172DA-9AB3-4897-A5D2-8C7A52AE75E6}" srcId="{3540E057-145A-4830-9895-183C5BF50499}" destId="{3CD53E37-5FF3-4535-B483-AD7B81005648}" srcOrd="0" destOrd="0" parTransId="{437A8F01-2D09-46C4-A2AE-5D98D170B207}" sibTransId="{2C321915-CEAC-4103-AC7A-0F5C3B942C0A}"/>
    <dgm:cxn modelId="{66FAE2DE-997A-41B4-8EA7-811DC7D0CBF1}" srcId="{3540E057-145A-4830-9895-183C5BF50499}" destId="{1DFF8596-5177-4538-BA04-4E2FC5FA5666}" srcOrd="1" destOrd="0" parTransId="{439816FA-EAE7-47AE-B63C-7EB84F845564}" sibTransId="{AD3AA6C6-C8AA-4C08-A04E-089E6D2FF6D4}"/>
    <dgm:cxn modelId="{2895C0E9-EE50-4211-AF6C-44B2F574947D}" type="presOf" srcId="{3CD53E37-5FF3-4535-B483-AD7B81005648}" destId="{2501603F-693B-42F9-BAB8-F08135DB9AC6}" srcOrd="0" destOrd="0" presId="urn:microsoft.com/office/officeart/2005/8/layout/process4"/>
    <dgm:cxn modelId="{09E26C75-209A-44EB-806B-737199A0CFD3}" type="presParOf" srcId="{0FB00FE9-B4C2-4480-8FCB-15DD7DC89349}" destId="{79B37F97-3983-4508-B547-D9AB899AEFC4}" srcOrd="0" destOrd="0" presId="urn:microsoft.com/office/officeart/2005/8/layout/process4"/>
    <dgm:cxn modelId="{BB71D28A-9E8B-4BF4-A2CB-07564A446C5F}" type="presParOf" srcId="{79B37F97-3983-4508-B547-D9AB899AEFC4}" destId="{704F3B7D-B5DB-41D7-8F6F-21F3039A188B}" srcOrd="0" destOrd="0" presId="urn:microsoft.com/office/officeart/2005/8/layout/process4"/>
    <dgm:cxn modelId="{2EC8963E-84C7-4534-BDBA-BD0659B14468}" type="presParOf" srcId="{0FB00FE9-B4C2-4480-8FCB-15DD7DC89349}" destId="{32276BF5-B3B3-4B97-BB1E-4F555BA35FFA}" srcOrd="1" destOrd="0" presId="urn:microsoft.com/office/officeart/2005/8/layout/process4"/>
    <dgm:cxn modelId="{CD341DCD-94F7-4D7B-A5E6-6F7AAD7A2F8D}" type="presParOf" srcId="{0FB00FE9-B4C2-4480-8FCB-15DD7DC89349}" destId="{FE19A8F2-1CBD-4D88-B303-BDC6C7F4BA65}" srcOrd="2" destOrd="0" presId="urn:microsoft.com/office/officeart/2005/8/layout/process4"/>
    <dgm:cxn modelId="{8EE04352-DA38-49A7-A9AB-B0B1433D3810}" type="presParOf" srcId="{FE19A8F2-1CBD-4D88-B303-BDC6C7F4BA65}" destId="{2501603F-693B-42F9-BAB8-F08135DB9AC6}" srcOrd="0" destOrd="0" presId="urn:microsoft.com/office/officeart/2005/8/layout/process4"/>
    <dgm:cxn modelId="{DB517AF7-EC59-41C7-B662-1ADF3D173BAF}" type="presParOf" srcId="{FE19A8F2-1CBD-4D88-B303-BDC6C7F4BA65}" destId="{43D76023-5027-49E7-9E80-9302072F7541}" srcOrd="1" destOrd="0" presId="urn:microsoft.com/office/officeart/2005/8/layout/process4"/>
    <dgm:cxn modelId="{918F7B12-D033-4FDD-B771-A6E641FD1FC3}" type="presParOf" srcId="{FE19A8F2-1CBD-4D88-B303-BDC6C7F4BA65}" destId="{6302A39A-E382-4FF7-87D7-F11B43593233}" srcOrd="2" destOrd="0" presId="urn:microsoft.com/office/officeart/2005/8/layout/process4"/>
    <dgm:cxn modelId="{08968FBF-BD98-458C-BE5B-A8526907C5F2}" type="presParOf" srcId="{6302A39A-E382-4FF7-87D7-F11B43593233}" destId="{8973937A-799C-42F6-A1E4-D2A06D1E4F1F}" srcOrd="0" destOrd="0" presId="urn:microsoft.com/office/officeart/2005/8/layout/process4"/>
    <dgm:cxn modelId="{2FBBF0A5-7068-460A-9F5B-91EBD536BBEA}" type="presParOf" srcId="{6302A39A-E382-4FF7-87D7-F11B43593233}" destId="{0D7E0733-A80D-4547-AC1C-828708D2916F}"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5ABB86-9128-4ACB-91F2-24EFF78C3C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FE2F395-DFB5-4811-B778-D3F01A303BE8}">
      <dgm:prSet/>
      <dgm:spPr/>
      <dgm:t>
        <a:bodyPr/>
        <a:lstStyle/>
        <a:p>
          <a:pPr>
            <a:lnSpc>
              <a:spcPct val="100000"/>
            </a:lnSpc>
          </a:pPr>
          <a:r>
            <a:rPr lang="fi-FI" b="1" dirty="0"/>
            <a:t>Kiinnostaako 4H-yrittäjyys tai tienaaminen?</a:t>
          </a:r>
          <a:endParaRPr lang="en-US" dirty="0"/>
        </a:p>
      </dgm:t>
    </dgm:pt>
    <dgm:pt modelId="{AD2440BB-3B80-4A8B-A4AE-3853E4655138}" type="parTrans" cxnId="{518EC8C8-42EA-45A2-A959-94C2FC1DCC28}">
      <dgm:prSet/>
      <dgm:spPr/>
      <dgm:t>
        <a:bodyPr/>
        <a:lstStyle/>
        <a:p>
          <a:endParaRPr lang="en-US"/>
        </a:p>
      </dgm:t>
    </dgm:pt>
    <dgm:pt modelId="{2668DC85-5EB6-4283-B24C-8950B63AB2E4}" type="sibTrans" cxnId="{518EC8C8-42EA-45A2-A959-94C2FC1DCC28}">
      <dgm:prSet/>
      <dgm:spPr/>
      <dgm:t>
        <a:bodyPr/>
        <a:lstStyle/>
        <a:p>
          <a:pPr>
            <a:lnSpc>
              <a:spcPct val="100000"/>
            </a:lnSpc>
          </a:pPr>
          <a:endParaRPr lang="en-US"/>
        </a:p>
      </dgm:t>
    </dgm:pt>
    <dgm:pt modelId="{136D2DB9-DF9E-47DE-BBD3-F66755E7F386}">
      <dgm:prSet/>
      <dgm:spPr/>
      <dgm:t>
        <a:bodyPr/>
        <a:lstStyle/>
        <a:p>
          <a:pPr>
            <a:lnSpc>
              <a:spcPct val="100000"/>
            </a:lnSpc>
          </a:pPr>
          <a:r>
            <a:rPr lang="fi-FI" b="1" dirty="0"/>
            <a:t>Hankkeen avulla voit tienata rahaa, ja samalla tehdä hyvää ympäristölle!</a:t>
          </a:r>
          <a:endParaRPr lang="en-US" dirty="0"/>
        </a:p>
      </dgm:t>
    </dgm:pt>
    <dgm:pt modelId="{8751A7F0-DA8B-4C90-87F9-6E63661BF5CF}" type="parTrans" cxnId="{FE324DC5-376C-4A88-B06B-B2DA126D85E1}">
      <dgm:prSet/>
      <dgm:spPr/>
      <dgm:t>
        <a:bodyPr/>
        <a:lstStyle/>
        <a:p>
          <a:endParaRPr lang="en-US"/>
        </a:p>
      </dgm:t>
    </dgm:pt>
    <dgm:pt modelId="{D9853D1B-CC48-47A6-9BFE-51DC2FE0C401}" type="sibTrans" cxnId="{FE324DC5-376C-4A88-B06B-B2DA126D85E1}">
      <dgm:prSet/>
      <dgm:spPr/>
      <dgm:t>
        <a:bodyPr/>
        <a:lstStyle/>
        <a:p>
          <a:pPr>
            <a:lnSpc>
              <a:spcPct val="100000"/>
            </a:lnSpc>
          </a:pPr>
          <a:endParaRPr lang="en-US"/>
        </a:p>
      </dgm:t>
    </dgm:pt>
    <dgm:pt modelId="{AC5F104B-1B12-482C-8163-4AFAC43F8D36}">
      <dgm:prSet/>
      <dgm:spPr/>
      <dgm:t>
        <a:bodyPr/>
        <a:lstStyle/>
        <a:p>
          <a:pPr>
            <a:lnSpc>
              <a:spcPct val="100000"/>
            </a:lnSpc>
          </a:pPr>
          <a:r>
            <a:rPr lang="fi-FI" b="1" dirty="0"/>
            <a:t>Toteuttajat: Liedon, Maskun-Ruskon-Vahdon, Naantalin, Paimion-Sauvon ja Turun 4H-yhdistykset.</a:t>
          </a:r>
          <a:endParaRPr lang="en-US" dirty="0"/>
        </a:p>
      </dgm:t>
    </dgm:pt>
    <dgm:pt modelId="{37DF8789-6FC5-4648-93DD-B8ECBEDDFDDE}" type="parTrans" cxnId="{D7A3CEB8-11D1-4614-B73D-D2744294F0AF}">
      <dgm:prSet/>
      <dgm:spPr/>
      <dgm:t>
        <a:bodyPr/>
        <a:lstStyle/>
        <a:p>
          <a:endParaRPr lang="en-US"/>
        </a:p>
      </dgm:t>
    </dgm:pt>
    <dgm:pt modelId="{484DB157-FEB2-4620-A540-2388C67B13F1}" type="sibTrans" cxnId="{D7A3CEB8-11D1-4614-B73D-D2744294F0AF}">
      <dgm:prSet/>
      <dgm:spPr/>
      <dgm:t>
        <a:bodyPr/>
        <a:lstStyle/>
        <a:p>
          <a:pPr>
            <a:lnSpc>
              <a:spcPct val="100000"/>
            </a:lnSpc>
          </a:pPr>
          <a:endParaRPr lang="en-US"/>
        </a:p>
      </dgm:t>
    </dgm:pt>
    <dgm:pt modelId="{AEA78B7B-FFEB-4D0F-88DE-29CD6D4A28A5}">
      <dgm:prSet/>
      <dgm:spPr/>
      <dgm:t>
        <a:bodyPr/>
        <a:lstStyle/>
        <a:p>
          <a:pPr>
            <a:lnSpc>
              <a:spcPct val="100000"/>
            </a:lnSpc>
          </a:pPr>
          <a:r>
            <a:rPr lang="en-US" dirty="0" err="1"/>
            <a:t>Kiertotalouden</a:t>
          </a:r>
          <a:r>
            <a:rPr lang="en-US" dirty="0"/>
            <a:t> </a:t>
          </a:r>
          <a:r>
            <a:rPr lang="en-US" dirty="0" err="1"/>
            <a:t>hyödyntäminen</a:t>
          </a:r>
          <a:r>
            <a:rPr lang="en-US" dirty="0"/>
            <a:t> Nuorten </a:t>
          </a:r>
          <a:r>
            <a:rPr lang="en-US" dirty="0" err="1"/>
            <a:t>projekteissa</a:t>
          </a:r>
          <a:r>
            <a:rPr lang="en-US" dirty="0"/>
            <a:t>.</a:t>
          </a:r>
        </a:p>
      </dgm:t>
    </dgm:pt>
    <dgm:pt modelId="{0CBA4B1C-AF5D-468B-9700-14827FD1A799}" type="parTrans" cxnId="{FB43A19F-76E1-4506-A0C9-D60656A9F45B}">
      <dgm:prSet/>
      <dgm:spPr/>
      <dgm:t>
        <a:bodyPr/>
        <a:lstStyle/>
        <a:p>
          <a:endParaRPr lang="en-US"/>
        </a:p>
      </dgm:t>
    </dgm:pt>
    <dgm:pt modelId="{7CC2BE5A-BB52-48A1-B04F-239A88588FD5}" type="sibTrans" cxnId="{FB43A19F-76E1-4506-A0C9-D60656A9F45B}">
      <dgm:prSet/>
      <dgm:spPr/>
      <dgm:t>
        <a:bodyPr/>
        <a:lstStyle/>
        <a:p>
          <a:endParaRPr lang="en-US"/>
        </a:p>
      </dgm:t>
    </dgm:pt>
    <dgm:pt modelId="{2620B3E8-4CD9-4EA1-8015-ACDB2134FB86}" type="pres">
      <dgm:prSet presAssocID="{BC5ABB86-9128-4ACB-91F2-24EFF78C3CDD}" presName="linear" presStyleCnt="0">
        <dgm:presLayoutVars>
          <dgm:animLvl val="lvl"/>
          <dgm:resizeHandles val="exact"/>
        </dgm:presLayoutVars>
      </dgm:prSet>
      <dgm:spPr/>
    </dgm:pt>
    <dgm:pt modelId="{3F1458B3-AD87-48CC-A09A-A4CC780D828E}" type="pres">
      <dgm:prSet presAssocID="{BFE2F395-DFB5-4811-B778-D3F01A303BE8}" presName="parentText" presStyleLbl="node1" presStyleIdx="0" presStyleCnt="4">
        <dgm:presLayoutVars>
          <dgm:chMax val="0"/>
          <dgm:bulletEnabled val="1"/>
        </dgm:presLayoutVars>
      </dgm:prSet>
      <dgm:spPr/>
    </dgm:pt>
    <dgm:pt modelId="{C0277ECE-A3EB-4863-8E36-5DD13577E242}" type="pres">
      <dgm:prSet presAssocID="{2668DC85-5EB6-4283-B24C-8950B63AB2E4}" presName="spacer" presStyleCnt="0"/>
      <dgm:spPr/>
    </dgm:pt>
    <dgm:pt modelId="{AC08CF9D-5B59-4AC4-8FE5-A485530AFB17}" type="pres">
      <dgm:prSet presAssocID="{136D2DB9-DF9E-47DE-BBD3-F66755E7F386}" presName="parentText" presStyleLbl="node1" presStyleIdx="1" presStyleCnt="4">
        <dgm:presLayoutVars>
          <dgm:chMax val="0"/>
          <dgm:bulletEnabled val="1"/>
        </dgm:presLayoutVars>
      </dgm:prSet>
      <dgm:spPr/>
    </dgm:pt>
    <dgm:pt modelId="{0212C0B5-4BAA-4198-A653-136584BA91E3}" type="pres">
      <dgm:prSet presAssocID="{D9853D1B-CC48-47A6-9BFE-51DC2FE0C401}" presName="spacer" presStyleCnt="0"/>
      <dgm:spPr/>
    </dgm:pt>
    <dgm:pt modelId="{0AA7E2D2-B9D8-448C-A9C3-F9E8924817E7}" type="pres">
      <dgm:prSet presAssocID="{AC5F104B-1B12-482C-8163-4AFAC43F8D36}" presName="parentText" presStyleLbl="node1" presStyleIdx="2" presStyleCnt="4">
        <dgm:presLayoutVars>
          <dgm:chMax val="0"/>
          <dgm:bulletEnabled val="1"/>
        </dgm:presLayoutVars>
      </dgm:prSet>
      <dgm:spPr/>
    </dgm:pt>
    <dgm:pt modelId="{18851037-7596-4DAE-8EEA-9C9E2ABB031F}" type="pres">
      <dgm:prSet presAssocID="{484DB157-FEB2-4620-A540-2388C67B13F1}" presName="spacer" presStyleCnt="0"/>
      <dgm:spPr/>
    </dgm:pt>
    <dgm:pt modelId="{EAB36E53-4DA1-4587-B62A-48DCDB947C22}" type="pres">
      <dgm:prSet presAssocID="{AEA78B7B-FFEB-4D0F-88DE-29CD6D4A28A5}" presName="parentText" presStyleLbl="node1" presStyleIdx="3" presStyleCnt="4" custLinFactNeighborX="-36364" custLinFactNeighborY="-25134">
        <dgm:presLayoutVars>
          <dgm:chMax val="0"/>
          <dgm:bulletEnabled val="1"/>
        </dgm:presLayoutVars>
      </dgm:prSet>
      <dgm:spPr/>
    </dgm:pt>
  </dgm:ptLst>
  <dgm:cxnLst>
    <dgm:cxn modelId="{3E17060F-E5A0-4589-88F7-BE094DF180A6}" type="presOf" srcId="{AEA78B7B-FFEB-4D0F-88DE-29CD6D4A28A5}" destId="{EAB36E53-4DA1-4587-B62A-48DCDB947C22}" srcOrd="0" destOrd="0" presId="urn:microsoft.com/office/officeart/2005/8/layout/vList2"/>
    <dgm:cxn modelId="{B2B3F543-D08E-42C6-9682-94B03779D62D}" type="presOf" srcId="{BC5ABB86-9128-4ACB-91F2-24EFF78C3CDD}" destId="{2620B3E8-4CD9-4EA1-8015-ACDB2134FB86}" srcOrd="0" destOrd="0" presId="urn:microsoft.com/office/officeart/2005/8/layout/vList2"/>
    <dgm:cxn modelId="{FB43A19F-76E1-4506-A0C9-D60656A9F45B}" srcId="{BC5ABB86-9128-4ACB-91F2-24EFF78C3CDD}" destId="{AEA78B7B-FFEB-4D0F-88DE-29CD6D4A28A5}" srcOrd="3" destOrd="0" parTransId="{0CBA4B1C-AF5D-468B-9700-14827FD1A799}" sibTransId="{7CC2BE5A-BB52-48A1-B04F-239A88588FD5}"/>
    <dgm:cxn modelId="{B402C8A9-443B-412E-AB03-5D59299958A9}" type="presOf" srcId="{136D2DB9-DF9E-47DE-BBD3-F66755E7F386}" destId="{AC08CF9D-5B59-4AC4-8FE5-A485530AFB17}" srcOrd="0" destOrd="0" presId="urn:microsoft.com/office/officeart/2005/8/layout/vList2"/>
    <dgm:cxn modelId="{77DFAEB6-957D-45DC-971C-C5D5E15C8E76}" type="presOf" srcId="{AC5F104B-1B12-482C-8163-4AFAC43F8D36}" destId="{0AA7E2D2-B9D8-448C-A9C3-F9E8924817E7}" srcOrd="0" destOrd="0" presId="urn:microsoft.com/office/officeart/2005/8/layout/vList2"/>
    <dgm:cxn modelId="{D7A3CEB8-11D1-4614-B73D-D2744294F0AF}" srcId="{BC5ABB86-9128-4ACB-91F2-24EFF78C3CDD}" destId="{AC5F104B-1B12-482C-8163-4AFAC43F8D36}" srcOrd="2" destOrd="0" parTransId="{37DF8789-6FC5-4648-93DD-B8ECBEDDFDDE}" sibTransId="{484DB157-FEB2-4620-A540-2388C67B13F1}"/>
    <dgm:cxn modelId="{FE324DC5-376C-4A88-B06B-B2DA126D85E1}" srcId="{BC5ABB86-9128-4ACB-91F2-24EFF78C3CDD}" destId="{136D2DB9-DF9E-47DE-BBD3-F66755E7F386}" srcOrd="1" destOrd="0" parTransId="{8751A7F0-DA8B-4C90-87F9-6E63661BF5CF}" sibTransId="{D9853D1B-CC48-47A6-9BFE-51DC2FE0C401}"/>
    <dgm:cxn modelId="{518EC8C8-42EA-45A2-A959-94C2FC1DCC28}" srcId="{BC5ABB86-9128-4ACB-91F2-24EFF78C3CDD}" destId="{BFE2F395-DFB5-4811-B778-D3F01A303BE8}" srcOrd="0" destOrd="0" parTransId="{AD2440BB-3B80-4A8B-A4AE-3853E4655138}" sibTransId="{2668DC85-5EB6-4283-B24C-8950B63AB2E4}"/>
    <dgm:cxn modelId="{CA4908F0-EC83-456F-9416-2A78E3FD3001}" type="presOf" srcId="{BFE2F395-DFB5-4811-B778-D3F01A303BE8}" destId="{3F1458B3-AD87-48CC-A09A-A4CC780D828E}" srcOrd="0" destOrd="0" presId="urn:microsoft.com/office/officeart/2005/8/layout/vList2"/>
    <dgm:cxn modelId="{AA6D26D3-55AD-4DB1-8EB8-DF4B75952851}" type="presParOf" srcId="{2620B3E8-4CD9-4EA1-8015-ACDB2134FB86}" destId="{3F1458B3-AD87-48CC-A09A-A4CC780D828E}" srcOrd="0" destOrd="0" presId="urn:microsoft.com/office/officeart/2005/8/layout/vList2"/>
    <dgm:cxn modelId="{60AE67D1-3B08-431C-A144-33442D995FD6}" type="presParOf" srcId="{2620B3E8-4CD9-4EA1-8015-ACDB2134FB86}" destId="{C0277ECE-A3EB-4863-8E36-5DD13577E242}" srcOrd="1" destOrd="0" presId="urn:microsoft.com/office/officeart/2005/8/layout/vList2"/>
    <dgm:cxn modelId="{69191E16-BC73-4A84-B0A9-4122BBB9F261}" type="presParOf" srcId="{2620B3E8-4CD9-4EA1-8015-ACDB2134FB86}" destId="{AC08CF9D-5B59-4AC4-8FE5-A485530AFB17}" srcOrd="2" destOrd="0" presId="urn:microsoft.com/office/officeart/2005/8/layout/vList2"/>
    <dgm:cxn modelId="{DE606903-73F9-421F-8B6D-25795B5BBB3F}" type="presParOf" srcId="{2620B3E8-4CD9-4EA1-8015-ACDB2134FB86}" destId="{0212C0B5-4BAA-4198-A653-136584BA91E3}" srcOrd="3" destOrd="0" presId="urn:microsoft.com/office/officeart/2005/8/layout/vList2"/>
    <dgm:cxn modelId="{18408AA2-FCBD-4AEC-98E5-058EB8F00FD0}" type="presParOf" srcId="{2620B3E8-4CD9-4EA1-8015-ACDB2134FB86}" destId="{0AA7E2D2-B9D8-448C-A9C3-F9E8924817E7}" srcOrd="4" destOrd="0" presId="urn:microsoft.com/office/officeart/2005/8/layout/vList2"/>
    <dgm:cxn modelId="{E859F1E8-6AB6-4742-89E9-A3F0D207F8D3}" type="presParOf" srcId="{2620B3E8-4CD9-4EA1-8015-ACDB2134FB86}" destId="{18851037-7596-4DAE-8EEA-9C9E2ABB031F}" srcOrd="5" destOrd="0" presId="urn:microsoft.com/office/officeart/2005/8/layout/vList2"/>
    <dgm:cxn modelId="{99C389D1-6BD0-4094-819B-4042CDC312EF}" type="presParOf" srcId="{2620B3E8-4CD9-4EA1-8015-ACDB2134FB86}" destId="{EAB36E53-4DA1-4587-B62A-48DCDB947C2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4C3049-7ADE-44BA-B8A8-C55475939F23}"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24F1B3F2-7B1D-4962-B648-960E7CAB2E8A}">
      <dgm:prSet/>
      <dgm:spPr/>
      <dgm:t>
        <a:bodyPr/>
        <a:lstStyle/>
        <a:p>
          <a:r>
            <a:rPr lang="fi-FI" b="1" dirty="0"/>
            <a:t>Nuoret pääsevät toteuttamaan omia ideoitaan ja tienaamaan rahaa!</a:t>
          </a:r>
          <a:endParaRPr lang="en-US" dirty="0"/>
        </a:p>
      </dgm:t>
    </dgm:pt>
    <dgm:pt modelId="{D031EFCB-EC09-4C4B-B4F0-F4493763FC8A}" type="parTrans" cxnId="{ECA6E67E-6D3D-4AFA-9ADC-32154B69E928}">
      <dgm:prSet/>
      <dgm:spPr/>
      <dgm:t>
        <a:bodyPr/>
        <a:lstStyle/>
        <a:p>
          <a:endParaRPr lang="en-US"/>
        </a:p>
      </dgm:t>
    </dgm:pt>
    <dgm:pt modelId="{2AB34E62-1555-498B-A958-9BE6E7C5121C}" type="sibTrans" cxnId="{ECA6E67E-6D3D-4AFA-9ADC-32154B69E928}">
      <dgm:prSet/>
      <dgm:spPr/>
      <dgm:t>
        <a:bodyPr/>
        <a:lstStyle/>
        <a:p>
          <a:endParaRPr lang="en-US"/>
        </a:p>
      </dgm:t>
    </dgm:pt>
    <dgm:pt modelId="{46252CFF-63F0-4240-85A4-676F10993E40}">
      <dgm:prSet/>
      <dgm:spPr/>
      <dgm:t>
        <a:bodyPr/>
        <a:lstStyle/>
        <a:p>
          <a:r>
            <a:rPr lang="en-US" dirty="0" err="1"/>
            <a:t>Nuoret</a:t>
          </a:r>
          <a:r>
            <a:rPr lang="en-US" dirty="0"/>
            <a:t> </a:t>
          </a:r>
          <a:r>
            <a:rPr lang="en-US" dirty="0" err="1"/>
            <a:t>löytävät</a:t>
          </a:r>
          <a:r>
            <a:rPr lang="en-US" dirty="0"/>
            <a:t> </a:t>
          </a:r>
          <a:r>
            <a:rPr lang="en-US" dirty="0" err="1"/>
            <a:t>uusia</a:t>
          </a:r>
          <a:r>
            <a:rPr lang="en-US" dirty="0"/>
            <a:t> </a:t>
          </a:r>
          <a:r>
            <a:rPr lang="en-US" dirty="0" err="1"/>
            <a:t>työ</a:t>
          </a:r>
          <a:r>
            <a:rPr lang="en-US" dirty="0"/>
            <a:t>- ja </a:t>
          </a:r>
          <a:r>
            <a:rPr lang="en-US" dirty="0" err="1"/>
            <a:t>uramahdollisuuksia</a:t>
          </a:r>
          <a:r>
            <a:rPr lang="en-US" dirty="0"/>
            <a:t>.</a:t>
          </a:r>
        </a:p>
      </dgm:t>
    </dgm:pt>
    <dgm:pt modelId="{28987E80-4644-461E-8F4C-553E0EF6DE55}" type="parTrans" cxnId="{B6AD963A-F7E9-4A68-A474-4E1CACBC89F3}">
      <dgm:prSet/>
      <dgm:spPr/>
      <dgm:t>
        <a:bodyPr/>
        <a:lstStyle/>
        <a:p>
          <a:endParaRPr lang="en-US"/>
        </a:p>
      </dgm:t>
    </dgm:pt>
    <dgm:pt modelId="{7061F73E-0170-4614-9DE6-4FE1C33DDCCD}" type="sibTrans" cxnId="{B6AD963A-F7E9-4A68-A474-4E1CACBC89F3}">
      <dgm:prSet/>
      <dgm:spPr/>
      <dgm:t>
        <a:bodyPr/>
        <a:lstStyle/>
        <a:p>
          <a:endParaRPr lang="en-US"/>
        </a:p>
      </dgm:t>
    </dgm:pt>
    <dgm:pt modelId="{7F9185FF-3657-4F57-9D99-0D528A14D4CC}">
      <dgm:prSet/>
      <dgm:spPr/>
      <dgm:t>
        <a:bodyPr/>
        <a:lstStyle/>
        <a:p>
          <a:r>
            <a:rPr lang="fi-FI" b="1" dirty="0"/>
            <a:t>Auttaa nuoria löytämään sivuvirtoja, joita he pystyvät hyödyntämään omissa projekteissaan.</a:t>
          </a:r>
          <a:endParaRPr lang="en-US" dirty="0"/>
        </a:p>
      </dgm:t>
    </dgm:pt>
    <dgm:pt modelId="{17D5A355-7904-4F5B-B8FF-3F4B223A3B43}" type="parTrans" cxnId="{C6922533-2202-4CB8-A81F-6A15902DDCC2}">
      <dgm:prSet/>
      <dgm:spPr/>
      <dgm:t>
        <a:bodyPr/>
        <a:lstStyle/>
        <a:p>
          <a:endParaRPr lang="en-US"/>
        </a:p>
      </dgm:t>
    </dgm:pt>
    <dgm:pt modelId="{A1D0B1B0-8950-42C3-8CA3-072732EAAAD8}" type="sibTrans" cxnId="{C6922533-2202-4CB8-A81F-6A15902DDCC2}">
      <dgm:prSet/>
      <dgm:spPr/>
      <dgm:t>
        <a:bodyPr/>
        <a:lstStyle/>
        <a:p>
          <a:endParaRPr lang="en-US"/>
        </a:p>
      </dgm:t>
    </dgm:pt>
    <dgm:pt modelId="{3F0F4D12-17D2-46EA-9B81-4B3C9B044974}">
      <dgm:prSet/>
      <dgm:spPr/>
      <dgm:t>
        <a:bodyPr/>
        <a:lstStyle/>
        <a:p>
          <a:r>
            <a:rPr lang="fi-FI" b="1" dirty="0"/>
            <a:t>Uuden kiertotalouteen perustuvan toimintamallin käyttöönotto.</a:t>
          </a:r>
          <a:endParaRPr lang="en-US" dirty="0"/>
        </a:p>
      </dgm:t>
    </dgm:pt>
    <dgm:pt modelId="{4B28469A-DE66-46CC-811F-34E8E98CA2D5}" type="parTrans" cxnId="{0C3206E5-11C2-4C45-B78B-CFF51E8BEB44}">
      <dgm:prSet/>
      <dgm:spPr/>
      <dgm:t>
        <a:bodyPr/>
        <a:lstStyle/>
        <a:p>
          <a:endParaRPr lang="en-US"/>
        </a:p>
      </dgm:t>
    </dgm:pt>
    <dgm:pt modelId="{7968DE2F-D42E-47A4-B075-4540FD4E4465}" type="sibTrans" cxnId="{0C3206E5-11C2-4C45-B78B-CFF51E8BEB44}">
      <dgm:prSet/>
      <dgm:spPr/>
      <dgm:t>
        <a:bodyPr/>
        <a:lstStyle/>
        <a:p>
          <a:endParaRPr lang="en-US"/>
        </a:p>
      </dgm:t>
    </dgm:pt>
    <dgm:pt modelId="{65CFF2AD-BB6A-4F7F-A202-344FC34FCE50}">
      <dgm:prSet/>
      <dgm:spPr/>
      <dgm:t>
        <a:bodyPr/>
        <a:lstStyle/>
        <a:p>
          <a:r>
            <a:rPr lang="fi-FI" b="1" dirty="0"/>
            <a:t>Nuorilla on hyviin tekoihin pohjautuvaa järkevää tekemistä!</a:t>
          </a:r>
          <a:endParaRPr lang="en-US" dirty="0"/>
        </a:p>
      </dgm:t>
    </dgm:pt>
    <dgm:pt modelId="{D69C7FDA-3E7E-4612-A3E2-E5270E09DDA3}" type="parTrans" cxnId="{0E1FDFC2-F844-4386-8B34-9E3A7D9EB10E}">
      <dgm:prSet/>
      <dgm:spPr/>
      <dgm:t>
        <a:bodyPr/>
        <a:lstStyle/>
        <a:p>
          <a:endParaRPr lang="en-US"/>
        </a:p>
      </dgm:t>
    </dgm:pt>
    <dgm:pt modelId="{B6922909-0E1D-4733-A1C7-33DDAEEE4912}" type="sibTrans" cxnId="{0E1FDFC2-F844-4386-8B34-9E3A7D9EB10E}">
      <dgm:prSet/>
      <dgm:spPr/>
      <dgm:t>
        <a:bodyPr/>
        <a:lstStyle/>
        <a:p>
          <a:endParaRPr lang="en-US"/>
        </a:p>
      </dgm:t>
    </dgm:pt>
    <dgm:pt modelId="{FEB7D76D-E20F-42C1-A1DA-9F990DFF527D}" type="pres">
      <dgm:prSet presAssocID="{CA4C3049-7ADE-44BA-B8A8-C55475939F23}" presName="diagram" presStyleCnt="0">
        <dgm:presLayoutVars>
          <dgm:dir/>
          <dgm:resizeHandles val="exact"/>
        </dgm:presLayoutVars>
      </dgm:prSet>
      <dgm:spPr/>
    </dgm:pt>
    <dgm:pt modelId="{285E375A-EC6B-4C35-B164-B6096EA50711}" type="pres">
      <dgm:prSet presAssocID="{24F1B3F2-7B1D-4962-B648-960E7CAB2E8A}" presName="node" presStyleLbl="node1" presStyleIdx="0" presStyleCnt="5">
        <dgm:presLayoutVars>
          <dgm:bulletEnabled val="1"/>
        </dgm:presLayoutVars>
      </dgm:prSet>
      <dgm:spPr/>
    </dgm:pt>
    <dgm:pt modelId="{F410FA3A-F863-4CB9-8F23-F896516AF827}" type="pres">
      <dgm:prSet presAssocID="{2AB34E62-1555-498B-A958-9BE6E7C5121C}" presName="sibTrans" presStyleCnt="0"/>
      <dgm:spPr/>
    </dgm:pt>
    <dgm:pt modelId="{EC56BCBA-2CE6-436B-A366-23F85B5A041A}" type="pres">
      <dgm:prSet presAssocID="{46252CFF-63F0-4240-85A4-676F10993E40}" presName="node" presStyleLbl="node1" presStyleIdx="1" presStyleCnt="5">
        <dgm:presLayoutVars>
          <dgm:bulletEnabled val="1"/>
        </dgm:presLayoutVars>
      </dgm:prSet>
      <dgm:spPr/>
    </dgm:pt>
    <dgm:pt modelId="{4898C9A5-A7F0-44E1-B327-2E4C861C85C0}" type="pres">
      <dgm:prSet presAssocID="{7061F73E-0170-4614-9DE6-4FE1C33DDCCD}" presName="sibTrans" presStyleCnt="0"/>
      <dgm:spPr/>
    </dgm:pt>
    <dgm:pt modelId="{02060670-6E1B-409A-BC58-CA1C275A006D}" type="pres">
      <dgm:prSet presAssocID="{7F9185FF-3657-4F57-9D99-0D528A14D4CC}" presName="node" presStyleLbl="node1" presStyleIdx="2" presStyleCnt="5">
        <dgm:presLayoutVars>
          <dgm:bulletEnabled val="1"/>
        </dgm:presLayoutVars>
      </dgm:prSet>
      <dgm:spPr/>
    </dgm:pt>
    <dgm:pt modelId="{DC9AC4A7-6090-4A36-BEBB-3A6470488F46}" type="pres">
      <dgm:prSet presAssocID="{A1D0B1B0-8950-42C3-8CA3-072732EAAAD8}" presName="sibTrans" presStyleCnt="0"/>
      <dgm:spPr/>
    </dgm:pt>
    <dgm:pt modelId="{1FF027CE-437D-4809-9789-AA0EFB789120}" type="pres">
      <dgm:prSet presAssocID="{3F0F4D12-17D2-46EA-9B81-4B3C9B044974}" presName="node" presStyleLbl="node1" presStyleIdx="3" presStyleCnt="5">
        <dgm:presLayoutVars>
          <dgm:bulletEnabled val="1"/>
        </dgm:presLayoutVars>
      </dgm:prSet>
      <dgm:spPr/>
    </dgm:pt>
    <dgm:pt modelId="{ADE16845-95B5-4116-B918-411978874545}" type="pres">
      <dgm:prSet presAssocID="{7968DE2F-D42E-47A4-B075-4540FD4E4465}" presName="sibTrans" presStyleCnt="0"/>
      <dgm:spPr/>
    </dgm:pt>
    <dgm:pt modelId="{C227C193-A474-4F19-98CE-8BFB4020466F}" type="pres">
      <dgm:prSet presAssocID="{65CFF2AD-BB6A-4F7F-A202-344FC34FCE50}" presName="node" presStyleLbl="node1" presStyleIdx="4" presStyleCnt="5">
        <dgm:presLayoutVars>
          <dgm:bulletEnabled val="1"/>
        </dgm:presLayoutVars>
      </dgm:prSet>
      <dgm:spPr/>
    </dgm:pt>
  </dgm:ptLst>
  <dgm:cxnLst>
    <dgm:cxn modelId="{C6922533-2202-4CB8-A81F-6A15902DDCC2}" srcId="{CA4C3049-7ADE-44BA-B8A8-C55475939F23}" destId="{7F9185FF-3657-4F57-9D99-0D528A14D4CC}" srcOrd="2" destOrd="0" parTransId="{17D5A355-7904-4F5B-B8FF-3F4B223A3B43}" sibTransId="{A1D0B1B0-8950-42C3-8CA3-072732EAAAD8}"/>
    <dgm:cxn modelId="{B6AD963A-F7E9-4A68-A474-4E1CACBC89F3}" srcId="{CA4C3049-7ADE-44BA-B8A8-C55475939F23}" destId="{46252CFF-63F0-4240-85A4-676F10993E40}" srcOrd="1" destOrd="0" parTransId="{28987E80-4644-461E-8F4C-553E0EF6DE55}" sibTransId="{7061F73E-0170-4614-9DE6-4FE1C33DDCCD}"/>
    <dgm:cxn modelId="{5353E377-8E64-420C-91C1-72AC081F22FA}" type="presOf" srcId="{CA4C3049-7ADE-44BA-B8A8-C55475939F23}" destId="{FEB7D76D-E20F-42C1-A1DA-9F990DFF527D}" srcOrd="0" destOrd="0" presId="urn:microsoft.com/office/officeart/2005/8/layout/default"/>
    <dgm:cxn modelId="{ECA6E67E-6D3D-4AFA-9ADC-32154B69E928}" srcId="{CA4C3049-7ADE-44BA-B8A8-C55475939F23}" destId="{24F1B3F2-7B1D-4962-B648-960E7CAB2E8A}" srcOrd="0" destOrd="0" parTransId="{D031EFCB-EC09-4C4B-B4F0-F4493763FC8A}" sibTransId="{2AB34E62-1555-498B-A958-9BE6E7C5121C}"/>
    <dgm:cxn modelId="{C94E1189-9CD2-481C-832F-666B747B4C1E}" type="presOf" srcId="{46252CFF-63F0-4240-85A4-676F10993E40}" destId="{EC56BCBA-2CE6-436B-A366-23F85B5A041A}" srcOrd="0" destOrd="0" presId="urn:microsoft.com/office/officeart/2005/8/layout/default"/>
    <dgm:cxn modelId="{143411AA-B48F-42E3-82F5-3A4A77BDABA8}" type="presOf" srcId="{65CFF2AD-BB6A-4F7F-A202-344FC34FCE50}" destId="{C227C193-A474-4F19-98CE-8BFB4020466F}" srcOrd="0" destOrd="0" presId="urn:microsoft.com/office/officeart/2005/8/layout/default"/>
    <dgm:cxn modelId="{D752A4B6-96F4-434F-BF51-4B731D2AED8A}" type="presOf" srcId="{7F9185FF-3657-4F57-9D99-0D528A14D4CC}" destId="{02060670-6E1B-409A-BC58-CA1C275A006D}" srcOrd="0" destOrd="0" presId="urn:microsoft.com/office/officeart/2005/8/layout/default"/>
    <dgm:cxn modelId="{E5FEF8B8-0F3A-4FAB-8E65-02172D8877D0}" type="presOf" srcId="{24F1B3F2-7B1D-4962-B648-960E7CAB2E8A}" destId="{285E375A-EC6B-4C35-B164-B6096EA50711}" srcOrd="0" destOrd="0" presId="urn:microsoft.com/office/officeart/2005/8/layout/default"/>
    <dgm:cxn modelId="{0E1FDFC2-F844-4386-8B34-9E3A7D9EB10E}" srcId="{CA4C3049-7ADE-44BA-B8A8-C55475939F23}" destId="{65CFF2AD-BB6A-4F7F-A202-344FC34FCE50}" srcOrd="4" destOrd="0" parTransId="{D69C7FDA-3E7E-4612-A3E2-E5270E09DDA3}" sibTransId="{B6922909-0E1D-4733-A1C7-33DDAEEE4912}"/>
    <dgm:cxn modelId="{0C3206E5-11C2-4C45-B78B-CFF51E8BEB44}" srcId="{CA4C3049-7ADE-44BA-B8A8-C55475939F23}" destId="{3F0F4D12-17D2-46EA-9B81-4B3C9B044974}" srcOrd="3" destOrd="0" parTransId="{4B28469A-DE66-46CC-811F-34E8E98CA2D5}" sibTransId="{7968DE2F-D42E-47A4-B075-4540FD4E4465}"/>
    <dgm:cxn modelId="{04AA7BFE-A147-43D0-82F5-6DD4BAD981F0}" type="presOf" srcId="{3F0F4D12-17D2-46EA-9B81-4B3C9B044974}" destId="{1FF027CE-437D-4809-9789-AA0EFB789120}" srcOrd="0" destOrd="0" presId="urn:microsoft.com/office/officeart/2005/8/layout/default"/>
    <dgm:cxn modelId="{91D671E3-57E4-4E2D-A1D0-9BE30D02EB89}" type="presParOf" srcId="{FEB7D76D-E20F-42C1-A1DA-9F990DFF527D}" destId="{285E375A-EC6B-4C35-B164-B6096EA50711}" srcOrd="0" destOrd="0" presId="urn:microsoft.com/office/officeart/2005/8/layout/default"/>
    <dgm:cxn modelId="{B7E7DCD9-CB13-4A7C-84B7-579F13A3E50C}" type="presParOf" srcId="{FEB7D76D-E20F-42C1-A1DA-9F990DFF527D}" destId="{F410FA3A-F863-4CB9-8F23-F896516AF827}" srcOrd="1" destOrd="0" presId="urn:microsoft.com/office/officeart/2005/8/layout/default"/>
    <dgm:cxn modelId="{A10B3E17-39C5-4582-AEE2-E0CEADBB9D30}" type="presParOf" srcId="{FEB7D76D-E20F-42C1-A1DA-9F990DFF527D}" destId="{EC56BCBA-2CE6-436B-A366-23F85B5A041A}" srcOrd="2" destOrd="0" presId="urn:microsoft.com/office/officeart/2005/8/layout/default"/>
    <dgm:cxn modelId="{38EF745A-8350-4C81-902E-026A3A10B2F1}" type="presParOf" srcId="{FEB7D76D-E20F-42C1-A1DA-9F990DFF527D}" destId="{4898C9A5-A7F0-44E1-B327-2E4C861C85C0}" srcOrd="3" destOrd="0" presId="urn:microsoft.com/office/officeart/2005/8/layout/default"/>
    <dgm:cxn modelId="{BD414738-F5E2-44B1-87A5-3DE74B3D4C41}" type="presParOf" srcId="{FEB7D76D-E20F-42C1-A1DA-9F990DFF527D}" destId="{02060670-6E1B-409A-BC58-CA1C275A006D}" srcOrd="4" destOrd="0" presId="urn:microsoft.com/office/officeart/2005/8/layout/default"/>
    <dgm:cxn modelId="{B96DF117-E7B4-4525-BC6C-5FC71E539288}" type="presParOf" srcId="{FEB7D76D-E20F-42C1-A1DA-9F990DFF527D}" destId="{DC9AC4A7-6090-4A36-BEBB-3A6470488F46}" srcOrd="5" destOrd="0" presId="urn:microsoft.com/office/officeart/2005/8/layout/default"/>
    <dgm:cxn modelId="{98FC1C85-79B0-44EE-A74A-05924A515D88}" type="presParOf" srcId="{FEB7D76D-E20F-42C1-A1DA-9F990DFF527D}" destId="{1FF027CE-437D-4809-9789-AA0EFB789120}" srcOrd="6" destOrd="0" presId="urn:microsoft.com/office/officeart/2005/8/layout/default"/>
    <dgm:cxn modelId="{5BF889F4-D531-4DE9-858C-F01FD0758C6D}" type="presParOf" srcId="{FEB7D76D-E20F-42C1-A1DA-9F990DFF527D}" destId="{ADE16845-95B5-4116-B918-411978874545}" srcOrd="7" destOrd="0" presId="urn:microsoft.com/office/officeart/2005/8/layout/default"/>
    <dgm:cxn modelId="{70BC0EE5-036D-402C-90EB-C8FDA0179C35}" type="presParOf" srcId="{FEB7D76D-E20F-42C1-A1DA-9F990DFF527D}" destId="{C227C193-A474-4F19-98CE-8BFB4020466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F3B7D-B5DB-41D7-8F6F-21F3039A188B}">
      <dsp:nvSpPr>
        <dsp:cNvPr id="0" name=""/>
        <dsp:cNvSpPr/>
      </dsp:nvSpPr>
      <dsp:spPr>
        <a:xfrm>
          <a:off x="0" y="3341354"/>
          <a:ext cx="6900512" cy="21922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b="1" kern="1200"/>
            <a:t>Kiertotalous tarjoaa ratkaisuja ympäristöhaasteisiin, kuten luonnonvarojen ehtymiseen ja ilmastonmuutokseen, ja se voi edistää taloudellista kasvua!</a:t>
          </a:r>
          <a:endParaRPr lang="en-US" sz="2700" kern="1200"/>
        </a:p>
      </dsp:txBody>
      <dsp:txXfrm>
        <a:off x="0" y="3341354"/>
        <a:ext cx="6900512" cy="2192290"/>
      </dsp:txXfrm>
    </dsp:sp>
    <dsp:sp modelId="{43D76023-5027-49E7-9E80-9302072F7541}">
      <dsp:nvSpPr>
        <dsp:cNvPr id="0" name=""/>
        <dsp:cNvSpPr/>
      </dsp:nvSpPr>
      <dsp:spPr>
        <a:xfrm rot="10800000">
          <a:off x="0" y="2496"/>
          <a:ext cx="6900512" cy="3371742"/>
        </a:xfrm>
        <a:prstGeom prst="upArrowCallou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fi-FI" sz="2700" b="1" kern="1200" dirty="0"/>
            <a:t>Kiertotalous tarkoittaa taloudellista järjestelmää, jossa materiaalien ja resurssien käyttö pyritään optimoimaan niin, että ne kiertävät mahdollisimman tehokkaasti. </a:t>
          </a:r>
          <a:endParaRPr lang="en-US" sz="2700" kern="1200" dirty="0"/>
        </a:p>
      </dsp:txBody>
      <dsp:txXfrm rot="-10800000">
        <a:off x="0" y="2496"/>
        <a:ext cx="6900512" cy="1183481"/>
      </dsp:txXfrm>
    </dsp:sp>
    <dsp:sp modelId="{8973937A-799C-42F6-A1E4-D2A06D1E4F1F}">
      <dsp:nvSpPr>
        <dsp:cNvPr id="0" name=""/>
        <dsp:cNvSpPr/>
      </dsp:nvSpPr>
      <dsp:spPr>
        <a:xfrm>
          <a:off x="0" y="1185977"/>
          <a:ext cx="3450255" cy="100815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fi-FI" sz="2100" b="1" kern="1200"/>
            <a:t>Pyritään vähentämään jätteen ja hukkaamisen määrää.</a:t>
          </a:r>
          <a:endParaRPr lang="en-US" sz="2100" kern="1200"/>
        </a:p>
      </dsp:txBody>
      <dsp:txXfrm>
        <a:off x="0" y="1185977"/>
        <a:ext cx="3450255" cy="1008150"/>
      </dsp:txXfrm>
    </dsp:sp>
    <dsp:sp modelId="{0D7E0733-A80D-4547-AC1C-828708D2916F}">
      <dsp:nvSpPr>
        <dsp:cNvPr id="0" name=""/>
        <dsp:cNvSpPr/>
      </dsp:nvSpPr>
      <dsp:spPr>
        <a:xfrm>
          <a:off x="3450256" y="1185977"/>
          <a:ext cx="3450255" cy="1008150"/>
        </a:xfrm>
        <a:prstGeom prst="rect">
          <a:avLst/>
        </a:prstGeom>
        <a:solidFill>
          <a:schemeClr val="accent2">
            <a:tint val="40000"/>
            <a:alpha val="90000"/>
            <a:hueOff val="-3345255"/>
            <a:satOff val="-8332"/>
            <a:lumOff val="-1038"/>
            <a:alphaOff val="0"/>
          </a:schemeClr>
        </a:solidFill>
        <a:ln w="12700" cap="flat" cmpd="sng" algn="ctr">
          <a:solidFill>
            <a:schemeClr val="accent2">
              <a:tint val="40000"/>
              <a:alpha val="90000"/>
              <a:hueOff val="-3345255"/>
              <a:satOff val="-8332"/>
              <a:lumOff val="-10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fi-FI" sz="2100" b="1" kern="1200"/>
            <a:t>Sen sijaan, että tuotteita valmistettaisiin, käytettäisiin ja heitettäisiin pois, painotetaan niiden uudelleenkäyttöä, kierrätystä ja pitkäikäisyyttä.</a:t>
          </a:r>
          <a:endParaRPr lang="en-US" sz="2100" kern="1200"/>
        </a:p>
      </dsp:txBody>
      <dsp:txXfrm>
        <a:off x="3450256" y="1185977"/>
        <a:ext cx="3450255" cy="100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458B3-AD87-48CC-A09A-A4CC780D828E}">
      <dsp:nvSpPr>
        <dsp:cNvPr id="0" name=""/>
        <dsp:cNvSpPr/>
      </dsp:nvSpPr>
      <dsp:spPr>
        <a:xfrm>
          <a:off x="0" y="80557"/>
          <a:ext cx="6900512" cy="12789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100000"/>
            </a:lnSpc>
            <a:spcBef>
              <a:spcPct val="0"/>
            </a:spcBef>
            <a:spcAft>
              <a:spcPct val="35000"/>
            </a:spcAft>
            <a:buNone/>
          </a:pPr>
          <a:r>
            <a:rPr lang="fi-FI" sz="3000" b="1" kern="1200" dirty="0"/>
            <a:t>Kiinnostaako 4H-yrittäjyys tai tienaaminen?</a:t>
          </a:r>
          <a:endParaRPr lang="en-US" sz="3000" kern="1200" dirty="0"/>
        </a:p>
      </dsp:txBody>
      <dsp:txXfrm>
        <a:off x="62433" y="142990"/>
        <a:ext cx="6775646" cy="1154090"/>
      </dsp:txXfrm>
    </dsp:sp>
    <dsp:sp modelId="{AC08CF9D-5B59-4AC4-8FE5-A485530AFB17}">
      <dsp:nvSpPr>
        <dsp:cNvPr id="0" name=""/>
        <dsp:cNvSpPr/>
      </dsp:nvSpPr>
      <dsp:spPr>
        <a:xfrm>
          <a:off x="0" y="1445914"/>
          <a:ext cx="6900512" cy="1278956"/>
        </a:xfrm>
        <a:prstGeom prst="roundRect">
          <a:avLst/>
        </a:prstGeom>
        <a:solidFill>
          <a:schemeClr val="accent2">
            <a:hueOff val="-816517"/>
            <a:satOff val="-3771"/>
            <a:lumOff val="-7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100000"/>
            </a:lnSpc>
            <a:spcBef>
              <a:spcPct val="0"/>
            </a:spcBef>
            <a:spcAft>
              <a:spcPct val="35000"/>
            </a:spcAft>
            <a:buNone/>
          </a:pPr>
          <a:r>
            <a:rPr lang="fi-FI" sz="3000" b="1" kern="1200" dirty="0"/>
            <a:t>Hankkeen avulla voit tienata rahaa, ja samalla tehdä hyvää ympäristölle!</a:t>
          </a:r>
          <a:endParaRPr lang="en-US" sz="3000" kern="1200" dirty="0"/>
        </a:p>
      </dsp:txBody>
      <dsp:txXfrm>
        <a:off x="62433" y="1508347"/>
        <a:ext cx="6775646" cy="1154090"/>
      </dsp:txXfrm>
    </dsp:sp>
    <dsp:sp modelId="{0AA7E2D2-B9D8-448C-A9C3-F9E8924817E7}">
      <dsp:nvSpPr>
        <dsp:cNvPr id="0" name=""/>
        <dsp:cNvSpPr/>
      </dsp:nvSpPr>
      <dsp:spPr>
        <a:xfrm>
          <a:off x="0" y="2811270"/>
          <a:ext cx="6900512" cy="1278956"/>
        </a:xfrm>
        <a:prstGeom prst="roundRect">
          <a:avLst/>
        </a:prstGeom>
        <a:solidFill>
          <a:schemeClr val="accent2">
            <a:hueOff val="-1633033"/>
            <a:satOff val="-7543"/>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100000"/>
            </a:lnSpc>
            <a:spcBef>
              <a:spcPct val="0"/>
            </a:spcBef>
            <a:spcAft>
              <a:spcPct val="35000"/>
            </a:spcAft>
            <a:buNone/>
          </a:pPr>
          <a:r>
            <a:rPr lang="fi-FI" sz="3000" b="1" kern="1200" dirty="0"/>
            <a:t>Toteuttajat: Liedon, Maskun-Ruskon-Vahdon, Naantalin, Paimion-Sauvon ja Turun 4H-yhdistykset.</a:t>
          </a:r>
          <a:endParaRPr lang="en-US" sz="3000" kern="1200" dirty="0"/>
        </a:p>
      </dsp:txBody>
      <dsp:txXfrm>
        <a:off x="62433" y="2873703"/>
        <a:ext cx="6775646" cy="1154090"/>
      </dsp:txXfrm>
    </dsp:sp>
    <dsp:sp modelId="{EAB36E53-4DA1-4587-B62A-48DCDB947C22}">
      <dsp:nvSpPr>
        <dsp:cNvPr id="0" name=""/>
        <dsp:cNvSpPr/>
      </dsp:nvSpPr>
      <dsp:spPr>
        <a:xfrm>
          <a:off x="0" y="4154910"/>
          <a:ext cx="6900512" cy="1278956"/>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100000"/>
            </a:lnSpc>
            <a:spcBef>
              <a:spcPct val="0"/>
            </a:spcBef>
            <a:spcAft>
              <a:spcPct val="35000"/>
            </a:spcAft>
            <a:buNone/>
          </a:pPr>
          <a:r>
            <a:rPr lang="en-US" sz="3000" kern="1200" dirty="0" err="1"/>
            <a:t>Kiertotalouden</a:t>
          </a:r>
          <a:r>
            <a:rPr lang="en-US" sz="3000" kern="1200" dirty="0"/>
            <a:t> </a:t>
          </a:r>
          <a:r>
            <a:rPr lang="en-US" sz="3000" kern="1200" dirty="0" err="1"/>
            <a:t>hyödyntäminen</a:t>
          </a:r>
          <a:r>
            <a:rPr lang="en-US" sz="3000" kern="1200" dirty="0"/>
            <a:t> Nuorten </a:t>
          </a:r>
          <a:r>
            <a:rPr lang="en-US" sz="3000" kern="1200" dirty="0" err="1"/>
            <a:t>projekteissa</a:t>
          </a:r>
          <a:r>
            <a:rPr lang="en-US" sz="3000" kern="1200" dirty="0"/>
            <a:t>.</a:t>
          </a:r>
        </a:p>
      </dsp:txBody>
      <dsp:txXfrm>
        <a:off x="62433" y="4217343"/>
        <a:ext cx="6775646" cy="11540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E375A-EC6B-4C35-B164-B6096EA50711}">
      <dsp:nvSpPr>
        <dsp:cNvPr id="0" name=""/>
        <dsp:cNvSpPr/>
      </dsp:nvSpPr>
      <dsp:spPr>
        <a:xfrm>
          <a:off x="24645" y="487"/>
          <a:ext cx="3270721" cy="196243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dirty="0"/>
            <a:t>Nuoret pääsevät toteuttamaan omia ideoitaan ja tienaamaan rahaa!</a:t>
          </a:r>
          <a:endParaRPr lang="en-US" sz="3100" kern="1200" dirty="0"/>
        </a:p>
      </dsp:txBody>
      <dsp:txXfrm>
        <a:off x="24645" y="487"/>
        <a:ext cx="3270721" cy="1962432"/>
      </dsp:txXfrm>
    </dsp:sp>
    <dsp:sp modelId="{EC56BCBA-2CE6-436B-A366-23F85B5A041A}">
      <dsp:nvSpPr>
        <dsp:cNvPr id="0" name=""/>
        <dsp:cNvSpPr/>
      </dsp:nvSpPr>
      <dsp:spPr>
        <a:xfrm>
          <a:off x="3622439" y="487"/>
          <a:ext cx="3270721" cy="1962432"/>
        </a:xfrm>
        <a:prstGeom prst="rect">
          <a:avLst/>
        </a:prstGeom>
        <a:solidFill>
          <a:schemeClr val="accent5">
            <a:hueOff val="4352466"/>
            <a:satOff val="1923"/>
            <a:lumOff val="-21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err="1"/>
            <a:t>Nuoret</a:t>
          </a:r>
          <a:r>
            <a:rPr lang="en-US" sz="3100" kern="1200" dirty="0"/>
            <a:t> </a:t>
          </a:r>
          <a:r>
            <a:rPr lang="en-US" sz="3100" kern="1200" dirty="0" err="1"/>
            <a:t>löytävät</a:t>
          </a:r>
          <a:r>
            <a:rPr lang="en-US" sz="3100" kern="1200" dirty="0"/>
            <a:t> </a:t>
          </a:r>
          <a:r>
            <a:rPr lang="en-US" sz="3100" kern="1200" dirty="0" err="1"/>
            <a:t>uusia</a:t>
          </a:r>
          <a:r>
            <a:rPr lang="en-US" sz="3100" kern="1200" dirty="0"/>
            <a:t> </a:t>
          </a:r>
          <a:r>
            <a:rPr lang="en-US" sz="3100" kern="1200" dirty="0" err="1"/>
            <a:t>työ</a:t>
          </a:r>
          <a:r>
            <a:rPr lang="en-US" sz="3100" kern="1200" dirty="0"/>
            <a:t>- ja </a:t>
          </a:r>
          <a:r>
            <a:rPr lang="en-US" sz="3100" kern="1200" dirty="0" err="1"/>
            <a:t>uramahdollisuuksia</a:t>
          </a:r>
          <a:r>
            <a:rPr lang="en-US" sz="3100" kern="1200" dirty="0"/>
            <a:t>.</a:t>
          </a:r>
        </a:p>
      </dsp:txBody>
      <dsp:txXfrm>
        <a:off x="3622439" y="487"/>
        <a:ext cx="3270721" cy="1962432"/>
      </dsp:txXfrm>
    </dsp:sp>
    <dsp:sp modelId="{02060670-6E1B-409A-BC58-CA1C275A006D}">
      <dsp:nvSpPr>
        <dsp:cNvPr id="0" name=""/>
        <dsp:cNvSpPr/>
      </dsp:nvSpPr>
      <dsp:spPr>
        <a:xfrm>
          <a:off x="7220232" y="487"/>
          <a:ext cx="3270721" cy="1962432"/>
        </a:xfrm>
        <a:prstGeom prst="rect">
          <a:avLst/>
        </a:prstGeom>
        <a:solidFill>
          <a:schemeClr val="accent5">
            <a:hueOff val="8704932"/>
            <a:satOff val="3846"/>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dirty="0"/>
            <a:t>Auttaa nuoria löytämään sivuvirtoja, joita he pystyvät hyödyntämään omissa projekteissaan.</a:t>
          </a:r>
          <a:endParaRPr lang="en-US" sz="3100" kern="1200" dirty="0"/>
        </a:p>
      </dsp:txBody>
      <dsp:txXfrm>
        <a:off x="7220232" y="487"/>
        <a:ext cx="3270721" cy="1962432"/>
      </dsp:txXfrm>
    </dsp:sp>
    <dsp:sp modelId="{1FF027CE-437D-4809-9789-AA0EFB789120}">
      <dsp:nvSpPr>
        <dsp:cNvPr id="0" name=""/>
        <dsp:cNvSpPr/>
      </dsp:nvSpPr>
      <dsp:spPr>
        <a:xfrm>
          <a:off x="1823542" y="2289992"/>
          <a:ext cx="3270721" cy="1962432"/>
        </a:xfrm>
        <a:prstGeom prst="rect">
          <a:avLst/>
        </a:prstGeom>
        <a:solidFill>
          <a:schemeClr val="accent5">
            <a:hueOff val="13057397"/>
            <a:satOff val="5769"/>
            <a:lumOff val="-6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dirty="0"/>
            <a:t>Uuden kiertotalouteen perustuvan toimintamallin käyttöönotto.</a:t>
          </a:r>
          <a:endParaRPr lang="en-US" sz="3100" kern="1200" dirty="0"/>
        </a:p>
      </dsp:txBody>
      <dsp:txXfrm>
        <a:off x="1823542" y="2289992"/>
        <a:ext cx="3270721" cy="1962432"/>
      </dsp:txXfrm>
    </dsp:sp>
    <dsp:sp modelId="{C227C193-A474-4F19-98CE-8BFB4020466F}">
      <dsp:nvSpPr>
        <dsp:cNvPr id="0" name=""/>
        <dsp:cNvSpPr/>
      </dsp:nvSpPr>
      <dsp:spPr>
        <a:xfrm>
          <a:off x="5421336" y="2289992"/>
          <a:ext cx="3270721" cy="1962432"/>
        </a:xfrm>
        <a:prstGeom prst="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i-FI" sz="3100" b="1" kern="1200" dirty="0"/>
            <a:t>Nuorilla on hyviin tekoihin pohjautuvaa järkevää tekemistä!</a:t>
          </a:r>
          <a:endParaRPr lang="en-US" sz="3100" kern="1200" dirty="0"/>
        </a:p>
      </dsp:txBody>
      <dsp:txXfrm>
        <a:off x="5421336" y="2289992"/>
        <a:ext cx="3270721" cy="19624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10/10/2024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1472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44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0297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206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6572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450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5489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431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4080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25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10/10/2024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09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10/10/2024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088847305"/>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1" r:id="rId6"/>
    <p:sldLayoutId id="2147483877" r:id="rId7"/>
    <p:sldLayoutId id="2147483878" r:id="rId8"/>
    <p:sldLayoutId id="2147483879" r:id="rId9"/>
    <p:sldLayoutId id="2147483880" r:id="rId10"/>
    <p:sldLayoutId id="2147483882"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122">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103A5DD-C2D3-888D-7FC1-367049C1760F}"/>
              </a:ext>
            </a:extLst>
          </p:cNvPr>
          <p:cNvSpPr>
            <a:spLocks noGrp="1"/>
          </p:cNvSpPr>
          <p:nvPr>
            <p:ph type="ctrTitle"/>
          </p:nvPr>
        </p:nvSpPr>
        <p:spPr>
          <a:xfrm>
            <a:off x="5297760" y="1414130"/>
            <a:ext cx="6419318" cy="1807748"/>
          </a:xfrm>
        </p:spPr>
        <p:txBody>
          <a:bodyPr anchor="b">
            <a:noAutofit/>
          </a:bodyPr>
          <a:lstStyle/>
          <a:p>
            <a:r>
              <a:rPr lang="fi-FI" sz="13800" dirty="0"/>
              <a:t>Yhteispeliä</a:t>
            </a:r>
          </a:p>
        </p:txBody>
      </p:sp>
      <p:sp>
        <p:nvSpPr>
          <p:cNvPr id="3" name="Alaotsikko 2">
            <a:extLst>
              <a:ext uri="{FF2B5EF4-FFF2-40B4-BE49-F238E27FC236}">
                <a16:creationId xmlns:a16="http://schemas.microsoft.com/office/drawing/2014/main" id="{BE0D7649-0AE3-F680-7251-8F06B678ACBA}"/>
              </a:ext>
            </a:extLst>
          </p:cNvPr>
          <p:cNvSpPr>
            <a:spLocks noGrp="1"/>
          </p:cNvSpPr>
          <p:nvPr>
            <p:ph type="subTitle" idx="1"/>
          </p:nvPr>
        </p:nvSpPr>
        <p:spPr>
          <a:xfrm>
            <a:off x="5412862" y="3072972"/>
            <a:ext cx="6419318" cy="1616200"/>
          </a:xfrm>
        </p:spPr>
        <p:txBody>
          <a:bodyPr>
            <a:normAutofit/>
          </a:bodyPr>
          <a:lstStyle/>
          <a:p>
            <a:pPr>
              <a:lnSpc>
                <a:spcPct val="100000"/>
              </a:lnSpc>
            </a:pPr>
            <a:r>
              <a:rPr lang="fi-FI" sz="2000" i="0">
                <a:effectLst/>
                <a:latin typeface="Montserrat" panose="00000500000000000000" pitchFamily="2" charset="0"/>
              </a:rPr>
              <a:t>Kiertotalous osaksi nuorten arkea – luodaan yhdessä tulevaisuutta, </a:t>
            </a:r>
            <a:r>
              <a:rPr lang="fi-FI" sz="2000" i="0" dirty="0">
                <a:effectLst/>
                <a:latin typeface="Montserrat" panose="00000500000000000000" pitchFamily="2" charset="0"/>
              </a:rPr>
              <a:t>jossa yrittäjyys, hyvinvointi ja kestävä kehitys kulkevat käsi </a:t>
            </a:r>
            <a:r>
              <a:rPr lang="fi-FI" sz="2000" i="0">
                <a:effectLst/>
                <a:latin typeface="Montserrat" panose="00000500000000000000" pitchFamily="2" charset="0"/>
              </a:rPr>
              <a:t>kädessä!</a:t>
            </a:r>
            <a:endParaRPr lang="fi-FI" sz="2000" dirty="0"/>
          </a:p>
        </p:txBody>
      </p:sp>
      <p:sp>
        <p:nvSpPr>
          <p:cNvPr id="125"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EBC892"/>
          </a:solidFill>
          <a:ln w="38100" cap="rnd">
            <a:solidFill>
              <a:srgbClr val="EBC89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s holding each other's wrists and interlinked to form a circle">
            <a:extLst>
              <a:ext uri="{FF2B5EF4-FFF2-40B4-BE49-F238E27FC236}">
                <a16:creationId xmlns:a16="http://schemas.microsoft.com/office/drawing/2014/main" id="{4D489ED5-D1AC-46BB-AE2A-98F25103C024}"/>
              </a:ext>
            </a:extLst>
          </p:cNvPr>
          <p:cNvPicPr>
            <a:picLocks noChangeAspect="1"/>
          </p:cNvPicPr>
          <p:nvPr/>
        </p:nvPicPr>
        <p:blipFill>
          <a:blip r:embed="rId2"/>
          <a:srcRect l="29580" r="25088"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pic>
        <p:nvPicPr>
          <p:cNvPr id="8" name="Kuva 7" descr="Kuva, joka sisältää kohteen Grafiikka, teksti, Fontti, logo&#10;&#10;Kuvaus luotu automaattisesti">
            <a:extLst>
              <a:ext uri="{FF2B5EF4-FFF2-40B4-BE49-F238E27FC236}">
                <a16:creationId xmlns:a16="http://schemas.microsoft.com/office/drawing/2014/main" id="{2C2AA83E-5B3B-9405-04D5-CF0D2FB47C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8492" y="6124352"/>
            <a:ext cx="370675" cy="370675"/>
          </a:xfrm>
          <a:prstGeom prst="rect">
            <a:avLst/>
          </a:prstGeom>
        </p:spPr>
      </p:pic>
      <p:pic>
        <p:nvPicPr>
          <p:cNvPr id="12" name="Kuva 11" descr="Kuva, joka sisältää kohteen teksti, Fontti, logo, Grafiikka&#10;&#10;Kuvaus luotu automaattisesti">
            <a:extLst>
              <a:ext uri="{FF2B5EF4-FFF2-40B4-BE49-F238E27FC236}">
                <a16:creationId xmlns:a16="http://schemas.microsoft.com/office/drawing/2014/main" id="{8B1F23F1-DF51-07E4-8E0E-9335AC364F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8633" y="5847351"/>
            <a:ext cx="1793906" cy="694286"/>
          </a:xfrm>
          <a:prstGeom prst="rect">
            <a:avLst/>
          </a:prstGeom>
        </p:spPr>
      </p:pic>
      <p:pic>
        <p:nvPicPr>
          <p:cNvPr id="17" name="Kuva 16" descr="Kuva, joka sisältää kohteen kuvakaappaus, teksti, Fontti, Sähkönsininen&#10;&#10;Kuvaus luotu automaattisesti">
            <a:extLst>
              <a:ext uri="{FF2B5EF4-FFF2-40B4-BE49-F238E27FC236}">
                <a16:creationId xmlns:a16="http://schemas.microsoft.com/office/drawing/2014/main" id="{04C0FC23-08CF-130E-A205-82CC7B3B26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91564" y="6124353"/>
            <a:ext cx="2068363" cy="370674"/>
          </a:xfrm>
          <a:prstGeom prst="rect">
            <a:avLst/>
          </a:prstGeom>
        </p:spPr>
      </p:pic>
      <p:pic>
        <p:nvPicPr>
          <p:cNvPr id="19" name="Kuva 18" descr="Kuva, joka sisältää kohteen symboli, Grafiikka, Fontti, muotoilu&#10;&#10;Kuvaus luotu automaattisesti">
            <a:extLst>
              <a:ext uri="{FF2B5EF4-FFF2-40B4-BE49-F238E27FC236}">
                <a16:creationId xmlns:a16="http://schemas.microsoft.com/office/drawing/2014/main" id="{67BC4023-2B2D-6CBA-045E-32D0EE2403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7561" y="5229939"/>
            <a:ext cx="2251071" cy="1415426"/>
          </a:xfrm>
          <a:prstGeom prst="rect">
            <a:avLst/>
          </a:prstGeom>
        </p:spPr>
      </p:pic>
    </p:spTree>
    <p:extLst>
      <p:ext uri="{BB962C8B-B14F-4D97-AF65-F5344CB8AC3E}">
        <p14:creationId xmlns:p14="http://schemas.microsoft.com/office/powerpoint/2010/main" val="137463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2EF57B08-DD84-1D8B-95F0-9D2BD89FED00}"/>
              </a:ext>
            </a:extLst>
          </p:cNvPr>
          <p:cNvSpPr>
            <a:spLocks noGrp="1"/>
          </p:cNvSpPr>
          <p:nvPr>
            <p:ph type="title"/>
          </p:nvPr>
        </p:nvSpPr>
        <p:spPr>
          <a:xfrm>
            <a:off x="635001" y="640823"/>
            <a:ext cx="3103194" cy="5583148"/>
          </a:xfrm>
        </p:spPr>
        <p:txBody>
          <a:bodyPr anchor="ctr">
            <a:normAutofit/>
          </a:bodyPr>
          <a:lstStyle/>
          <a:p>
            <a:r>
              <a:rPr lang="fi-FI">
                <a:solidFill>
                  <a:schemeClr val="bg1"/>
                </a:solidFill>
              </a:rPr>
              <a:t>Mitä on kiertotalous?</a:t>
            </a:r>
          </a:p>
        </p:txBody>
      </p:sp>
      <p:graphicFrame>
        <p:nvGraphicFramePr>
          <p:cNvPr id="5" name="Sisällön paikkamerkki 2">
            <a:extLst>
              <a:ext uri="{FF2B5EF4-FFF2-40B4-BE49-F238E27FC236}">
                <a16:creationId xmlns:a16="http://schemas.microsoft.com/office/drawing/2014/main" id="{66D0AF37-E6C3-459B-DBA1-F1E2DEF6522E}"/>
              </a:ext>
            </a:extLst>
          </p:cNvPr>
          <p:cNvGraphicFramePr>
            <a:graphicFrameLocks noGrp="1"/>
          </p:cNvGraphicFramePr>
          <p:nvPr>
            <p:ph idx="1"/>
            <p:extLst>
              <p:ext uri="{D42A27DB-BD31-4B8C-83A1-F6EECF244321}">
                <p14:modId xmlns:p14="http://schemas.microsoft.com/office/powerpoint/2010/main" val="22634869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79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E4E1505-B15E-5F89-F6C0-7A61D65C015E}"/>
              </a:ext>
            </a:extLst>
          </p:cNvPr>
          <p:cNvSpPr>
            <a:spLocks noGrp="1"/>
          </p:cNvSpPr>
          <p:nvPr>
            <p:ph type="title"/>
          </p:nvPr>
        </p:nvSpPr>
        <p:spPr>
          <a:xfrm>
            <a:off x="635000" y="640823"/>
            <a:ext cx="3418659" cy="5583148"/>
          </a:xfrm>
        </p:spPr>
        <p:txBody>
          <a:bodyPr anchor="ctr">
            <a:normAutofit/>
          </a:bodyPr>
          <a:lstStyle/>
          <a:p>
            <a:pPr algn="ctr"/>
            <a:r>
              <a:rPr lang="fi-FI" sz="6000" b="1" dirty="0"/>
              <a:t>Yhteispeliä</a:t>
            </a:r>
          </a:p>
        </p:txBody>
      </p:sp>
      <p:sp>
        <p:nvSpPr>
          <p:cNvPr id="39" name="Rectangle 17">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isällön paikkamerkki 2">
            <a:extLst>
              <a:ext uri="{FF2B5EF4-FFF2-40B4-BE49-F238E27FC236}">
                <a16:creationId xmlns:a16="http://schemas.microsoft.com/office/drawing/2014/main" id="{84BB6C1E-684A-595F-4448-23139FF758B9}"/>
              </a:ext>
            </a:extLst>
          </p:cNvPr>
          <p:cNvGraphicFramePr>
            <a:graphicFrameLocks noGrp="1"/>
          </p:cNvGraphicFramePr>
          <p:nvPr>
            <p:ph idx="1"/>
            <p:extLst>
              <p:ext uri="{D42A27DB-BD31-4B8C-83A1-F6EECF244321}">
                <p14:modId xmlns:p14="http://schemas.microsoft.com/office/powerpoint/2010/main" val="12765734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41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8685F60-A8FC-5071-1C46-BC26B5EE9697}"/>
              </a:ext>
            </a:extLst>
          </p:cNvPr>
          <p:cNvSpPr>
            <a:spLocks noGrp="1"/>
          </p:cNvSpPr>
          <p:nvPr>
            <p:ph type="title"/>
          </p:nvPr>
        </p:nvSpPr>
        <p:spPr>
          <a:xfrm>
            <a:off x="838200" y="365125"/>
            <a:ext cx="10515600" cy="1325563"/>
          </a:xfrm>
        </p:spPr>
        <p:txBody>
          <a:bodyPr>
            <a:normAutofit/>
          </a:bodyPr>
          <a:lstStyle/>
          <a:p>
            <a:r>
              <a:rPr lang="fi-FI" sz="8000" dirty="0"/>
              <a:t>Hankkeen tavoitteet</a:t>
            </a:r>
          </a:p>
        </p:txBody>
      </p:sp>
      <p:graphicFrame>
        <p:nvGraphicFramePr>
          <p:cNvPr id="13" name="Sisällön paikkamerkki 2">
            <a:extLst>
              <a:ext uri="{FF2B5EF4-FFF2-40B4-BE49-F238E27FC236}">
                <a16:creationId xmlns:a16="http://schemas.microsoft.com/office/drawing/2014/main" id="{02182F83-D80D-2920-8798-DD3B9F2CCF2D}"/>
              </a:ext>
            </a:extLst>
          </p:cNvPr>
          <p:cNvGraphicFramePr>
            <a:graphicFrameLocks noGrp="1"/>
          </p:cNvGraphicFramePr>
          <p:nvPr>
            <p:ph idx="1"/>
            <p:extLst>
              <p:ext uri="{D42A27DB-BD31-4B8C-83A1-F6EECF244321}">
                <p14:modId xmlns:p14="http://schemas.microsoft.com/office/powerpoint/2010/main" val="3819545812"/>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19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C6A6E4-3754-A58F-8D7A-AD6D25885415}"/>
              </a:ext>
            </a:extLst>
          </p:cNvPr>
          <p:cNvSpPr>
            <a:spLocks noGrp="1"/>
          </p:cNvSpPr>
          <p:nvPr>
            <p:ph type="title"/>
          </p:nvPr>
        </p:nvSpPr>
        <p:spPr/>
        <p:txBody>
          <a:bodyPr/>
          <a:lstStyle/>
          <a:p>
            <a:r>
              <a:rPr lang="fi-FI" dirty="0"/>
              <a:t>Hankkeen toteutus käytännössä</a:t>
            </a:r>
          </a:p>
        </p:txBody>
      </p:sp>
      <p:sp>
        <p:nvSpPr>
          <p:cNvPr id="3" name="Sisällön paikkamerkki 2">
            <a:extLst>
              <a:ext uri="{FF2B5EF4-FFF2-40B4-BE49-F238E27FC236}">
                <a16:creationId xmlns:a16="http://schemas.microsoft.com/office/drawing/2014/main" id="{0636A4B0-275D-B31A-31B7-7781ED0FF232}"/>
              </a:ext>
            </a:extLst>
          </p:cNvPr>
          <p:cNvSpPr>
            <a:spLocks noGrp="1"/>
          </p:cNvSpPr>
          <p:nvPr>
            <p:ph idx="1"/>
          </p:nvPr>
        </p:nvSpPr>
        <p:spPr>
          <a:xfrm>
            <a:off x="838201" y="1929383"/>
            <a:ext cx="6253716" cy="4563491"/>
          </a:xfrm>
        </p:spPr>
        <p:txBody>
          <a:bodyPr>
            <a:normAutofit fontScale="77500" lnSpcReduction="20000"/>
          </a:bodyPr>
          <a:lstStyle/>
          <a:p>
            <a:pPr marL="514350" indent="-514350">
              <a:buAutoNum type="arabicPeriod"/>
            </a:pPr>
            <a:r>
              <a:rPr lang="fi-FI" b="1" dirty="0">
                <a:latin typeface="Amasis MT Pro Light" panose="02040304050005020304" pitchFamily="18" charset="0"/>
              </a:rPr>
              <a:t>Nuorisotilassa on joukko nuoria, jotka haluavat omalta osaltaan auttaa luontoa ja tienata samalla hieman rahaa. He suunnittelevat tekevänsä ja myyvänsä linnunpönttöjä. Nuoret toivovat, että ihmiset asentavat pöntöt puihin niin, että linnut pystyvät niissä pesimään.</a:t>
            </a:r>
          </a:p>
          <a:p>
            <a:pPr marL="514350" indent="-514350">
              <a:buAutoNum type="arabicPeriod"/>
            </a:pPr>
            <a:r>
              <a:rPr lang="fi-FI" b="1" dirty="0">
                <a:latin typeface="Amasis MT Pro Light" panose="02040304050005020304" pitchFamily="18" charset="0"/>
              </a:rPr>
              <a:t>Toisaalla on sahayrittäjä, jolta jää hävikkilautaa tilauksista. Yrittäjä toivoo, että nekin voisi hyödyntää. </a:t>
            </a:r>
          </a:p>
          <a:p>
            <a:pPr marL="514350" indent="-514350">
              <a:buAutoNum type="arabicPeriod"/>
            </a:pPr>
            <a:r>
              <a:rPr lang="fi-FI" b="1" dirty="0">
                <a:latin typeface="Amasis MT Pro Light" panose="02040304050005020304" pitchFamily="18" charset="0"/>
              </a:rPr>
              <a:t>Luonnonsuojeluyhdistys taas kertoo mielellään ihmisille lintujen pesintätavoista ja siitä, kuinka pöntöt kannattaa sijoittaa luontoon. </a:t>
            </a:r>
          </a:p>
        </p:txBody>
      </p:sp>
      <p:sp>
        <p:nvSpPr>
          <p:cNvPr id="5" name="Tekstiruutu 4">
            <a:extLst>
              <a:ext uri="{FF2B5EF4-FFF2-40B4-BE49-F238E27FC236}">
                <a16:creationId xmlns:a16="http://schemas.microsoft.com/office/drawing/2014/main" id="{578CC265-98D0-21BC-33ED-8523C49C0C53}"/>
              </a:ext>
            </a:extLst>
          </p:cNvPr>
          <p:cNvSpPr txBox="1"/>
          <p:nvPr/>
        </p:nvSpPr>
        <p:spPr>
          <a:xfrm>
            <a:off x="8967679" y="3308509"/>
            <a:ext cx="2643076" cy="1200329"/>
          </a:xfrm>
          <a:prstGeom prst="rect">
            <a:avLst/>
          </a:prstGeom>
          <a:noFill/>
        </p:spPr>
        <p:txBody>
          <a:bodyPr wrap="square">
            <a:spAutoFit/>
          </a:bodyPr>
          <a:lstStyle/>
          <a:p>
            <a:r>
              <a:rPr lang="fi-FI" sz="1800" b="1" dirty="0">
                <a:effectLst/>
                <a:latin typeface="Amasis MT Pro Light" panose="02040304050005020304" pitchFamily="18" charset="0"/>
                <a:ea typeface="Calibri" panose="020F0502020204030204" pitchFamily="34" charset="0"/>
                <a:cs typeface="Times New Roman" panose="02020603050405020304" pitchFamily="18" charset="0"/>
              </a:rPr>
              <a:t>Paikalliset 4H-yhdistykset saattavat kaikki osapuolet yhteen, ja nuorten idea on toteutuskelpoinen!</a:t>
            </a:r>
            <a:endParaRPr lang="fi-FI" b="1" dirty="0">
              <a:latin typeface="Amasis MT Pro Light" panose="02040304050005020304" pitchFamily="18" charset="0"/>
            </a:endParaRPr>
          </a:p>
        </p:txBody>
      </p:sp>
      <p:pic>
        <p:nvPicPr>
          <p:cNvPr id="7" name="Kuva 6" descr="Nuoli: loiva kaarre tasaisella täytöllä">
            <a:extLst>
              <a:ext uri="{FF2B5EF4-FFF2-40B4-BE49-F238E27FC236}">
                <a16:creationId xmlns:a16="http://schemas.microsoft.com/office/drawing/2014/main" id="{2A08E0CF-96F4-FC69-883E-36A04A14C7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91917" y="3043893"/>
            <a:ext cx="1729563" cy="1729563"/>
          </a:xfrm>
          <a:prstGeom prst="rect">
            <a:avLst/>
          </a:prstGeom>
        </p:spPr>
      </p:pic>
    </p:spTree>
    <p:extLst>
      <p:ext uri="{BB962C8B-B14F-4D97-AF65-F5344CB8AC3E}">
        <p14:creationId xmlns:p14="http://schemas.microsoft.com/office/powerpoint/2010/main" val="114128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8BD9B93-DD7A-A1D3-0886-63B7E31C2D18}"/>
              </a:ext>
            </a:extLst>
          </p:cNvPr>
          <p:cNvSpPr>
            <a:spLocks noGrp="1"/>
          </p:cNvSpPr>
          <p:nvPr>
            <p:ph type="title"/>
          </p:nvPr>
        </p:nvSpPr>
        <p:spPr>
          <a:xfrm>
            <a:off x="841248" y="548640"/>
            <a:ext cx="3419540" cy="5431536"/>
          </a:xfrm>
        </p:spPr>
        <p:txBody>
          <a:bodyPr>
            <a:normAutofit/>
          </a:bodyPr>
          <a:lstStyle/>
          <a:p>
            <a:r>
              <a:rPr lang="fi-FI" sz="6000"/>
              <a:t>Kiinnostuitko? Ota yhteyttä!</a:t>
            </a:r>
          </a:p>
        </p:txBody>
      </p:sp>
      <p:sp>
        <p:nvSpPr>
          <p:cNvPr id="10"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1C9803A1-3E6E-A2B6-244A-E9F9D74434A3}"/>
              </a:ext>
            </a:extLst>
          </p:cNvPr>
          <p:cNvSpPr>
            <a:spLocks noGrp="1"/>
          </p:cNvSpPr>
          <p:nvPr>
            <p:ph idx="1"/>
          </p:nvPr>
        </p:nvSpPr>
        <p:spPr>
          <a:xfrm>
            <a:off x="5298595" y="552091"/>
            <a:ext cx="6052158" cy="5431536"/>
          </a:xfrm>
        </p:spPr>
        <p:txBody>
          <a:bodyPr anchor="ctr">
            <a:normAutofit/>
          </a:bodyPr>
          <a:lstStyle/>
          <a:p>
            <a:r>
              <a:rPr lang="fi-FI" dirty="0">
                <a:latin typeface="Amasis MT Pro Light" panose="02040304050005020304" pitchFamily="18" charset="0"/>
              </a:rPr>
              <a:t>Liedon 4H-yhdistys </a:t>
            </a:r>
          </a:p>
          <a:p>
            <a:pPr marL="0" indent="0">
              <a:buNone/>
            </a:pPr>
            <a:r>
              <a:rPr lang="fi-FI" dirty="0">
                <a:latin typeface="Amasis MT Pro Light" panose="02040304050005020304" pitchFamily="18" charset="0"/>
              </a:rPr>
              <a:t>   Taina Päätalo</a:t>
            </a:r>
          </a:p>
          <a:p>
            <a:pPr marL="0" indent="0">
              <a:buNone/>
            </a:pPr>
            <a:r>
              <a:rPr lang="fi-FI" dirty="0">
                <a:latin typeface="Amasis MT Pro Light" panose="02040304050005020304" pitchFamily="18" charset="0"/>
              </a:rPr>
              <a:t>    050 352 1968</a:t>
            </a:r>
          </a:p>
          <a:p>
            <a:pPr marL="0" indent="0">
              <a:buNone/>
            </a:pPr>
            <a:r>
              <a:rPr lang="fi-FI" dirty="0">
                <a:latin typeface="Amasis MT Pro Light" panose="02040304050005020304" pitchFamily="18" charset="0"/>
              </a:rPr>
              <a:t>    </a:t>
            </a:r>
            <a:r>
              <a:rPr lang="fi-FI" err="1">
                <a:latin typeface="Amasis MT Pro Light" panose="02040304050005020304" pitchFamily="18" charset="0"/>
              </a:rPr>
              <a:t>lieto</a:t>
            </a:r>
            <a:r>
              <a:rPr lang="fi-FI">
                <a:latin typeface="Amasis MT Pro Light" panose="02040304050005020304" pitchFamily="18" charset="0"/>
              </a:rPr>
              <a:t>@4h.fi</a:t>
            </a:r>
          </a:p>
        </p:txBody>
      </p:sp>
    </p:spTree>
    <p:extLst>
      <p:ext uri="{BB962C8B-B14F-4D97-AF65-F5344CB8AC3E}">
        <p14:creationId xmlns:p14="http://schemas.microsoft.com/office/powerpoint/2010/main" val="111812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103</TotalTime>
  <Words>279</Words>
  <Application>Microsoft Office PowerPoint</Application>
  <PresentationFormat>Laajakuva</PresentationFormat>
  <Paragraphs>28</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Amasis MT Pro Light</vt:lpstr>
      <vt:lpstr>Arial</vt:lpstr>
      <vt:lpstr>Montserrat</vt:lpstr>
      <vt:lpstr>The Hand Bold</vt:lpstr>
      <vt:lpstr>The Serif Hand Black</vt:lpstr>
      <vt:lpstr>SketchyVTI</vt:lpstr>
      <vt:lpstr>Yhteispeliä</vt:lpstr>
      <vt:lpstr>Mitä on kiertotalous?</vt:lpstr>
      <vt:lpstr>Yhteispeliä</vt:lpstr>
      <vt:lpstr>Hankkeen tavoitteet</vt:lpstr>
      <vt:lpstr>Hankkeen toteutus käytännössä</vt:lpstr>
      <vt:lpstr>Kiinnostuitko? Ota yhteyttä!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Julia Laine</dc:creator>
  <cp:lastModifiedBy>Liedon 4H-yhdistys</cp:lastModifiedBy>
  <cp:revision>4</cp:revision>
  <dcterms:created xsi:type="dcterms:W3CDTF">2024-10-09T11:08:44Z</dcterms:created>
  <dcterms:modified xsi:type="dcterms:W3CDTF">2024-10-10T15:03:45Z</dcterms:modified>
</cp:coreProperties>
</file>