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8" r:id="rId3"/>
    <p:sldId id="257" r:id="rId4"/>
    <p:sldId id="259" r:id="rId5"/>
    <p:sldId id="260" r:id="rId6"/>
    <p:sldId id="261" r:id="rId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3A86B7-F33F-40FD-8AFF-DFE2EE8C4A31}" v="339" dt="2024-10-09T13:32:49.6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40E057-145A-4830-9895-183C5BF50499}"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3CD53E37-5FF3-4535-B483-AD7B81005648}">
      <dgm:prSet/>
      <dgm:spPr/>
      <dgm:t>
        <a:bodyPr/>
        <a:lstStyle/>
        <a:p>
          <a:r>
            <a:rPr lang="fi-FI" b="1"/>
            <a:t>Kiertotalous tarkoittaa taloudellista järjestelmää, jossa materiaalien ja resurssien käyttö pyritään optimoimaan niin, että ne kiertävät mahdollisimman tehokkaasti. </a:t>
          </a:r>
          <a:endParaRPr lang="en-US"/>
        </a:p>
      </dgm:t>
    </dgm:pt>
    <dgm:pt modelId="{437A8F01-2D09-46C4-A2AE-5D98D170B207}" type="parTrans" cxnId="{4B6172DA-9AB3-4897-A5D2-8C7A52AE75E6}">
      <dgm:prSet/>
      <dgm:spPr/>
      <dgm:t>
        <a:bodyPr/>
        <a:lstStyle/>
        <a:p>
          <a:endParaRPr lang="en-US"/>
        </a:p>
      </dgm:t>
    </dgm:pt>
    <dgm:pt modelId="{2C321915-CEAC-4103-AC7A-0F5C3B942C0A}" type="sibTrans" cxnId="{4B6172DA-9AB3-4897-A5D2-8C7A52AE75E6}">
      <dgm:prSet/>
      <dgm:spPr/>
      <dgm:t>
        <a:bodyPr/>
        <a:lstStyle/>
        <a:p>
          <a:endParaRPr lang="en-US"/>
        </a:p>
      </dgm:t>
    </dgm:pt>
    <dgm:pt modelId="{BD03F1A9-B5A8-473D-A783-0AB9CBAF6985}">
      <dgm:prSet/>
      <dgm:spPr/>
      <dgm:t>
        <a:bodyPr/>
        <a:lstStyle/>
        <a:p>
          <a:r>
            <a:rPr lang="fi-FI" b="1"/>
            <a:t>Pyritään vähentämään jätteen ja hukkaamisen määrää.</a:t>
          </a:r>
          <a:endParaRPr lang="en-US"/>
        </a:p>
      </dgm:t>
    </dgm:pt>
    <dgm:pt modelId="{0320FA10-4067-4495-95C4-0486523CA6BB}" type="parTrans" cxnId="{424E2B73-36F4-4B99-9B81-419E36F1B9D2}">
      <dgm:prSet/>
      <dgm:spPr/>
      <dgm:t>
        <a:bodyPr/>
        <a:lstStyle/>
        <a:p>
          <a:endParaRPr lang="en-US"/>
        </a:p>
      </dgm:t>
    </dgm:pt>
    <dgm:pt modelId="{4FC843D5-C0C9-4B7A-B310-AC1D4CEA60B9}" type="sibTrans" cxnId="{424E2B73-36F4-4B99-9B81-419E36F1B9D2}">
      <dgm:prSet/>
      <dgm:spPr/>
      <dgm:t>
        <a:bodyPr/>
        <a:lstStyle/>
        <a:p>
          <a:endParaRPr lang="en-US"/>
        </a:p>
      </dgm:t>
    </dgm:pt>
    <dgm:pt modelId="{1AFBF5EF-C22F-4376-B475-795D4A027A26}">
      <dgm:prSet/>
      <dgm:spPr/>
      <dgm:t>
        <a:bodyPr/>
        <a:lstStyle/>
        <a:p>
          <a:r>
            <a:rPr lang="fi-FI" b="1"/>
            <a:t>Sen sijaan, että tuotteita valmistettaisiin, käytettäisiin ja heitettäisiin pois, painotetaan niiden uudelleenkäyttöä, kierrätystä ja pitkäikäisyyttä.</a:t>
          </a:r>
          <a:endParaRPr lang="en-US"/>
        </a:p>
      </dgm:t>
    </dgm:pt>
    <dgm:pt modelId="{AB14C0D1-AE72-4678-98F7-097BF62F9A42}" type="parTrans" cxnId="{C8F5C817-A816-4EF8-89DB-1998E4B9298C}">
      <dgm:prSet/>
      <dgm:spPr/>
      <dgm:t>
        <a:bodyPr/>
        <a:lstStyle/>
        <a:p>
          <a:endParaRPr lang="en-US"/>
        </a:p>
      </dgm:t>
    </dgm:pt>
    <dgm:pt modelId="{3B57D2D4-62C2-4036-97FF-6D29AF82FF7B}" type="sibTrans" cxnId="{C8F5C817-A816-4EF8-89DB-1998E4B9298C}">
      <dgm:prSet/>
      <dgm:spPr/>
      <dgm:t>
        <a:bodyPr/>
        <a:lstStyle/>
        <a:p>
          <a:endParaRPr lang="en-US"/>
        </a:p>
      </dgm:t>
    </dgm:pt>
    <dgm:pt modelId="{1DFF8596-5177-4538-BA04-4E2FC5FA5666}">
      <dgm:prSet/>
      <dgm:spPr/>
      <dgm:t>
        <a:bodyPr/>
        <a:lstStyle/>
        <a:p>
          <a:r>
            <a:rPr lang="fi-FI" b="1"/>
            <a:t>Kiertotalous tarjoaa ratkaisuja ympäristöhaasteisiin, kuten luonnonvarojen ehtymiseen ja ilmastonmuutokseen, ja se voi edistää taloudellista kasvua!</a:t>
          </a:r>
          <a:endParaRPr lang="en-US"/>
        </a:p>
      </dgm:t>
    </dgm:pt>
    <dgm:pt modelId="{439816FA-EAE7-47AE-B63C-7EB84F845564}" type="parTrans" cxnId="{66FAE2DE-997A-41B4-8EA7-811DC7D0CBF1}">
      <dgm:prSet/>
      <dgm:spPr/>
      <dgm:t>
        <a:bodyPr/>
        <a:lstStyle/>
        <a:p>
          <a:endParaRPr lang="en-US"/>
        </a:p>
      </dgm:t>
    </dgm:pt>
    <dgm:pt modelId="{AD3AA6C6-C8AA-4C08-A04E-089E6D2FF6D4}" type="sibTrans" cxnId="{66FAE2DE-997A-41B4-8EA7-811DC7D0CBF1}">
      <dgm:prSet/>
      <dgm:spPr/>
      <dgm:t>
        <a:bodyPr/>
        <a:lstStyle/>
        <a:p>
          <a:endParaRPr lang="en-US"/>
        </a:p>
      </dgm:t>
    </dgm:pt>
    <dgm:pt modelId="{0FB00FE9-B4C2-4480-8FCB-15DD7DC89349}" type="pres">
      <dgm:prSet presAssocID="{3540E057-145A-4830-9895-183C5BF50499}" presName="Name0" presStyleCnt="0">
        <dgm:presLayoutVars>
          <dgm:dir/>
          <dgm:animLvl val="lvl"/>
          <dgm:resizeHandles val="exact"/>
        </dgm:presLayoutVars>
      </dgm:prSet>
      <dgm:spPr/>
    </dgm:pt>
    <dgm:pt modelId="{79B37F97-3983-4508-B547-D9AB899AEFC4}" type="pres">
      <dgm:prSet presAssocID="{1DFF8596-5177-4538-BA04-4E2FC5FA5666}" presName="boxAndChildren" presStyleCnt="0"/>
      <dgm:spPr/>
    </dgm:pt>
    <dgm:pt modelId="{704F3B7D-B5DB-41D7-8F6F-21F3039A188B}" type="pres">
      <dgm:prSet presAssocID="{1DFF8596-5177-4538-BA04-4E2FC5FA5666}" presName="parentTextBox" presStyleLbl="node1" presStyleIdx="0" presStyleCnt="2"/>
      <dgm:spPr/>
    </dgm:pt>
    <dgm:pt modelId="{32276BF5-B3B3-4B97-BB1E-4F555BA35FFA}" type="pres">
      <dgm:prSet presAssocID="{2C321915-CEAC-4103-AC7A-0F5C3B942C0A}" presName="sp" presStyleCnt="0"/>
      <dgm:spPr/>
    </dgm:pt>
    <dgm:pt modelId="{FE19A8F2-1CBD-4D88-B303-BDC6C7F4BA65}" type="pres">
      <dgm:prSet presAssocID="{3CD53E37-5FF3-4535-B483-AD7B81005648}" presName="arrowAndChildren" presStyleCnt="0"/>
      <dgm:spPr/>
    </dgm:pt>
    <dgm:pt modelId="{2501603F-693B-42F9-BAB8-F08135DB9AC6}" type="pres">
      <dgm:prSet presAssocID="{3CD53E37-5FF3-4535-B483-AD7B81005648}" presName="parentTextArrow" presStyleLbl="node1" presStyleIdx="0" presStyleCnt="2"/>
      <dgm:spPr/>
    </dgm:pt>
    <dgm:pt modelId="{43D76023-5027-49E7-9E80-9302072F7541}" type="pres">
      <dgm:prSet presAssocID="{3CD53E37-5FF3-4535-B483-AD7B81005648}" presName="arrow" presStyleLbl="node1" presStyleIdx="1" presStyleCnt="2"/>
      <dgm:spPr/>
    </dgm:pt>
    <dgm:pt modelId="{6302A39A-E382-4FF7-87D7-F11B43593233}" type="pres">
      <dgm:prSet presAssocID="{3CD53E37-5FF3-4535-B483-AD7B81005648}" presName="descendantArrow" presStyleCnt="0"/>
      <dgm:spPr/>
    </dgm:pt>
    <dgm:pt modelId="{8973937A-799C-42F6-A1E4-D2A06D1E4F1F}" type="pres">
      <dgm:prSet presAssocID="{BD03F1A9-B5A8-473D-A783-0AB9CBAF6985}" presName="childTextArrow" presStyleLbl="fgAccFollowNode1" presStyleIdx="0" presStyleCnt="2">
        <dgm:presLayoutVars>
          <dgm:bulletEnabled val="1"/>
        </dgm:presLayoutVars>
      </dgm:prSet>
      <dgm:spPr/>
    </dgm:pt>
    <dgm:pt modelId="{0D7E0733-A80D-4547-AC1C-828708D2916F}" type="pres">
      <dgm:prSet presAssocID="{1AFBF5EF-C22F-4376-B475-795D4A027A26}" presName="childTextArrow" presStyleLbl="fgAccFollowNode1" presStyleIdx="1" presStyleCnt="2">
        <dgm:presLayoutVars>
          <dgm:bulletEnabled val="1"/>
        </dgm:presLayoutVars>
      </dgm:prSet>
      <dgm:spPr/>
    </dgm:pt>
  </dgm:ptLst>
  <dgm:cxnLst>
    <dgm:cxn modelId="{C8F5C817-A816-4EF8-89DB-1998E4B9298C}" srcId="{3CD53E37-5FF3-4535-B483-AD7B81005648}" destId="{1AFBF5EF-C22F-4376-B475-795D4A027A26}" srcOrd="1" destOrd="0" parTransId="{AB14C0D1-AE72-4678-98F7-097BF62F9A42}" sibTransId="{3B57D2D4-62C2-4036-97FF-6D29AF82FF7B}"/>
    <dgm:cxn modelId="{60440327-8A82-4DEC-8FA1-C6527F26D74C}" type="presOf" srcId="{1AFBF5EF-C22F-4376-B475-795D4A027A26}" destId="{0D7E0733-A80D-4547-AC1C-828708D2916F}" srcOrd="0" destOrd="0" presId="urn:microsoft.com/office/officeart/2005/8/layout/process4"/>
    <dgm:cxn modelId="{EB7E6227-CDD5-4DD4-8432-1D4D2C026351}" type="presOf" srcId="{1DFF8596-5177-4538-BA04-4E2FC5FA5666}" destId="{704F3B7D-B5DB-41D7-8F6F-21F3039A188B}" srcOrd="0" destOrd="0" presId="urn:microsoft.com/office/officeart/2005/8/layout/process4"/>
    <dgm:cxn modelId="{5563AC38-20D9-414E-96A4-4CA052906797}" type="presOf" srcId="{BD03F1A9-B5A8-473D-A783-0AB9CBAF6985}" destId="{8973937A-799C-42F6-A1E4-D2A06D1E4F1F}" srcOrd="0" destOrd="0" presId="urn:microsoft.com/office/officeart/2005/8/layout/process4"/>
    <dgm:cxn modelId="{25FA8539-8AB8-4E06-A738-C15ECACECF7F}" type="presOf" srcId="{3CD53E37-5FF3-4535-B483-AD7B81005648}" destId="{43D76023-5027-49E7-9E80-9302072F7541}" srcOrd="1" destOrd="0" presId="urn:microsoft.com/office/officeart/2005/8/layout/process4"/>
    <dgm:cxn modelId="{831D6C42-CD13-44E4-8F32-C4614184EF85}" type="presOf" srcId="{3540E057-145A-4830-9895-183C5BF50499}" destId="{0FB00FE9-B4C2-4480-8FCB-15DD7DC89349}" srcOrd="0" destOrd="0" presId="urn:microsoft.com/office/officeart/2005/8/layout/process4"/>
    <dgm:cxn modelId="{424E2B73-36F4-4B99-9B81-419E36F1B9D2}" srcId="{3CD53E37-5FF3-4535-B483-AD7B81005648}" destId="{BD03F1A9-B5A8-473D-A783-0AB9CBAF6985}" srcOrd="0" destOrd="0" parTransId="{0320FA10-4067-4495-95C4-0486523CA6BB}" sibTransId="{4FC843D5-C0C9-4B7A-B310-AC1D4CEA60B9}"/>
    <dgm:cxn modelId="{4B6172DA-9AB3-4897-A5D2-8C7A52AE75E6}" srcId="{3540E057-145A-4830-9895-183C5BF50499}" destId="{3CD53E37-5FF3-4535-B483-AD7B81005648}" srcOrd="0" destOrd="0" parTransId="{437A8F01-2D09-46C4-A2AE-5D98D170B207}" sibTransId="{2C321915-CEAC-4103-AC7A-0F5C3B942C0A}"/>
    <dgm:cxn modelId="{66FAE2DE-997A-41B4-8EA7-811DC7D0CBF1}" srcId="{3540E057-145A-4830-9895-183C5BF50499}" destId="{1DFF8596-5177-4538-BA04-4E2FC5FA5666}" srcOrd="1" destOrd="0" parTransId="{439816FA-EAE7-47AE-B63C-7EB84F845564}" sibTransId="{AD3AA6C6-C8AA-4C08-A04E-089E6D2FF6D4}"/>
    <dgm:cxn modelId="{2895C0E9-EE50-4211-AF6C-44B2F574947D}" type="presOf" srcId="{3CD53E37-5FF3-4535-B483-AD7B81005648}" destId="{2501603F-693B-42F9-BAB8-F08135DB9AC6}" srcOrd="0" destOrd="0" presId="urn:microsoft.com/office/officeart/2005/8/layout/process4"/>
    <dgm:cxn modelId="{09E26C75-209A-44EB-806B-737199A0CFD3}" type="presParOf" srcId="{0FB00FE9-B4C2-4480-8FCB-15DD7DC89349}" destId="{79B37F97-3983-4508-B547-D9AB899AEFC4}" srcOrd="0" destOrd="0" presId="urn:microsoft.com/office/officeart/2005/8/layout/process4"/>
    <dgm:cxn modelId="{BB71D28A-9E8B-4BF4-A2CB-07564A446C5F}" type="presParOf" srcId="{79B37F97-3983-4508-B547-D9AB899AEFC4}" destId="{704F3B7D-B5DB-41D7-8F6F-21F3039A188B}" srcOrd="0" destOrd="0" presId="urn:microsoft.com/office/officeart/2005/8/layout/process4"/>
    <dgm:cxn modelId="{2EC8963E-84C7-4534-BDBA-BD0659B14468}" type="presParOf" srcId="{0FB00FE9-B4C2-4480-8FCB-15DD7DC89349}" destId="{32276BF5-B3B3-4B97-BB1E-4F555BA35FFA}" srcOrd="1" destOrd="0" presId="urn:microsoft.com/office/officeart/2005/8/layout/process4"/>
    <dgm:cxn modelId="{CD341DCD-94F7-4D7B-A5E6-6F7AAD7A2F8D}" type="presParOf" srcId="{0FB00FE9-B4C2-4480-8FCB-15DD7DC89349}" destId="{FE19A8F2-1CBD-4D88-B303-BDC6C7F4BA65}" srcOrd="2" destOrd="0" presId="urn:microsoft.com/office/officeart/2005/8/layout/process4"/>
    <dgm:cxn modelId="{8EE04352-DA38-49A7-A9AB-B0B1433D3810}" type="presParOf" srcId="{FE19A8F2-1CBD-4D88-B303-BDC6C7F4BA65}" destId="{2501603F-693B-42F9-BAB8-F08135DB9AC6}" srcOrd="0" destOrd="0" presId="urn:microsoft.com/office/officeart/2005/8/layout/process4"/>
    <dgm:cxn modelId="{DB517AF7-EC59-41C7-B662-1ADF3D173BAF}" type="presParOf" srcId="{FE19A8F2-1CBD-4D88-B303-BDC6C7F4BA65}" destId="{43D76023-5027-49E7-9E80-9302072F7541}" srcOrd="1" destOrd="0" presId="urn:microsoft.com/office/officeart/2005/8/layout/process4"/>
    <dgm:cxn modelId="{918F7B12-D033-4FDD-B771-A6E641FD1FC3}" type="presParOf" srcId="{FE19A8F2-1CBD-4D88-B303-BDC6C7F4BA65}" destId="{6302A39A-E382-4FF7-87D7-F11B43593233}" srcOrd="2" destOrd="0" presId="urn:microsoft.com/office/officeart/2005/8/layout/process4"/>
    <dgm:cxn modelId="{08968FBF-BD98-458C-BE5B-A8526907C5F2}" type="presParOf" srcId="{6302A39A-E382-4FF7-87D7-F11B43593233}" destId="{8973937A-799C-42F6-A1E4-D2A06D1E4F1F}" srcOrd="0" destOrd="0" presId="urn:microsoft.com/office/officeart/2005/8/layout/process4"/>
    <dgm:cxn modelId="{2FBBF0A5-7068-460A-9F5B-91EBD536BBEA}" type="presParOf" srcId="{6302A39A-E382-4FF7-87D7-F11B43593233}" destId="{0D7E0733-A80D-4547-AC1C-828708D2916F}"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5ABB86-9128-4ACB-91F2-24EFF78C3CD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FE2F395-DFB5-4811-B778-D3F01A303BE8}">
      <dgm:prSet/>
      <dgm:spPr/>
      <dgm:t>
        <a:bodyPr/>
        <a:lstStyle/>
        <a:p>
          <a:pPr>
            <a:lnSpc>
              <a:spcPct val="100000"/>
            </a:lnSpc>
          </a:pPr>
          <a:r>
            <a:rPr lang="fi-FI" b="1"/>
            <a:t>Leader Varsin Hyvä</a:t>
          </a:r>
          <a:endParaRPr lang="en-US" dirty="0"/>
        </a:p>
      </dgm:t>
    </dgm:pt>
    <dgm:pt modelId="{AD2440BB-3B80-4A8B-A4AE-3853E4655138}" type="parTrans" cxnId="{518EC8C8-42EA-45A2-A959-94C2FC1DCC28}">
      <dgm:prSet/>
      <dgm:spPr/>
      <dgm:t>
        <a:bodyPr/>
        <a:lstStyle/>
        <a:p>
          <a:endParaRPr lang="en-US"/>
        </a:p>
      </dgm:t>
    </dgm:pt>
    <dgm:pt modelId="{2668DC85-5EB6-4283-B24C-8950B63AB2E4}" type="sibTrans" cxnId="{518EC8C8-42EA-45A2-A959-94C2FC1DCC28}">
      <dgm:prSet/>
      <dgm:spPr/>
      <dgm:t>
        <a:bodyPr/>
        <a:lstStyle/>
        <a:p>
          <a:pPr>
            <a:lnSpc>
              <a:spcPct val="100000"/>
            </a:lnSpc>
          </a:pPr>
          <a:endParaRPr lang="en-US"/>
        </a:p>
      </dgm:t>
    </dgm:pt>
    <dgm:pt modelId="{136D2DB9-DF9E-47DE-BBD3-F66755E7F386}">
      <dgm:prSet/>
      <dgm:spPr/>
      <dgm:t>
        <a:bodyPr/>
        <a:lstStyle/>
        <a:p>
          <a:pPr>
            <a:lnSpc>
              <a:spcPct val="100000"/>
            </a:lnSpc>
          </a:pPr>
          <a:r>
            <a:rPr lang="fi-FI" b="1" dirty="0"/>
            <a:t>Hankkeen avulla yrittäjät kartoittavat sivuvirtojaan ja hyödyntävät niitä itse, tai antavat ne muiden hyödynnettäväksi. Yrittäjät pääsevät myös jakamaan omaa osaamistaan nuorille.</a:t>
          </a:r>
          <a:endParaRPr lang="en-US" dirty="0"/>
        </a:p>
      </dgm:t>
    </dgm:pt>
    <dgm:pt modelId="{8751A7F0-DA8B-4C90-87F9-6E63661BF5CF}" type="parTrans" cxnId="{FE324DC5-376C-4A88-B06B-B2DA126D85E1}">
      <dgm:prSet/>
      <dgm:spPr/>
      <dgm:t>
        <a:bodyPr/>
        <a:lstStyle/>
        <a:p>
          <a:endParaRPr lang="en-US"/>
        </a:p>
      </dgm:t>
    </dgm:pt>
    <dgm:pt modelId="{D9853D1B-CC48-47A6-9BFE-51DC2FE0C401}" type="sibTrans" cxnId="{FE324DC5-376C-4A88-B06B-B2DA126D85E1}">
      <dgm:prSet/>
      <dgm:spPr/>
      <dgm:t>
        <a:bodyPr/>
        <a:lstStyle/>
        <a:p>
          <a:pPr>
            <a:lnSpc>
              <a:spcPct val="100000"/>
            </a:lnSpc>
          </a:pPr>
          <a:endParaRPr lang="en-US"/>
        </a:p>
      </dgm:t>
    </dgm:pt>
    <dgm:pt modelId="{AC5F104B-1B12-482C-8163-4AFAC43F8D36}">
      <dgm:prSet/>
      <dgm:spPr/>
      <dgm:t>
        <a:bodyPr/>
        <a:lstStyle/>
        <a:p>
          <a:pPr>
            <a:lnSpc>
              <a:spcPct val="100000"/>
            </a:lnSpc>
          </a:pPr>
          <a:r>
            <a:rPr lang="fi-FI" b="1" dirty="0"/>
            <a:t>Toteuttajat: Liedon, Maskun-Ruskon-Vahdon, Naantalin, Paimion-Sauvon ja Turun 4H-yhdistykset.</a:t>
          </a:r>
          <a:endParaRPr lang="en-US" dirty="0"/>
        </a:p>
      </dgm:t>
    </dgm:pt>
    <dgm:pt modelId="{37DF8789-6FC5-4648-93DD-B8ECBEDDFDDE}" type="parTrans" cxnId="{D7A3CEB8-11D1-4614-B73D-D2744294F0AF}">
      <dgm:prSet/>
      <dgm:spPr/>
      <dgm:t>
        <a:bodyPr/>
        <a:lstStyle/>
        <a:p>
          <a:endParaRPr lang="en-US"/>
        </a:p>
      </dgm:t>
    </dgm:pt>
    <dgm:pt modelId="{484DB157-FEB2-4620-A540-2388C67B13F1}" type="sibTrans" cxnId="{D7A3CEB8-11D1-4614-B73D-D2744294F0AF}">
      <dgm:prSet/>
      <dgm:spPr/>
      <dgm:t>
        <a:bodyPr/>
        <a:lstStyle/>
        <a:p>
          <a:pPr>
            <a:lnSpc>
              <a:spcPct val="100000"/>
            </a:lnSpc>
          </a:pPr>
          <a:endParaRPr lang="en-US"/>
        </a:p>
      </dgm:t>
    </dgm:pt>
    <dgm:pt modelId="{AEA78B7B-FFEB-4D0F-88DE-29CD6D4A28A5}">
      <dgm:prSet/>
      <dgm:spPr/>
      <dgm:t>
        <a:bodyPr/>
        <a:lstStyle/>
        <a:p>
          <a:pPr>
            <a:lnSpc>
              <a:spcPct val="100000"/>
            </a:lnSpc>
          </a:pPr>
          <a:r>
            <a:rPr lang="fi-FI" b="1" dirty="0"/>
            <a:t>Hankkeen avulla saadaan kiertotalous osaksi nuorten arkea ja työelämää yhdistämällä nuorten yritteliäät ideat paikallisten yritysten sivuvirtojen kanssa.</a:t>
          </a:r>
          <a:endParaRPr lang="en-US" dirty="0"/>
        </a:p>
      </dgm:t>
    </dgm:pt>
    <dgm:pt modelId="{0CBA4B1C-AF5D-468B-9700-14827FD1A799}" type="parTrans" cxnId="{FB43A19F-76E1-4506-A0C9-D60656A9F45B}">
      <dgm:prSet/>
      <dgm:spPr/>
      <dgm:t>
        <a:bodyPr/>
        <a:lstStyle/>
        <a:p>
          <a:endParaRPr lang="en-US"/>
        </a:p>
      </dgm:t>
    </dgm:pt>
    <dgm:pt modelId="{7CC2BE5A-BB52-48A1-B04F-239A88588FD5}" type="sibTrans" cxnId="{FB43A19F-76E1-4506-A0C9-D60656A9F45B}">
      <dgm:prSet/>
      <dgm:spPr/>
      <dgm:t>
        <a:bodyPr/>
        <a:lstStyle/>
        <a:p>
          <a:endParaRPr lang="en-US"/>
        </a:p>
      </dgm:t>
    </dgm:pt>
    <dgm:pt modelId="{2620B3E8-4CD9-4EA1-8015-ACDB2134FB86}" type="pres">
      <dgm:prSet presAssocID="{BC5ABB86-9128-4ACB-91F2-24EFF78C3CDD}" presName="linear" presStyleCnt="0">
        <dgm:presLayoutVars>
          <dgm:animLvl val="lvl"/>
          <dgm:resizeHandles val="exact"/>
        </dgm:presLayoutVars>
      </dgm:prSet>
      <dgm:spPr/>
    </dgm:pt>
    <dgm:pt modelId="{3F1458B3-AD87-48CC-A09A-A4CC780D828E}" type="pres">
      <dgm:prSet presAssocID="{BFE2F395-DFB5-4811-B778-D3F01A303BE8}" presName="parentText" presStyleLbl="node1" presStyleIdx="0" presStyleCnt="4">
        <dgm:presLayoutVars>
          <dgm:chMax val="0"/>
          <dgm:bulletEnabled val="1"/>
        </dgm:presLayoutVars>
      </dgm:prSet>
      <dgm:spPr/>
    </dgm:pt>
    <dgm:pt modelId="{C0277ECE-A3EB-4863-8E36-5DD13577E242}" type="pres">
      <dgm:prSet presAssocID="{2668DC85-5EB6-4283-B24C-8950B63AB2E4}" presName="spacer" presStyleCnt="0"/>
      <dgm:spPr/>
    </dgm:pt>
    <dgm:pt modelId="{AC08CF9D-5B59-4AC4-8FE5-A485530AFB17}" type="pres">
      <dgm:prSet presAssocID="{136D2DB9-DF9E-47DE-BBD3-F66755E7F386}" presName="parentText" presStyleLbl="node1" presStyleIdx="1" presStyleCnt="4">
        <dgm:presLayoutVars>
          <dgm:chMax val="0"/>
          <dgm:bulletEnabled val="1"/>
        </dgm:presLayoutVars>
      </dgm:prSet>
      <dgm:spPr/>
    </dgm:pt>
    <dgm:pt modelId="{0212C0B5-4BAA-4198-A653-136584BA91E3}" type="pres">
      <dgm:prSet presAssocID="{D9853D1B-CC48-47A6-9BFE-51DC2FE0C401}" presName="spacer" presStyleCnt="0"/>
      <dgm:spPr/>
    </dgm:pt>
    <dgm:pt modelId="{0AA7E2D2-B9D8-448C-A9C3-F9E8924817E7}" type="pres">
      <dgm:prSet presAssocID="{AC5F104B-1B12-482C-8163-4AFAC43F8D36}" presName="parentText" presStyleLbl="node1" presStyleIdx="2" presStyleCnt="4">
        <dgm:presLayoutVars>
          <dgm:chMax val="0"/>
          <dgm:bulletEnabled val="1"/>
        </dgm:presLayoutVars>
      </dgm:prSet>
      <dgm:spPr/>
    </dgm:pt>
    <dgm:pt modelId="{18851037-7596-4DAE-8EEA-9C9E2ABB031F}" type="pres">
      <dgm:prSet presAssocID="{484DB157-FEB2-4620-A540-2388C67B13F1}" presName="spacer" presStyleCnt="0"/>
      <dgm:spPr/>
    </dgm:pt>
    <dgm:pt modelId="{EAB36E53-4DA1-4587-B62A-48DCDB947C22}" type="pres">
      <dgm:prSet presAssocID="{AEA78B7B-FFEB-4D0F-88DE-29CD6D4A28A5}" presName="parentText" presStyleLbl="node1" presStyleIdx="3" presStyleCnt="4">
        <dgm:presLayoutVars>
          <dgm:chMax val="0"/>
          <dgm:bulletEnabled val="1"/>
        </dgm:presLayoutVars>
      </dgm:prSet>
      <dgm:spPr/>
    </dgm:pt>
  </dgm:ptLst>
  <dgm:cxnLst>
    <dgm:cxn modelId="{3E17060F-E5A0-4589-88F7-BE094DF180A6}" type="presOf" srcId="{AEA78B7B-FFEB-4D0F-88DE-29CD6D4A28A5}" destId="{EAB36E53-4DA1-4587-B62A-48DCDB947C22}" srcOrd="0" destOrd="0" presId="urn:microsoft.com/office/officeart/2005/8/layout/vList2"/>
    <dgm:cxn modelId="{B2B3F543-D08E-42C6-9682-94B03779D62D}" type="presOf" srcId="{BC5ABB86-9128-4ACB-91F2-24EFF78C3CDD}" destId="{2620B3E8-4CD9-4EA1-8015-ACDB2134FB86}" srcOrd="0" destOrd="0" presId="urn:microsoft.com/office/officeart/2005/8/layout/vList2"/>
    <dgm:cxn modelId="{FB43A19F-76E1-4506-A0C9-D60656A9F45B}" srcId="{BC5ABB86-9128-4ACB-91F2-24EFF78C3CDD}" destId="{AEA78B7B-FFEB-4D0F-88DE-29CD6D4A28A5}" srcOrd="3" destOrd="0" parTransId="{0CBA4B1C-AF5D-468B-9700-14827FD1A799}" sibTransId="{7CC2BE5A-BB52-48A1-B04F-239A88588FD5}"/>
    <dgm:cxn modelId="{B402C8A9-443B-412E-AB03-5D59299958A9}" type="presOf" srcId="{136D2DB9-DF9E-47DE-BBD3-F66755E7F386}" destId="{AC08CF9D-5B59-4AC4-8FE5-A485530AFB17}" srcOrd="0" destOrd="0" presId="urn:microsoft.com/office/officeart/2005/8/layout/vList2"/>
    <dgm:cxn modelId="{77DFAEB6-957D-45DC-971C-C5D5E15C8E76}" type="presOf" srcId="{AC5F104B-1B12-482C-8163-4AFAC43F8D36}" destId="{0AA7E2D2-B9D8-448C-A9C3-F9E8924817E7}" srcOrd="0" destOrd="0" presId="urn:microsoft.com/office/officeart/2005/8/layout/vList2"/>
    <dgm:cxn modelId="{D7A3CEB8-11D1-4614-B73D-D2744294F0AF}" srcId="{BC5ABB86-9128-4ACB-91F2-24EFF78C3CDD}" destId="{AC5F104B-1B12-482C-8163-4AFAC43F8D36}" srcOrd="2" destOrd="0" parTransId="{37DF8789-6FC5-4648-93DD-B8ECBEDDFDDE}" sibTransId="{484DB157-FEB2-4620-A540-2388C67B13F1}"/>
    <dgm:cxn modelId="{FE324DC5-376C-4A88-B06B-B2DA126D85E1}" srcId="{BC5ABB86-9128-4ACB-91F2-24EFF78C3CDD}" destId="{136D2DB9-DF9E-47DE-BBD3-F66755E7F386}" srcOrd="1" destOrd="0" parTransId="{8751A7F0-DA8B-4C90-87F9-6E63661BF5CF}" sibTransId="{D9853D1B-CC48-47A6-9BFE-51DC2FE0C401}"/>
    <dgm:cxn modelId="{518EC8C8-42EA-45A2-A959-94C2FC1DCC28}" srcId="{BC5ABB86-9128-4ACB-91F2-24EFF78C3CDD}" destId="{BFE2F395-DFB5-4811-B778-D3F01A303BE8}" srcOrd="0" destOrd="0" parTransId="{AD2440BB-3B80-4A8B-A4AE-3853E4655138}" sibTransId="{2668DC85-5EB6-4283-B24C-8950B63AB2E4}"/>
    <dgm:cxn modelId="{CA4908F0-EC83-456F-9416-2A78E3FD3001}" type="presOf" srcId="{BFE2F395-DFB5-4811-B778-D3F01A303BE8}" destId="{3F1458B3-AD87-48CC-A09A-A4CC780D828E}" srcOrd="0" destOrd="0" presId="urn:microsoft.com/office/officeart/2005/8/layout/vList2"/>
    <dgm:cxn modelId="{AA6D26D3-55AD-4DB1-8EB8-DF4B75952851}" type="presParOf" srcId="{2620B3E8-4CD9-4EA1-8015-ACDB2134FB86}" destId="{3F1458B3-AD87-48CC-A09A-A4CC780D828E}" srcOrd="0" destOrd="0" presId="urn:microsoft.com/office/officeart/2005/8/layout/vList2"/>
    <dgm:cxn modelId="{60AE67D1-3B08-431C-A144-33442D995FD6}" type="presParOf" srcId="{2620B3E8-4CD9-4EA1-8015-ACDB2134FB86}" destId="{C0277ECE-A3EB-4863-8E36-5DD13577E242}" srcOrd="1" destOrd="0" presId="urn:microsoft.com/office/officeart/2005/8/layout/vList2"/>
    <dgm:cxn modelId="{69191E16-BC73-4A84-B0A9-4122BBB9F261}" type="presParOf" srcId="{2620B3E8-4CD9-4EA1-8015-ACDB2134FB86}" destId="{AC08CF9D-5B59-4AC4-8FE5-A485530AFB17}" srcOrd="2" destOrd="0" presId="urn:microsoft.com/office/officeart/2005/8/layout/vList2"/>
    <dgm:cxn modelId="{DE606903-73F9-421F-8B6D-25795B5BBB3F}" type="presParOf" srcId="{2620B3E8-4CD9-4EA1-8015-ACDB2134FB86}" destId="{0212C0B5-4BAA-4198-A653-136584BA91E3}" srcOrd="3" destOrd="0" presId="urn:microsoft.com/office/officeart/2005/8/layout/vList2"/>
    <dgm:cxn modelId="{18408AA2-FCBD-4AEC-98E5-058EB8F00FD0}" type="presParOf" srcId="{2620B3E8-4CD9-4EA1-8015-ACDB2134FB86}" destId="{0AA7E2D2-B9D8-448C-A9C3-F9E8924817E7}" srcOrd="4" destOrd="0" presId="urn:microsoft.com/office/officeart/2005/8/layout/vList2"/>
    <dgm:cxn modelId="{E859F1E8-6AB6-4742-89E9-A3F0D207F8D3}" type="presParOf" srcId="{2620B3E8-4CD9-4EA1-8015-ACDB2134FB86}" destId="{18851037-7596-4DAE-8EEA-9C9E2ABB031F}" srcOrd="5" destOrd="0" presId="urn:microsoft.com/office/officeart/2005/8/layout/vList2"/>
    <dgm:cxn modelId="{99C389D1-6BD0-4094-819B-4042CDC312EF}" type="presParOf" srcId="{2620B3E8-4CD9-4EA1-8015-ACDB2134FB86}" destId="{EAB36E53-4DA1-4587-B62A-48DCDB947C2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4C3049-7ADE-44BA-B8A8-C55475939F23}"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24F1B3F2-7B1D-4962-B648-960E7CAB2E8A}">
      <dgm:prSet/>
      <dgm:spPr/>
      <dgm:t>
        <a:bodyPr/>
        <a:lstStyle/>
        <a:p>
          <a:r>
            <a:rPr lang="fi-FI" b="1"/>
            <a:t>Tukea nuoria sanoittamaan omat ideansa ja tarpeensa konkreettisiksi ideoiksi ja teoiksi.</a:t>
          </a:r>
          <a:endParaRPr lang="en-US"/>
        </a:p>
      </dgm:t>
    </dgm:pt>
    <dgm:pt modelId="{D031EFCB-EC09-4C4B-B4F0-F4493763FC8A}" type="parTrans" cxnId="{ECA6E67E-6D3D-4AFA-9ADC-32154B69E928}">
      <dgm:prSet/>
      <dgm:spPr/>
      <dgm:t>
        <a:bodyPr/>
        <a:lstStyle/>
        <a:p>
          <a:endParaRPr lang="en-US"/>
        </a:p>
      </dgm:t>
    </dgm:pt>
    <dgm:pt modelId="{2AB34E62-1555-498B-A958-9BE6E7C5121C}" type="sibTrans" cxnId="{ECA6E67E-6D3D-4AFA-9ADC-32154B69E928}">
      <dgm:prSet/>
      <dgm:spPr/>
      <dgm:t>
        <a:bodyPr/>
        <a:lstStyle/>
        <a:p>
          <a:endParaRPr lang="en-US"/>
        </a:p>
      </dgm:t>
    </dgm:pt>
    <dgm:pt modelId="{46252CFF-63F0-4240-85A4-676F10993E40}">
      <dgm:prSet/>
      <dgm:spPr/>
      <dgm:t>
        <a:bodyPr/>
        <a:lstStyle/>
        <a:p>
          <a:r>
            <a:rPr lang="fi-FI" b="1" dirty="0"/>
            <a:t>Ohjata yritysten halu ja kiinnostus kiertotaloutta kohtaan </a:t>
          </a:r>
          <a:r>
            <a:rPr lang="fi-FI" b="1"/>
            <a:t>konkreettisiin tekoihin.</a:t>
          </a:r>
          <a:endParaRPr lang="en-US" dirty="0"/>
        </a:p>
      </dgm:t>
    </dgm:pt>
    <dgm:pt modelId="{28987E80-4644-461E-8F4C-553E0EF6DE55}" type="parTrans" cxnId="{B6AD963A-F7E9-4A68-A474-4E1CACBC89F3}">
      <dgm:prSet/>
      <dgm:spPr/>
      <dgm:t>
        <a:bodyPr/>
        <a:lstStyle/>
        <a:p>
          <a:endParaRPr lang="en-US"/>
        </a:p>
      </dgm:t>
    </dgm:pt>
    <dgm:pt modelId="{7061F73E-0170-4614-9DE6-4FE1C33DDCCD}" type="sibTrans" cxnId="{B6AD963A-F7E9-4A68-A474-4E1CACBC89F3}">
      <dgm:prSet/>
      <dgm:spPr/>
      <dgm:t>
        <a:bodyPr/>
        <a:lstStyle/>
        <a:p>
          <a:endParaRPr lang="en-US"/>
        </a:p>
      </dgm:t>
    </dgm:pt>
    <dgm:pt modelId="{7F9185FF-3657-4F57-9D99-0D528A14D4CC}">
      <dgm:prSet/>
      <dgm:spPr/>
      <dgm:t>
        <a:bodyPr/>
        <a:lstStyle/>
        <a:p>
          <a:r>
            <a:rPr lang="fi-FI" b="1"/>
            <a:t>Yhdistää eri tahot toimimaan nuorten tukena ja auttaa projektien toteutuksessa.</a:t>
          </a:r>
          <a:endParaRPr lang="en-US"/>
        </a:p>
      </dgm:t>
    </dgm:pt>
    <dgm:pt modelId="{17D5A355-7904-4F5B-B8FF-3F4B223A3B43}" type="parTrans" cxnId="{C6922533-2202-4CB8-A81F-6A15902DDCC2}">
      <dgm:prSet/>
      <dgm:spPr/>
      <dgm:t>
        <a:bodyPr/>
        <a:lstStyle/>
        <a:p>
          <a:endParaRPr lang="en-US"/>
        </a:p>
      </dgm:t>
    </dgm:pt>
    <dgm:pt modelId="{A1D0B1B0-8950-42C3-8CA3-072732EAAAD8}" type="sibTrans" cxnId="{C6922533-2202-4CB8-A81F-6A15902DDCC2}">
      <dgm:prSet/>
      <dgm:spPr/>
      <dgm:t>
        <a:bodyPr/>
        <a:lstStyle/>
        <a:p>
          <a:endParaRPr lang="en-US"/>
        </a:p>
      </dgm:t>
    </dgm:pt>
    <dgm:pt modelId="{3F0F4D12-17D2-46EA-9B81-4B3C9B044974}">
      <dgm:prSet/>
      <dgm:spPr/>
      <dgm:t>
        <a:bodyPr/>
        <a:lstStyle/>
        <a:p>
          <a:r>
            <a:rPr lang="fi-FI" b="1"/>
            <a:t>Tukea kiertotalouteen perustuvan toimintamallin juurruttamista nuorten, yrittäjien ja kunnan yhteistoimintaan.</a:t>
          </a:r>
          <a:endParaRPr lang="en-US"/>
        </a:p>
      </dgm:t>
    </dgm:pt>
    <dgm:pt modelId="{4B28469A-DE66-46CC-811F-34E8E98CA2D5}" type="parTrans" cxnId="{0C3206E5-11C2-4C45-B78B-CFF51E8BEB44}">
      <dgm:prSet/>
      <dgm:spPr/>
      <dgm:t>
        <a:bodyPr/>
        <a:lstStyle/>
        <a:p>
          <a:endParaRPr lang="en-US"/>
        </a:p>
      </dgm:t>
    </dgm:pt>
    <dgm:pt modelId="{7968DE2F-D42E-47A4-B075-4540FD4E4465}" type="sibTrans" cxnId="{0C3206E5-11C2-4C45-B78B-CFF51E8BEB44}">
      <dgm:prSet/>
      <dgm:spPr/>
      <dgm:t>
        <a:bodyPr/>
        <a:lstStyle/>
        <a:p>
          <a:endParaRPr lang="en-US"/>
        </a:p>
      </dgm:t>
    </dgm:pt>
    <dgm:pt modelId="{65CFF2AD-BB6A-4F7F-A202-344FC34FCE50}">
      <dgm:prSet/>
      <dgm:spPr/>
      <dgm:t>
        <a:bodyPr/>
        <a:lstStyle/>
        <a:p>
          <a:r>
            <a:rPr lang="fi-FI" b="1"/>
            <a:t>Tarjota nuorille mahdollisuus tutustua kiertotalouteen liittyviin työ- ja uramahdollisuuksiin.</a:t>
          </a:r>
          <a:endParaRPr lang="en-US"/>
        </a:p>
      </dgm:t>
    </dgm:pt>
    <dgm:pt modelId="{D69C7FDA-3E7E-4612-A3E2-E5270E09DDA3}" type="parTrans" cxnId="{0E1FDFC2-F844-4386-8B34-9E3A7D9EB10E}">
      <dgm:prSet/>
      <dgm:spPr/>
      <dgm:t>
        <a:bodyPr/>
        <a:lstStyle/>
        <a:p>
          <a:endParaRPr lang="en-US"/>
        </a:p>
      </dgm:t>
    </dgm:pt>
    <dgm:pt modelId="{B6922909-0E1D-4733-A1C7-33DDAEEE4912}" type="sibTrans" cxnId="{0E1FDFC2-F844-4386-8B34-9E3A7D9EB10E}">
      <dgm:prSet/>
      <dgm:spPr/>
      <dgm:t>
        <a:bodyPr/>
        <a:lstStyle/>
        <a:p>
          <a:endParaRPr lang="en-US"/>
        </a:p>
      </dgm:t>
    </dgm:pt>
    <dgm:pt modelId="{FEB7D76D-E20F-42C1-A1DA-9F990DFF527D}" type="pres">
      <dgm:prSet presAssocID="{CA4C3049-7ADE-44BA-B8A8-C55475939F23}" presName="diagram" presStyleCnt="0">
        <dgm:presLayoutVars>
          <dgm:dir/>
          <dgm:resizeHandles val="exact"/>
        </dgm:presLayoutVars>
      </dgm:prSet>
      <dgm:spPr/>
    </dgm:pt>
    <dgm:pt modelId="{285E375A-EC6B-4C35-B164-B6096EA50711}" type="pres">
      <dgm:prSet presAssocID="{24F1B3F2-7B1D-4962-B648-960E7CAB2E8A}" presName="node" presStyleLbl="node1" presStyleIdx="0" presStyleCnt="5">
        <dgm:presLayoutVars>
          <dgm:bulletEnabled val="1"/>
        </dgm:presLayoutVars>
      </dgm:prSet>
      <dgm:spPr/>
    </dgm:pt>
    <dgm:pt modelId="{F410FA3A-F863-4CB9-8F23-F896516AF827}" type="pres">
      <dgm:prSet presAssocID="{2AB34E62-1555-498B-A958-9BE6E7C5121C}" presName="sibTrans" presStyleCnt="0"/>
      <dgm:spPr/>
    </dgm:pt>
    <dgm:pt modelId="{EC56BCBA-2CE6-436B-A366-23F85B5A041A}" type="pres">
      <dgm:prSet presAssocID="{46252CFF-63F0-4240-85A4-676F10993E40}" presName="node" presStyleLbl="node1" presStyleIdx="1" presStyleCnt="5">
        <dgm:presLayoutVars>
          <dgm:bulletEnabled val="1"/>
        </dgm:presLayoutVars>
      </dgm:prSet>
      <dgm:spPr/>
    </dgm:pt>
    <dgm:pt modelId="{4898C9A5-A7F0-44E1-B327-2E4C861C85C0}" type="pres">
      <dgm:prSet presAssocID="{7061F73E-0170-4614-9DE6-4FE1C33DDCCD}" presName="sibTrans" presStyleCnt="0"/>
      <dgm:spPr/>
    </dgm:pt>
    <dgm:pt modelId="{02060670-6E1B-409A-BC58-CA1C275A006D}" type="pres">
      <dgm:prSet presAssocID="{7F9185FF-3657-4F57-9D99-0D528A14D4CC}" presName="node" presStyleLbl="node1" presStyleIdx="2" presStyleCnt="5">
        <dgm:presLayoutVars>
          <dgm:bulletEnabled val="1"/>
        </dgm:presLayoutVars>
      </dgm:prSet>
      <dgm:spPr/>
    </dgm:pt>
    <dgm:pt modelId="{DC9AC4A7-6090-4A36-BEBB-3A6470488F46}" type="pres">
      <dgm:prSet presAssocID="{A1D0B1B0-8950-42C3-8CA3-072732EAAAD8}" presName="sibTrans" presStyleCnt="0"/>
      <dgm:spPr/>
    </dgm:pt>
    <dgm:pt modelId="{1FF027CE-437D-4809-9789-AA0EFB789120}" type="pres">
      <dgm:prSet presAssocID="{3F0F4D12-17D2-46EA-9B81-4B3C9B044974}" presName="node" presStyleLbl="node1" presStyleIdx="3" presStyleCnt="5">
        <dgm:presLayoutVars>
          <dgm:bulletEnabled val="1"/>
        </dgm:presLayoutVars>
      </dgm:prSet>
      <dgm:spPr/>
    </dgm:pt>
    <dgm:pt modelId="{ADE16845-95B5-4116-B918-411978874545}" type="pres">
      <dgm:prSet presAssocID="{7968DE2F-D42E-47A4-B075-4540FD4E4465}" presName="sibTrans" presStyleCnt="0"/>
      <dgm:spPr/>
    </dgm:pt>
    <dgm:pt modelId="{C227C193-A474-4F19-98CE-8BFB4020466F}" type="pres">
      <dgm:prSet presAssocID="{65CFF2AD-BB6A-4F7F-A202-344FC34FCE50}" presName="node" presStyleLbl="node1" presStyleIdx="4" presStyleCnt="5">
        <dgm:presLayoutVars>
          <dgm:bulletEnabled val="1"/>
        </dgm:presLayoutVars>
      </dgm:prSet>
      <dgm:spPr/>
    </dgm:pt>
  </dgm:ptLst>
  <dgm:cxnLst>
    <dgm:cxn modelId="{C6922533-2202-4CB8-A81F-6A15902DDCC2}" srcId="{CA4C3049-7ADE-44BA-B8A8-C55475939F23}" destId="{7F9185FF-3657-4F57-9D99-0D528A14D4CC}" srcOrd="2" destOrd="0" parTransId="{17D5A355-7904-4F5B-B8FF-3F4B223A3B43}" sibTransId="{A1D0B1B0-8950-42C3-8CA3-072732EAAAD8}"/>
    <dgm:cxn modelId="{B6AD963A-F7E9-4A68-A474-4E1CACBC89F3}" srcId="{CA4C3049-7ADE-44BA-B8A8-C55475939F23}" destId="{46252CFF-63F0-4240-85A4-676F10993E40}" srcOrd="1" destOrd="0" parTransId="{28987E80-4644-461E-8F4C-553E0EF6DE55}" sibTransId="{7061F73E-0170-4614-9DE6-4FE1C33DDCCD}"/>
    <dgm:cxn modelId="{5353E377-8E64-420C-91C1-72AC081F22FA}" type="presOf" srcId="{CA4C3049-7ADE-44BA-B8A8-C55475939F23}" destId="{FEB7D76D-E20F-42C1-A1DA-9F990DFF527D}" srcOrd="0" destOrd="0" presId="urn:microsoft.com/office/officeart/2005/8/layout/default"/>
    <dgm:cxn modelId="{ECA6E67E-6D3D-4AFA-9ADC-32154B69E928}" srcId="{CA4C3049-7ADE-44BA-B8A8-C55475939F23}" destId="{24F1B3F2-7B1D-4962-B648-960E7CAB2E8A}" srcOrd="0" destOrd="0" parTransId="{D031EFCB-EC09-4C4B-B4F0-F4493763FC8A}" sibTransId="{2AB34E62-1555-498B-A958-9BE6E7C5121C}"/>
    <dgm:cxn modelId="{C94E1189-9CD2-481C-832F-666B747B4C1E}" type="presOf" srcId="{46252CFF-63F0-4240-85A4-676F10993E40}" destId="{EC56BCBA-2CE6-436B-A366-23F85B5A041A}" srcOrd="0" destOrd="0" presId="urn:microsoft.com/office/officeart/2005/8/layout/default"/>
    <dgm:cxn modelId="{143411AA-B48F-42E3-82F5-3A4A77BDABA8}" type="presOf" srcId="{65CFF2AD-BB6A-4F7F-A202-344FC34FCE50}" destId="{C227C193-A474-4F19-98CE-8BFB4020466F}" srcOrd="0" destOrd="0" presId="urn:microsoft.com/office/officeart/2005/8/layout/default"/>
    <dgm:cxn modelId="{D752A4B6-96F4-434F-BF51-4B731D2AED8A}" type="presOf" srcId="{7F9185FF-3657-4F57-9D99-0D528A14D4CC}" destId="{02060670-6E1B-409A-BC58-CA1C275A006D}" srcOrd="0" destOrd="0" presId="urn:microsoft.com/office/officeart/2005/8/layout/default"/>
    <dgm:cxn modelId="{E5FEF8B8-0F3A-4FAB-8E65-02172D8877D0}" type="presOf" srcId="{24F1B3F2-7B1D-4962-B648-960E7CAB2E8A}" destId="{285E375A-EC6B-4C35-B164-B6096EA50711}" srcOrd="0" destOrd="0" presId="urn:microsoft.com/office/officeart/2005/8/layout/default"/>
    <dgm:cxn modelId="{0E1FDFC2-F844-4386-8B34-9E3A7D9EB10E}" srcId="{CA4C3049-7ADE-44BA-B8A8-C55475939F23}" destId="{65CFF2AD-BB6A-4F7F-A202-344FC34FCE50}" srcOrd="4" destOrd="0" parTransId="{D69C7FDA-3E7E-4612-A3E2-E5270E09DDA3}" sibTransId="{B6922909-0E1D-4733-A1C7-33DDAEEE4912}"/>
    <dgm:cxn modelId="{0C3206E5-11C2-4C45-B78B-CFF51E8BEB44}" srcId="{CA4C3049-7ADE-44BA-B8A8-C55475939F23}" destId="{3F0F4D12-17D2-46EA-9B81-4B3C9B044974}" srcOrd="3" destOrd="0" parTransId="{4B28469A-DE66-46CC-811F-34E8E98CA2D5}" sibTransId="{7968DE2F-D42E-47A4-B075-4540FD4E4465}"/>
    <dgm:cxn modelId="{04AA7BFE-A147-43D0-82F5-6DD4BAD981F0}" type="presOf" srcId="{3F0F4D12-17D2-46EA-9B81-4B3C9B044974}" destId="{1FF027CE-437D-4809-9789-AA0EFB789120}" srcOrd="0" destOrd="0" presId="urn:microsoft.com/office/officeart/2005/8/layout/default"/>
    <dgm:cxn modelId="{91D671E3-57E4-4E2D-A1D0-9BE30D02EB89}" type="presParOf" srcId="{FEB7D76D-E20F-42C1-A1DA-9F990DFF527D}" destId="{285E375A-EC6B-4C35-B164-B6096EA50711}" srcOrd="0" destOrd="0" presId="urn:microsoft.com/office/officeart/2005/8/layout/default"/>
    <dgm:cxn modelId="{B7E7DCD9-CB13-4A7C-84B7-579F13A3E50C}" type="presParOf" srcId="{FEB7D76D-E20F-42C1-A1DA-9F990DFF527D}" destId="{F410FA3A-F863-4CB9-8F23-F896516AF827}" srcOrd="1" destOrd="0" presId="urn:microsoft.com/office/officeart/2005/8/layout/default"/>
    <dgm:cxn modelId="{A10B3E17-39C5-4582-AEE2-E0CEADBB9D30}" type="presParOf" srcId="{FEB7D76D-E20F-42C1-A1DA-9F990DFF527D}" destId="{EC56BCBA-2CE6-436B-A366-23F85B5A041A}" srcOrd="2" destOrd="0" presId="urn:microsoft.com/office/officeart/2005/8/layout/default"/>
    <dgm:cxn modelId="{38EF745A-8350-4C81-902E-026A3A10B2F1}" type="presParOf" srcId="{FEB7D76D-E20F-42C1-A1DA-9F990DFF527D}" destId="{4898C9A5-A7F0-44E1-B327-2E4C861C85C0}" srcOrd="3" destOrd="0" presId="urn:microsoft.com/office/officeart/2005/8/layout/default"/>
    <dgm:cxn modelId="{BD414738-F5E2-44B1-87A5-3DE74B3D4C41}" type="presParOf" srcId="{FEB7D76D-E20F-42C1-A1DA-9F990DFF527D}" destId="{02060670-6E1B-409A-BC58-CA1C275A006D}" srcOrd="4" destOrd="0" presId="urn:microsoft.com/office/officeart/2005/8/layout/default"/>
    <dgm:cxn modelId="{B96DF117-E7B4-4525-BC6C-5FC71E539288}" type="presParOf" srcId="{FEB7D76D-E20F-42C1-A1DA-9F990DFF527D}" destId="{DC9AC4A7-6090-4A36-BEBB-3A6470488F46}" srcOrd="5" destOrd="0" presId="urn:microsoft.com/office/officeart/2005/8/layout/default"/>
    <dgm:cxn modelId="{98FC1C85-79B0-44EE-A74A-05924A515D88}" type="presParOf" srcId="{FEB7D76D-E20F-42C1-A1DA-9F990DFF527D}" destId="{1FF027CE-437D-4809-9789-AA0EFB789120}" srcOrd="6" destOrd="0" presId="urn:microsoft.com/office/officeart/2005/8/layout/default"/>
    <dgm:cxn modelId="{5BF889F4-D531-4DE9-858C-F01FD0758C6D}" type="presParOf" srcId="{FEB7D76D-E20F-42C1-A1DA-9F990DFF527D}" destId="{ADE16845-95B5-4116-B918-411978874545}" srcOrd="7" destOrd="0" presId="urn:microsoft.com/office/officeart/2005/8/layout/default"/>
    <dgm:cxn modelId="{70BC0EE5-036D-402C-90EB-C8FDA0179C35}" type="presParOf" srcId="{FEB7D76D-E20F-42C1-A1DA-9F990DFF527D}" destId="{C227C193-A474-4F19-98CE-8BFB4020466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F3B7D-B5DB-41D7-8F6F-21F3039A188B}">
      <dsp:nvSpPr>
        <dsp:cNvPr id="0" name=""/>
        <dsp:cNvSpPr/>
      </dsp:nvSpPr>
      <dsp:spPr>
        <a:xfrm>
          <a:off x="0" y="3341354"/>
          <a:ext cx="6900512" cy="219229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fi-FI" sz="2700" b="1" kern="1200"/>
            <a:t>Kiertotalous tarjoaa ratkaisuja ympäristöhaasteisiin, kuten luonnonvarojen ehtymiseen ja ilmastonmuutokseen, ja se voi edistää taloudellista kasvua!</a:t>
          </a:r>
          <a:endParaRPr lang="en-US" sz="2700" kern="1200"/>
        </a:p>
      </dsp:txBody>
      <dsp:txXfrm>
        <a:off x="0" y="3341354"/>
        <a:ext cx="6900512" cy="2192290"/>
      </dsp:txXfrm>
    </dsp:sp>
    <dsp:sp modelId="{43D76023-5027-49E7-9E80-9302072F7541}">
      <dsp:nvSpPr>
        <dsp:cNvPr id="0" name=""/>
        <dsp:cNvSpPr/>
      </dsp:nvSpPr>
      <dsp:spPr>
        <a:xfrm rot="10800000">
          <a:off x="0" y="2496"/>
          <a:ext cx="6900512" cy="3371742"/>
        </a:xfrm>
        <a:prstGeom prst="upArrowCallout">
          <a:avLst/>
        </a:prstGeom>
        <a:solidFill>
          <a:schemeClr val="accent2">
            <a:hueOff val="-2449550"/>
            <a:satOff val="-11314"/>
            <a:lumOff val="-23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fi-FI" sz="2700" b="1" kern="1200"/>
            <a:t>Kiertotalous tarkoittaa taloudellista järjestelmää, jossa materiaalien ja resurssien käyttö pyritään optimoimaan niin, että ne kiertävät mahdollisimman tehokkaasti. </a:t>
          </a:r>
          <a:endParaRPr lang="en-US" sz="2700" kern="1200"/>
        </a:p>
      </dsp:txBody>
      <dsp:txXfrm rot="-10800000">
        <a:off x="0" y="2496"/>
        <a:ext cx="6900512" cy="1183481"/>
      </dsp:txXfrm>
    </dsp:sp>
    <dsp:sp modelId="{8973937A-799C-42F6-A1E4-D2A06D1E4F1F}">
      <dsp:nvSpPr>
        <dsp:cNvPr id="0" name=""/>
        <dsp:cNvSpPr/>
      </dsp:nvSpPr>
      <dsp:spPr>
        <a:xfrm>
          <a:off x="0" y="1185977"/>
          <a:ext cx="3450255" cy="100815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fi-FI" sz="2100" b="1" kern="1200"/>
            <a:t>Pyritään vähentämään jätteen ja hukkaamisen määrää.</a:t>
          </a:r>
          <a:endParaRPr lang="en-US" sz="2100" kern="1200"/>
        </a:p>
      </dsp:txBody>
      <dsp:txXfrm>
        <a:off x="0" y="1185977"/>
        <a:ext cx="3450255" cy="1008150"/>
      </dsp:txXfrm>
    </dsp:sp>
    <dsp:sp modelId="{0D7E0733-A80D-4547-AC1C-828708D2916F}">
      <dsp:nvSpPr>
        <dsp:cNvPr id="0" name=""/>
        <dsp:cNvSpPr/>
      </dsp:nvSpPr>
      <dsp:spPr>
        <a:xfrm>
          <a:off x="3450256" y="1185977"/>
          <a:ext cx="3450255" cy="1008150"/>
        </a:xfrm>
        <a:prstGeom prst="rect">
          <a:avLst/>
        </a:prstGeom>
        <a:solidFill>
          <a:schemeClr val="accent2">
            <a:tint val="40000"/>
            <a:alpha val="90000"/>
            <a:hueOff val="-3345255"/>
            <a:satOff val="-8332"/>
            <a:lumOff val="-1038"/>
            <a:alphaOff val="0"/>
          </a:schemeClr>
        </a:solidFill>
        <a:ln w="12700" cap="flat" cmpd="sng" algn="ctr">
          <a:solidFill>
            <a:schemeClr val="accent2">
              <a:tint val="40000"/>
              <a:alpha val="90000"/>
              <a:hueOff val="-3345255"/>
              <a:satOff val="-8332"/>
              <a:lumOff val="-103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fi-FI" sz="2100" b="1" kern="1200"/>
            <a:t>Sen sijaan, että tuotteita valmistettaisiin, käytettäisiin ja heitettäisiin pois, painotetaan niiden uudelleenkäyttöä, kierrätystä ja pitkäikäisyyttä.</a:t>
          </a:r>
          <a:endParaRPr lang="en-US" sz="2100" kern="1200"/>
        </a:p>
      </dsp:txBody>
      <dsp:txXfrm>
        <a:off x="3450256" y="1185977"/>
        <a:ext cx="3450255" cy="1008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458B3-AD87-48CC-A09A-A4CC780D828E}">
      <dsp:nvSpPr>
        <dsp:cNvPr id="0" name=""/>
        <dsp:cNvSpPr/>
      </dsp:nvSpPr>
      <dsp:spPr>
        <a:xfrm>
          <a:off x="0" y="528476"/>
          <a:ext cx="6900512" cy="106579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100000"/>
            </a:lnSpc>
            <a:spcBef>
              <a:spcPct val="0"/>
            </a:spcBef>
            <a:spcAft>
              <a:spcPct val="35000"/>
            </a:spcAft>
            <a:buNone/>
          </a:pPr>
          <a:r>
            <a:rPr lang="fi-FI" sz="2500" b="1" kern="1200"/>
            <a:t>Leader Varsin Hyvä</a:t>
          </a:r>
          <a:endParaRPr lang="en-US" sz="2500" kern="1200" dirty="0"/>
        </a:p>
      </dsp:txBody>
      <dsp:txXfrm>
        <a:off x="52028" y="580504"/>
        <a:ext cx="6796456" cy="961740"/>
      </dsp:txXfrm>
    </dsp:sp>
    <dsp:sp modelId="{AC08CF9D-5B59-4AC4-8FE5-A485530AFB17}">
      <dsp:nvSpPr>
        <dsp:cNvPr id="0" name=""/>
        <dsp:cNvSpPr/>
      </dsp:nvSpPr>
      <dsp:spPr>
        <a:xfrm>
          <a:off x="0" y="1666273"/>
          <a:ext cx="6900512" cy="1065796"/>
        </a:xfrm>
        <a:prstGeom prst="roundRect">
          <a:avLst/>
        </a:prstGeom>
        <a:solidFill>
          <a:schemeClr val="accent2">
            <a:hueOff val="-816517"/>
            <a:satOff val="-3771"/>
            <a:lumOff val="-7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100000"/>
            </a:lnSpc>
            <a:spcBef>
              <a:spcPct val="0"/>
            </a:spcBef>
            <a:spcAft>
              <a:spcPct val="35000"/>
            </a:spcAft>
            <a:buNone/>
          </a:pPr>
          <a:r>
            <a:rPr lang="fi-FI" sz="2500" b="1" kern="1200" dirty="0"/>
            <a:t>Hankkeen avulla yrittäjät kartoittavat sivuvirtojaan ja hyödyntävät niitä itse, tai antavat ne muiden hyödynnettäväksi. Yrittäjät pääsevät myös jakamaan omaa osaamistaan nuorille.</a:t>
          </a:r>
          <a:endParaRPr lang="en-US" sz="2500" kern="1200" dirty="0"/>
        </a:p>
      </dsp:txBody>
      <dsp:txXfrm>
        <a:off x="52028" y="1718301"/>
        <a:ext cx="6796456" cy="961740"/>
      </dsp:txXfrm>
    </dsp:sp>
    <dsp:sp modelId="{0AA7E2D2-B9D8-448C-A9C3-F9E8924817E7}">
      <dsp:nvSpPr>
        <dsp:cNvPr id="0" name=""/>
        <dsp:cNvSpPr/>
      </dsp:nvSpPr>
      <dsp:spPr>
        <a:xfrm>
          <a:off x="0" y="2804070"/>
          <a:ext cx="6900512" cy="1065796"/>
        </a:xfrm>
        <a:prstGeom prst="roundRect">
          <a:avLst/>
        </a:prstGeom>
        <a:solidFill>
          <a:schemeClr val="accent2">
            <a:hueOff val="-1633033"/>
            <a:satOff val="-7543"/>
            <a:lumOff val="-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100000"/>
            </a:lnSpc>
            <a:spcBef>
              <a:spcPct val="0"/>
            </a:spcBef>
            <a:spcAft>
              <a:spcPct val="35000"/>
            </a:spcAft>
            <a:buNone/>
          </a:pPr>
          <a:r>
            <a:rPr lang="fi-FI" sz="2500" b="1" kern="1200" dirty="0"/>
            <a:t>Toteuttajat: Liedon, Maskun-Ruskon-Vahdon, Naantalin, Paimion-Sauvon ja Turun 4H-yhdistykset.</a:t>
          </a:r>
          <a:endParaRPr lang="en-US" sz="2500" kern="1200" dirty="0"/>
        </a:p>
      </dsp:txBody>
      <dsp:txXfrm>
        <a:off x="52028" y="2856098"/>
        <a:ext cx="6796456" cy="961740"/>
      </dsp:txXfrm>
    </dsp:sp>
    <dsp:sp modelId="{EAB36E53-4DA1-4587-B62A-48DCDB947C22}">
      <dsp:nvSpPr>
        <dsp:cNvPr id="0" name=""/>
        <dsp:cNvSpPr/>
      </dsp:nvSpPr>
      <dsp:spPr>
        <a:xfrm>
          <a:off x="0" y="3941867"/>
          <a:ext cx="6900512" cy="1065796"/>
        </a:xfrm>
        <a:prstGeom prst="roundRect">
          <a:avLst/>
        </a:prstGeom>
        <a:solidFill>
          <a:schemeClr val="accent2">
            <a:hueOff val="-2449550"/>
            <a:satOff val="-11314"/>
            <a:lumOff val="-23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100000"/>
            </a:lnSpc>
            <a:spcBef>
              <a:spcPct val="0"/>
            </a:spcBef>
            <a:spcAft>
              <a:spcPct val="35000"/>
            </a:spcAft>
            <a:buNone/>
          </a:pPr>
          <a:r>
            <a:rPr lang="fi-FI" sz="2500" b="1" kern="1200" dirty="0"/>
            <a:t>Hankkeen avulla saadaan kiertotalous osaksi nuorten arkea ja työelämää yhdistämällä nuorten yritteliäät ideat paikallisten yritysten sivuvirtojen kanssa.</a:t>
          </a:r>
          <a:endParaRPr lang="en-US" sz="2500" kern="1200" dirty="0"/>
        </a:p>
      </dsp:txBody>
      <dsp:txXfrm>
        <a:off x="52028" y="3993895"/>
        <a:ext cx="6796456" cy="9617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E375A-EC6B-4C35-B164-B6096EA50711}">
      <dsp:nvSpPr>
        <dsp:cNvPr id="0" name=""/>
        <dsp:cNvSpPr/>
      </dsp:nvSpPr>
      <dsp:spPr>
        <a:xfrm>
          <a:off x="24645" y="487"/>
          <a:ext cx="3270721" cy="196243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i-FI" sz="3100" b="1" kern="1200"/>
            <a:t>Tukea nuoria sanoittamaan omat ideansa ja tarpeensa konkreettisiksi ideoiksi ja teoiksi.</a:t>
          </a:r>
          <a:endParaRPr lang="en-US" sz="3100" kern="1200"/>
        </a:p>
      </dsp:txBody>
      <dsp:txXfrm>
        <a:off x="24645" y="487"/>
        <a:ext cx="3270721" cy="1962432"/>
      </dsp:txXfrm>
    </dsp:sp>
    <dsp:sp modelId="{EC56BCBA-2CE6-436B-A366-23F85B5A041A}">
      <dsp:nvSpPr>
        <dsp:cNvPr id="0" name=""/>
        <dsp:cNvSpPr/>
      </dsp:nvSpPr>
      <dsp:spPr>
        <a:xfrm>
          <a:off x="3622439" y="487"/>
          <a:ext cx="3270721" cy="1962432"/>
        </a:xfrm>
        <a:prstGeom prst="rect">
          <a:avLst/>
        </a:prstGeom>
        <a:solidFill>
          <a:schemeClr val="accent5">
            <a:hueOff val="4352466"/>
            <a:satOff val="1923"/>
            <a:lumOff val="-21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i-FI" sz="3100" b="1" kern="1200" dirty="0"/>
            <a:t>Ohjata yritysten halu ja kiinnostus kiertotaloutta kohtaan </a:t>
          </a:r>
          <a:r>
            <a:rPr lang="fi-FI" sz="3100" b="1" kern="1200"/>
            <a:t>konkreettisiin tekoihin.</a:t>
          </a:r>
          <a:endParaRPr lang="en-US" sz="3100" kern="1200" dirty="0"/>
        </a:p>
      </dsp:txBody>
      <dsp:txXfrm>
        <a:off x="3622439" y="487"/>
        <a:ext cx="3270721" cy="1962432"/>
      </dsp:txXfrm>
    </dsp:sp>
    <dsp:sp modelId="{02060670-6E1B-409A-BC58-CA1C275A006D}">
      <dsp:nvSpPr>
        <dsp:cNvPr id="0" name=""/>
        <dsp:cNvSpPr/>
      </dsp:nvSpPr>
      <dsp:spPr>
        <a:xfrm>
          <a:off x="7220232" y="487"/>
          <a:ext cx="3270721" cy="1962432"/>
        </a:xfrm>
        <a:prstGeom prst="rect">
          <a:avLst/>
        </a:prstGeom>
        <a:solidFill>
          <a:schemeClr val="accent5">
            <a:hueOff val="8704932"/>
            <a:satOff val="3846"/>
            <a:lumOff val="-421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i-FI" sz="3100" b="1" kern="1200"/>
            <a:t>Yhdistää eri tahot toimimaan nuorten tukena ja auttaa projektien toteutuksessa.</a:t>
          </a:r>
          <a:endParaRPr lang="en-US" sz="3100" kern="1200"/>
        </a:p>
      </dsp:txBody>
      <dsp:txXfrm>
        <a:off x="7220232" y="487"/>
        <a:ext cx="3270721" cy="1962432"/>
      </dsp:txXfrm>
    </dsp:sp>
    <dsp:sp modelId="{1FF027CE-437D-4809-9789-AA0EFB789120}">
      <dsp:nvSpPr>
        <dsp:cNvPr id="0" name=""/>
        <dsp:cNvSpPr/>
      </dsp:nvSpPr>
      <dsp:spPr>
        <a:xfrm>
          <a:off x="1823542" y="2289992"/>
          <a:ext cx="3270721" cy="1962432"/>
        </a:xfrm>
        <a:prstGeom prst="rect">
          <a:avLst/>
        </a:prstGeom>
        <a:solidFill>
          <a:schemeClr val="accent5">
            <a:hueOff val="13057397"/>
            <a:satOff val="5769"/>
            <a:lumOff val="-63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i-FI" sz="3100" b="1" kern="1200"/>
            <a:t>Tukea kiertotalouteen perustuvan toimintamallin juurruttamista nuorten, yrittäjien ja kunnan yhteistoimintaan.</a:t>
          </a:r>
          <a:endParaRPr lang="en-US" sz="3100" kern="1200"/>
        </a:p>
      </dsp:txBody>
      <dsp:txXfrm>
        <a:off x="1823542" y="2289992"/>
        <a:ext cx="3270721" cy="1962432"/>
      </dsp:txXfrm>
    </dsp:sp>
    <dsp:sp modelId="{C227C193-A474-4F19-98CE-8BFB4020466F}">
      <dsp:nvSpPr>
        <dsp:cNvPr id="0" name=""/>
        <dsp:cNvSpPr/>
      </dsp:nvSpPr>
      <dsp:spPr>
        <a:xfrm>
          <a:off x="5421336" y="2289992"/>
          <a:ext cx="3270721" cy="1962432"/>
        </a:xfrm>
        <a:prstGeom prst="rect">
          <a:avLst/>
        </a:prstGeom>
        <a:solidFill>
          <a:schemeClr val="accent5">
            <a:hueOff val="17409864"/>
            <a:satOff val="7692"/>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i-FI" sz="3100" b="1" kern="1200"/>
            <a:t>Tarjota nuorille mahdollisuus tutustua kiertotalouteen liittyviin työ- ja uramahdollisuuksiin.</a:t>
          </a:r>
          <a:endParaRPr lang="en-US" sz="3100" kern="1200"/>
        </a:p>
      </dsp:txBody>
      <dsp:txXfrm>
        <a:off x="5421336" y="2289992"/>
        <a:ext cx="3270721" cy="196243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10/14/2024</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214725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10/14/2024</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4403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10/14/2024</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30297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10/14/2024</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0206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10/14/2024</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65729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10/14/2024</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64507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10/14/2024</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54892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10/14/2024</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8431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10/14/2024</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540806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10/14/2024</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4251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10/14/2024</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8098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10/14/2024</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088847305"/>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1" r:id="rId6"/>
    <p:sldLayoutId id="2147483877" r:id="rId7"/>
    <p:sldLayoutId id="2147483878" r:id="rId8"/>
    <p:sldLayoutId id="2147483879" r:id="rId9"/>
    <p:sldLayoutId id="2147483880" r:id="rId10"/>
    <p:sldLayoutId id="2147483882"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3" name="Rectangle 122">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1103A5DD-C2D3-888D-7FC1-367049C1760F}"/>
              </a:ext>
            </a:extLst>
          </p:cNvPr>
          <p:cNvSpPr>
            <a:spLocks noGrp="1"/>
          </p:cNvSpPr>
          <p:nvPr>
            <p:ph type="ctrTitle"/>
          </p:nvPr>
        </p:nvSpPr>
        <p:spPr>
          <a:xfrm>
            <a:off x="5297760" y="1414130"/>
            <a:ext cx="6419318" cy="1807748"/>
          </a:xfrm>
        </p:spPr>
        <p:txBody>
          <a:bodyPr anchor="b">
            <a:noAutofit/>
          </a:bodyPr>
          <a:lstStyle/>
          <a:p>
            <a:r>
              <a:rPr lang="fi-FI" sz="13800" dirty="0"/>
              <a:t>Yhteispeliä</a:t>
            </a:r>
          </a:p>
        </p:txBody>
      </p:sp>
      <p:sp>
        <p:nvSpPr>
          <p:cNvPr id="3" name="Alaotsikko 2">
            <a:extLst>
              <a:ext uri="{FF2B5EF4-FFF2-40B4-BE49-F238E27FC236}">
                <a16:creationId xmlns:a16="http://schemas.microsoft.com/office/drawing/2014/main" id="{BE0D7649-0AE3-F680-7251-8F06B678ACBA}"/>
              </a:ext>
            </a:extLst>
          </p:cNvPr>
          <p:cNvSpPr>
            <a:spLocks noGrp="1"/>
          </p:cNvSpPr>
          <p:nvPr>
            <p:ph type="subTitle" idx="1"/>
          </p:nvPr>
        </p:nvSpPr>
        <p:spPr>
          <a:xfrm>
            <a:off x="5412862" y="3072972"/>
            <a:ext cx="6419318" cy="1616200"/>
          </a:xfrm>
        </p:spPr>
        <p:txBody>
          <a:bodyPr>
            <a:normAutofit/>
          </a:bodyPr>
          <a:lstStyle/>
          <a:p>
            <a:pPr>
              <a:lnSpc>
                <a:spcPct val="100000"/>
              </a:lnSpc>
            </a:pPr>
            <a:r>
              <a:rPr lang="fi-FI" sz="2000" i="0" dirty="0">
                <a:effectLst/>
                <a:latin typeface="Montserrat" panose="00000500000000000000" pitchFamily="2" charset="0"/>
              </a:rPr>
              <a:t>Kiertotalous osaksi nuorten arkea – luodaan yhdessä tulevaisuutta, jossa yrittäjyys, hyvinvointi ja kestävä kehitys kulkevat käsi kädessä!</a:t>
            </a:r>
            <a:endParaRPr lang="fi-FI" sz="2000" dirty="0"/>
          </a:p>
        </p:txBody>
      </p:sp>
      <p:sp>
        <p:nvSpPr>
          <p:cNvPr id="125"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EBC892"/>
          </a:solidFill>
          <a:ln w="38100" cap="rnd">
            <a:solidFill>
              <a:srgbClr val="EBC89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Hands holding each other's wrists and interlinked to form a circle">
            <a:extLst>
              <a:ext uri="{FF2B5EF4-FFF2-40B4-BE49-F238E27FC236}">
                <a16:creationId xmlns:a16="http://schemas.microsoft.com/office/drawing/2014/main" id="{4D489ED5-D1AC-46BB-AE2A-98F25103C024}"/>
              </a:ext>
            </a:extLst>
          </p:cNvPr>
          <p:cNvPicPr>
            <a:picLocks noChangeAspect="1"/>
          </p:cNvPicPr>
          <p:nvPr/>
        </p:nvPicPr>
        <p:blipFill>
          <a:blip r:embed="rId2"/>
          <a:srcRect l="29580" r="25088"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pic>
        <p:nvPicPr>
          <p:cNvPr id="8" name="Kuva 7" descr="Kuva, joka sisältää kohteen Grafiikka, teksti, Fontti, logo&#10;&#10;Kuvaus luotu automaattisesti">
            <a:extLst>
              <a:ext uri="{FF2B5EF4-FFF2-40B4-BE49-F238E27FC236}">
                <a16:creationId xmlns:a16="http://schemas.microsoft.com/office/drawing/2014/main" id="{2C2AA83E-5B3B-9405-04D5-CF0D2FB47C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8492" y="6124352"/>
            <a:ext cx="370675" cy="370675"/>
          </a:xfrm>
          <a:prstGeom prst="rect">
            <a:avLst/>
          </a:prstGeom>
        </p:spPr>
      </p:pic>
      <p:pic>
        <p:nvPicPr>
          <p:cNvPr id="12" name="Kuva 11" descr="Kuva, joka sisältää kohteen teksti, Fontti, logo, Grafiikka&#10;&#10;Kuvaus luotu automaattisesti">
            <a:extLst>
              <a:ext uri="{FF2B5EF4-FFF2-40B4-BE49-F238E27FC236}">
                <a16:creationId xmlns:a16="http://schemas.microsoft.com/office/drawing/2014/main" id="{8B1F23F1-DF51-07E4-8E0E-9335AC364F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8633" y="5847351"/>
            <a:ext cx="1793906" cy="694286"/>
          </a:xfrm>
          <a:prstGeom prst="rect">
            <a:avLst/>
          </a:prstGeom>
        </p:spPr>
      </p:pic>
      <p:pic>
        <p:nvPicPr>
          <p:cNvPr id="17" name="Kuva 16" descr="Kuva, joka sisältää kohteen kuvakaappaus, teksti, Fontti, Sähkönsininen&#10;&#10;Kuvaus luotu automaattisesti">
            <a:extLst>
              <a:ext uri="{FF2B5EF4-FFF2-40B4-BE49-F238E27FC236}">
                <a16:creationId xmlns:a16="http://schemas.microsoft.com/office/drawing/2014/main" id="{04C0FC23-08CF-130E-A205-82CC7B3B26F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91564" y="6124353"/>
            <a:ext cx="2068363" cy="370674"/>
          </a:xfrm>
          <a:prstGeom prst="rect">
            <a:avLst/>
          </a:prstGeom>
        </p:spPr>
      </p:pic>
      <p:pic>
        <p:nvPicPr>
          <p:cNvPr id="19" name="Kuva 18" descr="Kuva, joka sisältää kohteen symboli, Grafiikka, Fontti, muotoilu&#10;&#10;Kuvaus luotu automaattisesti">
            <a:extLst>
              <a:ext uri="{FF2B5EF4-FFF2-40B4-BE49-F238E27FC236}">
                <a16:creationId xmlns:a16="http://schemas.microsoft.com/office/drawing/2014/main" id="{67BC4023-2B2D-6CBA-045E-32D0EE2403F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17561" y="5229939"/>
            <a:ext cx="2251071" cy="1415426"/>
          </a:xfrm>
          <a:prstGeom prst="rect">
            <a:avLst/>
          </a:prstGeom>
        </p:spPr>
      </p:pic>
    </p:spTree>
    <p:extLst>
      <p:ext uri="{BB962C8B-B14F-4D97-AF65-F5344CB8AC3E}">
        <p14:creationId xmlns:p14="http://schemas.microsoft.com/office/powerpoint/2010/main" val="137463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Otsikko 1">
            <a:extLst>
              <a:ext uri="{FF2B5EF4-FFF2-40B4-BE49-F238E27FC236}">
                <a16:creationId xmlns:a16="http://schemas.microsoft.com/office/drawing/2014/main" id="{2EF57B08-DD84-1D8B-95F0-9D2BD89FED00}"/>
              </a:ext>
            </a:extLst>
          </p:cNvPr>
          <p:cNvSpPr>
            <a:spLocks noGrp="1"/>
          </p:cNvSpPr>
          <p:nvPr>
            <p:ph type="title"/>
          </p:nvPr>
        </p:nvSpPr>
        <p:spPr>
          <a:xfrm>
            <a:off x="635001" y="640823"/>
            <a:ext cx="3103194" cy="5583148"/>
          </a:xfrm>
        </p:spPr>
        <p:txBody>
          <a:bodyPr anchor="ctr">
            <a:normAutofit/>
          </a:bodyPr>
          <a:lstStyle/>
          <a:p>
            <a:r>
              <a:rPr lang="fi-FI">
                <a:solidFill>
                  <a:schemeClr val="bg1"/>
                </a:solidFill>
              </a:rPr>
              <a:t>Mitä on kiertotalous?</a:t>
            </a:r>
          </a:p>
        </p:txBody>
      </p:sp>
      <p:graphicFrame>
        <p:nvGraphicFramePr>
          <p:cNvPr id="5" name="Sisällön paikkamerkki 2">
            <a:extLst>
              <a:ext uri="{FF2B5EF4-FFF2-40B4-BE49-F238E27FC236}">
                <a16:creationId xmlns:a16="http://schemas.microsoft.com/office/drawing/2014/main" id="{66D0AF37-E6C3-459B-DBA1-F1E2DEF6522E}"/>
              </a:ext>
            </a:extLst>
          </p:cNvPr>
          <p:cNvGraphicFramePr>
            <a:graphicFrameLocks noGrp="1"/>
          </p:cNvGraphicFramePr>
          <p:nvPr>
            <p:ph idx="1"/>
            <p:extLst>
              <p:ext uri="{D42A27DB-BD31-4B8C-83A1-F6EECF244321}">
                <p14:modId xmlns:p14="http://schemas.microsoft.com/office/powerpoint/2010/main" val="22634869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5790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15">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FE4E1505-B15E-5F89-F6C0-7A61D65C015E}"/>
              </a:ext>
            </a:extLst>
          </p:cNvPr>
          <p:cNvSpPr>
            <a:spLocks noGrp="1"/>
          </p:cNvSpPr>
          <p:nvPr>
            <p:ph type="title"/>
          </p:nvPr>
        </p:nvSpPr>
        <p:spPr>
          <a:xfrm>
            <a:off x="635000" y="640823"/>
            <a:ext cx="3418659" cy="5583148"/>
          </a:xfrm>
        </p:spPr>
        <p:txBody>
          <a:bodyPr anchor="ctr">
            <a:normAutofit/>
          </a:bodyPr>
          <a:lstStyle/>
          <a:p>
            <a:pPr algn="ctr"/>
            <a:r>
              <a:rPr lang="fi-FI" sz="6000" b="1" dirty="0"/>
              <a:t>Yhteispeliä</a:t>
            </a:r>
          </a:p>
        </p:txBody>
      </p:sp>
      <p:sp>
        <p:nvSpPr>
          <p:cNvPr id="39" name="Rectangle 17">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isällön paikkamerkki 2">
            <a:extLst>
              <a:ext uri="{FF2B5EF4-FFF2-40B4-BE49-F238E27FC236}">
                <a16:creationId xmlns:a16="http://schemas.microsoft.com/office/drawing/2014/main" id="{84BB6C1E-684A-595F-4448-23139FF758B9}"/>
              </a:ext>
            </a:extLst>
          </p:cNvPr>
          <p:cNvGraphicFramePr>
            <a:graphicFrameLocks noGrp="1"/>
          </p:cNvGraphicFramePr>
          <p:nvPr>
            <p:ph idx="1"/>
            <p:extLst>
              <p:ext uri="{D42A27DB-BD31-4B8C-83A1-F6EECF244321}">
                <p14:modId xmlns:p14="http://schemas.microsoft.com/office/powerpoint/2010/main" val="223094710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414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08685F60-A8FC-5071-1C46-BC26B5EE9697}"/>
              </a:ext>
            </a:extLst>
          </p:cNvPr>
          <p:cNvSpPr>
            <a:spLocks noGrp="1"/>
          </p:cNvSpPr>
          <p:nvPr>
            <p:ph type="title"/>
          </p:nvPr>
        </p:nvSpPr>
        <p:spPr>
          <a:xfrm>
            <a:off x="838200" y="365125"/>
            <a:ext cx="10515600" cy="1325563"/>
          </a:xfrm>
        </p:spPr>
        <p:txBody>
          <a:bodyPr>
            <a:normAutofit/>
          </a:bodyPr>
          <a:lstStyle/>
          <a:p>
            <a:r>
              <a:rPr lang="fi-FI" sz="8000" dirty="0"/>
              <a:t>Hankkeen tavoitteet</a:t>
            </a:r>
          </a:p>
        </p:txBody>
      </p:sp>
      <p:graphicFrame>
        <p:nvGraphicFramePr>
          <p:cNvPr id="13" name="Sisällön paikkamerkki 2">
            <a:extLst>
              <a:ext uri="{FF2B5EF4-FFF2-40B4-BE49-F238E27FC236}">
                <a16:creationId xmlns:a16="http://schemas.microsoft.com/office/drawing/2014/main" id="{02182F83-D80D-2920-8798-DD3B9F2CCF2D}"/>
              </a:ext>
            </a:extLst>
          </p:cNvPr>
          <p:cNvGraphicFramePr>
            <a:graphicFrameLocks noGrp="1"/>
          </p:cNvGraphicFramePr>
          <p:nvPr>
            <p:ph idx="1"/>
            <p:extLst>
              <p:ext uri="{D42A27DB-BD31-4B8C-83A1-F6EECF244321}">
                <p14:modId xmlns:p14="http://schemas.microsoft.com/office/powerpoint/2010/main" val="175240214"/>
              </p:ext>
            </p:extLst>
          </p:nvPr>
        </p:nvGraphicFramePr>
        <p:xfrm>
          <a:off x="838200" y="1928813"/>
          <a:ext cx="10515600" cy="4252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6190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8C6A6E4-3754-A58F-8D7A-AD6D25885415}"/>
              </a:ext>
            </a:extLst>
          </p:cNvPr>
          <p:cNvSpPr>
            <a:spLocks noGrp="1"/>
          </p:cNvSpPr>
          <p:nvPr>
            <p:ph type="title"/>
          </p:nvPr>
        </p:nvSpPr>
        <p:spPr/>
        <p:txBody>
          <a:bodyPr/>
          <a:lstStyle/>
          <a:p>
            <a:r>
              <a:rPr lang="fi-FI" dirty="0"/>
              <a:t>Hankkeen toteutus käytännössä</a:t>
            </a:r>
          </a:p>
        </p:txBody>
      </p:sp>
      <p:sp>
        <p:nvSpPr>
          <p:cNvPr id="3" name="Sisällön paikkamerkki 2">
            <a:extLst>
              <a:ext uri="{FF2B5EF4-FFF2-40B4-BE49-F238E27FC236}">
                <a16:creationId xmlns:a16="http://schemas.microsoft.com/office/drawing/2014/main" id="{0636A4B0-275D-B31A-31B7-7781ED0FF232}"/>
              </a:ext>
            </a:extLst>
          </p:cNvPr>
          <p:cNvSpPr>
            <a:spLocks noGrp="1"/>
          </p:cNvSpPr>
          <p:nvPr>
            <p:ph idx="1"/>
          </p:nvPr>
        </p:nvSpPr>
        <p:spPr>
          <a:xfrm>
            <a:off x="838201" y="1929383"/>
            <a:ext cx="6253716" cy="4563491"/>
          </a:xfrm>
        </p:spPr>
        <p:txBody>
          <a:bodyPr>
            <a:normAutofit fontScale="77500" lnSpcReduction="20000"/>
          </a:bodyPr>
          <a:lstStyle/>
          <a:p>
            <a:pPr marL="514350" indent="-514350">
              <a:buAutoNum type="arabicPeriod"/>
            </a:pPr>
            <a:r>
              <a:rPr lang="fi-FI" b="1" dirty="0">
                <a:latin typeface="Amasis MT Pro Light" panose="02040304050005020304" pitchFamily="18" charset="0"/>
              </a:rPr>
              <a:t>Nuorisotilassa on joukko nuoria, jotka haluavat omalta osaltaan auttaa luontoa ja tienata samalla hieman rahaa. He suunnittelevat tekevänsä ja myyvänsä linnunpönttöjä. Nuoret toivovat, että ihmiset asentavat pöntöt puihin niin, että linnut pystyvät niissä pesimään.</a:t>
            </a:r>
          </a:p>
          <a:p>
            <a:pPr marL="514350" indent="-514350">
              <a:buAutoNum type="arabicPeriod"/>
            </a:pPr>
            <a:r>
              <a:rPr lang="fi-FI" b="1" dirty="0">
                <a:latin typeface="Amasis MT Pro Light" panose="02040304050005020304" pitchFamily="18" charset="0"/>
              </a:rPr>
              <a:t>Toisaalla on sahayrittäjä, jolta jää hävikkilautaa tilauksista. Yrittäjä toivoo, että nekin voisi hyödyntää. </a:t>
            </a:r>
          </a:p>
          <a:p>
            <a:pPr marL="514350" indent="-514350">
              <a:buAutoNum type="arabicPeriod"/>
            </a:pPr>
            <a:r>
              <a:rPr lang="fi-FI" b="1" dirty="0">
                <a:latin typeface="Amasis MT Pro Light" panose="02040304050005020304" pitchFamily="18" charset="0"/>
              </a:rPr>
              <a:t>Luonnonsuojeluyhdistys taas kertoo mielellään ihmisille lintujen pesintätavoista ja siitä, kuinka pöntöt kannattaa sijoittaa luontoon. </a:t>
            </a:r>
          </a:p>
        </p:txBody>
      </p:sp>
      <p:sp>
        <p:nvSpPr>
          <p:cNvPr id="5" name="Tekstiruutu 4">
            <a:extLst>
              <a:ext uri="{FF2B5EF4-FFF2-40B4-BE49-F238E27FC236}">
                <a16:creationId xmlns:a16="http://schemas.microsoft.com/office/drawing/2014/main" id="{578CC265-98D0-21BC-33ED-8523C49C0C53}"/>
              </a:ext>
            </a:extLst>
          </p:cNvPr>
          <p:cNvSpPr txBox="1"/>
          <p:nvPr/>
        </p:nvSpPr>
        <p:spPr>
          <a:xfrm>
            <a:off x="8967679" y="3308509"/>
            <a:ext cx="2643076" cy="1200329"/>
          </a:xfrm>
          <a:prstGeom prst="rect">
            <a:avLst/>
          </a:prstGeom>
          <a:noFill/>
        </p:spPr>
        <p:txBody>
          <a:bodyPr wrap="square">
            <a:spAutoFit/>
          </a:bodyPr>
          <a:lstStyle/>
          <a:p>
            <a:r>
              <a:rPr lang="fi-FI" sz="1800" b="1" dirty="0">
                <a:effectLst/>
                <a:latin typeface="Amasis MT Pro Light" panose="02040304050005020304" pitchFamily="18" charset="0"/>
                <a:ea typeface="Calibri" panose="020F0502020204030204" pitchFamily="34" charset="0"/>
                <a:cs typeface="Times New Roman" panose="02020603050405020304" pitchFamily="18" charset="0"/>
              </a:rPr>
              <a:t>Paikalliset 4H-yhdistykset saattavat kaikki osapuolet yhteen, ja nuorten idea on toteutuskelpoinen!</a:t>
            </a:r>
            <a:endParaRPr lang="fi-FI" b="1" dirty="0">
              <a:latin typeface="Amasis MT Pro Light" panose="02040304050005020304" pitchFamily="18" charset="0"/>
            </a:endParaRPr>
          </a:p>
        </p:txBody>
      </p:sp>
      <p:pic>
        <p:nvPicPr>
          <p:cNvPr id="7" name="Kuva 6" descr="Nuoli: loiva kaarre tasaisella täytöllä">
            <a:extLst>
              <a:ext uri="{FF2B5EF4-FFF2-40B4-BE49-F238E27FC236}">
                <a16:creationId xmlns:a16="http://schemas.microsoft.com/office/drawing/2014/main" id="{2A08E0CF-96F4-FC69-883E-36A04A14C7C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091917" y="3043893"/>
            <a:ext cx="1729563" cy="1729563"/>
          </a:xfrm>
          <a:prstGeom prst="rect">
            <a:avLst/>
          </a:prstGeom>
        </p:spPr>
      </p:pic>
    </p:spTree>
    <p:extLst>
      <p:ext uri="{BB962C8B-B14F-4D97-AF65-F5344CB8AC3E}">
        <p14:creationId xmlns:p14="http://schemas.microsoft.com/office/powerpoint/2010/main" val="1141288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F8BD9B93-DD7A-A1D3-0886-63B7E31C2D18}"/>
              </a:ext>
            </a:extLst>
          </p:cNvPr>
          <p:cNvSpPr>
            <a:spLocks noGrp="1"/>
          </p:cNvSpPr>
          <p:nvPr>
            <p:ph type="title"/>
          </p:nvPr>
        </p:nvSpPr>
        <p:spPr>
          <a:xfrm>
            <a:off x="841248" y="548640"/>
            <a:ext cx="3419540" cy="5431536"/>
          </a:xfrm>
        </p:spPr>
        <p:txBody>
          <a:bodyPr>
            <a:normAutofit/>
          </a:bodyPr>
          <a:lstStyle/>
          <a:p>
            <a:r>
              <a:rPr lang="fi-FI" sz="6000"/>
              <a:t>Kiinnostuitko? </a:t>
            </a:r>
            <a:r>
              <a:rPr lang="fi-FI" sz="6000" dirty="0"/>
              <a:t>Ota yhteyttä!</a:t>
            </a:r>
          </a:p>
        </p:txBody>
      </p:sp>
      <p:sp>
        <p:nvSpPr>
          <p:cNvPr id="10"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isällön paikkamerkki 2">
            <a:extLst>
              <a:ext uri="{FF2B5EF4-FFF2-40B4-BE49-F238E27FC236}">
                <a16:creationId xmlns:a16="http://schemas.microsoft.com/office/drawing/2014/main" id="{1C9803A1-3E6E-A2B6-244A-E9F9D74434A3}"/>
              </a:ext>
            </a:extLst>
          </p:cNvPr>
          <p:cNvSpPr>
            <a:spLocks noGrp="1"/>
          </p:cNvSpPr>
          <p:nvPr>
            <p:ph idx="1"/>
          </p:nvPr>
        </p:nvSpPr>
        <p:spPr>
          <a:xfrm>
            <a:off x="5298595" y="552091"/>
            <a:ext cx="6052158" cy="5431536"/>
          </a:xfrm>
        </p:spPr>
        <p:txBody>
          <a:bodyPr anchor="ctr">
            <a:normAutofit/>
          </a:bodyPr>
          <a:lstStyle/>
          <a:p>
            <a:r>
              <a:rPr lang="fi-FI" dirty="0">
                <a:latin typeface="Amasis MT Pro Light" panose="02040304050005020304" pitchFamily="18" charset="0"/>
              </a:rPr>
              <a:t>Liedon 4H-yhdistys </a:t>
            </a:r>
          </a:p>
          <a:p>
            <a:pPr marL="0" indent="0">
              <a:buNone/>
            </a:pPr>
            <a:r>
              <a:rPr lang="fi-FI" dirty="0">
                <a:latin typeface="Amasis MT Pro Light" panose="02040304050005020304" pitchFamily="18" charset="0"/>
              </a:rPr>
              <a:t>   Taina Päätalo</a:t>
            </a:r>
          </a:p>
          <a:p>
            <a:pPr marL="0" indent="0">
              <a:buNone/>
            </a:pPr>
            <a:r>
              <a:rPr lang="fi-FI" dirty="0">
                <a:latin typeface="Amasis MT Pro Light" panose="02040304050005020304" pitchFamily="18" charset="0"/>
              </a:rPr>
              <a:t>    050 352 1968</a:t>
            </a:r>
          </a:p>
          <a:p>
            <a:pPr marL="0" indent="0">
              <a:buNone/>
            </a:pPr>
            <a:r>
              <a:rPr lang="fi-FI" dirty="0">
                <a:latin typeface="Amasis MT Pro Light" panose="02040304050005020304" pitchFamily="18" charset="0"/>
              </a:rPr>
              <a:t>    lieto@4h.fi</a:t>
            </a:r>
          </a:p>
        </p:txBody>
      </p:sp>
    </p:spTree>
    <p:extLst>
      <p:ext uri="{BB962C8B-B14F-4D97-AF65-F5344CB8AC3E}">
        <p14:creationId xmlns:p14="http://schemas.microsoft.com/office/powerpoint/2010/main" val="111812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66</TotalTime>
  <Words>315</Words>
  <Application>Microsoft Office PowerPoint</Application>
  <PresentationFormat>Laajakuva</PresentationFormat>
  <Paragraphs>28</Paragraphs>
  <Slides>6</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6</vt:i4>
      </vt:variant>
    </vt:vector>
  </HeadingPairs>
  <TitlesOfParts>
    <vt:vector size="12" baseType="lpstr">
      <vt:lpstr>Amasis MT Pro Light</vt:lpstr>
      <vt:lpstr>Arial</vt:lpstr>
      <vt:lpstr>Montserrat</vt:lpstr>
      <vt:lpstr>The Hand Bold</vt:lpstr>
      <vt:lpstr>The Serif Hand Black</vt:lpstr>
      <vt:lpstr>SketchyVTI</vt:lpstr>
      <vt:lpstr>Yhteispeliä</vt:lpstr>
      <vt:lpstr>Mitä on kiertotalous?</vt:lpstr>
      <vt:lpstr>Yhteispeliä</vt:lpstr>
      <vt:lpstr>Hankkeen tavoitteet</vt:lpstr>
      <vt:lpstr>Hankkeen toteutus käytännössä</vt:lpstr>
      <vt:lpstr>Kiinnostuitko? Ota yhteyttä!</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Julia Laine</dc:creator>
  <cp:lastModifiedBy>Liedon 4H-yhdistys</cp:lastModifiedBy>
  <cp:revision>3</cp:revision>
  <dcterms:created xsi:type="dcterms:W3CDTF">2024-10-09T11:08:44Z</dcterms:created>
  <dcterms:modified xsi:type="dcterms:W3CDTF">2024-10-14T12:43:49Z</dcterms:modified>
</cp:coreProperties>
</file>