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F36A-AB80-4FDD-B993-BDEE3430E953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7AB9-2EDC-4EBE-9C4C-E6B38800FF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en-GB" dirty="0" err="1"/>
              <a:t>Tuomariohjeistus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Yleinen</a:t>
            </a:r>
            <a:r>
              <a:rPr lang="en-GB" dirty="0"/>
              <a:t> </a:t>
            </a:r>
            <a:r>
              <a:rPr lang="en-GB"/>
              <a:t>tuomariohjeistus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viralliset</a:t>
            </a:r>
            <a:r>
              <a:rPr lang="en-GB" dirty="0"/>
              <a:t> </a:t>
            </a:r>
            <a:r>
              <a:rPr lang="en-GB" dirty="0" err="1"/>
              <a:t>käsimerkit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214098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Pistekone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AIBA </a:t>
            </a:r>
            <a:r>
              <a:rPr lang="en-GB" dirty="0" err="1"/>
              <a:t>pistekone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4" y="5445224"/>
            <a:ext cx="4041775" cy="639762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/>
              <a:t>Huom</a:t>
            </a:r>
            <a:r>
              <a:rPr lang="en-GB" dirty="0"/>
              <a:t>. </a:t>
            </a:r>
            <a:r>
              <a:rPr lang="en-GB" dirty="0" err="1"/>
              <a:t>Vaikka</a:t>
            </a:r>
            <a:r>
              <a:rPr lang="en-GB" dirty="0"/>
              <a:t> </a:t>
            </a:r>
            <a:r>
              <a:rPr lang="en-GB" dirty="0" err="1"/>
              <a:t>ottelijalle</a:t>
            </a:r>
            <a:r>
              <a:rPr lang="en-GB" dirty="0"/>
              <a:t> on </a:t>
            </a:r>
            <a:r>
              <a:rPr lang="en-GB" dirty="0" err="1"/>
              <a:t>mahdollisuus</a:t>
            </a:r>
            <a:r>
              <a:rPr lang="en-GB" dirty="0"/>
              <a:t> </a:t>
            </a:r>
            <a:r>
              <a:rPr lang="en-GB" dirty="0" err="1"/>
              <a:t>antaa</a:t>
            </a:r>
            <a:r>
              <a:rPr lang="en-GB" dirty="0"/>
              <a:t> 6 </a:t>
            </a:r>
            <a:r>
              <a:rPr lang="en-GB" dirty="0" err="1"/>
              <a:t>pistettä</a:t>
            </a:r>
            <a:r>
              <a:rPr lang="en-GB" dirty="0"/>
              <a:t>, </a:t>
            </a:r>
            <a:r>
              <a:rPr lang="en-GB" dirty="0" err="1"/>
              <a:t>niin</a:t>
            </a:r>
            <a:r>
              <a:rPr lang="en-GB" dirty="0"/>
              <a:t> </a:t>
            </a:r>
            <a:r>
              <a:rPr lang="en-GB" dirty="0" err="1"/>
              <a:t>AIBA:n</a:t>
            </a:r>
            <a:r>
              <a:rPr lang="en-GB" dirty="0"/>
              <a:t> </a:t>
            </a:r>
            <a:r>
              <a:rPr lang="en-GB" dirty="0" err="1"/>
              <a:t>teknisten</a:t>
            </a:r>
            <a:r>
              <a:rPr lang="en-GB" dirty="0"/>
              <a:t> </a:t>
            </a:r>
            <a:r>
              <a:rPr lang="en-GB" dirty="0" err="1"/>
              <a:t>ohjeiden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ottelijalle</a:t>
            </a:r>
            <a:r>
              <a:rPr lang="en-GB" dirty="0"/>
              <a:t>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antaa</a:t>
            </a:r>
            <a:r>
              <a:rPr lang="en-GB" dirty="0"/>
              <a:t> </a:t>
            </a:r>
            <a:r>
              <a:rPr lang="en-GB" dirty="0" err="1"/>
              <a:t>vähimmillään</a:t>
            </a:r>
            <a:r>
              <a:rPr lang="en-GB" dirty="0"/>
              <a:t> 7 </a:t>
            </a:r>
            <a:r>
              <a:rPr lang="en-GB" dirty="0" err="1"/>
              <a:t>pistettä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3995936" y="2174875"/>
          <a:ext cx="504056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Numero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Elementti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Kuvaus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Piste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indikaattori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Osoittaa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ottelijalle</a:t>
                      </a:r>
                      <a:r>
                        <a:rPr lang="en-GB" baseline="0" dirty="0"/>
                        <a:t> (pun/sin) </a:t>
                      </a:r>
                      <a:r>
                        <a:rPr lang="en-GB" baseline="0" dirty="0" err="1"/>
                        <a:t>annetun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erä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pistemäärän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Piste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valitsin</a:t>
                      </a:r>
                      <a:r>
                        <a:rPr lang="en-GB" dirty="0"/>
                        <a:t> (</a:t>
                      </a:r>
                      <a:r>
                        <a:rPr lang="en-GB" dirty="0" err="1"/>
                        <a:t>Lisäys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Lisää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pisteen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ottelijalle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Piste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valitsin</a:t>
                      </a:r>
                      <a:r>
                        <a:rPr lang="en-GB" dirty="0"/>
                        <a:t> (</a:t>
                      </a:r>
                      <a:r>
                        <a:rPr lang="en-GB" dirty="0" err="1"/>
                        <a:t>Vähennys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Vähentää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pisteen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ottelijalta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OK/</a:t>
                      </a:r>
                      <a:r>
                        <a:rPr lang="en-GB" dirty="0" err="1"/>
                        <a:t>Vahvistus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painike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Vahvistaa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eräpisteet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78" y="2174875"/>
            <a:ext cx="248143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Pistekortti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Ohjeistus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Pistekoneen rikkoutuessa tai sitä ei ole saatavilla, arvostellaan ottelut pistekortein, niin että jokainen erä kirjataan omalle kortille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Esimerkki</a:t>
            </a:r>
            <a:r>
              <a:rPr lang="en-GB" dirty="0"/>
              <a:t> </a:t>
            </a:r>
            <a:r>
              <a:rPr lang="en-GB" dirty="0" err="1"/>
              <a:t>pistekortista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542" y="2174875"/>
            <a:ext cx="329274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Time/</a:t>
            </a:r>
            <a:r>
              <a:rPr lang="en-GB" dirty="0" err="1"/>
              <a:t>aika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Kyynerpäällä</a:t>
            </a:r>
            <a:r>
              <a:rPr lang="en-GB" dirty="0"/>
              <a:t> </a:t>
            </a:r>
            <a:r>
              <a:rPr lang="en-GB" dirty="0" err="1"/>
              <a:t>lyöminen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300" y="2174875"/>
            <a:ext cx="15019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143" y="2174875"/>
            <a:ext cx="124153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Takaraivoon</a:t>
            </a:r>
            <a:r>
              <a:rPr lang="en-GB" dirty="0"/>
              <a:t> </a:t>
            </a:r>
            <a:r>
              <a:rPr lang="en-GB" dirty="0" err="1"/>
              <a:t>lyöminen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Avokämmenellä</a:t>
            </a:r>
            <a:r>
              <a:rPr lang="en-GB" dirty="0"/>
              <a:t> </a:t>
            </a:r>
            <a:r>
              <a:rPr lang="en-GB" dirty="0" err="1"/>
              <a:t>lyöminen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098" y="2174875"/>
            <a:ext cx="140639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0" y="2298042"/>
            <a:ext cx="1241425" cy="37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Vyön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lyöminen</a:t>
            </a:r>
            <a:r>
              <a:rPr lang="en-GB" dirty="0"/>
              <a:t> (</a:t>
            </a:r>
            <a:r>
              <a:rPr lang="en-GB" dirty="0" err="1"/>
              <a:t>vaihe</a:t>
            </a:r>
            <a:r>
              <a:rPr lang="en-GB" dirty="0"/>
              <a:t> 1)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2432378"/>
            <a:ext cx="1404938" cy="343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0" y="2545444"/>
            <a:ext cx="1241425" cy="321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algn="ctr"/>
            <a:r>
              <a:rPr lang="en-GB" dirty="0" err="1"/>
              <a:t>Vyön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lyöminen</a:t>
            </a:r>
            <a:r>
              <a:rPr lang="en-GB" dirty="0"/>
              <a:t> (</a:t>
            </a:r>
            <a:r>
              <a:rPr lang="en-GB" dirty="0" err="1"/>
              <a:t>vaihe</a:t>
            </a:r>
            <a:r>
              <a:rPr lang="en-GB" dirty="0"/>
              <a:t> 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GB" dirty="0" err="1"/>
              <a:t>Maassa</a:t>
            </a:r>
            <a:r>
              <a:rPr lang="en-GB" dirty="0"/>
              <a:t> </a:t>
            </a:r>
            <a:r>
              <a:rPr lang="en-GB" dirty="0" err="1"/>
              <a:t>olevan</a:t>
            </a:r>
            <a:r>
              <a:rPr lang="en-GB" dirty="0"/>
              <a:t> </a:t>
            </a:r>
            <a:r>
              <a:rPr lang="en-GB" dirty="0" err="1"/>
              <a:t>ottelijan</a:t>
            </a:r>
            <a:r>
              <a:rPr lang="en-GB" dirty="0"/>
              <a:t> </a:t>
            </a:r>
            <a:r>
              <a:rPr lang="en-GB" dirty="0" err="1"/>
              <a:t>lyöminen</a:t>
            </a:r>
            <a:r>
              <a:rPr lang="en-GB" dirty="0"/>
              <a:t> (</a:t>
            </a:r>
            <a:r>
              <a:rPr lang="en-GB" dirty="0" err="1"/>
              <a:t>vaihe</a:t>
            </a:r>
            <a:r>
              <a:rPr lang="en-GB" dirty="0"/>
              <a:t> 1)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err="1"/>
              <a:t>Maassa</a:t>
            </a:r>
            <a:r>
              <a:rPr lang="en-GB" dirty="0"/>
              <a:t> </a:t>
            </a:r>
            <a:r>
              <a:rPr lang="en-GB" dirty="0" err="1"/>
              <a:t>olevan</a:t>
            </a:r>
            <a:r>
              <a:rPr lang="en-GB" dirty="0"/>
              <a:t> </a:t>
            </a:r>
            <a:r>
              <a:rPr lang="en-GB" dirty="0" err="1"/>
              <a:t>ottelijan</a:t>
            </a:r>
            <a:r>
              <a:rPr lang="en-GB" dirty="0"/>
              <a:t> </a:t>
            </a:r>
            <a:r>
              <a:rPr lang="en-GB" dirty="0" err="1"/>
              <a:t>lyöminen</a:t>
            </a:r>
            <a:r>
              <a:rPr lang="en-GB" dirty="0"/>
              <a:t> (</a:t>
            </a:r>
            <a:r>
              <a:rPr lang="en-GB" dirty="0" err="1"/>
              <a:t>vaihe</a:t>
            </a:r>
            <a:r>
              <a:rPr lang="en-GB" dirty="0"/>
              <a:t> 2)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635" y="2432050"/>
            <a:ext cx="1223317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88" y="2544763"/>
            <a:ext cx="876248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Selkään</a:t>
            </a:r>
            <a:r>
              <a:rPr lang="en-GB" dirty="0"/>
              <a:t> </a:t>
            </a:r>
            <a:r>
              <a:rPr lang="en-GB" dirty="0" err="1"/>
              <a:t>lyöminen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Potkiminen</a:t>
            </a:r>
            <a:r>
              <a:rPr lang="en-GB" dirty="0"/>
              <a:t> </a:t>
            </a:r>
            <a:r>
              <a:rPr lang="en-GB" dirty="0" err="1"/>
              <a:t>olvella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977" y="2174875"/>
            <a:ext cx="138063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0" y="2416572"/>
            <a:ext cx="1241425" cy="34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Päällä</a:t>
            </a:r>
            <a:r>
              <a:rPr lang="en-GB" dirty="0"/>
              <a:t> </a:t>
            </a:r>
            <a:r>
              <a:rPr lang="en-GB" dirty="0" err="1"/>
              <a:t>puskeminen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Painiminen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525" y="2395364"/>
            <a:ext cx="1379538" cy="35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416" y="2174875"/>
            <a:ext cx="177499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Kiinnipitäminen</a:t>
            </a:r>
            <a:r>
              <a:rPr lang="en-GB" dirty="0"/>
              <a:t>/</a:t>
            </a:r>
            <a:r>
              <a:rPr lang="en-GB" dirty="0" err="1"/>
              <a:t>sitominen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Käden</a:t>
            </a:r>
            <a:r>
              <a:rPr lang="en-GB" dirty="0"/>
              <a:t> </a:t>
            </a:r>
            <a:r>
              <a:rPr lang="en-GB" dirty="0" err="1"/>
              <a:t>kiinnipitäminen</a:t>
            </a:r>
            <a:r>
              <a:rPr lang="en-GB" dirty="0"/>
              <a:t>/</a:t>
            </a:r>
            <a:r>
              <a:rPr lang="en-GB" dirty="0" err="1"/>
              <a:t>sitominen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461" y="2395538"/>
            <a:ext cx="131166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385" y="2174875"/>
            <a:ext cx="129305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Kiinnipitäminen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lyöminen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err="1"/>
              <a:t>Kiinnipitäminen</a:t>
            </a:r>
            <a:r>
              <a:rPr lang="en-GB" dirty="0"/>
              <a:t>/</a:t>
            </a:r>
            <a:r>
              <a:rPr lang="en-GB" dirty="0" err="1"/>
              <a:t>sitominen</a:t>
            </a:r>
            <a:r>
              <a:rPr lang="en-GB" dirty="0"/>
              <a:t> </a:t>
            </a:r>
            <a:r>
              <a:rPr lang="en-GB" dirty="0" err="1"/>
              <a:t>suorilla</a:t>
            </a:r>
            <a:r>
              <a:rPr lang="en-GB" dirty="0"/>
              <a:t> </a:t>
            </a:r>
            <a:r>
              <a:rPr lang="en-GB" dirty="0" err="1"/>
              <a:t>käsillä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894" y="2395538"/>
            <a:ext cx="1308799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525" y="2174875"/>
            <a:ext cx="1944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Kehätuomarin</a:t>
            </a:r>
            <a:r>
              <a:rPr lang="en-GB" dirty="0"/>
              <a:t> </a:t>
            </a:r>
            <a:r>
              <a:rPr lang="en-GB" dirty="0" err="1"/>
              <a:t>sijoittuminen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Sijoittuminen</a:t>
            </a:r>
            <a:r>
              <a:rPr lang="en-GB" dirty="0"/>
              <a:t> </a:t>
            </a:r>
            <a:r>
              <a:rPr lang="en-GB" dirty="0" err="1"/>
              <a:t>ottelun</a:t>
            </a:r>
            <a:r>
              <a:rPr lang="en-GB" dirty="0"/>
              <a:t> </a:t>
            </a:r>
            <a:r>
              <a:rPr lang="en-GB" dirty="0" err="1"/>
              <a:t>aikana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Tuomarin on aina ottelun aikana yritettävä ylläpitää "V" -sijoittumista. </a:t>
            </a:r>
          </a:p>
          <a:p>
            <a:pPr lvl="1"/>
            <a:r>
              <a:rPr lang="fi-FI" dirty="0"/>
              <a:t>Seuraava kuva oikealla osoittaa oikean sijoittumisen, johon tuomarin on pyrittävä ottelun aikana.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Oikea</a:t>
            </a:r>
            <a:r>
              <a:rPr lang="en-GB" dirty="0"/>
              <a:t> </a:t>
            </a:r>
            <a:r>
              <a:rPr lang="en-GB" dirty="0" err="1"/>
              <a:t>sijoittuminen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202675"/>
            <a:ext cx="4041775" cy="38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Varpaille</a:t>
            </a:r>
            <a:r>
              <a:rPr lang="en-GB" dirty="0"/>
              <a:t> </a:t>
            </a:r>
            <a:r>
              <a:rPr lang="en-GB" dirty="0" err="1"/>
              <a:t>astuminen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Mittaaminen</a:t>
            </a:r>
            <a:r>
              <a:rPr lang="en-GB" dirty="0"/>
              <a:t>/</a:t>
            </a:r>
            <a:r>
              <a:rPr lang="en-GB" dirty="0" err="1"/>
              <a:t>estäminen</a:t>
            </a:r>
            <a:endParaRPr lang="en-GB" dirty="0"/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916" y="2174875"/>
            <a:ext cx="145275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717" y="2174875"/>
            <a:ext cx="140639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Vastustajan</a:t>
            </a:r>
            <a:r>
              <a:rPr lang="en-GB" dirty="0"/>
              <a:t> </a:t>
            </a:r>
            <a:r>
              <a:rPr lang="en-GB" dirty="0" err="1"/>
              <a:t>vetäminen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Vastustajassa</a:t>
            </a:r>
            <a:r>
              <a:rPr lang="en-GB" dirty="0"/>
              <a:t> </a:t>
            </a:r>
            <a:r>
              <a:rPr lang="en-GB" dirty="0" err="1"/>
              <a:t>riippuminen</a:t>
            </a:r>
            <a:endParaRPr lang="en-GB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602" y="2174875"/>
            <a:ext cx="203738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8778" y="2174875"/>
            <a:ext cx="133426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Pään</a:t>
            </a:r>
            <a:r>
              <a:rPr lang="en-GB" dirty="0"/>
              <a:t> </a:t>
            </a:r>
            <a:r>
              <a:rPr lang="en-GB" dirty="0" err="1"/>
              <a:t>alaspainaminen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err="1"/>
              <a:t>Kyynerpäällä</a:t>
            </a:r>
            <a:r>
              <a:rPr lang="en-GB" dirty="0"/>
              <a:t> </a:t>
            </a:r>
            <a:r>
              <a:rPr lang="en-GB" dirty="0" err="1"/>
              <a:t>työntäminen</a:t>
            </a:r>
            <a:r>
              <a:rPr lang="en-GB" dirty="0"/>
              <a:t>/</a:t>
            </a:r>
            <a:r>
              <a:rPr lang="en-GB" dirty="0" err="1"/>
              <a:t>painaminen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976" y="2174875"/>
            <a:ext cx="125863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428" y="2174875"/>
            <a:ext cx="143496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Kuuntele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Ympärikääntyminen</a:t>
            </a:r>
            <a:endParaRPr lang="en-GB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976" y="2174875"/>
            <a:ext cx="125863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993" y="2174875"/>
            <a:ext cx="207583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dirty="0"/>
              <a:t>Täysin passiivinen puolustus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Köysien</a:t>
            </a:r>
            <a:r>
              <a:rPr lang="en-GB" dirty="0"/>
              <a:t> </a:t>
            </a:r>
            <a:r>
              <a:rPr lang="en-GB" dirty="0" err="1"/>
              <a:t>käyttäminen</a:t>
            </a:r>
            <a:endParaRPr lang="en-GB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610" y="2174875"/>
            <a:ext cx="121736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212" y="2174875"/>
            <a:ext cx="22454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i-FI" dirty="0"/>
              <a:t>Sukeltaminen vyön alle (vaihe 1)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Sukeltaminen vyön alle (vaihe 2)</a:t>
            </a:r>
            <a:endParaRPr lang="en-GB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123" y="2174875"/>
            <a:ext cx="157434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003" y="2174875"/>
            <a:ext cx="169781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i-FI" dirty="0"/>
              <a:t>Pään ylhäällä pitäminen (vaihe 1)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fi-FI" dirty="0"/>
              <a:t>Pään ylhäällä pitäminen (vaihe 2)</a:t>
            </a:r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123" y="2174875"/>
            <a:ext cx="157434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535" y="2174875"/>
            <a:ext cx="145275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i-FI" dirty="0"/>
              <a:t>Hammassuojista suussa pitäminen (vaihe 1)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i-FI" dirty="0"/>
              <a:t>Hammassuojista suussa pitäminen (vaihe 2)</a:t>
            </a:r>
            <a:endParaRPr lang="en-GB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536" y="2174875"/>
            <a:ext cx="165151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879" y="2174875"/>
            <a:ext cx="16000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Käsimerkit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Puhuminen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Hanskojen putsaaminen</a:t>
            </a:r>
            <a:endParaRPr lang="en-GB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400" y="2174875"/>
            <a:ext cx="155578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74875"/>
            <a:ext cx="174942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Kehätuomarin</a:t>
            </a:r>
            <a:r>
              <a:rPr lang="en-GB" dirty="0"/>
              <a:t> </a:t>
            </a:r>
            <a:r>
              <a:rPr lang="en-GB" dirty="0" err="1"/>
              <a:t>sijoittuminen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Sijoittuminen</a:t>
            </a:r>
            <a:r>
              <a:rPr lang="en-GB" dirty="0"/>
              <a:t> </a:t>
            </a:r>
            <a:r>
              <a:rPr lang="en-GB" dirty="0" err="1"/>
              <a:t>ottelun</a:t>
            </a:r>
            <a:r>
              <a:rPr lang="en-GB" dirty="0"/>
              <a:t> </a:t>
            </a:r>
            <a:r>
              <a:rPr lang="en-GB" dirty="0" err="1"/>
              <a:t>aikana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Tuomarin tulee pysyä avoimella puolella (rintamalinja), kun ottelijoin on vasen- ja oikeakätinen ottelija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Oikea</a:t>
            </a:r>
            <a:r>
              <a:rPr lang="en-GB" dirty="0"/>
              <a:t> </a:t>
            </a:r>
            <a:r>
              <a:rPr lang="en-GB" dirty="0" err="1"/>
              <a:t>sijoittuminen</a:t>
            </a:r>
            <a:r>
              <a:rPr lang="en-GB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87" y="2421731"/>
            <a:ext cx="34480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Kehätuomarin</a:t>
            </a:r>
            <a:r>
              <a:rPr lang="en-GB" dirty="0"/>
              <a:t> </a:t>
            </a:r>
            <a:r>
              <a:rPr lang="en-GB" dirty="0" err="1"/>
              <a:t>sijoittuminen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Sijoittuminen</a:t>
            </a:r>
            <a:r>
              <a:rPr lang="en-GB" dirty="0"/>
              <a:t> </a:t>
            </a:r>
            <a:r>
              <a:rPr lang="en-GB" dirty="0" err="1"/>
              <a:t>ottelun</a:t>
            </a:r>
            <a:r>
              <a:rPr lang="en-GB" dirty="0"/>
              <a:t> </a:t>
            </a:r>
            <a:r>
              <a:rPr lang="en-GB" dirty="0" err="1"/>
              <a:t>aikana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Ottelun aikana kähätuomarin etäisyys ottelijoista määräytyy nyrkkeilijöiden etäisyyden mukaan</a:t>
            </a:r>
          </a:p>
          <a:p>
            <a:pPr lvl="1"/>
            <a:r>
              <a:rPr lang="fi-FI" dirty="0"/>
              <a:t>Ottelijat kauakana toisistaan, tuomari kauakana ottelijoista</a:t>
            </a:r>
          </a:p>
          <a:p>
            <a:pPr lvl="1"/>
            <a:r>
              <a:rPr lang="fi-FI" dirty="0"/>
              <a:t>Ottelijat lähellä toisiaan, tuomari lähellä ottelijoita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Oikea</a:t>
            </a:r>
            <a:r>
              <a:rPr lang="en-GB" dirty="0"/>
              <a:t> </a:t>
            </a:r>
            <a:r>
              <a:rPr lang="en-GB" dirty="0" err="1"/>
              <a:t>sijoittuminen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2204864"/>
            <a:ext cx="282329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17907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Kehätuomarin</a:t>
            </a:r>
            <a:r>
              <a:rPr lang="en-GB" dirty="0"/>
              <a:t> </a:t>
            </a:r>
            <a:r>
              <a:rPr lang="en-GB" dirty="0" err="1"/>
              <a:t>sijoittuminen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>
            <a:normAutofit/>
          </a:bodyPr>
          <a:lstStyle/>
          <a:p>
            <a:r>
              <a:rPr lang="fi-FI" dirty="0"/>
              <a:t>Asemat, joissa tuomarien ei tulisi koskaan olla ottelun aikana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003232" cy="3951288"/>
          </a:xfrm>
        </p:spPr>
        <p:txBody>
          <a:bodyPr/>
          <a:lstStyle/>
          <a:p>
            <a:r>
              <a:rPr lang="fi-FI" dirty="0"/>
              <a:t>Nyrkkeilijöiden takana </a:t>
            </a:r>
          </a:p>
          <a:p>
            <a:r>
              <a:rPr lang="fi-FI" dirty="0"/>
              <a:t>Kulmissa</a:t>
            </a:r>
          </a:p>
          <a:p>
            <a:r>
              <a:rPr lang="fi-FI" dirty="0"/>
              <a:t>Ottelijoiden ja köysien välissä</a:t>
            </a:r>
          </a:p>
          <a:p>
            <a:r>
              <a:rPr lang="fi-FI" dirty="0"/>
              <a:t>Liian lähellä nyrkkeilijöitä tai liian kaukana nyrkkeilijöistä</a:t>
            </a:r>
          </a:p>
          <a:p>
            <a:r>
              <a:rPr lang="fi-FI" dirty="0"/>
              <a:t>Katse poissa yhdestä tai molemmista nyrkkeilijästä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Virheet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Toiminta</a:t>
            </a:r>
            <a:r>
              <a:rPr lang="en-GB" dirty="0"/>
              <a:t> </a:t>
            </a:r>
            <a:r>
              <a:rPr lang="en-GB" dirty="0" err="1"/>
              <a:t>pienten</a:t>
            </a:r>
            <a:r>
              <a:rPr lang="en-GB" dirty="0"/>
              <a:t> </a:t>
            </a:r>
            <a:r>
              <a:rPr lang="en-GB" dirty="0" err="1"/>
              <a:t>virheissä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Pienistä virheistä voi tuomari ohjeistaa ottelijoita sanallisin komennoin, eikä ottelua tarvitse pysäyttää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Yleiset</a:t>
            </a:r>
            <a:r>
              <a:rPr lang="en-GB" dirty="0"/>
              <a:t> </a:t>
            </a:r>
            <a:r>
              <a:rPr lang="en-GB" dirty="0" err="1"/>
              <a:t>pienet</a:t>
            </a:r>
            <a:r>
              <a:rPr lang="en-GB" dirty="0"/>
              <a:t> </a:t>
            </a:r>
            <a:r>
              <a:rPr lang="en-GB" dirty="0" err="1"/>
              <a:t>virheet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Matala pää, mutta ei vaarallinen</a:t>
            </a:r>
          </a:p>
          <a:p>
            <a:r>
              <a:rPr lang="fi-FI" dirty="0"/>
              <a:t>Lievä pito, ei aiheuta etua ottelijalle</a:t>
            </a:r>
          </a:p>
          <a:p>
            <a:r>
              <a:rPr lang="fi-FI" dirty="0"/>
              <a:t>Lievä työntäminen, ei aiheuta etua ottelijalle</a:t>
            </a:r>
          </a:p>
          <a:p>
            <a:r>
              <a:rPr lang="fi-FI" dirty="0"/>
              <a:t>Ei astu askelta komentoon ”Break”</a:t>
            </a:r>
          </a:p>
          <a:p>
            <a:r>
              <a:rPr lang="fi-FI" dirty="0"/>
              <a:t>Ottelija astuu vastustajan varpaan päälle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Virheet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Toiminta</a:t>
            </a:r>
            <a:r>
              <a:rPr lang="en-GB" dirty="0"/>
              <a:t> </a:t>
            </a:r>
            <a:r>
              <a:rPr lang="en-GB" dirty="0" err="1"/>
              <a:t>isoissa</a:t>
            </a:r>
            <a:r>
              <a:rPr lang="en-GB" dirty="0"/>
              <a:t> </a:t>
            </a:r>
            <a:r>
              <a:rPr lang="en-GB" dirty="0" err="1"/>
              <a:t>virheissä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Suurien virheissä kehätuomarin tulee komentaa “stop” ja antaa ” varoitus/huomautus”,</a:t>
            </a:r>
          </a:p>
          <a:p>
            <a:r>
              <a:rPr lang="fi-FI" dirty="0"/>
              <a:t>Tarvittessa voi myös antaa virallisen “varoituksen”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Yleiset</a:t>
            </a:r>
            <a:r>
              <a:rPr lang="en-GB" dirty="0"/>
              <a:t> </a:t>
            </a:r>
            <a:r>
              <a:rPr lang="en-GB" dirty="0" err="1"/>
              <a:t>isot</a:t>
            </a:r>
            <a:r>
              <a:rPr lang="en-GB" dirty="0"/>
              <a:t> </a:t>
            </a:r>
            <a:r>
              <a:rPr lang="en-GB" dirty="0" err="1"/>
              <a:t>virheet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Matala/alas isku</a:t>
            </a:r>
          </a:p>
          <a:p>
            <a:r>
              <a:rPr lang="fi-FI" dirty="0"/>
              <a:t>Kiinnipitäminen</a:t>
            </a:r>
          </a:p>
          <a:p>
            <a:r>
              <a:rPr lang="fi-FI" dirty="0"/>
              <a:t>Lyönti takaraivoon</a:t>
            </a:r>
          </a:p>
          <a:p>
            <a:r>
              <a:rPr lang="fi-FI" dirty="0"/>
              <a:t>Lyönti selkään</a:t>
            </a:r>
          </a:p>
          <a:p>
            <a:r>
              <a:rPr lang="fi-FI" dirty="0"/>
              <a:t>Työntäminen</a:t>
            </a:r>
          </a:p>
          <a:p>
            <a:r>
              <a:rPr lang="fi-FI" dirty="0"/>
              <a:t>Läpsiminen/avokämmenellä lyönti</a:t>
            </a:r>
          </a:p>
          <a:p>
            <a:r>
              <a:rPr lang="fi-FI" dirty="0"/>
              <a:t>Kiinnipitäminen ja lyöminen</a:t>
            </a:r>
          </a:p>
          <a:p>
            <a:r>
              <a:rPr lang="fi-FI" dirty="0"/>
              <a:t>Matala pää/puskeminen</a:t>
            </a:r>
          </a:p>
          <a:p>
            <a:r>
              <a:rPr lang="fi-FI" dirty="0"/>
              <a:t>Passiivinen puolustus/ottelimen</a:t>
            </a:r>
          </a:p>
          <a:p>
            <a:r>
              <a:rPr lang="fi-FI" dirty="0"/>
              <a:t>Hammassuojan putoaminen suusta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Virheet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Toiminta</a:t>
            </a:r>
            <a:r>
              <a:rPr lang="en-GB" dirty="0"/>
              <a:t> </a:t>
            </a:r>
            <a:r>
              <a:rPr lang="en-GB" dirty="0" err="1"/>
              <a:t>räikeissä</a:t>
            </a:r>
            <a:r>
              <a:rPr lang="en-GB" dirty="0"/>
              <a:t> </a:t>
            </a:r>
            <a:r>
              <a:rPr lang="en-GB" dirty="0" err="1"/>
              <a:t>virheissä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Suurien virheissä kehätuomarin tulee komentaa “stop” ja antaa ”varoitus/huomautus”,</a:t>
            </a:r>
          </a:p>
          <a:p>
            <a:r>
              <a:rPr lang="fi-FI" dirty="0"/>
              <a:t>Tarvittessa voi myös antaa virallisen “varoituksen”</a:t>
            </a:r>
            <a:r>
              <a:rPr lang="en-GB" dirty="0"/>
              <a:t> tai </a:t>
            </a:r>
            <a:r>
              <a:rPr lang="en-GB" dirty="0" err="1"/>
              <a:t>hylätä</a:t>
            </a:r>
            <a:r>
              <a:rPr lang="en-GB" dirty="0"/>
              <a:t> </a:t>
            </a:r>
            <a:r>
              <a:rPr lang="en-GB" dirty="0" err="1"/>
              <a:t>rikkonut</a:t>
            </a:r>
            <a:r>
              <a:rPr lang="en-GB" dirty="0"/>
              <a:t> </a:t>
            </a:r>
            <a:r>
              <a:rPr lang="en-GB" dirty="0" err="1"/>
              <a:t>ottelija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Yleiset</a:t>
            </a:r>
            <a:r>
              <a:rPr lang="en-GB" dirty="0"/>
              <a:t> </a:t>
            </a:r>
            <a:r>
              <a:rPr lang="en-GB" dirty="0" err="1"/>
              <a:t>räikeät</a:t>
            </a:r>
            <a:r>
              <a:rPr lang="en-GB" dirty="0"/>
              <a:t> </a:t>
            </a:r>
            <a:r>
              <a:rPr lang="en-GB" dirty="0" err="1"/>
              <a:t>virheet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90429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Päällä puskeminen</a:t>
            </a:r>
          </a:p>
          <a:p>
            <a:r>
              <a:rPr lang="fi-FI" dirty="0"/>
              <a:t>Nyöritys</a:t>
            </a:r>
          </a:p>
          <a:p>
            <a:r>
              <a:rPr lang="fi-FI" dirty="0"/>
              <a:t>Vastustajan heittäminen kanvasiin</a:t>
            </a:r>
          </a:p>
          <a:p>
            <a:r>
              <a:rPr lang="fi-FI" dirty="0"/>
              <a:t>Lyö vastustajaa ottamatta askelta taaksepäin komenolla “Break”</a:t>
            </a:r>
          </a:p>
          <a:p>
            <a:r>
              <a:rPr lang="fi-FI" dirty="0"/>
              <a:t>Lyö vastustajan ollessa alhaalla/maassa</a:t>
            </a:r>
          </a:p>
          <a:p>
            <a:r>
              <a:rPr lang="fi-FI" dirty="0"/>
              <a:t>Lyö kellon soittamisen jälkeen</a:t>
            </a:r>
          </a:p>
          <a:p>
            <a:r>
              <a:rPr lang="fi-FI" dirty="0"/>
              <a:t>Lyöminen takaraivoon (tarkoituksellinen)</a:t>
            </a:r>
          </a:p>
          <a:p>
            <a:r>
              <a:rPr lang="fi-FI" dirty="0"/>
              <a:t>Lyöminen selkään (tarkoituksellinen)</a:t>
            </a:r>
          </a:p>
          <a:p>
            <a:r>
              <a:rPr lang="fi-FI" dirty="0"/>
              <a:t>Kyynärpäällä lyöminen</a:t>
            </a:r>
          </a:p>
          <a:p>
            <a:r>
              <a:rPr lang="fi-FI" dirty="0"/>
              <a:t>Olkapäällä lyöminen/työntäminen</a:t>
            </a:r>
          </a:p>
          <a:p>
            <a:r>
              <a:rPr lang="fi-FI" dirty="0"/>
              <a:t>Hammassuojien sylkeminen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Alaslyöminen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Alaslyömisen</a:t>
            </a:r>
            <a:r>
              <a:rPr lang="en-GB" dirty="0"/>
              <a:t> </a:t>
            </a:r>
            <a:r>
              <a:rPr lang="en-GB" dirty="0" err="1"/>
              <a:t>määritys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Nyrkkeilijä katsotaan alaslyödyksi laillisen iskun vuoksi, jos:</a:t>
            </a:r>
          </a:p>
          <a:p>
            <a:pPr lvl="1"/>
            <a:r>
              <a:rPr lang="fi-FI" dirty="0"/>
              <a:t>Nyrkkeilijä koskettaa lattiaa millä tahansa muulla ruumiinosalla, kuin jaloillaan iskun tai iskujen seurauksena</a:t>
            </a:r>
          </a:p>
          <a:p>
            <a:pPr lvl="1"/>
            <a:r>
              <a:rPr lang="fi-FI" dirty="0"/>
              <a:t>Ottelija roikkuu avuttomasti köysissä iskun tai iskusarjan seurauksena</a:t>
            </a:r>
          </a:p>
          <a:p>
            <a:pPr lvl="1"/>
            <a:r>
              <a:rPr lang="fi-FI" dirty="0"/>
              <a:t>Ottelija on köysien ulkopuolella tai osittain niiden ulkopuolella iskun tai iskujen seurauksena</a:t>
            </a:r>
          </a:p>
          <a:p>
            <a:pPr lvl="1"/>
            <a:r>
              <a:rPr lang="fi-FI" dirty="0"/>
              <a:t>Kovan Lyönnin jälkeen ottelija ei ole pudonnut ,eikä nojaa köysiin mutta on puolitiedottomassa tilassa, eikä voi tuomarin arvion mukaan jatkaa ottelua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Luvunlasku</a:t>
            </a:r>
            <a:r>
              <a:rPr lang="en-GB" dirty="0"/>
              <a:t> </a:t>
            </a:r>
            <a:r>
              <a:rPr lang="en-GB" dirty="0" err="1"/>
              <a:t>alaslyönnin</a:t>
            </a:r>
            <a:r>
              <a:rPr lang="en-GB" dirty="0"/>
              <a:t> </a:t>
            </a:r>
            <a:r>
              <a:rPr lang="en-GB" dirty="0" err="1"/>
              <a:t>jälkeen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Alaslyönti tapauksessa kehätuomarin on sanottava ”stop” ja tämän jälkeen:</a:t>
            </a:r>
          </a:p>
          <a:p>
            <a:pPr lvl="1"/>
            <a:r>
              <a:rPr lang="fi-FI" dirty="0"/>
              <a:t>Aloittaa laskeminen yhdestä (1) kahdeksaan (8), jos nyrkkeilijä pystyy jatkamaan</a:t>
            </a:r>
          </a:p>
          <a:p>
            <a:pPr lvl="1"/>
            <a:r>
              <a:rPr lang="fi-FI" dirty="0"/>
              <a:t>Jatkaa laskua kymmeneen (10), jos nyrkkeilijä ei pysty jatkamaan</a:t>
            </a:r>
          </a:p>
          <a:p>
            <a:pPr lvl="2"/>
            <a:r>
              <a:rPr lang="fi-FI" dirty="0"/>
              <a:t>Tuomarin ei aina tarvitse laskea lukuun 8 tai 10. Tuomari voi lopettaa laskennan ja keskeyttää ottelun, milloin tahansa laskennan aikana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677</Words>
  <Application>Microsoft Office PowerPoint</Application>
  <PresentationFormat>On-screen Show (4:3)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Tuomariohjeistus</vt:lpstr>
      <vt:lpstr>Kehätuomarin sijoittuminen</vt:lpstr>
      <vt:lpstr>Kehätuomarin sijoittuminen</vt:lpstr>
      <vt:lpstr>Kehätuomarin sijoittuminen</vt:lpstr>
      <vt:lpstr>Kehätuomarin sijoittuminen</vt:lpstr>
      <vt:lpstr>Virheet</vt:lpstr>
      <vt:lpstr>Virheet</vt:lpstr>
      <vt:lpstr>Virheet</vt:lpstr>
      <vt:lpstr>Alaslyöminen</vt:lpstr>
      <vt:lpstr>Pistekone</vt:lpstr>
      <vt:lpstr>Pistekortti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  <vt:lpstr>Käsimerkit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Tuomari ohjeistus</dc:title>
  <dc:creator>Teemu Tietäväinen</dc:creator>
  <cp:lastModifiedBy>Vlasoff Taina</cp:lastModifiedBy>
  <cp:revision>15</cp:revision>
  <dcterms:created xsi:type="dcterms:W3CDTF">2019-08-08T17:04:12Z</dcterms:created>
  <dcterms:modified xsi:type="dcterms:W3CDTF">2024-03-15T09:39:07Z</dcterms:modified>
</cp:coreProperties>
</file>