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98" r:id="rId3"/>
    <p:sldId id="299" r:id="rId4"/>
    <p:sldId id="300" r:id="rId5"/>
    <p:sldId id="302" r:id="rId6"/>
    <p:sldId id="304" r:id="rId7"/>
    <p:sldId id="303" r:id="rId8"/>
    <p:sldId id="295" r:id="rId9"/>
    <p:sldId id="296" r:id="rId10"/>
    <p:sldId id="297" r:id="rId11"/>
    <p:sldId id="290" r:id="rId12"/>
    <p:sldId id="306" r:id="rId13"/>
    <p:sldId id="294" r:id="rId14"/>
    <p:sldId id="289" r:id="rId15"/>
    <p:sldId id="305" r:id="rId16"/>
  </p:sldIdLst>
  <p:sldSz cx="9144000" cy="6858000" type="screen4x3"/>
  <p:notesSz cx="6797675" cy="9928225"/>
  <p:defaultText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Vaalea tyyli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Vaalea tyyli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Ei tyyliä, taulukon ruudukko">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https://sportti-my.sharepoint.com/personal/pekka_lehdes_olympiakomitea_fi/Documents/OKM%20avustus/OPMAvustusKehity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fi-FI"/>
              <a:t>Kamppailulajien yleisavustukset 2001-2017</a:t>
            </a:r>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fi-FI"/>
        </a:p>
      </c:txPr>
    </c:title>
    <c:autoTitleDeleted val="0"/>
    <c:plotArea>
      <c:layout>
        <c:manualLayout>
          <c:layoutTarget val="inner"/>
          <c:xMode val="edge"/>
          <c:yMode val="edge"/>
          <c:x val="6.0644490631513261E-2"/>
          <c:y val="0.25458214319350253"/>
          <c:w val="0.86932931951105885"/>
          <c:h val="0.69670270456805206"/>
        </c:manualLayout>
      </c:layout>
      <c:lineChart>
        <c:grouping val="standard"/>
        <c:varyColors val="0"/>
        <c:ser>
          <c:idx val="0"/>
          <c:order val="0"/>
          <c:tx>
            <c:strRef>
              <c:f>Kamppailut!$B$4</c:f>
              <c:strCache>
                <c:ptCount val="1"/>
                <c:pt idx="0">
                  <c:v>Suomen Judoliitto ry</c:v>
                </c:pt>
              </c:strCache>
            </c:strRef>
          </c:tx>
          <c:spPr>
            <a:ln w="22225" cap="rnd">
              <a:solidFill>
                <a:schemeClr val="accent1"/>
              </a:solidFill>
              <a:round/>
            </a:ln>
            <a:effectLst/>
          </c:spPr>
          <c:marker>
            <c:symbol val="diamond"/>
            <c:size val="6"/>
            <c:spPr>
              <a:solidFill>
                <a:schemeClr val="accent1"/>
              </a:solidFill>
              <a:ln w="9525">
                <a:solidFill>
                  <a:schemeClr val="accent1"/>
                </a:solidFill>
                <a:round/>
              </a:ln>
              <a:effectLst/>
            </c:spPr>
          </c:marker>
          <c:cat>
            <c:numRef>
              <c:f>Kamppailut!$C$3:$S$3</c:f>
              <c:numCache>
                <c:formatCode>0</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Kamppailut!$C$4:$S$4</c:f>
              <c:numCache>
                <c:formatCode>#,##0</c:formatCode>
                <c:ptCount val="17"/>
                <c:pt idx="0">
                  <c:v>134550.34116920881</c:v>
                </c:pt>
                <c:pt idx="1">
                  <c:v>140000</c:v>
                </c:pt>
                <c:pt idx="2">
                  <c:v>140000</c:v>
                </c:pt>
                <c:pt idx="3">
                  <c:v>150000</c:v>
                </c:pt>
                <c:pt idx="4">
                  <c:v>168000</c:v>
                </c:pt>
                <c:pt idx="5">
                  <c:v>182000</c:v>
                </c:pt>
                <c:pt idx="6">
                  <c:v>235000</c:v>
                </c:pt>
                <c:pt idx="7">
                  <c:v>250000</c:v>
                </c:pt>
                <c:pt idx="8">
                  <c:v>280000</c:v>
                </c:pt>
                <c:pt idx="9">
                  <c:v>298000</c:v>
                </c:pt>
                <c:pt idx="10">
                  <c:v>298000</c:v>
                </c:pt>
                <c:pt idx="11">
                  <c:v>305000</c:v>
                </c:pt>
                <c:pt idx="12">
                  <c:v>305000</c:v>
                </c:pt>
                <c:pt idx="13">
                  <c:v>320000</c:v>
                </c:pt>
                <c:pt idx="14">
                  <c:v>320000</c:v>
                </c:pt>
                <c:pt idx="15">
                  <c:v>320000</c:v>
                </c:pt>
                <c:pt idx="16">
                  <c:v>330000</c:v>
                </c:pt>
              </c:numCache>
            </c:numRef>
          </c:val>
          <c:smooth val="0"/>
          <c:extLst>
            <c:ext xmlns:c16="http://schemas.microsoft.com/office/drawing/2014/chart" uri="{C3380CC4-5D6E-409C-BE32-E72D297353CC}">
              <c16:uniqueId val="{00000000-8C23-4D40-9C95-9423292265AC}"/>
            </c:ext>
          </c:extLst>
        </c:ser>
        <c:ser>
          <c:idx val="1"/>
          <c:order val="1"/>
          <c:tx>
            <c:strRef>
              <c:f>Kamppailut!$B$5</c:f>
              <c:strCache>
                <c:ptCount val="1"/>
                <c:pt idx="0">
                  <c:v>Suomen Painiliitto ry</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cat>
            <c:numRef>
              <c:f>Kamppailut!$C$3:$S$3</c:f>
              <c:numCache>
                <c:formatCode>0</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Kamppailut!$C$5:$S$5</c:f>
              <c:numCache>
                <c:formatCode>#,##0</c:formatCode>
                <c:ptCount val="17"/>
                <c:pt idx="0">
                  <c:v>158096.65087382036</c:v>
                </c:pt>
                <c:pt idx="1">
                  <c:v>165000</c:v>
                </c:pt>
                <c:pt idx="2">
                  <c:v>170000</c:v>
                </c:pt>
                <c:pt idx="3">
                  <c:v>170000</c:v>
                </c:pt>
                <c:pt idx="4">
                  <c:v>217000</c:v>
                </c:pt>
                <c:pt idx="5">
                  <c:v>221000</c:v>
                </c:pt>
                <c:pt idx="6">
                  <c:v>245000</c:v>
                </c:pt>
                <c:pt idx="7">
                  <c:v>255000</c:v>
                </c:pt>
                <c:pt idx="8">
                  <c:v>275000</c:v>
                </c:pt>
                <c:pt idx="9">
                  <c:v>290000</c:v>
                </c:pt>
                <c:pt idx="10">
                  <c:v>290000</c:v>
                </c:pt>
                <c:pt idx="11">
                  <c:v>305000</c:v>
                </c:pt>
                <c:pt idx="12">
                  <c:v>305000</c:v>
                </c:pt>
                <c:pt idx="13">
                  <c:v>320000</c:v>
                </c:pt>
                <c:pt idx="14">
                  <c:v>320000</c:v>
                </c:pt>
                <c:pt idx="15">
                  <c:v>325000</c:v>
                </c:pt>
                <c:pt idx="16">
                  <c:v>325000</c:v>
                </c:pt>
              </c:numCache>
            </c:numRef>
          </c:val>
          <c:smooth val="0"/>
          <c:extLst>
            <c:ext xmlns:c16="http://schemas.microsoft.com/office/drawing/2014/chart" uri="{C3380CC4-5D6E-409C-BE32-E72D297353CC}">
              <c16:uniqueId val="{00000001-8C23-4D40-9C95-9423292265AC}"/>
            </c:ext>
          </c:extLst>
        </c:ser>
        <c:ser>
          <c:idx val="2"/>
          <c:order val="2"/>
          <c:tx>
            <c:strRef>
              <c:f>Kamppailut!$B$6</c:f>
              <c:strCache>
                <c:ptCount val="1"/>
                <c:pt idx="0">
                  <c:v>Suomen Karateliitto ry *</c:v>
                </c:pt>
              </c:strCache>
            </c:strRef>
          </c:tx>
          <c:spPr>
            <a:ln w="22225" cap="rnd">
              <a:solidFill>
                <a:schemeClr val="accent3"/>
              </a:solidFill>
              <a:round/>
            </a:ln>
            <a:effectLst/>
          </c:spPr>
          <c:marker>
            <c:symbol val="triangle"/>
            <c:size val="6"/>
            <c:spPr>
              <a:solidFill>
                <a:schemeClr val="accent3"/>
              </a:solidFill>
              <a:ln w="9525">
                <a:solidFill>
                  <a:schemeClr val="accent3"/>
                </a:solidFill>
                <a:round/>
              </a:ln>
              <a:effectLst/>
            </c:spPr>
          </c:marker>
          <c:cat>
            <c:numRef>
              <c:f>Kamppailut!$C$3:$S$3</c:f>
              <c:numCache>
                <c:formatCode>0</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Kamppailut!$C$6:$S$6</c:f>
              <c:numCache>
                <c:formatCode>#,##0</c:formatCode>
                <c:ptCount val="17"/>
                <c:pt idx="0">
                  <c:v>134550.34116920881</c:v>
                </c:pt>
                <c:pt idx="1">
                  <c:v>134400</c:v>
                </c:pt>
                <c:pt idx="2">
                  <c:v>137000</c:v>
                </c:pt>
                <c:pt idx="3">
                  <c:v>137000</c:v>
                </c:pt>
                <c:pt idx="4">
                  <c:v>142000</c:v>
                </c:pt>
                <c:pt idx="5">
                  <c:v>145000</c:v>
                </c:pt>
                <c:pt idx="6">
                  <c:v>142000</c:v>
                </c:pt>
                <c:pt idx="7">
                  <c:v>153000</c:v>
                </c:pt>
                <c:pt idx="8">
                  <c:v>173000</c:v>
                </c:pt>
                <c:pt idx="9">
                  <c:v>182000</c:v>
                </c:pt>
                <c:pt idx="10">
                  <c:v>245000</c:v>
                </c:pt>
                <c:pt idx="11">
                  <c:v>245000</c:v>
                </c:pt>
                <c:pt idx="12">
                  <c:v>245000</c:v>
                </c:pt>
                <c:pt idx="13">
                  <c:v>245000</c:v>
                </c:pt>
                <c:pt idx="14">
                  <c:v>245000</c:v>
                </c:pt>
                <c:pt idx="15">
                  <c:v>245000</c:v>
                </c:pt>
                <c:pt idx="16">
                  <c:v>245000</c:v>
                </c:pt>
              </c:numCache>
            </c:numRef>
          </c:val>
          <c:smooth val="0"/>
          <c:extLst>
            <c:ext xmlns:c16="http://schemas.microsoft.com/office/drawing/2014/chart" uri="{C3380CC4-5D6E-409C-BE32-E72D297353CC}">
              <c16:uniqueId val="{00000002-8C23-4D40-9C95-9423292265AC}"/>
            </c:ext>
          </c:extLst>
        </c:ser>
        <c:ser>
          <c:idx val="3"/>
          <c:order val="3"/>
          <c:tx>
            <c:strRef>
              <c:f>Kamppailut!$B$7</c:f>
              <c:strCache>
                <c:ptCount val="1"/>
                <c:pt idx="0">
                  <c:v>Suomen Nyrkkeilyliitto ry</c:v>
                </c:pt>
              </c:strCache>
            </c:strRef>
          </c:tx>
          <c:spPr>
            <a:ln w="22225" cap="rnd">
              <a:solidFill>
                <a:schemeClr val="accent4"/>
              </a:solidFill>
              <a:round/>
            </a:ln>
            <a:effectLst/>
          </c:spPr>
          <c:marker>
            <c:symbol val="x"/>
            <c:size val="6"/>
            <c:spPr>
              <a:noFill/>
              <a:ln w="9525">
                <a:solidFill>
                  <a:schemeClr val="accent4"/>
                </a:solidFill>
                <a:round/>
              </a:ln>
              <a:effectLst/>
            </c:spPr>
          </c:marker>
          <c:cat>
            <c:numRef>
              <c:f>Kamppailut!$C$3:$S$3</c:f>
              <c:numCache>
                <c:formatCode>0</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Kamppailut!$C$7:$S$7</c:f>
              <c:numCache>
                <c:formatCode>#,##0</c:formatCode>
                <c:ptCount val="17"/>
                <c:pt idx="0">
                  <c:v>116049.66925844261</c:v>
                </c:pt>
                <c:pt idx="1">
                  <c:v>120000</c:v>
                </c:pt>
                <c:pt idx="2">
                  <c:v>125000</c:v>
                </c:pt>
                <c:pt idx="3">
                  <c:v>125000</c:v>
                </c:pt>
                <c:pt idx="4">
                  <c:v>130000</c:v>
                </c:pt>
                <c:pt idx="5">
                  <c:v>133000</c:v>
                </c:pt>
                <c:pt idx="6">
                  <c:v>146000</c:v>
                </c:pt>
                <c:pt idx="7">
                  <c:v>150000</c:v>
                </c:pt>
                <c:pt idx="8">
                  <c:v>165000</c:v>
                </c:pt>
                <c:pt idx="9">
                  <c:v>175000</c:v>
                </c:pt>
                <c:pt idx="10">
                  <c:v>175000</c:v>
                </c:pt>
                <c:pt idx="11">
                  <c:v>175000</c:v>
                </c:pt>
                <c:pt idx="12">
                  <c:v>175000</c:v>
                </c:pt>
                <c:pt idx="13">
                  <c:v>190000</c:v>
                </c:pt>
                <c:pt idx="14">
                  <c:v>190000</c:v>
                </c:pt>
                <c:pt idx="15">
                  <c:v>185000</c:v>
                </c:pt>
                <c:pt idx="16">
                  <c:v>195000</c:v>
                </c:pt>
              </c:numCache>
            </c:numRef>
          </c:val>
          <c:smooth val="0"/>
          <c:extLst>
            <c:ext xmlns:c16="http://schemas.microsoft.com/office/drawing/2014/chart" uri="{C3380CC4-5D6E-409C-BE32-E72D297353CC}">
              <c16:uniqueId val="{00000003-8C23-4D40-9C95-9423292265AC}"/>
            </c:ext>
          </c:extLst>
        </c:ser>
        <c:ser>
          <c:idx val="4"/>
          <c:order val="4"/>
          <c:tx>
            <c:strRef>
              <c:f>Kamppailut!$B$8</c:f>
              <c:strCache>
                <c:ptCount val="1"/>
                <c:pt idx="0">
                  <c:v>Suomen Taekwondoliitto ry</c:v>
                </c:pt>
              </c:strCache>
            </c:strRef>
          </c:tx>
          <c:spPr>
            <a:ln w="22225" cap="rnd">
              <a:solidFill>
                <a:schemeClr val="accent5"/>
              </a:solidFill>
              <a:round/>
            </a:ln>
            <a:effectLst/>
          </c:spPr>
          <c:marker>
            <c:symbol val="star"/>
            <c:size val="6"/>
            <c:spPr>
              <a:noFill/>
              <a:ln w="9525">
                <a:solidFill>
                  <a:schemeClr val="accent5"/>
                </a:solidFill>
                <a:round/>
              </a:ln>
              <a:effectLst/>
            </c:spPr>
          </c:marker>
          <c:cat>
            <c:numRef>
              <c:f>Kamppailut!$C$3:$S$3</c:f>
              <c:numCache>
                <c:formatCode>0</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Kamppailut!$C$8:$S$8</c:f>
              <c:numCache>
                <c:formatCode>#,##0</c:formatCode>
                <c:ptCount val="17"/>
                <c:pt idx="0">
                  <c:v>67275.170584604406</c:v>
                </c:pt>
                <c:pt idx="1">
                  <c:v>68000</c:v>
                </c:pt>
                <c:pt idx="2">
                  <c:v>68000</c:v>
                </c:pt>
                <c:pt idx="3">
                  <c:v>68000</c:v>
                </c:pt>
                <c:pt idx="4">
                  <c:v>68000</c:v>
                </c:pt>
                <c:pt idx="5">
                  <c:v>70000</c:v>
                </c:pt>
                <c:pt idx="6">
                  <c:v>88000</c:v>
                </c:pt>
                <c:pt idx="7">
                  <c:v>94000</c:v>
                </c:pt>
                <c:pt idx="8">
                  <c:v>105000</c:v>
                </c:pt>
                <c:pt idx="9">
                  <c:v>106000</c:v>
                </c:pt>
                <c:pt idx="10">
                  <c:v>141000</c:v>
                </c:pt>
                <c:pt idx="11">
                  <c:v>150000</c:v>
                </c:pt>
                <c:pt idx="12">
                  <c:v>150000</c:v>
                </c:pt>
                <c:pt idx="13">
                  <c:v>165000</c:v>
                </c:pt>
                <c:pt idx="14">
                  <c:v>165000</c:v>
                </c:pt>
                <c:pt idx="15">
                  <c:v>165000</c:v>
                </c:pt>
                <c:pt idx="16">
                  <c:v>176000</c:v>
                </c:pt>
              </c:numCache>
            </c:numRef>
          </c:val>
          <c:smooth val="0"/>
          <c:extLst>
            <c:ext xmlns:c16="http://schemas.microsoft.com/office/drawing/2014/chart" uri="{C3380CC4-5D6E-409C-BE32-E72D297353CC}">
              <c16:uniqueId val="{00000004-8C23-4D40-9C95-9423292265AC}"/>
            </c:ext>
          </c:extLst>
        </c:ser>
        <c:ser>
          <c:idx val="5"/>
          <c:order val="5"/>
          <c:tx>
            <c:strRef>
              <c:f>Kamppailut!$B$9</c:f>
              <c:strCache>
                <c:ptCount val="1"/>
                <c:pt idx="0">
                  <c:v>Suomen Miekkailu- ja 5-otteluliitto ry *</c:v>
                </c:pt>
              </c:strCache>
            </c:strRef>
          </c:tx>
          <c:spPr>
            <a:ln w="22225" cap="rnd">
              <a:solidFill>
                <a:schemeClr val="accent6"/>
              </a:solidFill>
              <a:round/>
            </a:ln>
            <a:effectLst/>
          </c:spPr>
          <c:marker>
            <c:symbol val="circle"/>
            <c:size val="6"/>
            <c:spPr>
              <a:solidFill>
                <a:schemeClr val="accent6"/>
              </a:solidFill>
              <a:ln w="9525">
                <a:solidFill>
                  <a:schemeClr val="accent6"/>
                </a:solidFill>
                <a:round/>
              </a:ln>
              <a:effectLst/>
            </c:spPr>
          </c:marker>
          <c:cat>
            <c:numRef>
              <c:f>Kamppailut!$C$3:$S$3</c:f>
              <c:numCache>
                <c:formatCode>0</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Kamppailut!$C$9:$S$9</c:f>
              <c:numCache>
                <c:formatCode>General</c:formatCode>
                <c:ptCount val="17"/>
                <c:pt idx="11" formatCode="#,##0">
                  <c:v>165000</c:v>
                </c:pt>
                <c:pt idx="12" formatCode="#,##0">
                  <c:v>165000</c:v>
                </c:pt>
                <c:pt idx="13" formatCode="#,##0">
                  <c:v>165000</c:v>
                </c:pt>
                <c:pt idx="14" formatCode="#,##0">
                  <c:v>165000</c:v>
                </c:pt>
                <c:pt idx="15" formatCode="#,##0">
                  <c:v>155000</c:v>
                </c:pt>
                <c:pt idx="16" formatCode="#,##0">
                  <c:v>160000</c:v>
                </c:pt>
              </c:numCache>
            </c:numRef>
          </c:val>
          <c:smooth val="0"/>
          <c:extLst>
            <c:ext xmlns:c16="http://schemas.microsoft.com/office/drawing/2014/chart" uri="{C3380CC4-5D6E-409C-BE32-E72D297353CC}">
              <c16:uniqueId val="{00000005-8C23-4D40-9C95-9423292265AC}"/>
            </c:ext>
          </c:extLst>
        </c:ser>
        <c:ser>
          <c:idx val="6"/>
          <c:order val="6"/>
          <c:tx>
            <c:strRef>
              <c:f>Kamppailut!$B$10</c:f>
              <c:strCache>
                <c:ptCount val="1"/>
                <c:pt idx="0">
                  <c:v>Suomen Aikidoliitto ry</c:v>
                </c:pt>
              </c:strCache>
            </c:strRef>
          </c:tx>
          <c:spPr>
            <a:ln w="22225" cap="rnd">
              <a:solidFill>
                <a:schemeClr val="accent1">
                  <a:lumMod val="60000"/>
                </a:schemeClr>
              </a:solidFill>
              <a:round/>
            </a:ln>
            <a:effectLst/>
          </c:spPr>
          <c:marker>
            <c:symbol val="plus"/>
            <c:size val="6"/>
            <c:spPr>
              <a:noFill/>
              <a:ln w="9525">
                <a:solidFill>
                  <a:schemeClr val="accent1">
                    <a:lumMod val="60000"/>
                  </a:schemeClr>
                </a:solidFill>
                <a:round/>
              </a:ln>
              <a:effectLst/>
            </c:spPr>
          </c:marker>
          <c:cat>
            <c:numRef>
              <c:f>Kamppailut!$C$3:$S$3</c:f>
              <c:numCache>
                <c:formatCode>0</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Kamppailut!$C$10:$S$10</c:f>
              <c:numCache>
                <c:formatCode>#,##0</c:formatCode>
                <c:ptCount val="17"/>
                <c:pt idx="0">
                  <c:v>26910.068233841765</c:v>
                </c:pt>
                <c:pt idx="1">
                  <c:v>27000</c:v>
                </c:pt>
                <c:pt idx="2">
                  <c:v>27000</c:v>
                </c:pt>
                <c:pt idx="3">
                  <c:v>27000</c:v>
                </c:pt>
                <c:pt idx="4">
                  <c:v>30000</c:v>
                </c:pt>
                <c:pt idx="5">
                  <c:v>31000</c:v>
                </c:pt>
                <c:pt idx="6">
                  <c:v>38000</c:v>
                </c:pt>
                <c:pt idx="7">
                  <c:v>38000</c:v>
                </c:pt>
                <c:pt idx="8">
                  <c:v>45000</c:v>
                </c:pt>
                <c:pt idx="9">
                  <c:v>48000</c:v>
                </c:pt>
                <c:pt idx="10">
                  <c:v>48000</c:v>
                </c:pt>
                <c:pt idx="11">
                  <c:v>50000</c:v>
                </c:pt>
                <c:pt idx="12">
                  <c:v>50000</c:v>
                </c:pt>
                <c:pt idx="13">
                  <c:v>50000</c:v>
                </c:pt>
                <c:pt idx="14">
                  <c:v>50000</c:v>
                </c:pt>
                <c:pt idx="15">
                  <c:v>50000</c:v>
                </c:pt>
                <c:pt idx="16">
                  <c:v>55000</c:v>
                </c:pt>
              </c:numCache>
            </c:numRef>
          </c:val>
          <c:smooth val="0"/>
          <c:extLst>
            <c:ext xmlns:c16="http://schemas.microsoft.com/office/drawing/2014/chart" uri="{C3380CC4-5D6E-409C-BE32-E72D297353CC}">
              <c16:uniqueId val="{00000006-8C23-4D40-9C95-9423292265AC}"/>
            </c:ext>
          </c:extLst>
        </c:ser>
        <c:ser>
          <c:idx val="7"/>
          <c:order val="7"/>
          <c:tx>
            <c:strRef>
              <c:f>Kamppailut!$B$11</c:f>
              <c:strCache>
                <c:ptCount val="1"/>
                <c:pt idx="0">
                  <c:v>Suomen Miekkailuliitto ry *</c:v>
                </c:pt>
              </c:strCache>
            </c:strRef>
          </c:tx>
          <c:spPr>
            <a:ln w="22225" cap="rnd">
              <a:solidFill>
                <a:schemeClr val="accent2">
                  <a:lumMod val="60000"/>
                </a:schemeClr>
              </a:solidFill>
              <a:round/>
            </a:ln>
            <a:effectLst/>
          </c:spPr>
          <c:marker>
            <c:symbol val="dot"/>
            <c:size val="6"/>
            <c:spPr>
              <a:solidFill>
                <a:schemeClr val="accent2">
                  <a:lumMod val="60000"/>
                </a:schemeClr>
              </a:solidFill>
              <a:ln w="9525">
                <a:solidFill>
                  <a:schemeClr val="accent2">
                    <a:lumMod val="60000"/>
                  </a:schemeClr>
                </a:solidFill>
                <a:round/>
              </a:ln>
              <a:effectLst/>
            </c:spPr>
          </c:marker>
          <c:cat>
            <c:numRef>
              <c:f>Kamppailut!$C$3:$S$3</c:f>
              <c:numCache>
                <c:formatCode>0</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Kamppailut!$C$11:$S$11</c:f>
              <c:numCache>
                <c:formatCode>#,##0</c:formatCode>
                <c:ptCount val="17"/>
                <c:pt idx="0">
                  <c:v>26910.068233841765</c:v>
                </c:pt>
                <c:pt idx="1">
                  <c:v>28000</c:v>
                </c:pt>
                <c:pt idx="2">
                  <c:v>28000</c:v>
                </c:pt>
                <c:pt idx="3">
                  <c:v>28000</c:v>
                </c:pt>
                <c:pt idx="4">
                  <c:v>34000</c:v>
                </c:pt>
                <c:pt idx="5">
                  <c:v>36000</c:v>
                </c:pt>
                <c:pt idx="6">
                  <c:v>38000</c:v>
                </c:pt>
                <c:pt idx="7">
                  <c:v>40000</c:v>
                </c:pt>
                <c:pt idx="8">
                  <c:v>50000</c:v>
                </c:pt>
                <c:pt idx="9">
                  <c:v>65000</c:v>
                </c:pt>
                <c:pt idx="10">
                  <c:v>65000</c:v>
                </c:pt>
              </c:numCache>
            </c:numRef>
          </c:val>
          <c:smooth val="0"/>
          <c:extLst>
            <c:ext xmlns:c16="http://schemas.microsoft.com/office/drawing/2014/chart" uri="{C3380CC4-5D6E-409C-BE32-E72D297353CC}">
              <c16:uniqueId val="{00000007-8C23-4D40-9C95-9423292265AC}"/>
            </c:ext>
          </c:extLst>
        </c:ser>
        <c:ser>
          <c:idx val="8"/>
          <c:order val="8"/>
          <c:tx>
            <c:strRef>
              <c:f>Kamppailut!$B$12</c:f>
              <c:strCache>
                <c:ptCount val="1"/>
                <c:pt idx="0">
                  <c:v>Suomen Nykyaikaisen 5-ottelun Liitto ry *</c:v>
                </c:pt>
              </c:strCache>
            </c:strRef>
          </c:tx>
          <c:spPr>
            <a:ln w="22225" cap="rnd">
              <a:solidFill>
                <a:schemeClr val="accent3">
                  <a:lumMod val="60000"/>
                </a:schemeClr>
              </a:solidFill>
              <a:round/>
            </a:ln>
            <a:effectLst/>
          </c:spPr>
          <c:marker>
            <c:symbol val="dash"/>
            <c:size val="6"/>
            <c:spPr>
              <a:solidFill>
                <a:schemeClr val="accent3">
                  <a:lumMod val="60000"/>
                </a:schemeClr>
              </a:solidFill>
              <a:ln w="9525">
                <a:solidFill>
                  <a:schemeClr val="accent3">
                    <a:lumMod val="60000"/>
                  </a:schemeClr>
                </a:solidFill>
                <a:round/>
              </a:ln>
              <a:effectLst/>
            </c:spPr>
          </c:marker>
          <c:cat>
            <c:numRef>
              <c:f>Kamppailut!$C$3:$S$3</c:f>
              <c:numCache>
                <c:formatCode>0</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Kamppailut!$C$12:$S$12</c:f>
              <c:numCache>
                <c:formatCode>#,##0</c:formatCode>
                <c:ptCount val="17"/>
                <c:pt idx="0">
                  <c:v>28591.947498456873</c:v>
                </c:pt>
                <c:pt idx="1">
                  <c:v>32000</c:v>
                </c:pt>
                <c:pt idx="2">
                  <c:v>32000</c:v>
                </c:pt>
                <c:pt idx="3">
                  <c:v>32000</c:v>
                </c:pt>
                <c:pt idx="4">
                  <c:v>35000</c:v>
                </c:pt>
                <c:pt idx="5">
                  <c:v>36000</c:v>
                </c:pt>
                <c:pt idx="6">
                  <c:v>36000</c:v>
                </c:pt>
                <c:pt idx="7">
                  <c:v>36000</c:v>
                </c:pt>
                <c:pt idx="8">
                  <c:v>42000</c:v>
                </c:pt>
                <c:pt idx="9">
                  <c:v>42000</c:v>
                </c:pt>
                <c:pt idx="10">
                  <c:v>42000</c:v>
                </c:pt>
              </c:numCache>
            </c:numRef>
          </c:val>
          <c:smooth val="0"/>
          <c:extLst>
            <c:ext xmlns:c16="http://schemas.microsoft.com/office/drawing/2014/chart" uri="{C3380CC4-5D6E-409C-BE32-E72D297353CC}">
              <c16:uniqueId val="{00000008-8C23-4D40-9C95-9423292265AC}"/>
            </c:ext>
          </c:extLst>
        </c:ser>
        <c:ser>
          <c:idx val="9"/>
          <c:order val="9"/>
          <c:tx>
            <c:strRef>
              <c:f>Kamppailut!$B$13</c:f>
              <c:strCache>
                <c:ptCount val="1"/>
                <c:pt idx="0">
                  <c:v>Suomen Taidoliitto ry *</c:v>
                </c:pt>
              </c:strCache>
            </c:strRef>
          </c:tx>
          <c:spPr>
            <a:ln w="22225" cap="rnd">
              <a:solidFill>
                <a:schemeClr val="accent4">
                  <a:lumMod val="60000"/>
                </a:schemeClr>
              </a:solidFill>
              <a:round/>
            </a:ln>
            <a:effectLst/>
          </c:spPr>
          <c:marker>
            <c:symbol val="diamond"/>
            <c:size val="6"/>
            <c:spPr>
              <a:solidFill>
                <a:schemeClr val="accent4">
                  <a:lumMod val="60000"/>
                </a:schemeClr>
              </a:solidFill>
              <a:ln w="9525">
                <a:solidFill>
                  <a:schemeClr val="accent4">
                    <a:lumMod val="60000"/>
                  </a:schemeClr>
                </a:solidFill>
                <a:round/>
              </a:ln>
              <a:effectLst/>
            </c:spPr>
          </c:marker>
          <c:cat>
            <c:numRef>
              <c:f>Kamppailut!$C$3:$S$3</c:f>
              <c:numCache>
                <c:formatCode>0</c:formatCode>
                <c:ptCount val="17"/>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numCache>
            </c:numRef>
          </c:cat>
          <c:val>
            <c:numRef>
              <c:f>Kamppailut!$C$13:$S$13</c:f>
              <c:numCache>
                <c:formatCode>#,##0</c:formatCode>
                <c:ptCount val="17"/>
                <c:pt idx="0">
                  <c:v>21864.430439996435</c:v>
                </c:pt>
                <c:pt idx="1">
                  <c:v>22000</c:v>
                </c:pt>
                <c:pt idx="2">
                  <c:v>22000</c:v>
                </c:pt>
                <c:pt idx="3">
                  <c:v>22000</c:v>
                </c:pt>
                <c:pt idx="4">
                  <c:v>23400</c:v>
                </c:pt>
                <c:pt idx="5">
                  <c:v>25000</c:v>
                </c:pt>
                <c:pt idx="6">
                  <c:v>30000</c:v>
                </c:pt>
                <c:pt idx="7">
                  <c:v>31000</c:v>
                </c:pt>
                <c:pt idx="8">
                  <c:v>35000</c:v>
                </c:pt>
                <c:pt idx="9">
                  <c:v>35000</c:v>
                </c:pt>
              </c:numCache>
            </c:numRef>
          </c:val>
          <c:smooth val="0"/>
          <c:extLst>
            <c:ext xmlns:c16="http://schemas.microsoft.com/office/drawing/2014/chart" uri="{C3380CC4-5D6E-409C-BE32-E72D297353CC}">
              <c16:uniqueId val="{00000009-8C23-4D40-9C95-9423292265AC}"/>
            </c:ext>
          </c:extLst>
        </c:ser>
        <c:dLbls>
          <c:showLegendKey val="0"/>
          <c:showVal val="0"/>
          <c:showCatName val="0"/>
          <c:showSerName val="0"/>
          <c:showPercent val="0"/>
          <c:showBubbleSize val="0"/>
        </c:dLbls>
        <c:marker val="1"/>
        <c:smooth val="0"/>
        <c:axId val="452413088"/>
        <c:axId val="452413744"/>
      </c:lineChart>
      <c:catAx>
        <c:axId val="45241308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fi-FI"/>
          </a:p>
        </c:txPr>
        <c:crossAx val="452413744"/>
        <c:crosses val="autoZero"/>
        <c:auto val="1"/>
        <c:lblAlgn val="ctr"/>
        <c:lblOffset val="100"/>
        <c:noMultiLvlLbl val="0"/>
      </c:catAx>
      <c:valAx>
        <c:axId val="452413744"/>
        <c:scaling>
          <c:orientation val="minMax"/>
        </c:scaling>
        <c:delete val="0"/>
        <c:axPos val="l"/>
        <c:numFmt formatCode="#,##0"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crossAx val="45241308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fi-FI"/>
              <a:t>Muokkaa perustyylejä naps.</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t>
            </a:r>
            <a:endParaRPr lang="en-US" dirty="0"/>
          </a:p>
        </p:txBody>
      </p:sp>
      <p:sp>
        <p:nvSpPr>
          <p:cNvPr id="4" name="Date Placeholder 3"/>
          <p:cNvSpPr>
            <a:spLocks noGrp="1"/>
          </p:cNvSpPr>
          <p:nvPr>
            <p:ph type="dt" sz="half" idx="10"/>
          </p:nvPr>
        </p:nvSpPr>
        <p:spPr/>
        <p:txBody>
          <a:bodyPr/>
          <a:lstStyle/>
          <a:p>
            <a:fld id="{6995B8C7-F239-674F-8B65-DD56798C2CC5}" type="datetimeFigureOut">
              <a:rPr lang="fi-FI" smtClean="0"/>
              <a:t>23.11.2017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D6F57A9-E958-BE4F-B26F-4C0CB90710DC}" type="slidenum">
              <a:rPr lang="fi-FI" smtClean="0"/>
              <a:t>‹#›</a:t>
            </a:fld>
            <a:endParaRPr lang="fi-F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perustyylejä naps.</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10"/>
          </p:nvPr>
        </p:nvSpPr>
        <p:spPr/>
        <p:txBody>
          <a:bodyPr/>
          <a:lstStyle/>
          <a:p>
            <a:fld id="{6995B8C7-F239-674F-8B65-DD56798C2CC5}" type="datetimeFigureOut">
              <a:rPr lang="fi-FI" smtClean="0"/>
              <a:t>23.11.2017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D6F57A9-E958-BE4F-B26F-4C0CB90710DC}" type="slidenum">
              <a:rPr lang="fi-FI" smtClean="0"/>
              <a:t>‹#›</a:t>
            </a:fld>
            <a:endParaRPr lang="fi-F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Pystysuora otsikko ja teksti">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995B8C7-F239-674F-8B65-DD56798C2CC5}" type="datetimeFigureOut">
              <a:rPr lang="fi-FI" smtClean="0"/>
              <a:t>23.11.2017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D6F57A9-E958-BE4F-B26F-4C0CB90710DC}" type="slidenum">
              <a:rPr lang="fi-FI" smtClean="0"/>
              <a:t>‹#›</a:t>
            </a:fld>
            <a:endParaRPr lang="fi-FI"/>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fi-FI"/>
              <a:t>Muokkaa perustyylejä naps.</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4" name="Date Placeholder 3"/>
          <p:cNvSpPr>
            <a:spLocks noGrp="1"/>
          </p:cNvSpPr>
          <p:nvPr>
            <p:ph type="dt" sz="half" idx="10"/>
          </p:nvPr>
        </p:nvSpPr>
        <p:spPr/>
        <p:txBody>
          <a:bodyPr/>
          <a:lstStyle/>
          <a:p>
            <a:fld id="{6995B8C7-F239-674F-8B65-DD56798C2CC5}" type="datetimeFigureOut">
              <a:rPr lang="fi-FI" smtClean="0"/>
              <a:t>23.11.2017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D6F57A9-E958-BE4F-B26F-4C0CB90710DC}" type="slidenum">
              <a:rPr lang="fi-FI" smtClean="0"/>
              <a:t>‹#›</a:t>
            </a:fld>
            <a:endParaRPr lang="fi-FI"/>
          </a:p>
        </p:txBody>
      </p:sp>
      <p:sp>
        <p:nvSpPr>
          <p:cNvPr id="7" name="Title 6"/>
          <p:cNvSpPr>
            <a:spLocks noGrp="1"/>
          </p:cNvSpPr>
          <p:nvPr>
            <p:ph type="title"/>
          </p:nvPr>
        </p:nvSpPr>
        <p:spPr/>
        <p:txBody>
          <a:bodyPr/>
          <a:lstStyle/>
          <a:p>
            <a:r>
              <a:rPr lang="fi-FI"/>
              <a:t>Muokkaa perustyylejä naps.</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Osan ylätunnist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fi-FI"/>
              <a:t>Muokkaa perustyylejä naps.</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6995B8C7-F239-674F-8B65-DD56798C2CC5}" type="datetimeFigureOut">
              <a:rPr lang="fi-FI" smtClean="0"/>
              <a:t>23.11.2017</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DD6F57A9-E958-BE4F-B26F-4C0CB90710DC}" type="slidenum">
              <a:rPr lang="fi-FI" smtClean="0"/>
              <a:t>‹#›</a:t>
            </a:fld>
            <a:endParaRPr lang="fi-F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perustyylejä naps.</a:t>
            </a:r>
            <a:endParaRPr lang="en-US"/>
          </a:p>
        </p:txBody>
      </p:sp>
      <p:sp>
        <p:nvSpPr>
          <p:cNvPr id="5" name="Date Placeholder 4"/>
          <p:cNvSpPr>
            <a:spLocks noGrp="1"/>
          </p:cNvSpPr>
          <p:nvPr>
            <p:ph type="dt" sz="half" idx="10"/>
          </p:nvPr>
        </p:nvSpPr>
        <p:spPr/>
        <p:txBody>
          <a:bodyPr/>
          <a:lstStyle/>
          <a:p>
            <a:fld id="{6995B8C7-F239-674F-8B65-DD56798C2CC5}" type="datetimeFigureOut">
              <a:rPr lang="fi-FI" smtClean="0"/>
              <a:t>23.11.2017</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DD6F57A9-E958-BE4F-B26F-4C0CB90710DC}" type="slidenum">
              <a:rPr lang="fi-FI" smtClean="0"/>
              <a:t>‹#›</a:t>
            </a:fld>
            <a:endParaRPr lang="fi-FI"/>
          </a:p>
        </p:txBody>
      </p:sp>
      <p:sp>
        <p:nvSpPr>
          <p:cNvPr id="9" name="Content Placeholder 8"/>
          <p:cNvSpPr>
            <a:spLocks noGrp="1"/>
          </p:cNvSpPr>
          <p:nvPr>
            <p:ph sz="quarter" idx="13"/>
          </p:nvPr>
        </p:nvSpPr>
        <p:spPr>
          <a:xfrm>
            <a:off x="676655" y="2679192"/>
            <a:ext cx="3822192" cy="34472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Muokkaa perustyylejä naps.</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6995B8C7-F239-674F-8B65-DD56798C2CC5}" type="datetimeFigureOut">
              <a:rPr lang="fi-FI" smtClean="0"/>
              <a:t>23.11.2017</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DD6F57A9-E958-BE4F-B26F-4C0CB90710DC}" type="slidenum">
              <a:rPr lang="fi-FI" smtClean="0"/>
              <a:t>‹#›</a:t>
            </a:fld>
            <a:endParaRPr lang="fi-F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perustyylejä naps.</a:t>
            </a:r>
            <a:endParaRPr lang="en-US"/>
          </a:p>
        </p:txBody>
      </p:sp>
      <p:sp>
        <p:nvSpPr>
          <p:cNvPr id="3" name="Date Placeholder 2"/>
          <p:cNvSpPr>
            <a:spLocks noGrp="1"/>
          </p:cNvSpPr>
          <p:nvPr>
            <p:ph type="dt" sz="half" idx="10"/>
          </p:nvPr>
        </p:nvSpPr>
        <p:spPr/>
        <p:txBody>
          <a:bodyPr/>
          <a:lstStyle/>
          <a:p>
            <a:fld id="{6995B8C7-F239-674F-8B65-DD56798C2CC5}" type="datetimeFigureOut">
              <a:rPr lang="fi-FI" smtClean="0"/>
              <a:t>23.11.2017</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DD6F57A9-E958-BE4F-B26F-4C0CB90710DC}" type="slidenum">
              <a:rPr lang="fi-FI" smtClean="0"/>
              <a:t>‹#›</a:t>
            </a:fld>
            <a:endParaRPr lang="fi-F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995B8C7-F239-674F-8B65-DD56798C2CC5}" type="datetimeFigureOut">
              <a:rPr lang="fi-FI" smtClean="0"/>
              <a:t>23.11.2017</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DD6F57A9-E958-BE4F-B26F-4C0CB90710DC}" type="slidenum">
              <a:rPr lang="fi-FI" smtClean="0"/>
              <a:t>‹#›</a:t>
            </a:fld>
            <a:endParaRPr lang="fi-F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tsikollinen sisältö">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995B8C7-F239-674F-8B65-DD56798C2CC5}" type="datetimeFigureOut">
              <a:rPr lang="fi-FI" smtClean="0"/>
              <a:t>23.11.2017</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DD6F57A9-E958-BE4F-B26F-4C0CB90710DC}" type="slidenum">
              <a:rPr lang="fi-FI" smtClean="0"/>
              <a:t>‹#›</a:t>
            </a:fld>
            <a:endParaRPr lang="fi-FI"/>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fi-FI"/>
              <a:t>Muokkaa perustyylejä naps.</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tsikollinen kuv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fi-FI"/>
              <a:t>Muokkaa perustyylejä naps.</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6995B8C7-F239-674F-8B65-DD56798C2CC5}" type="datetimeFigureOut">
              <a:rPr lang="fi-FI" smtClean="0"/>
              <a:t>23.11.2017</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DD6F57A9-E958-BE4F-B26F-4C0CB90710DC}" type="slidenum">
              <a:rPr lang="fi-FI" smtClean="0"/>
              <a:t>‹#›</a:t>
            </a:fld>
            <a:endParaRPr lang="fi-FI"/>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Vedä kuva paikkamerkkiin tai lisää napsauttamalla kuvaketta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fi-FI"/>
              <a:t>Muokkaa perustyylejä naps.</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995B8C7-F239-674F-8B65-DD56798C2CC5}" type="datetimeFigureOut">
              <a:rPr lang="fi-FI" smtClean="0"/>
              <a:t>23.11.2017</a:t>
            </a:fld>
            <a:endParaRPr lang="fi-FI"/>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fi-FI"/>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D6F57A9-E958-BE4F-B26F-4C0CB90710DC}" type="slidenum">
              <a:rPr lang="fi-FI" smtClean="0"/>
              <a:t>‹#›</a:t>
            </a:fld>
            <a:endParaRPr lang="fi-FI"/>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r>
              <a:rPr lang="fi-FI" dirty="0"/>
              <a:t>19.11.2017</a:t>
            </a:r>
          </a:p>
        </p:txBody>
      </p:sp>
      <p:sp>
        <p:nvSpPr>
          <p:cNvPr id="3" name="Alaotsikko 2"/>
          <p:cNvSpPr>
            <a:spLocks noGrp="1"/>
          </p:cNvSpPr>
          <p:nvPr>
            <p:ph type="subTitle" idx="1"/>
          </p:nvPr>
        </p:nvSpPr>
        <p:spPr/>
        <p:txBody>
          <a:bodyPr/>
          <a:lstStyle/>
          <a:p>
            <a:r>
              <a:rPr lang="fi-FI" dirty="0"/>
              <a:t>Suomen Nyrkkeilyliitto</a:t>
            </a:r>
          </a:p>
        </p:txBody>
      </p:sp>
      <p:pic>
        <p:nvPicPr>
          <p:cNvPr id="4" name="Kuva 3" descr="nyrkkeily_logo_pien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245" y="5659261"/>
            <a:ext cx="663110" cy="690739"/>
          </a:xfrm>
          <a:prstGeom prst="rect">
            <a:avLst/>
          </a:prstGeom>
        </p:spPr>
      </p:pic>
    </p:spTree>
    <p:extLst>
      <p:ext uri="{BB962C8B-B14F-4D97-AF65-F5344CB8AC3E}">
        <p14:creationId xmlns:p14="http://schemas.microsoft.com/office/powerpoint/2010/main" val="738301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8BE50772-7598-42B4-A139-0F46BD0F408B}"/>
              </a:ext>
            </a:extLst>
          </p:cNvPr>
          <p:cNvSpPr>
            <a:spLocks noGrp="1"/>
          </p:cNvSpPr>
          <p:nvPr>
            <p:ph idx="1"/>
          </p:nvPr>
        </p:nvSpPr>
        <p:spPr/>
        <p:txBody>
          <a:bodyPr/>
          <a:lstStyle/>
          <a:p>
            <a:pPr marL="0" indent="0">
              <a:buNone/>
            </a:pPr>
            <a:endParaRPr lang="fi-FI" dirty="0"/>
          </a:p>
          <a:p>
            <a:pPr marL="0" indent="0" algn="ctr">
              <a:buNone/>
            </a:pPr>
            <a:r>
              <a:rPr lang="fi-FI" dirty="0"/>
              <a:t>Nyrkkeilyä harrastaa</a:t>
            </a:r>
          </a:p>
          <a:p>
            <a:pPr marL="0" indent="0" algn="ctr">
              <a:buNone/>
            </a:pPr>
            <a:endParaRPr lang="fi-FI" dirty="0"/>
          </a:p>
          <a:p>
            <a:pPr marL="0" indent="0" algn="ctr">
              <a:buNone/>
            </a:pPr>
            <a:r>
              <a:rPr lang="fi-FI" b="1" dirty="0"/>
              <a:t>931 henkilöä</a:t>
            </a:r>
            <a:endParaRPr lang="fi-FI" dirty="0"/>
          </a:p>
          <a:p>
            <a:pPr marL="0" indent="0" algn="ctr">
              <a:buNone/>
            </a:pPr>
            <a:endParaRPr lang="fi-FI" dirty="0"/>
          </a:p>
          <a:p>
            <a:pPr marL="0" indent="0" algn="ctr">
              <a:buNone/>
            </a:pPr>
            <a:r>
              <a:rPr lang="fi-FI" dirty="0"/>
              <a:t>lisenssitilastojen perusteella</a:t>
            </a:r>
          </a:p>
        </p:txBody>
      </p:sp>
      <p:sp>
        <p:nvSpPr>
          <p:cNvPr id="3" name="Otsikko 2">
            <a:extLst>
              <a:ext uri="{FF2B5EF4-FFF2-40B4-BE49-F238E27FC236}">
                <a16:creationId xmlns:a16="http://schemas.microsoft.com/office/drawing/2014/main" id="{9A889B75-A76A-462C-AAF2-670E2C742A6F}"/>
              </a:ext>
            </a:extLst>
          </p:cNvPr>
          <p:cNvSpPr>
            <a:spLocks noGrp="1"/>
          </p:cNvSpPr>
          <p:nvPr>
            <p:ph type="title"/>
          </p:nvPr>
        </p:nvSpPr>
        <p:spPr/>
        <p:txBody>
          <a:bodyPr/>
          <a:lstStyle/>
          <a:p>
            <a:r>
              <a:rPr lang="fi-FI" dirty="0"/>
              <a:t>Vertailua</a:t>
            </a:r>
          </a:p>
        </p:txBody>
      </p:sp>
    </p:spTree>
    <p:extLst>
      <p:ext uri="{BB962C8B-B14F-4D97-AF65-F5344CB8AC3E}">
        <p14:creationId xmlns:p14="http://schemas.microsoft.com/office/powerpoint/2010/main" val="3684236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p:cNvSpPr>
            <a:spLocks noGrp="1"/>
          </p:cNvSpPr>
          <p:nvPr>
            <p:ph idx="1"/>
          </p:nvPr>
        </p:nvSpPr>
        <p:spPr/>
        <p:txBody>
          <a:bodyPr>
            <a:normAutofit fontScale="77500" lnSpcReduction="20000"/>
          </a:bodyPr>
          <a:lstStyle/>
          <a:p>
            <a:pPr marL="0" indent="0">
              <a:buNone/>
            </a:pPr>
            <a:r>
              <a:rPr lang="fi-FI" sz="2900" dirty="0"/>
              <a:t>Tilastojen perusteella OKM arvioi avustuspäätöksessään, että </a:t>
            </a:r>
            <a:endParaRPr lang="fi-FI" dirty="0"/>
          </a:p>
          <a:p>
            <a:pPr marL="0" indent="0">
              <a:buNone/>
            </a:pPr>
            <a:r>
              <a:rPr lang="fi-FI" sz="2900" dirty="0"/>
              <a:t>nyrkkeilyä harrastaa</a:t>
            </a:r>
          </a:p>
          <a:p>
            <a:pPr marL="0" indent="0" algn="ctr">
              <a:buNone/>
            </a:pPr>
            <a:endParaRPr lang="fi-FI" sz="3400" dirty="0"/>
          </a:p>
          <a:p>
            <a:pPr marL="0" indent="0" algn="ctr">
              <a:buNone/>
            </a:pPr>
            <a:r>
              <a:rPr lang="fi-FI" sz="3400" dirty="0"/>
              <a:t> </a:t>
            </a:r>
            <a:r>
              <a:rPr lang="fi-FI" sz="3400" b="1" dirty="0"/>
              <a:t>650 </a:t>
            </a:r>
            <a:r>
              <a:rPr lang="fi-FI" sz="3400" dirty="0"/>
              <a:t>aikuista</a:t>
            </a:r>
          </a:p>
          <a:p>
            <a:pPr marL="0" indent="0" algn="ctr">
              <a:buNone/>
            </a:pPr>
            <a:endParaRPr lang="fi-FI" sz="2300" dirty="0"/>
          </a:p>
          <a:p>
            <a:pPr marL="0" indent="0">
              <a:buNone/>
            </a:pPr>
            <a:endParaRPr lang="fi-FI" dirty="0"/>
          </a:p>
          <a:p>
            <a:pPr marL="0" indent="0">
              <a:buNone/>
            </a:pPr>
            <a:r>
              <a:rPr lang="fi-FI" sz="2800" dirty="0"/>
              <a:t>Tulevaisuuden näkymät, alle 18 v. nyrkkeilyä harrastaa</a:t>
            </a:r>
          </a:p>
          <a:p>
            <a:pPr marL="0" indent="0">
              <a:buNone/>
            </a:pPr>
            <a:endParaRPr lang="fi-FI" b="1" dirty="0"/>
          </a:p>
          <a:p>
            <a:pPr marL="0" indent="0" algn="ctr">
              <a:buNone/>
            </a:pPr>
            <a:r>
              <a:rPr lang="fi-FI" sz="3400" b="1" dirty="0"/>
              <a:t>281 </a:t>
            </a:r>
            <a:r>
              <a:rPr lang="fi-FI" sz="3400" dirty="0"/>
              <a:t>nuorta</a:t>
            </a:r>
          </a:p>
          <a:p>
            <a:pPr marL="0" indent="0">
              <a:buNone/>
            </a:pPr>
            <a:endParaRPr lang="fi-FI" dirty="0"/>
          </a:p>
        </p:txBody>
      </p:sp>
      <p:sp>
        <p:nvSpPr>
          <p:cNvPr id="5" name="Otsikko 4"/>
          <p:cNvSpPr>
            <a:spLocks noGrp="1"/>
          </p:cNvSpPr>
          <p:nvPr>
            <p:ph type="title"/>
          </p:nvPr>
        </p:nvSpPr>
        <p:spPr/>
        <p:txBody>
          <a:bodyPr>
            <a:normAutofit/>
          </a:bodyPr>
          <a:lstStyle/>
          <a:p>
            <a:r>
              <a:rPr lang="fi-FI" dirty="0"/>
              <a:t>Tilasto</a:t>
            </a:r>
          </a:p>
        </p:txBody>
      </p:sp>
    </p:spTree>
    <p:extLst>
      <p:ext uri="{BB962C8B-B14F-4D97-AF65-F5344CB8AC3E}">
        <p14:creationId xmlns:p14="http://schemas.microsoft.com/office/powerpoint/2010/main" val="2913393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p:cNvSpPr>
            <a:spLocks noGrp="1"/>
          </p:cNvSpPr>
          <p:nvPr>
            <p:ph idx="1"/>
          </p:nvPr>
        </p:nvSpPr>
        <p:spPr/>
        <p:txBody>
          <a:bodyPr>
            <a:normAutofit lnSpcReduction="10000"/>
          </a:bodyPr>
          <a:lstStyle/>
          <a:p>
            <a:pPr marL="0" indent="0" algn="ctr">
              <a:buNone/>
            </a:pPr>
            <a:r>
              <a:rPr lang="fi-FI" sz="2900" dirty="0"/>
              <a:t>Suomen Nyrkkeilyliitto palvelee</a:t>
            </a:r>
          </a:p>
          <a:p>
            <a:pPr marL="0" indent="0" algn="ctr">
              <a:buNone/>
            </a:pPr>
            <a:endParaRPr lang="fi-FI" sz="2900" dirty="0"/>
          </a:p>
          <a:p>
            <a:pPr marL="0" indent="0" algn="ctr">
              <a:buNone/>
            </a:pPr>
            <a:r>
              <a:rPr lang="fi-FI" sz="2900" b="1" dirty="0"/>
              <a:t>10 000 </a:t>
            </a:r>
            <a:r>
              <a:rPr lang="fi-FI" sz="2900" dirty="0"/>
              <a:t>henkilöä</a:t>
            </a:r>
          </a:p>
          <a:p>
            <a:pPr marL="0" indent="0" algn="ctr">
              <a:buNone/>
            </a:pPr>
            <a:endParaRPr lang="fi-FI" sz="2900" dirty="0"/>
          </a:p>
          <a:p>
            <a:pPr marL="0" indent="0" algn="ctr">
              <a:buNone/>
            </a:pPr>
            <a:r>
              <a:rPr lang="fi-FI" sz="2900" dirty="0"/>
              <a:t>resursseilla jotka ovat tarkoitettu palvelemaan</a:t>
            </a:r>
          </a:p>
          <a:p>
            <a:pPr marL="0" indent="0" algn="ctr">
              <a:buNone/>
            </a:pPr>
            <a:endParaRPr lang="fi-FI" sz="2900" dirty="0"/>
          </a:p>
          <a:p>
            <a:pPr marL="0" indent="0" algn="ctr">
              <a:buNone/>
            </a:pPr>
            <a:r>
              <a:rPr lang="fi-FI" sz="2900" b="1" dirty="0"/>
              <a:t>1 000 </a:t>
            </a:r>
            <a:r>
              <a:rPr lang="fi-FI" sz="2900" dirty="0"/>
              <a:t>henkilöä</a:t>
            </a:r>
            <a:endParaRPr lang="fi-FI" dirty="0"/>
          </a:p>
        </p:txBody>
      </p:sp>
      <p:sp>
        <p:nvSpPr>
          <p:cNvPr id="5" name="Otsikko 4"/>
          <p:cNvSpPr>
            <a:spLocks noGrp="1"/>
          </p:cNvSpPr>
          <p:nvPr>
            <p:ph type="title"/>
          </p:nvPr>
        </p:nvSpPr>
        <p:spPr/>
        <p:txBody>
          <a:bodyPr>
            <a:normAutofit/>
          </a:bodyPr>
          <a:lstStyle/>
          <a:p>
            <a:r>
              <a:rPr lang="fi-FI" dirty="0"/>
              <a:t>Liiton palvelutaso</a:t>
            </a:r>
          </a:p>
        </p:txBody>
      </p:sp>
    </p:spTree>
    <p:extLst>
      <p:ext uri="{BB962C8B-B14F-4D97-AF65-F5344CB8AC3E}">
        <p14:creationId xmlns:p14="http://schemas.microsoft.com/office/powerpoint/2010/main" val="2735904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F2D5CB4C-2610-47D5-AC72-020C7E092A64}"/>
              </a:ext>
            </a:extLst>
          </p:cNvPr>
          <p:cNvSpPr>
            <a:spLocks noGrp="1"/>
          </p:cNvSpPr>
          <p:nvPr>
            <p:ph idx="1"/>
          </p:nvPr>
        </p:nvSpPr>
        <p:spPr/>
        <p:txBody>
          <a:bodyPr/>
          <a:lstStyle/>
          <a:p>
            <a:endParaRPr lang="fi-FI"/>
          </a:p>
        </p:txBody>
      </p:sp>
      <p:sp>
        <p:nvSpPr>
          <p:cNvPr id="3" name="Otsikko 2">
            <a:extLst>
              <a:ext uri="{FF2B5EF4-FFF2-40B4-BE49-F238E27FC236}">
                <a16:creationId xmlns:a16="http://schemas.microsoft.com/office/drawing/2014/main" id="{C50DABA5-F6FE-4F7C-A7C0-3C5EDAF8037D}"/>
              </a:ext>
            </a:extLst>
          </p:cNvPr>
          <p:cNvSpPr>
            <a:spLocks noGrp="1"/>
          </p:cNvSpPr>
          <p:nvPr>
            <p:ph type="title"/>
          </p:nvPr>
        </p:nvSpPr>
        <p:spPr/>
        <p:txBody>
          <a:bodyPr/>
          <a:lstStyle/>
          <a:p>
            <a:endParaRPr lang="fi-FI"/>
          </a:p>
        </p:txBody>
      </p:sp>
      <p:graphicFrame>
        <p:nvGraphicFramePr>
          <p:cNvPr id="4" name="Kaavio 3">
            <a:extLst>
              <a:ext uri="{FF2B5EF4-FFF2-40B4-BE49-F238E27FC236}">
                <a16:creationId xmlns:a16="http://schemas.microsoft.com/office/drawing/2014/main" id="{945EB384-C9E8-4B8E-9A3C-DDF609A300BE}"/>
              </a:ext>
            </a:extLst>
          </p:cNvPr>
          <p:cNvGraphicFramePr>
            <a:graphicFrameLocks/>
          </p:cNvGraphicFramePr>
          <p:nvPr>
            <p:extLst>
              <p:ext uri="{D42A27DB-BD31-4B8C-83A1-F6EECF244321}">
                <p14:modId xmlns:p14="http://schemas.microsoft.com/office/powerpoint/2010/main" val="2228392938"/>
              </p:ext>
            </p:extLst>
          </p:nvPr>
        </p:nvGraphicFramePr>
        <p:xfrm>
          <a:off x="207132" y="338328"/>
          <a:ext cx="8936868" cy="65196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2174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p:cNvSpPr>
            <a:spLocks noGrp="1"/>
          </p:cNvSpPr>
          <p:nvPr>
            <p:ph idx="1"/>
          </p:nvPr>
        </p:nvSpPr>
        <p:spPr/>
        <p:txBody>
          <a:bodyPr>
            <a:normAutofit lnSpcReduction="10000"/>
          </a:bodyPr>
          <a:lstStyle/>
          <a:p>
            <a:pPr marL="0" indent="0">
              <a:buNone/>
            </a:pPr>
            <a:endParaRPr lang="fi-FI" dirty="0"/>
          </a:p>
          <a:p>
            <a:pPr marL="0" indent="0">
              <a:buNone/>
            </a:pPr>
            <a:r>
              <a:rPr lang="fi-FI" dirty="0"/>
              <a:t>Tulojen kasvulla pystytään </a:t>
            </a:r>
            <a:r>
              <a:rPr lang="fi-FI" b="1" dirty="0"/>
              <a:t>esim. </a:t>
            </a:r>
          </a:p>
          <a:p>
            <a:pPr marL="0" indent="0">
              <a:buNone/>
            </a:pPr>
            <a:endParaRPr lang="fi-FI" dirty="0"/>
          </a:p>
          <a:p>
            <a:pPr>
              <a:buFontTx/>
              <a:buChar char="-"/>
            </a:pPr>
            <a:r>
              <a:rPr lang="fi-FI" dirty="0"/>
              <a:t>Tarjoamaan seuroille koulutusta alueille</a:t>
            </a:r>
          </a:p>
          <a:p>
            <a:pPr>
              <a:buFontTx/>
              <a:buChar char="-"/>
            </a:pPr>
            <a:r>
              <a:rPr lang="fi-FI" dirty="0"/>
              <a:t>Parantamaan seurakehityspalveluja</a:t>
            </a:r>
          </a:p>
          <a:p>
            <a:pPr>
              <a:buFontTx/>
              <a:buChar char="-"/>
            </a:pPr>
            <a:r>
              <a:rPr lang="fi-FI" dirty="0"/>
              <a:t>Ostamaan medianäkyvyyttä</a:t>
            </a:r>
          </a:p>
          <a:p>
            <a:pPr>
              <a:buFontTx/>
              <a:buChar char="-"/>
            </a:pPr>
            <a:r>
              <a:rPr lang="fi-FI" dirty="0"/>
              <a:t>Nostaman tukiurheilijoiden tukea</a:t>
            </a:r>
          </a:p>
          <a:p>
            <a:pPr>
              <a:buFontTx/>
              <a:buChar char="-"/>
            </a:pPr>
            <a:r>
              <a:rPr lang="fi-FI" dirty="0"/>
              <a:t>Jne.</a:t>
            </a:r>
          </a:p>
          <a:p>
            <a:pPr marL="0" indent="0">
              <a:buNone/>
            </a:pPr>
            <a:endParaRPr lang="fi-FI" dirty="0"/>
          </a:p>
        </p:txBody>
      </p:sp>
      <p:sp>
        <p:nvSpPr>
          <p:cNvPr id="5" name="Otsikko 4"/>
          <p:cNvSpPr>
            <a:spLocks noGrp="1"/>
          </p:cNvSpPr>
          <p:nvPr>
            <p:ph type="title"/>
          </p:nvPr>
        </p:nvSpPr>
        <p:spPr/>
        <p:txBody>
          <a:bodyPr>
            <a:normAutofit/>
          </a:bodyPr>
          <a:lstStyle/>
          <a:p>
            <a:r>
              <a:rPr lang="fi-FI" dirty="0"/>
              <a:t>Mahdollisuudet</a:t>
            </a:r>
          </a:p>
        </p:txBody>
      </p:sp>
    </p:spTree>
    <p:extLst>
      <p:ext uri="{BB962C8B-B14F-4D97-AF65-F5344CB8AC3E}">
        <p14:creationId xmlns:p14="http://schemas.microsoft.com/office/powerpoint/2010/main" val="1066730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p:cNvSpPr>
            <a:spLocks noGrp="1"/>
          </p:cNvSpPr>
          <p:nvPr>
            <p:ph idx="1"/>
          </p:nvPr>
        </p:nvSpPr>
        <p:spPr>
          <a:xfrm>
            <a:off x="872067" y="2675466"/>
            <a:ext cx="7408333" cy="4020755"/>
          </a:xfrm>
        </p:spPr>
        <p:txBody>
          <a:bodyPr>
            <a:normAutofit fontScale="77500" lnSpcReduction="20000"/>
          </a:bodyPr>
          <a:lstStyle/>
          <a:p>
            <a:pPr lvl="0"/>
            <a:r>
              <a:rPr lang="fi-FI" dirty="0" err="1"/>
              <a:t>Kv</a:t>
            </a:r>
            <a:r>
              <a:rPr lang="fi-FI" dirty="0"/>
              <a:t>-kilpailumatkan osalta Nyrkkeilyliitto hoitaa itse otteluiden ja tapahtumien sopimisen, ruokailujen sopimisen, majoitusten sopimisen, paikalliskuljetusten (ulkomaan pään) sopimisen, lentojen varaamisen, lentoaikataulujen tiedottamisen ja osan valmentajakuluista maksamisen. </a:t>
            </a:r>
          </a:p>
          <a:p>
            <a:pPr lvl="0"/>
            <a:r>
              <a:rPr lang="fi-FI" dirty="0"/>
              <a:t>Koko matkan organisointi vie luonnollisesti paljon aikaa ja matkan mahdollistanut pitkäaikainen suhdetyö on samalla tavalla vaatinut paljon työtä. Ilman tämän tapaista panostusta yhteistyöhön ei kyseinen taho ulkomailla maksaisi suomalaisten majoituksia, ruokailuja ja paikalliskuljetuksista, vaan näistä syntyisi kuluja lähettävälle seuralle. </a:t>
            </a:r>
          </a:p>
          <a:p>
            <a:pPr lvl="0"/>
            <a:r>
              <a:rPr lang="fi-FI" dirty="0" err="1"/>
              <a:t>AIBA:an</a:t>
            </a:r>
            <a:r>
              <a:rPr lang="fi-FI" dirty="0"/>
              <a:t> kuuluminen maksaa ja AIBA suhteiden ylläpito vie paljon aikaa. Kun SNL hoitaa nämä asiat, niin  olympiatyylin suomalais-nyrkkeilijä saa otella ulkomailla (kun muiden maiden liitot eivät voi ottaa muita kuin </a:t>
            </a:r>
            <a:r>
              <a:rPr lang="fi-FI" dirty="0" err="1"/>
              <a:t>AIBA:n</a:t>
            </a:r>
            <a:r>
              <a:rPr lang="fi-FI" dirty="0"/>
              <a:t> jäsenmaiden nyrkkeilijöitä tapahtumiinsa). Seura säästää tässä asiassa.</a:t>
            </a:r>
          </a:p>
        </p:txBody>
      </p:sp>
      <p:sp>
        <p:nvSpPr>
          <p:cNvPr id="5" name="Otsikko 4"/>
          <p:cNvSpPr>
            <a:spLocks noGrp="1"/>
          </p:cNvSpPr>
          <p:nvPr>
            <p:ph type="title"/>
          </p:nvPr>
        </p:nvSpPr>
        <p:spPr/>
        <p:txBody>
          <a:bodyPr>
            <a:normAutofit/>
          </a:bodyPr>
          <a:lstStyle/>
          <a:p>
            <a:r>
              <a:rPr lang="fi-FI" sz="3200" dirty="0"/>
              <a:t>Esimerkki liittotasoinen </a:t>
            </a:r>
            <a:r>
              <a:rPr lang="fi-FI" sz="3200" dirty="0" err="1"/>
              <a:t>kv</a:t>
            </a:r>
            <a:r>
              <a:rPr lang="fi-FI" sz="3200" dirty="0"/>
              <a:t>-kilpailumatka mihin seuran nyrkkeilijä osallistuu</a:t>
            </a:r>
          </a:p>
        </p:txBody>
      </p:sp>
    </p:spTree>
    <p:extLst>
      <p:ext uri="{BB962C8B-B14F-4D97-AF65-F5344CB8AC3E}">
        <p14:creationId xmlns:p14="http://schemas.microsoft.com/office/powerpoint/2010/main" val="591458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p:cNvSpPr>
            <a:spLocks noGrp="1"/>
          </p:cNvSpPr>
          <p:nvPr>
            <p:ph idx="1"/>
          </p:nvPr>
        </p:nvSpPr>
        <p:spPr/>
        <p:txBody>
          <a:bodyPr>
            <a:normAutofit/>
          </a:bodyPr>
          <a:lstStyle/>
          <a:p>
            <a:endParaRPr lang="fi-FI" dirty="0"/>
          </a:p>
          <a:p>
            <a:r>
              <a:rPr lang="fi-FI" dirty="0"/>
              <a:t>Nyrkkeilyharrastuksen tarjoaminen </a:t>
            </a:r>
          </a:p>
          <a:p>
            <a:r>
              <a:rPr lang="fi-FI" dirty="0"/>
              <a:t>Harrastajamäärän kasvattaminen seurassa</a:t>
            </a:r>
          </a:p>
          <a:p>
            <a:r>
              <a:rPr lang="fi-FI" dirty="0"/>
              <a:t>Markkinointi (</a:t>
            </a:r>
            <a:r>
              <a:rPr lang="fi-FI" dirty="0" err="1"/>
              <a:t>some</a:t>
            </a:r>
            <a:r>
              <a:rPr lang="fi-FI" dirty="0"/>
              <a:t>, tapahtumat, lehdistö)</a:t>
            </a:r>
          </a:p>
          <a:p>
            <a:r>
              <a:rPr lang="fi-FI" dirty="0"/>
              <a:t>Talous, sponsorit ja avustukset</a:t>
            </a:r>
          </a:p>
          <a:p>
            <a:r>
              <a:rPr lang="fi-FI" dirty="0"/>
              <a:t>Valmentaja- ja toimitsijaresurssit</a:t>
            </a:r>
          </a:p>
          <a:p>
            <a:r>
              <a:rPr lang="fi-FI" dirty="0"/>
              <a:t>Toiminnan organisointi, tila ja varusteet</a:t>
            </a:r>
          </a:p>
        </p:txBody>
      </p:sp>
      <p:sp>
        <p:nvSpPr>
          <p:cNvPr id="5" name="Otsikko 4"/>
          <p:cNvSpPr>
            <a:spLocks noGrp="1"/>
          </p:cNvSpPr>
          <p:nvPr>
            <p:ph type="title"/>
          </p:nvPr>
        </p:nvSpPr>
        <p:spPr/>
        <p:txBody>
          <a:bodyPr>
            <a:normAutofit/>
          </a:bodyPr>
          <a:lstStyle/>
          <a:p>
            <a:r>
              <a:rPr lang="fi-FI" dirty="0"/>
              <a:t>Seuran tehtävät</a:t>
            </a:r>
          </a:p>
        </p:txBody>
      </p:sp>
    </p:spTree>
    <p:extLst>
      <p:ext uri="{BB962C8B-B14F-4D97-AF65-F5344CB8AC3E}">
        <p14:creationId xmlns:p14="http://schemas.microsoft.com/office/powerpoint/2010/main" val="2075005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p:cNvSpPr>
            <a:spLocks noGrp="1"/>
          </p:cNvSpPr>
          <p:nvPr>
            <p:ph idx="1"/>
          </p:nvPr>
        </p:nvSpPr>
        <p:spPr/>
        <p:txBody>
          <a:bodyPr>
            <a:normAutofit lnSpcReduction="10000"/>
          </a:bodyPr>
          <a:lstStyle/>
          <a:p>
            <a:r>
              <a:rPr lang="fi-FI" dirty="0"/>
              <a:t>Kuntonyrkkeily vetää ja rahoittaa toimintaa</a:t>
            </a:r>
          </a:p>
          <a:p>
            <a:r>
              <a:rPr lang="fi-FI" dirty="0"/>
              <a:t>Potentiaalisten kilpanyrkkeilijöiden löytäminen ja sitouttaminen haasteellista</a:t>
            </a:r>
          </a:p>
          <a:p>
            <a:r>
              <a:rPr lang="fi-FI" dirty="0"/>
              <a:t>Markkinointitavat ja teho vaihtelee</a:t>
            </a:r>
          </a:p>
          <a:p>
            <a:r>
              <a:rPr lang="fi-FI" dirty="0"/>
              <a:t>Valmentajatilanne haasteellinen</a:t>
            </a:r>
          </a:p>
          <a:p>
            <a:r>
              <a:rPr lang="fi-FI" dirty="0"/>
              <a:t>Talous haasteellinen</a:t>
            </a:r>
          </a:p>
          <a:p>
            <a:r>
              <a:rPr lang="fi-FI" dirty="0"/>
              <a:t>Varusteet kunnossa</a:t>
            </a:r>
          </a:p>
          <a:p>
            <a:r>
              <a:rPr lang="fi-FI" dirty="0"/>
              <a:t>Usko nyrkkeilyyn vahva</a:t>
            </a:r>
          </a:p>
        </p:txBody>
      </p:sp>
      <p:sp>
        <p:nvSpPr>
          <p:cNvPr id="5" name="Otsikko 4"/>
          <p:cNvSpPr>
            <a:spLocks noGrp="1"/>
          </p:cNvSpPr>
          <p:nvPr>
            <p:ph type="title"/>
          </p:nvPr>
        </p:nvSpPr>
        <p:spPr/>
        <p:txBody>
          <a:bodyPr>
            <a:normAutofit/>
          </a:bodyPr>
          <a:lstStyle/>
          <a:p>
            <a:r>
              <a:rPr lang="fi-FI" dirty="0"/>
              <a:t>Seurojen nykytila</a:t>
            </a:r>
          </a:p>
        </p:txBody>
      </p:sp>
    </p:spTree>
    <p:extLst>
      <p:ext uri="{BB962C8B-B14F-4D97-AF65-F5344CB8AC3E}">
        <p14:creationId xmlns:p14="http://schemas.microsoft.com/office/powerpoint/2010/main" val="1679428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p:cNvSpPr>
            <a:spLocks noGrp="1"/>
          </p:cNvSpPr>
          <p:nvPr>
            <p:ph idx="1"/>
          </p:nvPr>
        </p:nvSpPr>
        <p:spPr/>
        <p:txBody>
          <a:bodyPr>
            <a:normAutofit fontScale="92500" lnSpcReduction="20000"/>
          </a:bodyPr>
          <a:lstStyle/>
          <a:p>
            <a:r>
              <a:rPr lang="fi-FI" dirty="0"/>
              <a:t>Edistää nyrkkeilyharrastusta Suomessa</a:t>
            </a:r>
          </a:p>
          <a:p>
            <a:r>
              <a:rPr lang="fi-FI" dirty="0"/>
              <a:t>Tukea seuroja valvomalla Olympiatyylin nyrkkeilyn etuja sidosryhmiin nähden: Opetus- ja kulttuuriministeriö, Olympiakomitea, Urhea, ym., AIBA &amp; EUBC + maat</a:t>
            </a:r>
          </a:p>
          <a:p>
            <a:r>
              <a:rPr lang="fi-FI" dirty="0"/>
              <a:t>Käyttää OKM/OK avustuksia nyrkkeilytoiminnan kehittämiseksi vaadittujen kriteerien mukaisesti </a:t>
            </a:r>
          </a:p>
          <a:p>
            <a:pPr marL="0" indent="0">
              <a:buNone/>
            </a:pPr>
            <a:r>
              <a:rPr lang="fi-FI" dirty="0"/>
              <a:t>    (41 % </a:t>
            </a:r>
            <a:r>
              <a:rPr lang="fi-FI" dirty="0" err="1"/>
              <a:t>SNL:n</a:t>
            </a:r>
            <a:r>
              <a:rPr lang="fi-FI" dirty="0"/>
              <a:t> liikevaihdosta)</a:t>
            </a:r>
          </a:p>
          <a:p>
            <a:r>
              <a:rPr lang="fi-FI" dirty="0"/>
              <a:t>Tarjota olosuhteet maajoukkuetoiminnalle, järjestää koulutusta seuroille, myöntää kilpailuluvat jne.  </a:t>
            </a:r>
          </a:p>
          <a:p>
            <a:r>
              <a:rPr lang="fi-FI" dirty="0"/>
              <a:t>Valvoa kansainvälisten sääntöjen noudattamista ja lajin etua Suomessa</a:t>
            </a:r>
          </a:p>
          <a:p>
            <a:endParaRPr lang="fi-FI" dirty="0"/>
          </a:p>
        </p:txBody>
      </p:sp>
      <p:sp>
        <p:nvSpPr>
          <p:cNvPr id="5" name="Otsikko 4"/>
          <p:cNvSpPr>
            <a:spLocks noGrp="1"/>
          </p:cNvSpPr>
          <p:nvPr>
            <p:ph type="title"/>
          </p:nvPr>
        </p:nvSpPr>
        <p:spPr/>
        <p:txBody>
          <a:bodyPr>
            <a:normAutofit/>
          </a:bodyPr>
          <a:lstStyle/>
          <a:p>
            <a:r>
              <a:rPr lang="fi-FI" dirty="0"/>
              <a:t>Liiton tehtävät</a:t>
            </a:r>
          </a:p>
        </p:txBody>
      </p:sp>
    </p:spTree>
    <p:extLst>
      <p:ext uri="{BB962C8B-B14F-4D97-AF65-F5344CB8AC3E}">
        <p14:creationId xmlns:p14="http://schemas.microsoft.com/office/powerpoint/2010/main" val="3039003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p:cNvSpPr>
            <a:spLocks noGrp="1"/>
          </p:cNvSpPr>
          <p:nvPr>
            <p:ph idx="1"/>
          </p:nvPr>
        </p:nvSpPr>
        <p:spPr/>
        <p:txBody>
          <a:bodyPr>
            <a:normAutofit fontScale="92500"/>
          </a:bodyPr>
          <a:lstStyle/>
          <a:p>
            <a:r>
              <a:rPr lang="fi-FI" dirty="0"/>
              <a:t>Taloudellinen tilanne haasteellinen – priorisointi ja varainhankinta</a:t>
            </a:r>
          </a:p>
          <a:p>
            <a:r>
              <a:rPr lang="fi-FI" dirty="0" err="1"/>
              <a:t>OKM:n</a:t>
            </a:r>
            <a:r>
              <a:rPr lang="fi-FI" dirty="0"/>
              <a:t> edellytykset avustuksille huomioitava toiminnassa</a:t>
            </a:r>
          </a:p>
          <a:p>
            <a:r>
              <a:rPr lang="fi-FI" dirty="0" err="1"/>
              <a:t>OK:n</a:t>
            </a:r>
            <a:r>
              <a:rPr lang="fi-FI" dirty="0"/>
              <a:t> rahoitus perustuu saavutettuihin tuloksiin huippu-urheilussa, toimintaa priorisoitava tämän mukaan</a:t>
            </a:r>
          </a:p>
          <a:p>
            <a:r>
              <a:rPr lang="fi-FI" dirty="0" err="1"/>
              <a:t>Kv-kierrättämisen</a:t>
            </a:r>
            <a:r>
              <a:rPr lang="fi-FI" dirty="0"/>
              <a:t> valtava lisäys luo haasteita </a:t>
            </a:r>
          </a:p>
          <a:p>
            <a:r>
              <a:rPr lang="fi-FI" dirty="0"/>
              <a:t>Aluetoiminta (koulutus) vaatii lisäpanostusta</a:t>
            </a:r>
          </a:p>
          <a:p>
            <a:r>
              <a:rPr lang="fi-FI" dirty="0"/>
              <a:t>Paljon mahdollisuuksia!</a:t>
            </a:r>
          </a:p>
        </p:txBody>
      </p:sp>
      <p:sp>
        <p:nvSpPr>
          <p:cNvPr id="5" name="Otsikko 4"/>
          <p:cNvSpPr>
            <a:spLocks noGrp="1"/>
          </p:cNvSpPr>
          <p:nvPr>
            <p:ph type="title"/>
          </p:nvPr>
        </p:nvSpPr>
        <p:spPr/>
        <p:txBody>
          <a:bodyPr>
            <a:normAutofit/>
          </a:bodyPr>
          <a:lstStyle/>
          <a:p>
            <a:r>
              <a:rPr lang="fi-FI" dirty="0"/>
              <a:t>Liiton nykytila</a:t>
            </a:r>
          </a:p>
        </p:txBody>
      </p:sp>
    </p:spTree>
    <p:extLst>
      <p:ext uri="{BB962C8B-B14F-4D97-AF65-F5344CB8AC3E}">
        <p14:creationId xmlns:p14="http://schemas.microsoft.com/office/powerpoint/2010/main" val="525594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p:cNvSpPr>
            <a:spLocks noGrp="1"/>
          </p:cNvSpPr>
          <p:nvPr>
            <p:ph idx="1"/>
          </p:nvPr>
        </p:nvSpPr>
        <p:spPr/>
        <p:txBody>
          <a:bodyPr>
            <a:normAutofit/>
          </a:bodyPr>
          <a:lstStyle/>
          <a:p>
            <a:r>
              <a:rPr lang="fi-FI" b="1" dirty="0"/>
              <a:t>Ilman seuroja ja niiden toimintaa ei ole liittoa!</a:t>
            </a:r>
          </a:p>
          <a:p>
            <a:r>
              <a:rPr lang="fi-FI" dirty="0"/>
              <a:t>Uusia </a:t>
            </a:r>
            <a:r>
              <a:rPr lang="fi-FI" dirty="0" err="1"/>
              <a:t>kv</a:t>
            </a:r>
            <a:r>
              <a:rPr lang="fi-FI" dirty="0"/>
              <a:t>-tasoon potentiaalisia urheilijoita koulutettavaksi</a:t>
            </a:r>
          </a:p>
          <a:p>
            <a:r>
              <a:rPr lang="fi-FI" dirty="0"/>
              <a:t>Jäsenmaksut, yhteistyösopimukset ja muut maksut kasvattavat liikevaihdon volyymia joka vaikuttaa </a:t>
            </a:r>
            <a:r>
              <a:rPr lang="fi-FI" dirty="0" err="1"/>
              <a:t>OKM:n</a:t>
            </a:r>
            <a:r>
              <a:rPr lang="fi-FI" dirty="0"/>
              <a:t> avustukseen</a:t>
            </a:r>
          </a:p>
          <a:p>
            <a:r>
              <a:rPr lang="fi-FI" dirty="0"/>
              <a:t>Yhteistyöverkoston</a:t>
            </a:r>
          </a:p>
          <a:p>
            <a:r>
              <a:rPr lang="fi-FI" dirty="0"/>
              <a:t>SEURAT, NYRKKEILYTOIMINNAN PERUSTA</a:t>
            </a:r>
          </a:p>
          <a:p>
            <a:endParaRPr lang="fi-FI" dirty="0"/>
          </a:p>
          <a:p>
            <a:endParaRPr lang="fi-FI" dirty="0"/>
          </a:p>
        </p:txBody>
      </p:sp>
      <p:sp>
        <p:nvSpPr>
          <p:cNvPr id="5" name="Otsikko 4"/>
          <p:cNvSpPr>
            <a:spLocks noGrp="1"/>
          </p:cNvSpPr>
          <p:nvPr>
            <p:ph type="title"/>
          </p:nvPr>
        </p:nvSpPr>
        <p:spPr/>
        <p:txBody>
          <a:bodyPr>
            <a:normAutofit/>
          </a:bodyPr>
          <a:lstStyle/>
          <a:p>
            <a:r>
              <a:rPr lang="fi-FI" dirty="0"/>
              <a:t>Mitä liitto saa seuralta</a:t>
            </a:r>
          </a:p>
        </p:txBody>
      </p:sp>
    </p:spTree>
    <p:extLst>
      <p:ext uri="{BB962C8B-B14F-4D97-AF65-F5344CB8AC3E}">
        <p14:creationId xmlns:p14="http://schemas.microsoft.com/office/powerpoint/2010/main" val="73882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isällön paikkamerkki 5"/>
          <p:cNvSpPr>
            <a:spLocks noGrp="1"/>
          </p:cNvSpPr>
          <p:nvPr>
            <p:ph idx="1"/>
          </p:nvPr>
        </p:nvSpPr>
        <p:spPr>
          <a:xfrm>
            <a:off x="872067" y="2595490"/>
            <a:ext cx="7408333" cy="4262510"/>
          </a:xfrm>
        </p:spPr>
        <p:txBody>
          <a:bodyPr>
            <a:normAutofit fontScale="85000" lnSpcReduction="20000"/>
          </a:bodyPr>
          <a:lstStyle/>
          <a:p>
            <a:r>
              <a:rPr lang="fi-FI" dirty="0"/>
              <a:t>Virallinen taho ja yhdysside (sidosryhmiin päin, katso sivu 2)</a:t>
            </a:r>
          </a:p>
          <a:p>
            <a:r>
              <a:rPr lang="fi-FI" dirty="0"/>
              <a:t>Yhteisen toiminnan rakenteet (kilpailut, koulutus, matkat)</a:t>
            </a:r>
          </a:p>
          <a:p>
            <a:r>
              <a:rPr lang="fi-FI" dirty="0"/>
              <a:t>Seurojen liittotasoinen päätösfoorumi</a:t>
            </a:r>
          </a:p>
          <a:p>
            <a:r>
              <a:rPr lang="fi-FI" dirty="0"/>
              <a:t>Vakuutukset (mm. seurojen toiminnan vastuuvakuutus ja vapaaehtoistyön tapaturmavakuutus)</a:t>
            </a:r>
          </a:p>
          <a:p>
            <a:r>
              <a:rPr lang="fi-FI" dirty="0"/>
              <a:t>Tukiurheilijoiden rahallinen apu</a:t>
            </a:r>
          </a:p>
          <a:p>
            <a:r>
              <a:rPr lang="fi-FI" dirty="0"/>
              <a:t>Laji- ja tehostamistuki valmennukseen</a:t>
            </a:r>
          </a:p>
          <a:p>
            <a:r>
              <a:rPr lang="fi-FI" dirty="0"/>
              <a:t>OKM apurahat urheilijoille</a:t>
            </a:r>
          </a:p>
          <a:p>
            <a:r>
              <a:rPr lang="fi-FI" dirty="0"/>
              <a:t>Leirituki (ABC –nuoret)</a:t>
            </a:r>
          </a:p>
          <a:p>
            <a:r>
              <a:rPr lang="fi-FI" dirty="0"/>
              <a:t>TEOSTO-maksut</a:t>
            </a:r>
          </a:p>
          <a:p>
            <a:r>
              <a:rPr lang="fi-FI" dirty="0"/>
              <a:t>Valmennustuki (liittojohtoinen valmennus)</a:t>
            </a:r>
          </a:p>
          <a:p>
            <a:r>
              <a:rPr lang="fi-FI" dirty="0"/>
              <a:t>Valmentajat </a:t>
            </a:r>
            <a:r>
              <a:rPr lang="fi-FI" dirty="0" err="1"/>
              <a:t>kv</a:t>
            </a:r>
            <a:r>
              <a:rPr lang="fi-FI" dirty="0"/>
              <a:t>-kilpailuissa (</a:t>
            </a:r>
            <a:r>
              <a:rPr lang="fi-FI" dirty="0" err="1"/>
              <a:t>AIBA:n</a:t>
            </a:r>
            <a:r>
              <a:rPr lang="fi-FI" dirty="0"/>
              <a:t> kriteereitä täyttäviä)</a:t>
            </a:r>
          </a:p>
          <a:p>
            <a:r>
              <a:rPr lang="fi-FI" dirty="0"/>
              <a:t>Tuomarit </a:t>
            </a:r>
            <a:r>
              <a:rPr lang="fi-FI" dirty="0" err="1"/>
              <a:t>kv</a:t>
            </a:r>
            <a:r>
              <a:rPr lang="fi-FI" dirty="0"/>
              <a:t>-kilpailuissa</a:t>
            </a:r>
          </a:p>
          <a:p>
            <a:pPr marL="0" indent="0">
              <a:buNone/>
            </a:pPr>
            <a:endParaRPr lang="fi-FI" b="1" i="1" dirty="0"/>
          </a:p>
        </p:txBody>
      </p:sp>
      <p:sp>
        <p:nvSpPr>
          <p:cNvPr id="5" name="Otsikko 4"/>
          <p:cNvSpPr>
            <a:spLocks noGrp="1"/>
          </p:cNvSpPr>
          <p:nvPr>
            <p:ph type="title"/>
          </p:nvPr>
        </p:nvSpPr>
        <p:spPr/>
        <p:txBody>
          <a:bodyPr>
            <a:normAutofit/>
          </a:bodyPr>
          <a:lstStyle/>
          <a:p>
            <a:r>
              <a:rPr lang="fi-FI" dirty="0"/>
              <a:t>Mitä seura saa liitolta</a:t>
            </a:r>
          </a:p>
        </p:txBody>
      </p:sp>
    </p:spTree>
    <p:extLst>
      <p:ext uri="{BB962C8B-B14F-4D97-AF65-F5344CB8AC3E}">
        <p14:creationId xmlns:p14="http://schemas.microsoft.com/office/powerpoint/2010/main" val="3226487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D46CB5CF-6C18-4F77-BAC1-2CE708B45CD4}"/>
              </a:ext>
            </a:extLst>
          </p:cNvPr>
          <p:cNvSpPr>
            <a:spLocks noGrp="1"/>
          </p:cNvSpPr>
          <p:nvPr>
            <p:ph idx="1"/>
          </p:nvPr>
        </p:nvSpPr>
        <p:spPr/>
        <p:txBody>
          <a:bodyPr/>
          <a:lstStyle/>
          <a:p>
            <a:pPr marL="0" indent="0">
              <a:buNone/>
            </a:pPr>
            <a:endParaRPr lang="fi-FI" b="1" dirty="0"/>
          </a:p>
          <a:p>
            <a:pPr marL="0" indent="0">
              <a:buNone/>
            </a:pPr>
            <a:endParaRPr lang="fi-FI" b="1" dirty="0"/>
          </a:p>
          <a:p>
            <a:pPr marL="0" indent="0" algn="ctr">
              <a:buNone/>
            </a:pPr>
            <a:r>
              <a:rPr lang="fi-FI" sz="3200" b="1" dirty="0"/>
              <a:t>Lisenssit on ainoa tilasto millä OKM laskee harrastajien määrää avustus-päätöstä tehdessä 2018 alkaen</a:t>
            </a:r>
          </a:p>
          <a:p>
            <a:pPr marL="0" indent="0">
              <a:buNone/>
            </a:pPr>
            <a:endParaRPr lang="fi-FI" dirty="0"/>
          </a:p>
        </p:txBody>
      </p:sp>
      <p:sp>
        <p:nvSpPr>
          <p:cNvPr id="3" name="Otsikko 2">
            <a:extLst>
              <a:ext uri="{FF2B5EF4-FFF2-40B4-BE49-F238E27FC236}">
                <a16:creationId xmlns:a16="http://schemas.microsoft.com/office/drawing/2014/main" id="{C1D9315F-16A2-44A5-8419-4883BC145354}"/>
              </a:ext>
            </a:extLst>
          </p:cNvPr>
          <p:cNvSpPr>
            <a:spLocks noGrp="1"/>
          </p:cNvSpPr>
          <p:nvPr>
            <p:ph type="title"/>
          </p:nvPr>
        </p:nvSpPr>
        <p:spPr/>
        <p:txBody>
          <a:bodyPr/>
          <a:lstStyle/>
          <a:p>
            <a:r>
              <a:rPr lang="fi-FI" dirty="0"/>
              <a:t>Valtionavustus ja lisenssit</a:t>
            </a:r>
          </a:p>
        </p:txBody>
      </p:sp>
    </p:spTree>
    <p:extLst>
      <p:ext uri="{BB962C8B-B14F-4D97-AF65-F5344CB8AC3E}">
        <p14:creationId xmlns:p14="http://schemas.microsoft.com/office/powerpoint/2010/main" val="749022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8BE50772-7598-42B4-A139-0F46BD0F408B}"/>
              </a:ext>
            </a:extLst>
          </p:cNvPr>
          <p:cNvSpPr>
            <a:spLocks noGrp="1"/>
          </p:cNvSpPr>
          <p:nvPr>
            <p:ph idx="1"/>
          </p:nvPr>
        </p:nvSpPr>
        <p:spPr/>
        <p:txBody>
          <a:bodyPr/>
          <a:lstStyle/>
          <a:p>
            <a:pPr marL="0" indent="0">
              <a:buNone/>
            </a:pPr>
            <a:endParaRPr lang="fi-FI" dirty="0"/>
          </a:p>
          <a:p>
            <a:pPr marL="0" indent="0" algn="ctr">
              <a:buNone/>
            </a:pPr>
            <a:r>
              <a:rPr lang="fi-FI" dirty="0"/>
              <a:t>Judoa harrastaa</a:t>
            </a:r>
          </a:p>
          <a:p>
            <a:pPr marL="0" indent="0" algn="ctr">
              <a:buNone/>
            </a:pPr>
            <a:endParaRPr lang="fi-FI" dirty="0"/>
          </a:p>
          <a:p>
            <a:pPr marL="0" indent="0" algn="ctr">
              <a:buNone/>
            </a:pPr>
            <a:r>
              <a:rPr lang="fi-FI" b="1" dirty="0"/>
              <a:t>7 500 henkilöä</a:t>
            </a:r>
            <a:endParaRPr lang="fi-FI" dirty="0"/>
          </a:p>
          <a:p>
            <a:pPr marL="0" indent="0" algn="ctr">
              <a:buNone/>
            </a:pPr>
            <a:endParaRPr lang="fi-FI" dirty="0"/>
          </a:p>
          <a:p>
            <a:pPr marL="0" indent="0" algn="ctr">
              <a:buNone/>
            </a:pPr>
            <a:r>
              <a:rPr lang="fi-FI" dirty="0"/>
              <a:t>lisenssitilastojen perusteella</a:t>
            </a:r>
          </a:p>
        </p:txBody>
      </p:sp>
      <p:sp>
        <p:nvSpPr>
          <p:cNvPr id="3" name="Otsikko 2">
            <a:extLst>
              <a:ext uri="{FF2B5EF4-FFF2-40B4-BE49-F238E27FC236}">
                <a16:creationId xmlns:a16="http://schemas.microsoft.com/office/drawing/2014/main" id="{9A889B75-A76A-462C-AAF2-670E2C742A6F}"/>
              </a:ext>
            </a:extLst>
          </p:cNvPr>
          <p:cNvSpPr>
            <a:spLocks noGrp="1"/>
          </p:cNvSpPr>
          <p:nvPr>
            <p:ph type="title"/>
          </p:nvPr>
        </p:nvSpPr>
        <p:spPr/>
        <p:txBody>
          <a:bodyPr/>
          <a:lstStyle/>
          <a:p>
            <a:r>
              <a:rPr lang="fi-FI" dirty="0"/>
              <a:t>Vertailua</a:t>
            </a:r>
          </a:p>
        </p:txBody>
      </p:sp>
    </p:spTree>
    <p:extLst>
      <p:ext uri="{BB962C8B-B14F-4D97-AF65-F5344CB8AC3E}">
        <p14:creationId xmlns:p14="http://schemas.microsoft.com/office/powerpoint/2010/main" val="35006713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altomuoto">
  <a:themeElements>
    <a:clrScheme name="Aaltomuoto">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Aaltomuoto">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altomuoto">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Aaltomuoto.thmx</Template>
  <TotalTime>5510</TotalTime>
  <Words>503</Words>
  <Application>Microsoft Office PowerPoint</Application>
  <PresentationFormat>Näytössä katseltava diaesitys (4:3)</PresentationFormat>
  <Paragraphs>101</Paragraphs>
  <Slides>15</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15</vt:i4>
      </vt:variant>
    </vt:vector>
  </HeadingPairs>
  <TitlesOfParts>
    <vt:vector size="18" baseType="lpstr">
      <vt:lpstr>Candara</vt:lpstr>
      <vt:lpstr>Symbol</vt:lpstr>
      <vt:lpstr>Aaltomuoto</vt:lpstr>
      <vt:lpstr>19.11.2017</vt:lpstr>
      <vt:lpstr>Seuran tehtävät</vt:lpstr>
      <vt:lpstr>Seurojen nykytila</vt:lpstr>
      <vt:lpstr>Liiton tehtävät</vt:lpstr>
      <vt:lpstr>Liiton nykytila</vt:lpstr>
      <vt:lpstr>Mitä liitto saa seuralta</vt:lpstr>
      <vt:lpstr>Mitä seura saa liitolta</vt:lpstr>
      <vt:lpstr>Valtionavustus ja lisenssit</vt:lpstr>
      <vt:lpstr>Vertailua</vt:lpstr>
      <vt:lpstr>Vertailua</vt:lpstr>
      <vt:lpstr>Tilasto</vt:lpstr>
      <vt:lpstr>Liiton palvelutaso</vt:lpstr>
      <vt:lpstr>PowerPoint-esitys</vt:lpstr>
      <vt:lpstr>Mahdollisuudet</vt:lpstr>
      <vt:lpstr>Esimerkki liittotasoinen kv-kilpailumatka mihin seuran nyrkkeilijä osallistuu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Valmennusyksikkö</dc:title>
  <dc:creator>Jarkko Pitkänen</dc:creator>
  <cp:lastModifiedBy>Anders Starck</cp:lastModifiedBy>
  <cp:revision>160</cp:revision>
  <cp:lastPrinted>2017-11-23T07:38:20Z</cp:lastPrinted>
  <dcterms:created xsi:type="dcterms:W3CDTF">2015-05-25T09:48:09Z</dcterms:created>
  <dcterms:modified xsi:type="dcterms:W3CDTF">2017-11-23T07:39:45Z</dcterms:modified>
</cp:coreProperties>
</file>