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817" r:id="rId5"/>
    <p:sldId id="723" r:id="rId6"/>
    <p:sldId id="853" r:id="rId7"/>
    <p:sldId id="870" r:id="rId8"/>
    <p:sldId id="764" r:id="rId9"/>
    <p:sldId id="765" r:id="rId10"/>
    <p:sldId id="762" r:id="rId11"/>
    <p:sldId id="888" r:id="rId12"/>
    <p:sldId id="889" r:id="rId13"/>
    <p:sldId id="869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2E58D5-DFC9-4C8E-A5CD-9137AA02AFF5}" v="1" dt="2025-01-22T09:24:37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621" autoAdjust="0"/>
  </p:normalViewPr>
  <p:slideViewPr>
    <p:cSldViewPr snapToGrid="0">
      <p:cViewPr varScale="1">
        <p:scale>
          <a:sx n="80" d="100"/>
          <a:sy n="80" d="100"/>
        </p:scale>
        <p:origin x="126" y="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o Laine" userId="b1e6649a-8d6e-4fb6-beb2-38a6758997b3" providerId="ADAL" clId="{8D2E58D5-DFC9-4C8E-A5CD-9137AA02AFF5}"/>
    <pc:docChg chg="delSld modSld">
      <pc:chgData name="Marko Laine" userId="b1e6649a-8d6e-4fb6-beb2-38a6758997b3" providerId="ADAL" clId="{8D2E58D5-DFC9-4C8E-A5CD-9137AA02AFF5}" dt="2025-01-22T09:24:46.051" v="2" actId="47"/>
      <pc:docMkLst>
        <pc:docMk/>
      </pc:docMkLst>
      <pc:sldChg chg="del">
        <pc:chgData name="Marko Laine" userId="b1e6649a-8d6e-4fb6-beb2-38a6758997b3" providerId="ADAL" clId="{8D2E58D5-DFC9-4C8E-A5CD-9137AA02AFF5}" dt="2025-01-22T09:24:46.051" v="2" actId="47"/>
        <pc:sldMkLst>
          <pc:docMk/>
          <pc:sldMk cId="4096148242" sldId="880"/>
        </pc:sldMkLst>
      </pc:sldChg>
      <pc:sldChg chg="addSp modSp del">
        <pc:chgData name="Marko Laine" userId="b1e6649a-8d6e-4fb6-beb2-38a6758997b3" providerId="ADAL" clId="{8D2E58D5-DFC9-4C8E-A5CD-9137AA02AFF5}" dt="2025-01-22T09:24:44.015" v="1" actId="47"/>
        <pc:sldMkLst>
          <pc:docMk/>
          <pc:sldMk cId="2563067110" sldId="887"/>
        </pc:sldMkLst>
        <pc:spChg chg="add mod">
          <ac:chgData name="Marko Laine" userId="b1e6649a-8d6e-4fb6-beb2-38a6758997b3" providerId="ADAL" clId="{8D2E58D5-DFC9-4C8E-A5CD-9137AA02AFF5}" dt="2025-01-22T09:24:37.153" v="0"/>
          <ac:spMkLst>
            <pc:docMk/>
            <pc:sldMk cId="2563067110" sldId="887"/>
            <ac:spMk id="6" creationId="{049BA6C9-6053-6D52-989F-356DEC25017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nyrkkeilyliitto-my.sharepoint.com/personal/marko_laine_finbox_fi/Documents/Hallinto/Strategia%202020-2024/SNL%20strategia%202024%20MITTARI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nyrkkeilyliitto-my.sharepoint.com/personal/marko_laine_finbox_fi/Documents/Hallinto/Strategia%202020-2024/SNL%20strategia%202024%20MITTARI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t" anchorCtr="0"/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>
                <a:solidFill>
                  <a:sysClr val="windowText" lastClr="000000"/>
                </a:solidFill>
              </a:rPr>
              <a:t>Lisenssinhaltijat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 sz="1000" baseline="0">
                <a:solidFill>
                  <a:sysClr val="windowText" lastClr="000000"/>
                </a:solidFill>
              </a:rPr>
              <a:t>Kilpailu- harraste- ja toimitsijalisenssit yht</a:t>
            </a:r>
            <a:endParaRPr lang="fi-FI" sz="100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7921613425264848"/>
          <c:y val="2.85995500562429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8754463982157671"/>
          <c:y val="0.29227596550431195"/>
          <c:w val="0.77445881440985676"/>
          <c:h val="0.50580352455943012"/>
        </c:manualLayout>
      </c:layout>
      <c:lineChart>
        <c:grouping val="standard"/>
        <c:varyColors val="0"/>
        <c:ser>
          <c:idx val="0"/>
          <c:order val="0"/>
          <c:tx>
            <c:strRef>
              <c:f>KUVAAJAT!$C$246</c:f>
              <c:strCache>
                <c:ptCount val="1"/>
                <c:pt idx="0">
                  <c:v>Lisenssit</c:v>
                </c:pt>
              </c:strCache>
            </c:strRef>
          </c:tx>
          <c:marker>
            <c:symbol val="circle"/>
            <c:size val="8"/>
            <c:spPr>
              <a:solidFill>
                <a:schemeClr val="accent1"/>
              </a:solidFill>
            </c:spPr>
          </c:marker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0-B009-4A39-A525-EE265EDBEEDB}"/>
              </c:ext>
            </c:extLst>
          </c:dPt>
          <c:cat>
            <c:strRef>
              <c:f>KUVAAJAT!$B$247:$B$254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ST2024</c:v>
                </c:pt>
                <c:pt idx="7">
                  <c:v>2025</c:v>
                </c:pt>
              </c:strCache>
            </c:strRef>
          </c:cat>
          <c:val>
            <c:numRef>
              <c:f>KUVAAJAT!$C$247:$C$254</c:f>
              <c:numCache>
                <c:formatCode>General</c:formatCode>
                <c:ptCount val="8"/>
                <c:pt idx="0">
                  <c:v>4057</c:v>
                </c:pt>
                <c:pt idx="1">
                  <c:v>3921</c:v>
                </c:pt>
                <c:pt idx="2">
                  <c:v>3766</c:v>
                </c:pt>
                <c:pt idx="3">
                  <c:v>2429</c:v>
                </c:pt>
                <c:pt idx="4">
                  <c:v>2941</c:v>
                </c:pt>
                <c:pt idx="5">
                  <c:v>3485</c:v>
                </c:pt>
                <c:pt idx="6">
                  <c:v>3731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09-4A39-A525-EE265EDBEEDB}"/>
            </c:ext>
          </c:extLst>
        </c:ser>
        <c:ser>
          <c:idx val="2"/>
          <c:order val="1"/>
          <c:tx>
            <c:strRef>
              <c:f>KUVAAJAT!$D$246</c:f>
              <c:strCache>
                <c:ptCount val="1"/>
                <c:pt idx="0">
                  <c:v>Tavoite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8"/>
            <c:spPr>
              <a:solidFill>
                <a:srgbClr val="FF0000"/>
              </a:solidFill>
              <a:ln w="12700">
                <a:solidFill>
                  <a:srgbClr val="FF0000"/>
                </a:solidFill>
              </a:ln>
            </c:spPr>
          </c:marker>
          <c:cat>
            <c:strRef>
              <c:f>KUVAAJAT!$B$247:$B$254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ST2024</c:v>
                </c:pt>
                <c:pt idx="7">
                  <c:v>2025</c:v>
                </c:pt>
              </c:strCache>
            </c:strRef>
          </c:cat>
          <c:val>
            <c:numRef>
              <c:f>KUVAAJAT!$D$247:$D$254</c:f>
              <c:numCache>
                <c:formatCode>General</c:formatCode>
                <c:ptCount val="8"/>
                <c:pt idx="2">
                  <c:v>4000</c:v>
                </c:pt>
                <c:pt idx="3">
                  <c:v>4000</c:v>
                </c:pt>
                <c:pt idx="4">
                  <c:v>4200</c:v>
                </c:pt>
                <c:pt idx="5">
                  <c:v>4400</c:v>
                </c:pt>
                <c:pt idx="6">
                  <c:v>4600</c:v>
                </c:pt>
                <c:pt idx="7">
                  <c:v>4600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09-4A39-A525-EE265EDBE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4767296"/>
        <c:axId val="644768936"/>
      </c:lineChart>
      <c:catAx>
        <c:axId val="644767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4768936"/>
        <c:crosses val="autoZero"/>
        <c:auto val="1"/>
        <c:lblAlgn val="ctr"/>
        <c:lblOffset val="100"/>
        <c:noMultiLvlLbl val="1"/>
      </c:catAx>
      <c:valAx>
        <c:axId val="644768936"/>
        <c:scaling>
          <c:orientation val="minMax"/>
          <c:min val="2000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 kpl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4767296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legend>
      <c:legendPos val="t"/>
      <c:layout>
        <c:manualLayout>
          <c:xMode val="edge"/>
          <c:yMode val="edge"/>
          <c:x val="0.26750166591870317"/>
          <c:y val="0.89188113985751782"/>
          <c:w val="0.46499639617586663"/>
          <c:h val="8.6109111361079863E-2"/>
        </c:manualLayout>
      </c:layout>
      <c:overlay val="0"/>
    </c:legend>
    <c:plotVisOnly val="1"/>
    <c:dispBlanksAs val="gap"/>
    <c:showDLblsOverMax val="0"/>
  </c:chart>
  <c:spPr>
    <a:solidFill>
      <a:schemeClr val="bg1">
        <a:lumMod val="85000"/>
      </a:schemeClr>
    </a:solidFill>
    <a:ln>
      <a:solidFill>
        <a:schemeClr val="tx1"/>
      </a:solidFill>
    </a:ln>
  </c:spPr>
  <c:txPr>
    <a:bodyPr/>
    <a:lstStyle/>
    <a:p>
      <a:pPr>
        <a:defRPr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Sukupuolijakauma </a:t>
            </a:r>
          </a:p>
          <a:p>
            <a:pPr>
              <a:defRPr/>
            </a:pPr>
            <a:r>
              <a:rPr lang="fi-FI" sz="1200"/>
              <a:t>(toimi- ja luottamushenkilöt)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KUVAAJAT!$B$351</c:f>
              <c:strCache>
                <c:ptCount val="1"/>
                <c:pt idx="0">
                  <c:v>Miehet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KUVAAJAT!$C$350:$J$350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ST2024</c:v>
                </c:pt>
              </c:strCache>
            </c:strRef>
          </c:cat>
          <c:val>
            <c:numRef>
              <c:f>KUVAAJAT!$C$351:$J$351</c:f>
              <c:numCache>
                <c:formatCode>0%</c:formatCode>
                <c:ptCount val="8"/>
                <c:pt idx="0">
                  <c:v>0.83333333333333337</c:v>
                </c:pt>
                <c:pt idx="1">
                  <c:v>0.78260869565217395</c:v>
                </c:pt>
                <c:pt idx="2">
                  <c:v>0.73333333333333328</c:v>
                </c:pt>
                <c:pt idx="3">
                  <c:v>0.75</c:v>
                </c:pt>
                <c:pt idx="4">
                  <c:v>0.79245283018867929</c:v>
                </c:pt>
                <c:pt idx="5">
                  <c:v>0.70491803278688525</c:v>
                </c:pt>
                <c:pt idx="6">
                  <c:v>0.69399999999999995</c:v>
                </c:pt>
                <c:pt idx="7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5B-488A-B218-F36D6FA0E2E5}"/>
            </c:ext>
          </c:extLst>
        </c:ser>
        <c:ser>
          <c:idx val="1"/>
          <c:order val="1"/>
          <c:tx>
            <c:strRef>
              <c:f>KUVAAJAT!$B$352</c:f>
              <c:strCache>
                <c:ptCount val="1"/>
                <c:pt idx="0">
                  <c:v>Naiset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KUVAAJAT!$C$350:$J$350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ST2024</c:v>
                </c:pt>
              </c:strCache>
            </c:strRef>
          </c:cat>
          <c:val>
            <c:numRef>
              <c:f>KUVAAJAT!$C$352:$J$352</c:f>
              <c:numCache>
                <c:formatCode>0%</c:formatCode>
                <c:ptCount val="8"/>
                <c:pt idx="0">
                  <c:v>0.16666666666666666</c:v>
                </c:pt>
                <c:pt idx="1">
                  <c:v>0.21739130434782608</c:v>
                </c:pt>
                <c:pt idx="2">
                  <c:v>0.26666666666666666</c:v>
                </c:pt>
                <c:pt idx="3">
                  <c:v>0.25</c:v>
                </c:pt>
                <c:pt idx="4">
                  <c:v>0.20754716981132076</c:v>
                </c:pt>
                <c:pt idx="5">
                  <c:v>0.29508196721311475</c:v>
                </c:pt>
                <c:pt idx="6">
                  <c:v>0.30599999999999999</c:v>
                </c:pt>
                <c:pt idx="7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5B-488A-B218-F36D6FA0E2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15260416"/>
        <c:axId val="615257464"/>
      </c:barChart>
      <c:catAx>
        <c:axId val="61526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15257464"/>
        <c:crosses val="autoZero"/>
        <c:auto val="1"/>
        <c:lblAlgn val="ctr"/>
        <c:lblOffset val="100"/>
        <c:noMultiLvlLbl val="0"/>
      </c:catAx>
      <c:valAx>
        <c:axId val="61525746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15260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2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7CE9D-A407-4FD2-9030-375E24CAE020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C5AB0-9C3F-43FE-BB7E-304F31A9FE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3724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5C3FD-ED89-400B-8B9E-48B8778B2729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276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endParaRPr lang="fi-FI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5C3FD-ED89-400B-8B9E-48B8778B2729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0633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Lisenssinhaltijat 2024 OK (20.1.2025) 3731 haltijaa</a:t>
            </a:r>
          </a:p>
          <a:p>
            <a:r>
              <a:rPr lang="fi-FI" dirty="0"/>
              <a:t>Seuratuki </a:t>
            </a:r>
            <a:r>
              <a:rPr lang="fi-FI" dirty="0" err="1"/>
              <a:t>päiv</a:t>
            </a:r>
            <a:r>
              <a:rPr lang="fi-FI" dirty="0"/>
              <a:t> 2024 tiedoilla 15.4.2024</a:t>
            </a:r>
          </a:p>
          <a:p>
            <a:r>
              <a:rPr lang="fi-FI" dirty="0"/>
              <a:t>Tähtimerkit päivitetty 18.7.2023 NAJ. Ei uusia 2024</a:t>
            </a:r>
          </a:p>
          <a:p>
            <a:r>
              <a:rPr lang="fi-FI" dirty="0"/>
              <a:t>Koulutukset 2023 päivitetty 4.3.2024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5C3FD-ED89-400B-8B9E-48B8778B272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55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Tiedosto Datalatu/</a:t>
            </a:r>
            <a:r>
              <a:rPr lang="fi-FI" dirty="0" err="1"/>
              <a:t>suomisport</a:t>
            </a:r>
            <a:r>
              <a:rPr lang="fi-FI" dirty="0"/>
              <a:t>/</a:t>
            </a:r>
            <a:r>
              <a:rPr lang="fi-FI" dirty="0" err="1"/>
              <a:t>Ssraportit</a:t>
            </a:r>
            <a:r>
              <a:rPr lang="fi-FI" dirty="0"/>
              <a:t>/lisenssiseuranta.xlsx</a:t>
            </a:r>
          </a:p>
          <a:p>
            <a:r>
              <a:rPr lang="fi-FI" dirty="0"/>
              <a:t>Tavoite 3500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5C3FD-ED89-400B-8B9E-48B8778B2729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1066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Slaughterhouse</a:t>
            </a:r>
            <a:r>
              <a:rPr lang="fi-FI" dirty="0"/>
              <a:t> BC Jyväskylä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6C5AB0-9C3F-43FE-BB7E-304F31A9FEAD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7991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Arvokisamitalit 22.1.2024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Puhtaasti paras päivitetty 20.1.2025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Kilpailulisenssit päivitetty 20.1.2025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Kaksoisura päivitetty 6.3.2023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5C3FD-ED89-400B-8B9E-48B8778B2729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7904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Viestintäkysely päivitetty 2024 tiedoilla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Yhdenvertaisuus 10.12.2024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Omapääoma 4.3.2024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Tulos 4.3.2024</a:t>
            </a:r>
          </a:p>
          <a:p>
            <a:r>
              <a:rPr lang="fi-FI" dirty="0"/>
              <a:t>Sukupuolijakauma päivitetty 2024 tiedoilla 20.1.2025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5C3FD-ED89-400B-8B9E-48B8778B2729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5400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Tiedosto Teams/SNL Talous luottamukselliset/tiedostot/Pankkitilin saldot.xlsx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8.2.2024 määräaikaistalletuksen korko </a:t>
            </a:r>
            <a:r>
              <a:rPr lang="fi-FI" b="1" i="0" dirty="0">
                <a:solidFill>
                  <a:srgbClr val="000000"/>
                </a:solidFill>
                <a:effectLst/>
                <a:latin typeface="Nordea Sans"/>
              </a:rPr>
              <a:t>801,54 eur</a:t>
            </a:r>
            <a:endParaRPr lang="fi-FI" dirty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5C3FD-ED89-400B-8B9E-48B8778B2729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6715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1876C-ECF9-2639-5DF3-1E2F163BF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7B7BB5DE-B271-4A27-C144-B6AD9D368E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ACF18A09-76B1-C6E5-6802-59BCCCDC83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6BCC190-E1E9-B728-930C-734B220F6A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6C5AB0-9C3F-43FE-BB7E-304F31A9FEAD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7644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D9B882-15B6-1A8E-6FCE-6B0B20BBD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C3106E0F-5B3B-3A54-DEA8-34E3481128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43F7EB94-91D6-0A9E-DEF3-85F0137795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11382BA-10E2-0806-51EC-40D67DD62A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6C5AB0-9C3F-43FE-BB7E-304F31A9FEAD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61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1210DB-9114-4FFB-A455-01BAE7B78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3CC175D-59F3-4973-A97B-F6B7FA4DE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E1DD7D-28EB-4962-AE3F-595DCAEEB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FE93D1-92C0-42B7-9913-DF9086BE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4DEB50F-6F91-4137-BB0D-6D4A6C78E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410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3B1D89-3113-488F-B738-CE5CC3F92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FB403A0-D61A-45C6-ABEA-CBAF295F2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821656C-B280-46A6-B6C0-6F2924D38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B0A48EB-0BF7-4AFF-8452-E2A212267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B3F94CE-CFD4-49AD-8EF3-00A9DC9D3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383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104075-8F39-451C-AD0B-AE2F6330B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F23652D-E5B3-4EC1-BE61-62B00835D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7E0C62D-59C6-4A7B-998F-F62583E32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B62C984-D849-4CFC-B85D-4FF43A98A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10A639-B5D4-4AC7-9CA8-F379B42A5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182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6C2A4B-05FA-4BC9-9473-A4623A214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C04861-2E75-4A32-91BC-D8C465732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0692AD-6B3A-4A46-B865-6D775DF84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B239FC-80FB-4E3C-9C96-F7444D80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FDBF85E-B82C-4F98-A461-0C35A3947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973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DB8162-92BA-4900-A21E-FE2DDADD0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7AD3FD7-C05F-4367-AD49-C35A78110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16DE7B5-9E96-4EEE-84F2-12220A830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9724B14-A834-4932-A4F7-EC3443EE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A174C5F-507A-4585-ACC9-371C16EAB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867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2163A1-315E-45FA-9A83-E113B8FDF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F817FD-BFCC-450E-BBCA-B5A8AFB6D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37887A1-3C3F-4DA8-87AF-3DE08023D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117326A-03DE-4972-8791-C89B0D73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23095F4-E7B7-4F56-912D-2A71F5CA4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83765CC-709B-4192-9F6F-E1327FA14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61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1252FA-DAF0-4293-9496-341BBA174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AAF6A3A-3E1B-49C6-B3DB-C6B11EAF3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7A2ABC-B62D-402C-AD07-AFF77CA518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7BD0074-C184-41DA-8BED-37391D6F3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A084106-50E1-42C7-B637-9E90053264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96D0B46-D14A-480D-8B49-C7E4105A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CDA5629-D64E-446A-8FED-D235D0029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0F5F7D7-5224-453B-8990-77F713BD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845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B71715-5B23-488A-922B-A1BC2601A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1F11EA7-D42E-467B-B826-8DE4A0D98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FDF0106-AE99-4F20-A142-D51182CFE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39612CE-2E4E-4765-8CD5-AE79BCFA7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068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B5CFBB8-8FF3-4BBC-B909-7C80BAD16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6E1A5CE-6A1C-476B-BAE5-33A309536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2F177D3-BC57-4EA1-8E8C-D27CBCC5A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452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E4C631-9A78-437E-B554-C7C51D59E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D6F36F-BBEC-4A56-B4A3-A8D37B04E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91230B9-D610-4552-9629-480D04CCE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612D5C-08E9-49BB-9291-AA391B7B1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E2D3058-1E18-473F-BFC0-3233F301F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C705A1A-E38F-46AC-A172-35D0DBBB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899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7B9643-3B40-4413-BFCF-5F33C9339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99F5997-72DC-4C14-9534-A3F23C4E5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4A8E919-D1F3-486E-A109-B3B970A8D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3489657-4C4D-4361-9E42-31CBE043F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4188AE6-15F0-44EB-A96D-E49289FB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8D4CDF5-9C1F-486F-B333-B6DD5B439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846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984C67A-68D6-4440-8984-F75E52606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954AC5D-8AD1-410A-92F6-9472AD087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BE23B3D-ED92-4C4C-9A92-65DF7FCA7B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9810-F589-4074-9037-CAC5E245865F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E596B90-1A88-4F0D-B18A-04DAA1382A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10D3A2-F10C-4D54-B9B7-FDCB0338E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3417C-84F4-47D0-96CD-5F440C6F58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556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88C68E-6652-41E3-8A5C-E143CD280D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SNL HALLITUKSEN KOKOUS</a:t>
            </a:r>
            <a:br>
              <a:rPr lang="fi-FI" b="1" dirty="0"/>
            </a:br>
            <a:r>
              <a:rPr lang="fi-FI" dirty="0"/>
              <a:t>Toiminnanjohtajan katsaus</a:t>
            </a:r>
            <a:endParaRPr lang="fi-FI" b="1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A474483-4653-487E-9D9D-EFA2EEB45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2/2025</a:t>
            </a:r>
          </a:p>
          <a:p>
            <a:r>
              <a:rPr lang="fi-FI" dirty="0"/>
              <a:t>21.1.2025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C559C8-B0DC-4F9D-9A9F-54A90C80E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89F37B-E2A7-42B6-BA65-5E2CC0F7A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62809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1" i="0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SUOMEN NYRKKEILYLIITTO</a:t>
            </a:r>
            <a:endParaRPr kumimoji="0" lang="fi-FI" altLang="fi-F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900" b="1" i="0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FINNISH BOXING FEDERATION</a:t>
            </a:r>
            <a:endParaRPr kumimoji="0" lang="en-US" altLang="fi-F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D81D6B54-6022-BA75-A324-9E3A1798C8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" y="41"/>
            <a:ext cx="1014514" cy="101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920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6C559C8-B0DC-4F9D-9A9F-54A90C80E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89F37B-E2A7-42B6-BA65-5E2CC0F7A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62809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1" i="0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SUOMEN NYRKKEILYLIITTO</a:t>
            </a:r>
            <a:endParaRPr kumimoji="0" lang="fi-FI" altLang="fi-F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900" b="1" i="0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FINNISH BOXING FEDERATION</a:t>
            </a:r>
            <a:endParaRPr kumimoji="0" lang="en-US" altLang="fi-F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A1EF941-2BB4-48F3-A9E5-1933B0A11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i-FI" altLang="fi-F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E5D4E00F-8CB3-2274-D4DE-C7A2AB489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" y="41"/>
            <a:ext cx="1014514" cy="1014514"/>
          </a:xfrm>
          <a:prstGeom prst="rect">
            <a:avLst/>
          </a:prstGeom>
        </p:spPr>
      </p:pic>
      <p:sp>
        <p:nvSpPr>
          <p:cNvPr id="12" name="Otsikko 4">
            <a:extLst>
              <a:ext uri="{FF2B5EF4-FFF2-40B4-BE49-F238E27FC236}">
                <a16:creationId xmlns:a16="http://schemas.microsoft.com/office/drawing/2014/main" id="{58A40101-7969-28ED-49CD-82BD28A5561F}"/>
              </a:ext>
            </a:extLst>
          </p:cNvPr>
          <p:cNvSpPr txBox="1">
            <a:spLocks/>
          </p:cNvSpPr>
          <p:nvPr/>
        </p:nvSpPr>
        <p:spPr>
          <a:xfrm>
            <a:off x="1227450" y="119856"/>
            <a:ext cx="10515600" cy="8592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4000" dirty="0"/>
              <a:t>MUITA ASIOITA</a:t>
            </a:r>
            <a:endParaRPr lang="fi-FI" dirty="0"/>
          </a:p>
        </p:txBody>
      </p:sp>
      <p:sp>
        <p:nvSpPr>
          <p:cNvPr id="5" name="Sisällön paikkamerkki 8">
            <a:extLst>
              <a:ext uri="{FF2B5EF4-FFF2-40B4-BE49-F238E27FC236}">
                <a16:creationId xmlns:a16="http://schemas.microsoft.com/office/drawing/2014/main" id="{CD2E45E7-5170-1EC3-63C2-876AD22F3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2056"/>
            <a:ext cx="10515600" cy="5058964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fi-FI" sz="1800" u="sng" dirty="0">
                <a:latin typeface="Open Sans" pitchFamily="2" charset="0"/>
                <a:ea typeface="Open Sans" pitchFamily="2" charset="0"/>
                <a:cs typeface="Open Sans" pitchFamily="2" charset="0"/>
              </a:rPr>
              <a:t>Seuraava kokous 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fi-FI" sz="1800" b="0" i="0" u="none" strike="noStrike" baseline="0" dirty="0">
                <a:latin typeface="Open Sans" panose="020B0606030504020204" pitchFamily="34" charset="0"/>
              </a:rPr>
              <a:t>3/2025 4.3.2025 tiistai klo 15:00 Sporttitalo, etäosallistumismahdollisuus. </a:t>
            </a:r>
          </a:p>
          <a:p>
            <a:pPr fontAlgn="b">
              <a:tabLst>
                <a:tab pos="457200" algn="l"/>
              </a:tabLst>
            </a:pPr>
            <a:endParaRPr lang="fi-FI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fontAlgn="b">
              <a:tabLst>
                <a:tab pos="457200" algn="l"/>
              </a:tabLst>
            </a:pPr>
            <a:r>
              <a:rPr lang="fi-FI" sz="1800" dirty="0">
                <a:latin typeface="Open Sans" pitchFamily="2" charset="0"/>
                <a:ea typeface="Open Sans" pitchFamily="2" charset="0"/>
                <a:cs typeface="Open Sans" pitchFamily="2" charset="0"/>
              </a:rPr>
              <a:t>Tilinpäätöksen hyväksyntä</a:t>
            </a:r>
          </a:p>
          <a:p>
            <a:pPr fontAlgn="b">
              <a:tabLst>
                <a:tab pos="457200" algn="l"/>
              </a:tabLst>
            </a:pPr>
            <a:r>
              <a:rPr lang="fi-FI" sz="1800" dirty="0">
                <a:latin typeface="Open Sans" pitchFamily="2" charset="0"/>
                <a:ea typeface="Open Sans" pitchFamily="2" charset="0"/>
                <a:cs typeface="Open Sans" pitchFamily="2" charset="0"/>
              </a:rPr>
              <a:t>Vuosikertomus hyväksyntä</a:t>
            </a:r>
          </a:p>
          <a:p>
            <a:pPr fontAlgn="b">
              <a:tabLst>
                <a:tab pos="457200" algn="l"/>
              </a:tabLst>
            </a:pPr>
            <a:r>
              <a:rPr lang="fi-FI" sz="1800" dirty="0">
                <a:latin typeface="Open Sans" pitchFamily="2" charset="0"/>
                <a:ea typeface="Open Sans" pitchFamily="2" charset="0"/>
                <a:cs typeface="Open Sans" pitchFamily="2" charset="0"/>
              </a:rPr>
              <a:t>OKM rahoituspäätöksen kirjaus</a:t>
            </a:r>
          </a:p>
          <a:p>
            <a:pPr fontAlgn="b">
              <a:tabLst>
                <a:tab pos="457200" algn="l"/>
              </a:tabLst>
            </a:pPr>
            <a:r>
              <a:rPr lang="fi-FI" sz="1800" dirty="0">
                <a:latin typeface="Open Sans" pitchFamily="2" charset="0"/>
                <a:ea typeface="Open Sans" pitchFamily="2" charset="0"/>
                <a:cs typeface="Open Sans" pitchFamily="2" charset="0"/>
              </a:rPr>
              <a:t>KV-katsaukset</a:t>
            </a:r>
          </a:p>
          <a:p>
            <a:pPr fontAlgn="b">
              <a:tabLst>
                <a:tab pos="457200" algn="l"/>
              </a:tabLst>
            </a:pPr>
            <a:r>
              <a:rPr lang="fi-FI" sz="1800" dirty="0">
                <a:latin typeface="Open Sans" pitchFamily="2" charset="0"/>
                <a:ea typeface="Open Sans" pitchFamily="2" charset="0"/>
                <a:cs typeface="Open Sans" pitchFamily="2" charset="0"/>
              </a:rPr>
              <a:t>Ansiomerkit</a:t>
            </a:r>
          </a:p>
          <a:p>
            <a:pPr fontAlgn="b">
              <a:tabLst>
                <a:tab pos="457200" algn="l"/>
              </a:tabLst>
            </a:pPr>
            <a:r>
              <a:rPr lang="fi-FI" sz="18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Liittokokouksen puheenjohtaja - esitys</a:t>
            </a:r>
          </a:p>
          <a:p>
            <a:pPr fontAlgn="b">
              <a:tabLst>
                <a:tab pos="457200" algn="l"/>
              </a:tabLst>
            </a:pPr>
            <a:endParaRPr lang="fi-FI" sz="1800" dirty="0">
              <a:solidFill>
                <a:srgbClr val="FF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fontAlgn="b">
              <a:spcAft>
                <a:spcPts val="0"/>
              </a:spcAft>
              <a:tabLst>
                <a:tab pos="457200" algn="l"/>
              </a:tabLst>
            </a:pPr>
            <a:endParaRPr lang="fi-FI" sz="1800" dirty="0">
              <a:solidFill>
                <a:srgbClr val="FF0000"/>
              </a:solidFill>
              <a:latin typeface="Open Sans" panose="020B0606030504020204" pitchFamily="34" charset="0"/>
              <a:ea typeface="Open Sans" pitchFamily="2" charset="0"/>
              <a:cs typeface="Open Sans" pitchFamily="2" charset="0"/>
            </a:endParaRPr>
          </a:p>
          <a:p>
            <a:pPr marL="0" indent="0">
              <a:buNone/>
              <a:tabLst>
                <a:tab pos="457200" algn="l"/>
              </a:tabLst>
            </a:pPr>
            <a:endParaRPr lang="fi-FI" sz="1800" u="sng" dirty="0">
              <a:solidFill>
                <a:srgbClr val="FF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502920"/>
            <a:endParaRPr lang="fi-FI" sz="2000" dirty="0">
              <a:solidFill>
                <a:srgbClr val="FF0000"/>
              </a:solidFill>
              <a:latin typeface="Open Sans" pitchFamily="2" charset="0"/>
            </a:endParaRPr>
          </a:p>
          <a:p>
            <a:pPr>
              <a:tabLst>
                <a:tab pos="457200" algn="l"/>
              </a:tabLst>
            </a:pPr>
            <a:endParaRPr lang="fi-FI" sz="2000" dirty="0">
              <a:solidFill>
                <a:srgbClr val="FF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9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263BCA5E-1117-4DAF-93CC-98B6F455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578" y="147742"/>
            <a:ext cx="10515600" cy="734980"/>
          </a:xfrm>
        </p:spPr>
        <p:txBody>
          <a:bodyPr/>
          <a:lstStyle/>
          <a:p>
            <a:r>
              <a:rPr lang="fi-FI" sz="4000" dirty="0"/>
              <a:t>OSAAVAT JA LAADUKKAAT SEURAT</a:t>
            </a:r>
            <a:endParaRPr lang="fi-FI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C559C8-B0DC-4F9D-9A9F-54A90C80E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A1EF941-2BB4-48F3-A9E5-1933B0A11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i-FI" altLang="fi-F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4F46E72-FAEC-4073-8C06-E8909AF4D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i-FI" altLang="fi-F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54283248-D413-7AA7-0AF1-4E44E4E5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" y="41"/>
            <a:ext cx="1014514" cy="1014514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20A20180-F17A-7C08-ABB9-DB6948CB4E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1140" y="4062246"/>
            <a:ext cx="3932261" cy="2591025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0664A60F-42DE-418E-909C-31E337B228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1140" y="1095745"/>
            <a:ext cx="3944454" cy="2536156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5D780ACB-2D8A-406B-203B-57EA24A58C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9529" y="4057950"/>
            <a:ext cx="3932261" cy="2591024"/>
          </a:xfrm>
          <a:prstGeom prst="rect">
            <a:avLst/>
          </a:prstGeom>
        </p:spPr>
      </p:pic>
      <p:graphicFrame>
        <p:nvGraphicFramePr>
          <p:cNvPr id="7" name="Kaavio 6">
            <a:extLst>
              <a:ext uri="{FF2B5EF4-FFF2-40B4-BE49-F238E27FC236}">
                <a16:creationId xmlns:a16="http://schemas.microsoft.com/office/drawing/2014/main" id="{75E8CFA8-5428-41DF-97C2-C1AFE30232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013453"/>
              </p:ext>
            </p:extLst>
          </p:nvPr>
        </p:nvGraphicFramePr>
        <p:xfrm>
          <a:off x="1589529" y="1104773"/>
          <a:ext cx="3909706" cy="2649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ekstiruutu 9">
            <a:extLst>
              <a:ext uri="{FF2B5EF4-FFF2-40B4-BE49-F238E27FC236}">
                <a16:creationId xmlns:a16="http://schemas.microsoft.com/office/drawing/2014/main" id="{34AD9D18-6599-0118-FAB4-D9EFFDBFA977}"/>
              </a:ext>
            </a:extLst>
          </p:cNvPr>
          <p:cNvSpPr txBox="1"/>
          <p:nvPr/>
        </p:nvSpPr>
        <p:spPr>
          <a:xfrm>
            <a:off x="1007624" y="101455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solidFill>
                  <a:srgbClr val="FF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694081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263BCA5E-1117-4DAF-93CC-98B6F455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450" y="119856"/>
            <a:ext cx="10515600" cy="859205"/>
          </a:xfrm>
        </p:spPr>
        <p:txBody>
          <a:bodyPr/>
          <a:lstStyle/>
          <a:p>
            <a:r>
              <a:rPr lang="fi-FI" sz="4000" dirty="0"/>
              <a:t>LISENSSIT JA VAKUUTUKSET</a:t>
            </a:r>
            <a:endParaRPr lang="fi-FI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C559C8-B0DC-4F9D-9A9F-54A90C80E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89F37B-E2A7-42B6-BA65-5E2CC0F7A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62809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1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SUOMEN NYRKKEILYLIITTO</a:t>
            </a:r>
            <a:endParaRPr kumimoji="0" lang="fi-FI" altLang="fi-FI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900" b="1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FINNISH BOXING FEDERATION</a:t>
            </a:r>
            <a:endParaRPr kumimoji="0" lang="en-US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A1EF941-2BB4-48F3-A9E5-1933B0A11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i-FI" altLang="fi-F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4F46E72-FAEC-4073-8C06-E8909AF4D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i-FI" altLang="fi-F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584B7218-0821-5434-1AE0-442BAC0E8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" y="41"/>
            <a:ext cx="1014514" cy="1014514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5BEE457A-60F8-DED3-FFD2-0A6626BE9F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7507" y="1290704"/>
            <a:ext cx="9156986" cy="452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9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263BCA5E-1117-4DAF-93CC-98B6F455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284" y="139098"/>
            <a:ext cx="9956515" cy="785580"/>
          </a:xfrm>
        </p:spPr>
        <p:txBody>
          <a:bodyPr>
            <a:normAutofit/>
          </a:bodyPr>
          <a:lstStyle/>
          <a:p>
            <a:r>
              <a:rPr lang="fi-FI" dirty="0"/>
              <a:t>SEURAT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E798FEC2-FC41-478F-B53C-DD3BC8924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14556"/>
            <a:ext cx="10515599" cy="5058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300" b="1" dirty="0"/>
              <a:t>Jäsenhakemukset</a:t>
            </a:r>
          </a:p>
          <a:p>
            <a:pPr marL="0" indent="0">
              <a:buNone/>
            </a:pPr>
            <a:r>
              <a:rPr lang="en-US" sz="2400" dirty="0" err="1"/>
              <a:t>Noblart</a:t>
            </a:r>
            <a:r>
              <a:rPr lang="en-US" sz="2400" dirty="0"/>
              <a:t> Boxing Club </a:t>
            </a:r>
            <a:r>
              <a:rPr lang="fi-FI" sz="2400" dirty="0"/>
              <a:t>ry (</a:t>
            </a:r>
            <a:r>
              <a:rPr lang="fi-FI" sz="2400" dirty="0" err="1"/>
              <a:t>NoBC</a:t>
            </a:r>
            <a:r>
              <a:rPr lang="fi-FI" sz="2400" dirty="0"/>
              <a:t>) Jyväskylä </a:t>
            </a:r>
          </a:p>
          <a:p>
            <a:pPr marL="0" indent="0">
              <a:buNone/>
            </a:pPr>
            <a:r>
              <a:rPr lang="fi-FI" sz="2300" b="1" dirty="0"/>
              <a:t>Eroilmoitukset</a:t>
            </a:r>
          </a:p>
          <a:p>
            <a:pPr marL="0" indent="0">
              <a:buNone/>
            </a:pPr>
            <a:r>
              <a:rPr lang="fi-FI" sz="2400" dirty="0"/>
              <a:t>TVS tuki ry</a:t>
            </a:r>
          </a:p>
          <a:p>
            <a:pPr marL="0" indent="0">
              <a:buNone/>
            </a:pPr>
            <a:r>
              <a:rPr lang="fi-FI" sz="2400" dirty="0"/>
              <a:t>THB ry</a:t>
            </a:r>
          </a:p>
          <a:p>
            <a:pPr marL="0" indent="0">
              <a:buNone/>
            </a:pPr>
            <a:r>
              <a:rPr lang="fi-FI" sz="2300" b="1" dirty="0"/>
              <a:t>Edustusoikeussiirrot		Vanha		Uusi</a:t>
            </a:r>
            <a:r>
              <a:rPr lang="fi-FI" sz="2300" dirty="0"/>
              <a:t>	</a:t>
            </a:r>
            <a:endParaRPr lang="fi-FI" sz="2300" b="1" dirty="0"/>
          </a:p>
          <a:p>
            <a:pPr marL="0" indent="0">
              <a:buNone/>
            </a:pPr>
            <a:r>
              <a:rPr lang="fi-FI" sz="2400" dirty="0"/>
              <a:t>Juhana Levänen		JTN		SBC</a:t>
            </a:r>
          </a:p>
          <a:p>
            <a:pPr marL="0" indent="0">
              <a:buNone/>
            </a:pPr>
            <a:endParaRPr lang="fi-FI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sz="2400" dirty="0">
              <a:solidFill>
                <a:srgbClr val="FF0000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C559C8-B0DC-4F9D-9A9F-54A90C80E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89F37B-E2A7-42B6-BA65-5E2CC0F7A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62809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1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SUOMEN NYRKKEILYLIITTO</a:t>
            </a:r>
            <a:endParaRPr kumimoji="0" lang="fi-FI" altLang="fi-FI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900" b="1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FINNISH BOXING FEDERATION</a:t>
            </a:r>
            <a:endParaRPr kumimoji="0" lang="en-US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AE9024ED-2133-C6FC-CC7B-FC09C0EC9B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" y="41"/>
            <a:ext cx="1014514" cy="101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56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E408E077-DB7A-19CD-6CD9-5AB5937281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" y="41"/>
            <a:ext cx="1014514" cy="1014514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66C559C8-B0DC-4F9D-9A9F-54A90C80E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A1EF941-2BB4-48F3-A9E5-1933B0A11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i-FI" altLang="fi-F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tsikko 4">
            <a:extLst>
              <a:ext uri="{FF2B5EF4-FFF2-40B4-BE49-F238E27FC236}">
                <a16:creationId xmlns:a16="http://schemas.microsoft.com/office/drawing/2014/main" id="{E45E748D-4CA4-4E55-AE73-24F36A59F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578" y="147742"/>
            <a:ext cx="10515600" cy="734980"/>
          </a:xfrm>
        </p:spPr>
        <p:txBody>
          <a:bodyPr/>
          <a:lstStyle/>
          <a:p>
            <a:r>
              <a:rPr lang="fi-FI" sz="4000" dirty="0"/>
              <a:t>MENESTYVÄ HUIPPU-URHEILU</a:t>
            </a:r>
            <a:endParaRPr lang="fi-FI" dirty="0"/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243B62DF-3CC0-455D-9E72-71B2D2C4EBAB}"/>
              </a:ext>
            </a:extLst>
          </p:cNvPr>
          <p:cNvSpPr txBox="1"/>
          <p:nvPr/>
        </p:nvSpPr>
        <p:spPr>
          <a:xfrm>
            <a:off x="6094603" y="6611779"/>
            <a:ext cx="44965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i-FI" sz="1000" baseline="0" dirty="0">
                <a:solidFill>
                  <a:sysClr val="windowText" lastClr="000000"/>
                </a:solidFill>
              </a:rPr>
              <a:t>2021 suoritukset nollautuneet (uusi säännöstö)</a:t>
            </a:r>
            <a:endParaRPr lang="fi-FI" sz="1000" dirty="0">
              <a:solidFill>
                <a:sysClr val="windowText" lastClr="000000"/>
              </a:solidFill>
            </a:endParaRPr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9BC5E6E4-15C8-BFB4-A73C-D2432746C1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144" y="1071001"/>
            <a:ext cx="3849298" cy="253005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641954B3-44A7-508E-AEBB-6D409AE274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1321" y="4069870"/>
            <a:ext cx="3852944" cy="2578832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AF0EDC1A-6173-4489-9463-733427745430}"/>
              </a:ext>
            </a:extLst>
          </p:cNvPr>
          <p:cNvSpPr txBox="1"/>
          <p:nvPr/>
        </p:nvSpPr>
        <p:spPr>
          <a:xfrm>
            <a:off x="216440" y="3636801"/>
            <a:ext cx="8995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">
              <a:tabLst>
                <a:tab pos="457200" algn="l"/>
              </a:tabLst>
            </a:pPr>
            <a:r>
              <a:rPr lang="fi-FI" sz="18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Hallituksen ja valiokuntien jäsenillä Puhtaasti paras ja reilusti </a:t>
            </a:r>
            <a:r>
              <a:rPr lang="fi-FI" sz="1800" dirty="0">
                <a:solidFill>
                  <a:srgbClr val="FF0000"/>
                </a:solidFill>
                <a:latin typeface="Calibri" panose="020F0502020204030204" pitchFamily="34" charset="0"/>
              </a:rPr>
              <a:t>paras oltava suoritettuna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CB70C691-9D92-AA1C-6152-E5D2740BD2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4604" y="4053050"/>
            <a:ext cx="3852944" cy="2575847"/>
          </a:xfrm>
          <a:prstGeom prst="rect">
            <a:avLst/>
          </a:prstGeom>
        </p:spPr>
      </p:pic>
      <p:sp>
        <p:nvSpPr>
          <p:cNvPr id="10" name="Tekstiruutu 9">
            <a:extLst>
              <a:ext uri="{FF2B5EF4-FFF2-40B4-BE49-F238E27FC236}">
                <a16:creationId xmlns:a16="http://schemas.microsoft.com/office/drawing/2014/main" id="{0E8E5E38-2870-4BF0-784C-B6B4090C72C4}"/>
              </a:ext>
            </a:extLst>
          </p:cNvPr>
          <p:cNvSpPr txBox="1"/>
          <p:nvPr/>
        </p:nvSpPr>
        <p:spPr>
          <a:xfrm>
            <a:off x="10087226" y="400613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solidFill>
                  <a:srgbClr val="FF0000"/>
                </a:solidFill>
              </a:rPr>
              <a:t>*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7D97C24-94C7-455C-2057-CC618E201F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4603" y="1071001"/>
            <a:ext cx="3849298" cy="2563941"/>
          </a:xfrm>
          <a:prstGeom prst="rect">
            <a:avLst/>
          </a:prstGeom>
        </p:spPr>
      </p:pic>
      <p:sp>
        <p:nvSpPr>
          <p:cNvPr id="15" name="Tekstiruutu 14">
            <a:extLst>
              <a:ext uri="{FF2B5EF4-FFF2-40B4-BE49-F238E27FC236}">
                <a16:creationId xmlns:a16="http://schemas.microsoft.com/office/drawing/2014/main" id="{8E4C21F9-74D9-4A86-E005-25C387101CB1}"/>
              </a:ext>
            </a:extLst>
          </p:cNvPr>
          <p:cNvSpPr txBox="1"/>
          <p:nvPr/>
        </p:nvSpPr>
        <p:spPr>
          <a:xfrm>
            <a:off x="10087226" y="101455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solidFill>
                  <a:srgbClr val="FF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348676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6C559C8-B0DC-4F9D-9A9F-54A90C80E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A1EF941-2BB4-48F3-A9E5-1933B0A11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i-FI" altLang="fi-F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4F46E72-FAEC-4073-8C06-E8909AF4D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i-FI" altLang="fi-F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tsikko 4">
            <a:extLst>
              <a:ext uri="{FF2B5EF4-FFF2-40B4-BE49-F238E27FC236}">
                <a16:creationId xmlns:a16="http://schemas.microsoft.com/office/drawing/2014/main" id="{E45E748D-4CA4-4E55-AE73-24F36A59F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578" y="147742"/>
            <a:ext cx="10515600" cy="734980"/>
          </a:xfrm>
        </p:spPr>
        <p:txBody>
          <a:bodyPr/>
          <a:lstStyle/>
          <a:p>
            <a:r>
              <a:rPr lang="fi-FI" sz="4000" dirty="0"/>
              <a:t>JOHTAMINEN JA TOIMINTATAVAT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4578E97-0347-7E70-ABB8-95E4AF9BFB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" y="41"/>
            <a:ext cx="1014514" cy="1014514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E0A48ED4-DA00-94AE-4253-473D8BBD7B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2722" y="3868564"/>
            <a:ext cx="3774046" cy="2523930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2CC4DF02-8FB7-F865-08FF-EA7D81FA2D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175" y="3868563"/>
            <a:ext cx="3774046" cy="2498312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A5546290-F0BA-6C09-BC54-2B4A81F04F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3875" y="1133347"/>
            <a:ext cx="3901778" cy="2542252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2D33A975-4DC5-EDB6-D2CB-9F59773703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29745" y="1139443"/>
            <a:ext cx="3865199" cy="2536156"/>
          </a:xfrm>
          <a:prstGeom prst="rect">
            <a:avLst/>
          </a:prstGeom>
        </p:spPr>
      </p:pic>
      <p:graphicFrame>
        <p:nvGraphicFramePr>
          <p:cNvPr id="17" name="Kaavio 16">
            <a:extLst>
              <a:ext uri="{FF2B5EF4-FFF2-40B4-BE49-F238E27FC236}">
                <a16:creationId xmlns:a16="http://schemas.microsoft.com/office/drawing/2014/main" id="{FB6FB5F0-F6CB-47B5-BEC9-A4B8BD50A4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40765"/>
              </p:ext>
            </p:extLst>
          </p:nvPr>
        </p:nvGraphicFramePr>
        <p:xfrm>
          <a:off x="8170269" y="3868563"/>
          <a:ext cx="3706556" cy="25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8103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263BCA5E-1117-4DAF-93CC-98B6F455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450" y="119856"/>
            <a:ext cx="10515600" cy="859205"/>
          </a:xfrm>
        </p:spPr>
        <p:txBody>
          <a:bodyPr/>
          <a:lstStyle/>
          <a:p>
            <a:r>
              <a:rPr lang="fi-FI" sz="4000" dirty="0"/>
              <a:t>TALOUS</a:t>
            </a:r>
            <a:endParaRPr lang="fi-FI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C559C8-B0DC-4F9D-9A9F-54A90C80E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89F37B-E2A7-42B6-BA65-5E2CC0F7A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62809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1" i="0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SUOMEN NYRKKEILYLIITTO</a:t>
            </a:r>
            <a:endParaRPr kumimoji="0" lang="fi-FI" altLang="fi-F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900" b="1" i="0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FINNISH BOXING FEDERATION</a:t>
            </a:r>
            <a:endParaRPr kumimoji="0" lang="en-US" altLang="fi-F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A1EF941-2BB4-48F3-A9E5-1933B0A11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i-FI" altLang="fi-F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E5D4E00F-8CB3-2274-D4DE-C7A2AB489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" y="41"/>
            <a:ext cx="1014514" cy="1014514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43180F26-F91C-4647-710D-65B08127ACE5}"/>
              </a:ext>
            </a:extLst>
          </p:cNvPr>
          <p:cNvSpPr txBox="1"/>
          <p:nvPr/>
        </p:nvSpPr>
        <p:spPr>
          <a:xfrm>
            <a:off x="10767994" y="6449180"/>
            <a:ext cx="1188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tilanne 30.9.2024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66FC145-A6AF-9196-0E26-3B94A68C20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3092" y="979061"/>
            <a:ext cx="8142042" cy="476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73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74A370-70E5-53A1-3079-98B64482E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917E5F15-232E-7922-96A2-EDB3B78A9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284" y="139098"/>
            <a:ext cx="9956515" cy="785580"/>
          </a:xfrm>
        </p:spPr>
        <p:txBody>
          <a:bodyPr>
            <a:normAutofit/>
          </a:bodyPr>
          <a:lstStyle/>
          <a:p>
            <a:r>
              <a:rPr lang="fi-FI" dirty="0"/>
              <a:t>WORLD BOXING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780F4EB5-224A-E923-1DB4-80231EDAF8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14556"/>
            <a:ext cx="10515599" cy="5058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Maanosajärjestö European </a:t>
            </a:r>
            <a:r>
              <a:rPr lang="fi-FI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Boxingin</a:t>
            </a:r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perustaminen työn alla</a:t>
            </a:r>
            <a:endParaRPr lang="fi-FI" sz="2400" dirty="0"/>
          </a:p>
          <a:p>
            <a:pPr marL="0" indent="0">
              <a:buNone/>
            </a:pPr>
            <a:endParaRPr lang="fi-FI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sz="2400" dirty="0">
              <a:solidFill>
                <a:srgbClr val="FF0000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F137394-353A-813D-6CB9-F7131A185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A059C9-42A1-C392-5F6A-1D235D62D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62809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1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SUOMEN NYRKKEILYLIITTO</a:t>
            </a:r>
            <a:endParaRPr kumimoji="0" lang="fi-FI" altLang="fi-FI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900" b="1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FINNISH BOXING FEDERATION</a:t>
            </a:r>
            <a:endParaRPr kumimoji="0" lang="en-US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51AC8B26-95EE-01DD-0442-E33F57F1D5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" y="41"/>
            <a:ext cx="1014514" cy="101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585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97DE9-9847-2ACF-60C5-EA4B9C16F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092622FA-C559-E264-FAB0-4EADE806A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284" y="139098"/>
            <a:ext cx="9956515" cy="785580"/>
          </a:xfrm>
        </p:spPr>
        <p:txBody>
          <a:bodyPr>
            <a:normAutofit/>
          </a:bodyPr>
          <a:lstStyle/>
          <a:p>
            <a:r>
              <a:rPr lang="fi-FI" dirty="0"/>
              <a:t>VARAINHANKINTA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C4214E25-E509-D209-1023-C2A310929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14556"/>
            <a:ext cx="10515599" cy="5058696"/>
          </a:xfrm>
        </p:spPr>
        <p:txBody>
          <a:bodyPr>
            <a:normAutofit/>
          </a:bodyPr>
          <a:lstStyle/>
          <a:p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Ydinryhmä päätetty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28.1. ti 15 - 16:30 Modernin sponsoroinnin koulutus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8.2. la klo 10 – 14 SWOT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23.2. su klo 10 – 14 Tuotteistus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8.3. la klo 10 – 14 Kumppanuuksien myyntivalmennus ja valitun strategian läpikäynti</a:t>
            </a:r>
          </a:p>
          <a:p>
            <a:endParaRPr lang="fi-FI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fi-FI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fi-FI" sz="2400" dirty="0">
              <a:solidFill>
                <a:srgbClr val="FF0000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F306156-9973-FD75-98AC-7EAF75737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A0D340-6ED3-E102-E355-3E9294FA4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62809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1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SUOMEN NYRKKEILYLIITTO</a:t>
            </a:r>
            <a:endParaRPr kumimoji="0" lang="fi-FI" altLang="fi-FI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900" b="1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FINNISH BOXING FEDERATION</a:t>
            </a:r>
            <a:endParaRPr kumimoji="0" lang="en-US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0599E2F2-2754-8D7A-E441-FCB146D9C3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" y="41"/>
            <a:ext cx="1014514" cy="101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7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NL_malli" id="{294ED334-F848-4C0B-A4EC-A167385F43D8}" vid="{410B0093-9B49-4A39-B355-3F6B62A7EE4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899FF6B5998D441894BEC0EF2B9D901" ma:contentTypeVersion="14" ma:contentTypeDescription="Luo uusi asiakirja." ma:contentTypeScope="" ma:versionID="fcc7bbac35eb2bc229e0d95f69c95121">
  <xsd:schema xmlns:xsd="http://www.w3.org/2001/XMLSchema" xmlns:xs="http://www.w3.org/2001/XMLSchema" xmlns:p="http://schemas.microsoft.com/office/2006/metadata/properties" xmlns:ns3="72ac2540-eceb-4aeb-ad85-1d0577768873" xmlns:ns4="bccff260-9778-4833-b70b-08d927ffd056" targetNamespace="http://schemas.microsoft.com/office/2006/metadata/properties" ma:root="true" ma:fieldsID="2a51184a0f9d25f05eba3d5c26279f46" ns3:_="" ns4:_="">
    <xsd:import namespace="72ac2540-eceb-4aeb-ad85-1d0577768873"/>
    <xsd:import namespace="bccff260-9778-4833-b70b-08d927ffd0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ac2540-eceb-4aeb-ad85-1d05777688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ff260-9778-4833-b70b-08d927ffd05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27D7AA-0282-414F-A087-010857D6FA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ac2540-eceb-4aeb-ad85-1d0577768873"/>
    <ds:schemaRef ds:uri="bccff260-9778-4833-b70b-08d927ffd0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5D3B16-293A-4E19-AFB0-B7D6C21AD3D6}">
  <ds:schemaRefs>
    <ds:schemaRef ds:uri="bccff260-9778-4833-b70b-08d927ffd056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72ac2540-eceb-4aeb-ad85-1d0577768873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F20A6A6-2CB0-4E15-8171-00EA53F924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SNL_malli</Template>
  <TotalTime>52189</TotalTime>
  <Words>304</Words>
  <Application>Microsoft Office PowerPoint</Application>
  <PresentationFormat>Laajakuva</PresentationFormat>
  <Paragraphs>101</Paragraphs>
  <Slides>10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Nordea Sans</vt:lpstr>
      <vt:lpstr>Open Sans</vt:lpstr>
      <vt:lpstr>Symbol</vt:lpstr>
      <vt:lpstr>Office-teema</vt:lpstr>
      <vt:lpstr>SNL HALLITUKSEN KOKOUS Toiminnanjohtajan katsaus</vt:lpstr>
      <vt:lpstr>OSAAVAT JA LAADUKKAAT SEURAT</vt:lpstr>
      <vt:lpstr>LISENSSIT JA VAKUUTUKSET</vt:lpstr>
      <vt:lpstr>SEURAT</vt:lpstr>
      <vt:lpstr>MENESTYVÄ HUIPPU-URHEILU</vt:lpstr>
      <vt:lpstr>JOHTAMINEN JA TOIMINTATAVAT</vt:lpstr>
      <vt:lpstr>TALOUS</vt:lpstr>
      <vt:lpstr>WORLD BOXING</vt:lpstr>
      <vt:lpstr>VARAINHANKINTA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Marko Laine</dc:creator>
  <cp:lastModifiedBy>Marko Laine</cp:lastModifiedBy>
  <cp:revision>33</cp:revision>
  <dcterms:created xsi:type="dcterms:W3CDTF">2020-10-22T07:02:10Z</dcterms:created>
  <dcterms:modified xsi:type="dcterms:W3CDTF">2025-01-22T09:24:46Z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0x010100E899FF6B5998D441894BEC0EF2B9D901</vt:lpwstr>
  </property>
</Properties>
</file>