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9" r:id="rId2"/>
    <p:sldId id="278" r:id="rId3"/>
    <p:sldId id="280" r:id="rId4"/>
    <p:sldId id="281" r:id="rId5"/>
    <p:sldId id="282" r:id="rId6"/>
    <p:sldId id="283" r:id="rId7"/>
    <p:sldId id="284" r:id="rId8"/>
    <p:sldId id="285" r:id="rId9"/>
    <p:sldId id="286" r:id="rId1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A690"/>
    <a:srgbClr val="2A523D"/>
    <a:srgbClr val="EFDC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6C5F8C-626B-4353-8B74-B602F90BBE5F}" v="3" dt="2025-04-01T08:37:26.2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autoAdjust="0"/>
  </p:normalViewPr>
  <p:slideViewPr>
    <p:cSldViewPr snapToGrid="0">
      <p:cViewPr varScale="1">
        <p:scale>
          <a:sx n="103" d="100"/>
          <a:sy n="103" d="100"/>
        </p:scale>
        <p:origin x="114" y="24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18" d="100"/>
          <a:sy n="118" d="100"/>
        </p:scale>
        <p:origin x="500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na Sierila" userId="715f9e40-ab43-4021-bf91-9ba80da10485" providerId="ADAL" clId="{A76C5F8C-626B-4353-8B74-B602F90BBE5F}"/>
    <pc:docChg chg="undo custSel addSld modSld">
      <pc:chgData name="Sanna Sierila" userId="715f9e40-ab43-4021-bf91-9ba80da10485" providerId="ADAL" clId="{A76C5F8C-626B-4353-8B74-B602F90BBE5F}" dt="2025-04-01T08:58:59.426" v="2156" actId="20577"/>
      <pc:docMkLst>
        <pc:docMk/>
      </pc:docMkLst>
      <pc:sldChg chg="modSp mod">
        <pc:chgData name="Sanna Sierila" userId="715f9e40-ab43-4021-bf91-9ba80da10485" providerId="ADAL" clId="{A76C5F8C-626B-4353-8B74-B602F90BBE5F}" dt="2025-04-01T08:22:10.863" v="497" actId="790"/>
        <pc:sldMkLst>
          <pc:docMk/>
          <pc:sldMk cId="3631168842" sldId="278"/>
        </pc:sldMkLst>
        <pc:spChg chg="mod">
          <ac:chgData name="Sanna Sierila" userId="715f9e40-ab43-4021-bf91-9ba80da10485" providerId="ADAL" clId="{A76C5F8C-626B-4353-8B74-B602F90BBE5F}" dt="2025-04-01T08:16:48.996" v="151" actId="20577"/>
          <ac:spMkLst>
            <pc:docMk/>
            <pc:sldMk cId="3631168842" sldId="278"/>
            <ac:spMk id="3" creationId="{0DAB7F1F-8D93-9D88-785B-347A235256AC}"/>
          </ac:spMkLst>
        </pc:spChg>
        <pc:spChg chg="mod">
          <ac:chgData name="Sanna Sierila" userId="715f9e40-ab43-4021-bf91-9ba80da10485" providerId="ADAL" clId="{A76C5F8C-626B-4353-8B74-B602F90BBE5F}" dt="2025-04-01T08:22:10.863" v="497" actId="790"/>
          <ac:spMkLst>
            <pc:docMk/>
            <pc:sldMk cId="3631168842" sldId="278"/>
            <ac:spMk id="4" creationId="{3D69D2DE-A98D-5AD5-8D9F-BD28E1859D03}"/>
          </ac:spMkLst>
        </pc:spChg>
      </pc:sldChg>
      <pc:sldChg chg="modSp mod">
        <pc:chgData name="Sanna Sierila" userId="715f9e40-ab43-4021-bf91-9ba80da10485" providerId="ADAL" clId="{A76C5F8C-626B-4353-8B74-B602F90BBE5F}" dt="2025-04-01T08:48:47.166" v="871" actId="20577"/>
        <pc:sldMkLst>
          <pc:docMk/>
          <pc:sldMk cId="24518777" sldId="279"/>
        </pc:sldMkLst>
        <pc:spChg chg="mod">
          <ac:chgData name="Sanna Sierila" userId="715f9e40-ab43-4021-bf91-9ba80da10485" providerId="ADAL" clId="{A76C5F8C-626B-4353-8B74-B602F90BBE5F}" dt="2025-04-01T08:15:36.735" v="50" actId="20577"/>
          <ac:spMkLst>
            <pc:docMk/>
            <pc:sldMk cId="24518777" sldId="279"/>
            <ac:spMk id="2" creationId="{E1384479-EB36-B12E-C273-4B5E0C4B9BC8}"/>
          </ac:spMkLst>
        </pc:spChg>
        <pc:spChg chg="mod">
          <ac:chgData name="Sanna Sierila" userId="715f9e40-ab43-4021-bf91-9ba80da10485" providerId="ADAL" clId="{A76C5F8C-626B-4353-8B74-B602F90BBE5F}" dt="2025-04-01T08:48:47.166" v="871" actId="20577"/>
          <ac:spMkLst>
            <pc:docMk/>
            <pc:sldMk cId="24518777" sldId="279"/>
            <ac:spMk id="3" creationId="{31B1459D-0ED5-0CB7-ADE1-FE18076FC79E}"/>
          </ac:spMkLst>
        </pc:spChg>
      </pc:sldChg>
      <pc:sldChg chg="addSp delSp modSp new mod">
        <pc:chgData name="Sanna Sierila" userId="715f9e40-ab43-4021-bf91-9ba80da10485" providerId="ADAL" clId="{A76C5F8C-626B-4353-8B74-B602F90BBE5F}" dt="2025-04-01T08:39:23.923" v="594" actId="27918"/>
        <pc:sldMkLst>
          <pc:docMk/>
          <pc:sldMk cId="750303211" sldId="280"/>
        </pc:sldMkLst>
        <pc:spChg chg="mod">
          <ac:chgData name="Sanna Sierila" userId="715f9e40-ab43-4021-bf91-9ba80da10485" providerId="ADAL" clId="{A76C5F8C-626B-4353-8B74-B602F90BBE5F}" dt="2025-04-01T08:36:46.329" v="516" actId="20577"/>
          <ac:spMkLst>
            <pc:docMk/>
            <pc:sldMk cId="750303211" sldId="280"/>
            <ac:spMk id="2" creationId="{08AC9D33-C0DB-C437-ED92-52EC6DAB4D67}"/>
          </ac:spMkLst>
        </pc:spChg>
        <pc:spChg chg="del">
          <ac:chgData name="Sanna Sierila" userId="715f9e40-ab43-4021-bf91-9ba80da10485" providerId="ADAL" clId="{A76C5F8C-626B-4353-8B74-B602F90BBE5F}" dt="2025-04-01T08:36:50.233" v="517" actId="478"/>
          <ac:spMkLst>
            <pc:docMk/>
            <pc:sldMk cId="750303211" sldId="280"/>
            <ac:spMk id="3" creationId="{99FD4495-2633-7FCE-9773-1FE77425C665}"/>
          </ac:spMkLst>
        </pc:spChg>
        <pc:graphicFrameChg chg="add mod">
          <ac:chgData name="Sanna Sierila" userId="715f9e40-ab43-4021-bf91-9ba80da10485" providerId="ADAL" clId="{A76C5F8C-626B-4353-8B74-B602F90BBE5F}" dt="2025-04-01T08:37:12.896" v="521" actId="1076"/>
          <ac:graphicFrameMkLst>
            <pc:docMk/>
            <pc:sldMk cId="750303211" sldId="280"/>
            <ac:graphicFrameMk id="4" creationId="{73119189-4146-4CAF-A3F2-6BF0345BFB96}"/>
          </ac:graphicFrameMkLst>
        </pc:graphicFrameChg>
      </pc:sldChg>
      <pc:sldChg chg="addSp delSp modSp add mod">
        <pc:chgData name="Sanna Sierila" userId="715f9e40-ab43-4021-bf91-9ba80da10485" providerId="ADAL" clId="{A76C5F8C-626B-4353-8B74-B602F90BBE5F}" dt="2025-04-01T08:39:23.932" v="595" actId="27918"/>
        <pc:sldMkLst>
          <pc:docMk/>
          <pc:sldMk cId="1673423900" sldId="281"/>
        </pc:sldMkLst>
        <pc:graphicFrameChg chg="add mod">
          <ac:chgData name="Sanna Sierila" userId="715f9e40-ab43-4021-bf91-9ba80da10485" providerId="ADAL" clId="{A76C5F8C-626B-4353-8B74-B602F90BBE5F}" dt="2025-04-01T08:37:29.485" v="526" actId="1076"/>
          <ac:graphicFrameMkLst>
            <pc:docMk/>
            <pc:sldMk cId="1673423900" sldId="281"/>
            <ac:graphicFrameMk id="3" creationId="{76882FFF-152F-4C1A-BF2A-7720FF023C2F}"/>
          </ac:graphicFrameMkLst>
        </pc:graphicFrameChg>
        <pc:graphicFrameChg chg="del">
          <ac:chgData name="Sanna Sierila" userId="715f9e40-ab43-4021-bf91-9ba80da10485" providerId="ADAL" clId="{A76C5F8C-626B-4353-8B74-B602F90BBE5F}" dt="2025-04-01T08:37:21.294" v="523" actId="478"/>
          <ac:graphicFrameMkLst>
            <pc:docMk/>
            <pc:sldMk cId="1673423900" sldId="281"/>
            <ac:graphicFrameMk id="4" creationId="{46D0D059-CABE-D66B-8954-4849C87C2394}"/>
          </ac:graphicFrameMkLst>
        </pc:graphicFrameChg>
      </pc:sldChg>
      <pc:sldChg chg="modSp new mod">
        <pc:chgData name="Sanna Sierila" userId="715f9e40-ab43-4021-bf91-9ba80da10485" providerId="ADAL" clId="{A76C5F8C-626B-4353-8B74-B602F90BBE5F}" dt="2025-04-01T08:50:21.883" v="883" actId="113"/>
        <pc:sldMkLst>
          <pc:docMk/>
          <pc:sldMk cId="1365576744" sldId="282"/>
        </pc:sldMkLst>
        <pc:spChg chg="mod">
          <ac:chgData name="Sanna Sierila" userId="715f9e40-ab43-4021-bf91-9ba80da10485" providerId="ADAL" clId="{A76C5F8C-626B-4353-8B74-B602F90BBE5F}" dt="2025-04-01T08:38:09.812" v="571" actId="20577"/>
          <ac:spMkLst>
            <pc:docMk/>
            <pc:sldMk cId="1365576744" sldId="282"/>
            <ac:spMk id="2" creationId="{9CAA7493-7C4D-17F6-365C-B81E18F9C197}"/>
          </ac:spMkLst>
        </pc:spChg>
        <pc:spChg chg="mod">
          <ac:chgData name="Sanna Sierila" userId="715f9e40-ab43-4021-bf91-9ba80da10485" providerId="ADAL" clId="{A76C5F8C-626B-4353-8B74-B602F90BBE5F}" dt="2025-04-01T08:50:21.883" v="883" actId="113"/>
          <ac:spMkLst>
            <pc:docMk/>
            <pc:sldMk cId="1365576744" sldId="282"/>
            <ac:spMk id="3" creationId="{D67DB886-3AA5-4898-5D65-C88168C368AB}"/>
          </ac:spMkLst>
        </pc:spChg>
      </pc:sldChg>
      <pc:sldChg chg="modSp new mod">
        <pc:chgData name="Sanna Sierila" userId="715f9e40-ab43-4021-bf91-9ba80da10485" providerId="ADAL" clId="{A76C5F8C-626B-4353-8B74-B602F90BBE5F}" dt="2025-04-01T08:42:37.512" v="658" actId="14100"/>
        <pc:sldMkLst>
          <pc:docMk/>
          <pc:sldMk cId="620468481" sldId="283"/>
        </pc:sldMkLst>
        <pc:spChg chg="mod">
          <ac:chgData name="Sanna Sierila" userId="715f9e40-ab43-4021-bf91-9ba80da10485" providerId="ADAL" clId="{A76C5F8C-626B-4353-8B74-B602F90BBE5F}" dt="2025-04-01T08:39:28.218" v="623" actId="20577"/>
          <ac:spMkLst>
            <pc:docMk/>
            <pc:sldMk cId="620468481" sldId="283"/>
            <ac:spMk id="2" creationId="{586A71E0-4D83-7DF4-FD14-632210443BC6}"/>
          </ac:spMkLst>
        </pc:spChg>
        <pc:spChg chg="mod">
          <ac:chgData name="Sanna Sierila" userId="715f9e40-ab43-4021-bf91-9ba80da10485" providerId="ADAL" clId="{A76C5F8C-626B-4353-8B74-B602F90BBE5F}" dt="2025-04-01T08:42:37.512" v="658" actId="14100"/>
          <ac:spMkLst>
            <pc:docMk/>
            <pc:sldMk cId="620468481" sldId="283"/>
            <ac:spMk id="3" creationId="{804FC48B-0A67-BCD9-45A0-6E8905CE620A}"/>
          </ac:spMkLst>
        </pc:spChg>
      </pc:sldChg>
      <pc:sldChg chg="modSp new mod">
        <pc:chgData name="Sanna Sierila" userId="715f9e40-ab43-4021-bf91-9ba80da10485" providerId="ADAL" clId="{A76C5F8C-626B-4353-8B74-B602F90BBE5F}" dt="2025-04-01T08:48:33.600" v="856" actId="790"/>
        <pc:sldMkLst>
          <pc:docMk/>
          <pc:sldMk cId="3584480377" sldId="284"/>
        </pc:sldMkLst>
        <pc:spChg chg="mod">
          <ac:chgData name="Sanna Sierila" userId="715f9e40-ab43-4021-bf91-9ba80da10485" providerId="ADAL" clId="{A76C5F8C-626B-4353-8B74-B602F90BBE5F}" dt="2025-04-01T08:43:49.149" v="749" actId="20577"/>
          <ac:spMkLst>
            <pc:docMk/>
            <pc:sldMk cId="3584480377" sldId="284"/>
            <ac:spMk id="2" creationId="{FE2CC9C8-9276-CA91-E3F1-5ABDA9F4B50C}"/>
          </ac:spMkLst>
        </pc:spChg>
        <pc:spChg chg="mod">
          <ac:chgData name="Sanna Sierila" userId="715f9e40-ab43-4021-bf91-9ba80da10485" providerId="ADAL" clId="{A76C5F8C-626B-4353-8B74-B602F90BBE5F}" dt="2025-04-01T08:48:33.600" v="856" actId="790"/>
          <ac:spMkLst>
            <pc:docMk/>
            <pc:sldMk cId="3584480377" sldId="284"/>
            <ac:spMk id="3" creationId="{C3884C8D-E231-7BBE-7CFF-C6B8DFC7E9FB}"/>
          </ac:spMkLst>
        </pc:spChg>
      </pc:sldChg>
      <pc:sldChg chg="modSp new mod">
        <pc:chgData name="Sanna Sierila" userId="715f9e40-ab43-4021-bf91-9ba80da10485" providerId="ADAL" clId="{A76C5F8C-626B-4353-8B74-B602F90BBE5F}" dt="2025-04-01T08:48:14.066" v="855" actId="27636"/>
        <pc:sldMkLst>
          <pc:docMk/>
          <pc:sldMk cId="3887904138" sldId="285"/>
        </pc:sldMkLst>
        <pc:spChg chg="mod">
          <ac:chgData name="Sanna Sierila" userId="715f9e40-ab43-4021-bf91-9ba80da10485" providerId="ADAL" clId="{A76C5F8C-626B-4353-8B74-B602F90BBE5F}" dt="2025-04-01T08:46:28.289" v="814" actId="20577"/>
          <ac:spMkLst>
            <pc:docMk/>
            <pc:sldMk cId="3887904138" sldId="285"/>
            <ac:spMk id="2" creationId="{38D1009F-39D5-BB72-FFA3-3407CFE6B074}"/>
          </ac:spMkLst>
        </pc:spChg>
        <pc:spChg chg="mod">
          <ac:chgData name="Sanna Sierila" userId="715f9e40-ab43-4021-bf91-9ba80da10485" providerId="ADAL" clId="{A76C5F8C-626B-4353-8B74-B602F90BBE5F}" dt="2025-04-01T08:48:14.066" v="855" actId="27636"/>
          <ac:spMkLst>
            <pc:docMk/>
            <pc:sldMk cId="3887904138" sldId="285"/>
            <ac:spMk id="3" creationId="{11C1577D-CDD9-8786-376A-326A2D4C954A}"/>
          </ac:spMkLst>
        </pc:spChg>
      </pc:sldChg>
      <pc:sldChg chg="modSp new mod">
        <pc:chgData name="Sanna Sierila" userId="715f9e40-ab43-4021-bf91-9ba80da10485" providerId="ADAL" clId="{A76C5F8C-626B-4353-8B74-B602F90BBE5F}" dt="2025-04-01T08:58:59.426" v="2156" actId="20577"/>
        <pc:sldMkLst>
          <pc:docMk/>
          <pc:sldMk cId="215025520" sldId="286"/>
        </pc:sldMkLst>
        <pc:spChg chg="mod">
          <ac:chgData name="Sanna Sierila" userId="715f9e40-ab43-4021-bf91-9ba80da10485" providerId="ADAL" clId="{A76C5F8C-626B-4353-8B74-B602F90BBE5F}" dt="2025-04-01T08:50:32.557" v="896" actId="20577"/>
          <ac:spMkLst>
            <pc:docMk/>
            <pc:sldMk cId="215025520" sldId="286"/>
            <ac:spMk id="2" creationId="{4A7F446D-AA7D-C305-CECE-DD8617E105D8}"/>
          </ac:spMkLst>
        </pc:spChg>
        <pc:spChg chg="mod">
          <ac:chgData name="Sanna Sierila" userId="715f9e40-ab43-4021-bf91-9ba80da10485" providerId="ADAL" clId="{A76C5F8C-626B-4353-8B74-B602F90BBE5F}" dt="2025-04-01T08:58:59.426" v="2156" actId="20577"/>
          <ac:spMkLst>
            <pc:docMk/>
            <pc:sldMk cId="215025520" sldId="286"/>
            <ac:spMk id="3" creationId="{0FCA8ECB-E560-2C6D-4E5B-84DC9BDBBF6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U409392\Downloads\vastaukset%20(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409392\Downloads\vastaukset%20(5).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Osioiden</a:t>
            </a:r>
            <a:r>
              <a:rPr lang="en-US" baseline="0"/>
              <a:t> arvosanat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Vastaukset!$D$27</c:f>
              <c:strCache>
                <c:ptCount val="1"/>
                <c:pt idx="0">
                  <c:v>En osallistunut</c:v>
                </c:pt>
              </c:strCache>
            </c:strRef>
          </c:tx>
          <c:spPr>
            <a:solidFill>
              <a:schemeClr val="accent1"/>
            </a:solidFill>
            <a:ln>
              <a:noFill/>
            </a:ln>
            <a:effectLst/>
          </c:spPr>
          <c:invertIfNegative val="0"/>
          <c:cat>
            <c:strRef>
              <c:f>Vastaukset!$E$26:$K$26</c:f>
              <c:strCache>
                <c:ptCount val="7"/>
                <c:pt idx="0">
                  <c:v>Rodunomaisten kokeiden ABC</c:v>
                </c:pt>
                <c:pt idx="1">
                  <c:v> Sihteerien ja jäsensihteerien workshop</c:v>
                </c:pt>
                <c:pt idx="2">
                  <c:v>Hävitä viisaasti - säilytä järkevästi</c:v>
                </c:pt>
                <c:pt idx="3">
                  <c:v>Lähtölaukaus noutoihin powered by Nutrolin</c:v>
                </c:pt>
                <c:pt idx="4">
                  <c:v>puheenjohtajien ja sihteerien tapaaminen</c:v>
                </c:pt>
                <c:pt idx="5">
                  <c:v>Ideoita jäsenhankintaan - apuja kasvattajille</c:v>
                </c:pt>
                <c:pt idx="6">
                  <c:v>Hotelli Alexandra</c:v>
                </c:pt>
              </c:strCache>
            </c:strRef>
          </c:cat>
          <c:val>
            <c:numRef>
              <c:f>Vastaukset!$E$27:$K$27</c:f>
              <c:numCache>
                <c:formatCode>General</c:formatCode>
                <c:ptCount val="7"/>
                <c:pt idx="0">
                  <c:v>12</c:v>
                </c:pt>
                <c:pt idx="1">
                  <c:v>15</c:v>
                </c:pt>
                <c:pt idx="2">
                  <c:v>5</c:v>
                </c:pt>
                <c:pt idx="3">
                  <c:v>6</c:v>
                </c:pt>
                <c:pt idx="4">
                  <c:v>14</c:v>
                </c:pt>
                <c:pt idx="5">
                  <c:v>16</c:v>
                </c:pt>
                <c:pt idx="6">
                  <c:v>5</c:v>
                </c:pt>
              </c:numCache>
            </c:numRef>
          </c:val>
          <c:extLst>
            <c:ext xmlns:c16="http://schemas.microsoft.com/office/drawing/2014/chart" uri="{C3380CC4-5D6E-409C-BE32-E72D297353CC}">
              <c16:uniqueId val="{00000000-E461-46F4-856F-91A52680C244}"/>
            </c:ext>
          </c:extLst>
        </c:ser>
        <c:ser>
          <c:idx val="1"/>
          <c:order val="1"/>
          <c:tx>
            <c:strRef>
              <c:f>Vastaukset!$D$28</c:f>
              <c:strCache>
                <c:ptCount val="1"/>
                <c:pt idx="0">
                  <c:v>Kiitettävä</c:v>
                </c:pt>
              </c:strCache>
            </c:strRef>
          </c:tx>
          <c:spPr>
            <a:solidFill>
              <a:schemeClr val="accent2"/>
            </a:solidFill>
            <a:ln>
              <a:noFill/>
            </a:ln>
            <a:effectLst/>
          </c:spPr>
          <c:invertIfNegative val="0"/>
          <c:cat>
            <c:strRef>
              <c:f>Vastaukset!$E$26:$K$26</c:f>
              <c:strCache>
                <c:ptCount val="7"/>
                <c:pt idx="0">
                  <c:v>Rodunomaisten kokeiden ABC</c:v>
                </c:pt>
                <c:pt idx="1">
                  <c:v> Sihteerien ja jäsensihteerien workshop</c:v>
                </c:pt>
                <c:pt idx="2">
                  <c:v>Hävitä viisaasti - säilytä järkevästi</c:v>
                </c:pt>
                <c:pt idx="3">
                  <c:v>Lähtölaukaus noutoihin powered by Nutrolin</c:v>
                </c:pt>
                <c:pt idx="4">
                  <c:v>puheenjohtajien ja sihteerien tapaaminen</c:v>
                </c:pt>
                <c:pt idx="5">
                  <c:v>Ideoita jäsenhankintaan - apuja kasvattajille</c:v>
                </c:pt>
                <c:pt idx="6">
                  <c:v>Hotelli Alexandra</c:v>
                </c:pt>
              </c:strCache>
            </c:strRef>
          </c:cat>
          <c:val>
            <c:numRef>
              <c:f>Vastaukset!$E$28:$K$28</c:f>
              <c:numCache>
                <c:formatCode>General</c:formatCode>
                <c:ptCount val="7"/>
                <c:pt idx="0">
                  <c:v>5</c:v>
                </c:pt>
                <c:pt idx="1">
                  <c:v>3</c:v>
                </c:pt>
                <c:pt idx="2">
                  <c:v>11</c:v>
                </c:pt>
                <c:pt idx="3">
                  <c:v>3</c:v>
                </c:pt>
                <c:pt idx="4">
                  <c:v>6</c:v>
                </c:pt>
                <c:pt idx="5">
                  <c:v>4</c:v>
                </c:pt>
                <c:pt idx="6">
                  <c:v>7</c:v>
                </c:pt>
              </c:numCache>
            </c:numRef>
          </c:val>
          <c:extLst>
            <c:ext xmlns:c16="http://schemas.microsoft.com/office/drawing/2014/chart" uri="{C3380CC4-5D6E-409C-BE32-E72D297353CC}">
              <c16:uniqueId val="{00000001-E461-46F4-856F-91A52680C244}"/>
            </c:ext>
          </c:extLst>
        </c:ser>
        <c:ser>
          <c:idx val="2"/>
          <c:order val="2"/>
          <c:tx>
            <c:strRef>
              <c:f>Vastaukset!$D$29</c:f>
              <c:strCache>
                <c:ptCount val="1"/>
                <c:pt idx="0">
                  <c:v>Hyvä</c:v>
                </c:pt>
              </c:strCache>
            </c:strRef>
          </c:tx>
          <c:spPr>
            <a:solidFill>
              <a:schemeClr val="accent3"/>
            </a:solidFill>
            <a:ln>
              <a:noFill/>
            </a:ln>
            <a:effectLst/>
          </c:spPr>
          <c:invertIfNegative val="0"/>
          <c:cat>
            <c:strRef>
              <c:f>Vastaukset!$E$26:$K$26</c:f>
              <c:strCache>
                <c:ptCount val="7"/>
                <c:pt idx="0">
                  <c:v>Rodunomaisten kokeiden ABC</c:v>
                </c:pt>
                <c:pt idx="1">
                  <c:v> Sihteerien ja jäsensihteerien workshop</c:v>
                </c:pt>
                <c:pt idx="2">
                  <c:v>Hävitä viisaasti - säilytä järkevästi</c:v>
                </c:pt>
                <c:pt idx="3">
                  <c:v>Lähtölaukaus noutoihin powered by Nutrolin</c:v>
                </c:pt>
                <c:pt idx="4">
                  <c:v>puheenjohtajien ja sihteerien tapaaminen</c:v>
                </c:pt>
                <c:pt idx="5">
                  <c:v>Ideoita jäsenhankintaan - apuja kasvattajille</c:v>
                </c:pt>
                <c:pt idx="6">
                  <c:v>Hotelli Alexandra</c:v>
                </c:pt>
              </c:strCache>
            </c:strRef>
          </c:cat>
          <c:val>
            <c:numRef>
              <c:f>Vastaukset!$E$29:$K$29</c:f>
              <c:numCache>
                <c:formatCode>General</c:formatCode>
                <c:ptCount val="7"/>
                <c:pt idx="0">
                  <c:v>4</c:v>
                </c:pt>
                <c:pt idx="1">
                  <c:v>3</c:v>
                </c:pt>
                <c:pt idx="2">
                  <c:v>5</c:v>
                </c:pt>
                <c:pt idx="3">
                  <c:v>11</c:v>
                </c:pt>
                <c:pt idx="4">
                  <c:v>2</c:v>
                </c:pt>
                <c:pt idx="5">
                  <c:v>1</c:v>
                </c:pt>
                <c:pt idx="6">
                  <c:v>8</c:v>
                </c:pt>
              </c:numCache>
            </c:numRef>
          </c:val>
          <c:extLst>
            <c:ext xmlns:c16="http://schemas.microsoft.com/office/drawing/2014/chart" uri="{C3380CC4-5D6E-409C-BE32-E72D297353CC}">
              <c16:uniqueId val="{00000002-E461-46F4-856F-91A52680C244}"/>
            </c:ext>
          </c:extLst>
        </c:ser>
        <c:ser>
          <c:idx val="3"/>
          <c:order val="3"/>
          <c:tx>
            <c:strRef>
              <c:f>Vastaukset!$D$30</c:f>
              <c:strCache>
                <c:ptCount val="1"/>
                <c:pt idx="0">
                  <c:v>Tyydyttävä</c:v>
                </c:pt>
              </c:strCache>
            </c:strRef>
          </c:tx>
          <c:spPr>
            <a:solidFill>
              <a:schemeClr val="accent4"/>
            </a:solidFill>
            <a:ln>
              <a:noFill/>
            </a:ln>
            <a:effectLst/>
          </c:spPr>
          <c:invertIfNegative val="0"/>
          <c:cat>
            <c:strRef>
              <c:f>Vastaukset!$E$26:$K$26</c:f>
              <c:strCache>
                <c:ptCount val="7"/>
                <c:pt idx="0">
                  <c:v>Rodunomaisten kokeiden ABC</c:v>
                </c:pt>
                <c:pt idx="1">
                  <c:v> Sihteerien ja jäsensihteerien workshop</c:v>
                </c:pt>
                <c:pt idx="2">
                  <c:v>Hävitä viisaasti - säilytä järkevästi</c:v>
                </c:pt>
                <c:pt idx="3">
                  <c:v>Lähtölaukaus noutoihin powered by Nutrolin</c:v>
                </c:pt>
                <c:pt idx="4">
                  <c:v>puheenjohtajien ja sihteerien tapaaminen</c:v>
                </c:pt>
                <c:pt idx="5">
                  <c:v>Ideoita jäsenhankintaan - apuja kasvattajille</c:v>
                </c:pt>
                <c:pt idx="6">
                  <c:v>Hotelli Alexandra</c:v>
                </c:pt>
              </c:strCache>
            </c:strRef>
          </c:cat>
          <c:val>
            <c:numRef>
              <c:f>Vastaukset!$E$30:$K$30</c:f>
              <c:numCache>
                <c:formatCode>General</c:formatCode>
                <c:ptCount val="7"/>
                <c:pt idx="0">
                  <c:v>0</c:v>
                </c:pt>
                <c:pt idx="1">
                  <c:v>2</c:v>
                </c:pt>
                <c:pt idx="3">
                  <c:v>2</c:v>
                </c:pt>
                <c:pt idx="4">
                  <c:v>1</c:v>
                </c:pt>
                <c:pt idx="6">
                  <c:v>2</c:v>
                </c:pt>
              </c:numCache>
            </c:numRef>
          </c:val>
          <c:extLst>
            <c:ext xmlns:c16="http://schemas.microsoft.com/office/drawing/2014/chart" uri="{C3380CC4-5D6E-409C-BE32-E72D297353CC}">
              <c16:uniqueId val="{00000003-E461-46F4-856F-91A52680C244}"/>
            </c:ext>
          </c:extLst>
        </c:ser>
        <c:ser>
          <c:idx val="4"/>
          <c:order val="4"/>
          <c:tx>
            <c:strRef>
              <c:f>Vastaukset!$D$31</c:f>
              <c:strCache>
                <c:ptCount val="1"/>
                <c:pt idx="0">
                  <c:v>Huono</c:v>
                </c:pt>
              </c:strCache>
            </c:strRef>
          </c:tx>
          <c:spPr>
            <a:solidFill>
              <a:schemeClr val="accent5"/>
            </a:solidFill>
            <a:ln>
              <a:noFill/>
            </a:ln>
            <a:effectLst/>
          </c:spPr>
          <c:invertIfNegative val="0"/>
          <c:cat>
            <c:strRef>
              <c:f>Vastaukset!$E$26:$K$26</c:f>
              <c:strCache>
                <c:ptCount val="7"/>
                <c:pt idx="0">
                  <c:v>Rodunomaisten kokeiden ABC</c:v>
                </c:pt>
                <c:pt idx="1">
                  <c:v> Sihteerien ja jäsensihteerien workshop</c:v>
                </c:pt>
                <c:pt idx="2">
                  <c:v>Hävitä viisaasti - säilytä järkevästi</c:v>
                </c:pt>
                <c:pt idx="3">
                  <c:v>Lähtölaukaus noutoihin powered by Nutrolin</c:v>
                </c:pt>
                <c:pt idx="4">
                  <c:v>puheenjohtajien ja sihteerien tapaaminen</c:v>
                </c:pt>
                <c:pt idx="5">
                  <c:v>Ideoita jäsenhankintaan - apuja kasvattajille</c:v>
                </c:pt>
                <c:pt idx="6">
                  <c:v>Hotelli Alexandra</c:v>
                </c:pt>
              </c:strCache>
            </c:strRef>
          </c:cat>
          <c:val>
            <c:numRef>
              <c:f>Vastaukset!$E$31:$K$31</c:f>
              <c:numCache>
                <c:formatCode>General</c:formatCode>
                <c:ptCount val="7"/>
                <c:pt idx="0">
                  <c:v>2</c:v>
                </c:pt>
                <c:pt idx="2">
                  <c:v>2</c:v>
                </c:pt>
                <c:pt idx="3">
                  <c:v>1</c:v>
                </c:pt>
                <c:pt idx="5">
                  <c:v>2</c:v>
                </c:pt>
                <c:pt idx="6">
                  <c:v>1</c:v>
                </c:pt>
              </c:numCache>
            </c:numRef>
          </c:val>
          <c:extLst>
            <c:ext xmlns:c16="http://schemas.microsoft.com/office/drawing/2014/chart" uri="{C3380CC4-5D6E-409C-BE32-E72D297353CC}">
              <c16:uniqueId val="{00000004-E461-46F4-856F-91A52680C244}"/>
            </c:ext>
          </c:extLst>
        </c:ser>
        <c:dLbls>
          <c:showLegendKey val="0"/>
          <c:showVal val="0"/>
          <c:showCatName val="0"/>
          <c:showSerName val="0"/>
          <c:showPercent val="0"/>
          <c:showBubbleSize val="0"/>
        </c:dLbls>
        <c:gapWidth val="150"/>
        <c:overlap val="100"/>
        <c:axId val="820403712"/>
        <c:axId val="820405152"/>
      </c:barChart>
      <c:catAx>
        <c:axId val="820403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0405152"/>
        <c:crosses val="autoZero"/>
        <c:auto val="1"/>
        <c:lblAlgn val="ctr"/>
        <c:lblOffset val="100"/>
        <c:noMultiLvlLbl val="0"/>
      </c:catAx>
      <c:valAx>
        <c:axId val="82040515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Kpl</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04037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Osioiden arvosanat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Vastaukset!$D$63</c:f>
              <c:strCache>
                <c:ptCount val="1"/>
                <c:pt idx="0">
                  <c:v>Kiitettävä</c:v>
                </c:pt>
              </c:strCache>
            </c:strRef>
          </c:tx>
          <c:spPr>
            <a:solidFill>
              <a:schemeClr val="accent1"/>
            </a:solidFill>
            <a:ln>
              <a:noFill/>
            </a:ln>
            <a:effectLst/>
          </c:spPr>
          <c:invertIfNegative val="0"/>
          <c:cat>
            <c:strRef>
              <c:f>Vastaukset!$E$62:$K$62</c:f>
              <c:strCache>
                <c:ptCount val="7"/>
                <c:pt idx="0">
                  <c:v>Rodunomaisten kokeiden ABC</c:v>
                </c:pt>
                <c:pt idx="1">
                  <c:v> Sihteerien ja jäsensihteerien workshop</c:v>
                </c:pt>
                <c:pt idx="2">
                  <c:v>Hävitä viisaasti - säilytä järkevästi</c:v>
                </c:pt>
                <c:pt idx="3">
                  <c:v>Lähtölaukaus noutoihin powered by Nutrolin</c:v>
                </c:pt>
                <c:pt idx="4">
                  <c:v>puheenjohtajien ja sihteerien tapaaminen</c:v>
                </c:pt>
                <c:pt idx="5">
                  <c:v>Ideoita jäsenhankintaan - apuja kasvattajille</c:v>
                </c:pt>
                <c:pt idx="6">
                  <c:v>Hotelli Alexandra</c:v>
                </c:pt>
              </c:strCache>
            </c:strRef>
          </c:cat>
          <c:val>
            <c:numRef>
              <c:f>Vastaukset!$E$63:$K$63</c:f>
              <c:numCache>
                <c:formatCode>General</c:formatCode>
                <c:ptCount val="7"/>
                <c:pt idx="0">
                  <c:v>5</c:v>
                </c:pt>
                <c:pt idx="1">
                  <c:v>3</c:v>
                </c:pt>
                <c:pt idx="2">
                  <c:v>11</c:v>
                </c:pt>
                <c:pt idx="3">
                  <c:v>3</c:v>
                </c:pt>
                <c:pt idx="4">
                  <c:v>6</c:v>
                </c:pt>
                <c:pt idx="5">
                  <c:v>4</c:v>
                </c:pt>
                <c:pt idx="6">
                  <c:v>7</c:v>
                </c:pt>
              </c:numCache>
            </c:numRef>
          </c:val>
          <c:extLst>
            <c:ext xmlns:c16="http://schemas.microsoft.com/office/drawing/2014/chart" uri="{C3380CC4-5D6E-409C-BE32-E72D297353CC}">
              <c16:uniqueId val="{00000000-BAEA-4519-BF24-E63248B4ED55}"/>
            </c:ext>
          </c:extLst>
        </c:ser>
        <c:ser>
          <c:idx val="1"/>
          <c:order val="1"/>
          <c:tx>
            <c:strRef>
              <c:f>Vastaukset!$D$64</c:f>
              <c:strCache>
                <c:ptCount val="1"/>
                <c:pt idx="0">
                  <c:v>Hyvä</c:v>
                </c:pt>
              </c:strCache>
            </c:strRef>
          </c:tx>
          <c:spPr>
            <a:solidFill>
              <a:schemeClr val="accent2"/>
            </a:solidFill>
            <a:ln>
              <a:noFill/>
            </a:ln>
            <a:effectLst/>
          </c:spPr>
          <c:invertIfNegative val="0"/>
          <c:cat>
            <c:strRef>
              <c:f>Vastaukset!$E$62:$K$62</c:f>
              <c:strCache>
                <c:ptCount val="7"/>
                <c:pt idx="0">
                  <c:v>Rodunomaisten kokeiden ABC</c:v>
                </c:pt>
                <c:pt idx="1">
                  <c:v> Sihteerien ja jäsensihteerien workshop</c:v>
                </c:pt>
                <c:pt idx="2">
                  <c:v>Hävitä viisaasti - säilytä järkevästi</c:v>
                </c:pt>
                <c:pt idx="3">
                  <c:v>Lähtölaukaus noutoihin powered by Nutrolin</c:v>
                </c:pt>
                <c:pt idx="4">
                  <c:v>puheenjohtajien ja sihteerien tapaaminen</c:v>
                </c:pt>
                <c:pt idx="5">
                  <c:v>Ideoita jäsenhankintaan - apuja kasvattajille</c:v>
                </c:pt>
                <c:pt idx="6">
                  <c:v>Hotelli Alexandra</c:v>
                </c:pt>
              </c:strCache>
            </c:strRef>
          </c:cat>
          <c:val>
            <c:numRef>
              <c:f>Vastaukset!$E$64:$K$64</c:f>
              <c:numCache>
                <c:formatCode>General</c:formatCode>
                <c:ptCount val="7"/>
                <c:pt idx="0">
                  <c:v>4</c:v>
                </c:pt>
                <c:pt idx="1">
                  <c:v>3</c:v>
                </c:pt>
                <c:pt idx="2">
                  <c:v>5</c:v>
                </c:pt>
                <c:pt idx="3">
                  <c:v>11</c:v>
                </c:pt>
                <c:pt idx="4">
                  <c:v>2</c:v>
                </c:pt>
                <c:pt idx="5">
                  <c:v>1</c:v>
                </c:pt>
                <c:pt idx="6">
                  <c:v>8</c:v>
                </c:pt>
              </c:numCache>
            </c:numRef>
          </c:val>
          <c:extLst>
            <c:ext xmlns:c16="http://schemas.microsoft.com/office/drawing/2014/chart" uri="{C3380CC4-5D6E-409C-BE32-E72D297353CC}">
              <c16:uniqueId val="{00000001-BAEA-4519-BF24-E63248B4ED55}"/>
            </c:ext>
          </c:extLst>
        </c:ser>
        <c:ser>
          <c:idx val="2"/>
          <c:order val="2"/>
          <c:tx>
            <c:strRef>
              <c:f>Vastaukset!$D$65</c:f>
              <c:strCache>
                <c:ptCount val="1"/>
                <c:pt idx="0">
                  <c:v>Tyydyttävä</c:v>
                </c:pt>
              </c:strCache>
            </c:strRef>
          </c:tx>
          <c:spPr>
            <a:solidFill>
              <a:schemeClr val="accent3"/>
            </a:solidFill>
            <a:ln>
              <a:noFill/>
            </a:ln>
            <a:effectLst/>
          </c:spPr>
          <c:invertIfNegative val="0"/>
          <c:cat>
            <c:strRef>
              <c:f>Vastaukset!$E$62:$K$62</c:f>
              <c:strCache>
                <c:ptCount val="7"/>
                <c:pt idx="0">
                  <c:v>Rodunomaisten kokeiden ABC</c:v>
                </c:pt>
                <c:pt idx="1">
                  <c:v> Sihteerien ja jäsensihteerien workshop</c:v>
                </c:pt>
                <c:pt idx="2">
                  <c:v>Hävitä viisaasti - säilytä järkevästi</c:v>
                </c:pt>
                <c:pt idx="3">
                  <c:v>Lähtölaukaus noutoihin powered by Nutrolin</c:v>
                </c:pt>
                <c:pt idx="4">
                  <c:v>puheenjohtajien ja sihteerien tapaaminen</c:v>
                </c:pt>
                <c:pt idx="5">
                  <c:v>Ideoita jäsenhankintaan - apuja kasvattajille</c:v>
                </c:pt>
                <c:pt idx="6">
                  <c:v>Hotelli Alexandra</c:v>
                </c:pt>
              </c:strCache>
            </c:strRef>
          </c:cat>
          <c:val>
            <c:numRef>
              <c:f>Vastaukset!$E$65:$K$65</c:f>
              <c:numCache>
                <c:formatCode>General</c:formatCode>
                <c:ptCount val="7"/>
                <c:pt idx="0">
                  <c:v>0</c:v>
                </c:pt>
                <c:pt idx="1">
                  <c:v>2</c:v>
                </c:pt>
                <c:pt idx="3">
                  <c:v>2</c:v>
                </c:pt>
                <c:pt idx="4">
                  <c:v>1</c:v>
                </c:pt>
                <c:pt idx="6">
                  <c:v>2</c:v>
                </c:pt>
              </c:numCache>
            </c:numRef>
          </c:val>
          <c:extLst>
            <c:ext xmlns:c16="http://schemas.microsoft.com/office/drawing/2014/chart" uri="{C3380CC4-5D6E-409C-BE32-E72D297353CC}">
              <c16:uniqueId val="{00000002-BAEA-4519-BF24-E63248B4ED55}"/>
            </c:ext>
          </c:extLst>
        </c:ser>
        <c:ser>
          <c:idx val="3"/>
          <c:order val="3"/>
          <c:tx>
            <c:strRef>
              <c:f>Vastaukset!$D$66</c:f>
              <c:strCache>
                <c:ptCount val="1"/>
                <c:pt idx="0">
                  <c:v>Huono</c:v>
                </c:pt>
              </c:strCache>
            </c:strRef>
          </c:tx>
          <c:spPr>
            <a:solidFill>
              <a:schemeClr val="accent4"/>
            </a:solidFill>
            <a:ln>
              <a:noFill/>
            </a:ln>
            <a:effectLst/>
          </c:spPr>
          <c:invertIfNegative val="0"/>
          <c:cat>
            <c:strRef>
              <c:f>Vastaukset!$E$62:$K$62</c:f>
              <c:strCache>
                <c:ptCount val="7"/>
                <c:pt idx="0">
                  <c:v>Rodunomaisten kokeiden ABC</c:v>
                </c:pt>
                <c:pt idx="1">
                  <c:v> Sihteerien ja jäsensihteerien workshop</c:v>
                </c:pt>
                <c:pt idx="2">
                  <c:v>Hävitä viisaasti - säilytä järkevästi</c:v>
                </c:pt>
                <c:pt idx="3">
                  <c:v>Lähtölaukaus noutoihin powered by Nutrolin</c:v>
                </c:pt>
                <c:pt idx="4">
                  <c:v>puheenjohtajien ja sihteerien tapaaminen</c:v>
                </c:pt>
                <c:pt idx="5">
                  <c:v>Ideoita jäsenhankintaan - apuja kasvattajille</c:v>
                </c:pt>
                <c:pt idx="6">
                  <c:v>Hotelli Alexandra</c:v>
                </c:pt>
              </c:strCache>
            </c:strRef>
          </c:cat>
          <c:val>
            <c:numRef>
              <c:f>Vastaukset!$E$66:$K$66</c:f>
              <c:numCache>
                <c:formatCode>General</c:formatCode>
                <c:ptCount val="7"/>
                <c:pt idx="0">
                  <c:v>2</c:v>
                </c:pt>
                <c:pt idx="2">
                  <c:v>2</c:v>
                </c:pt>
                <c:pt idx="3">
                  <c:v>1</c:v>
                </c:pt>
                <c:pt idx="5">
                  <c:v>2</c:v>
                </c:pt>
                <c:pt idx="6">
                  <c:v>1</c:v>
                </c:pt>
              </c:numCache>
            </c:numRef>
          </c:val>
          <c:extLst>
            <c:ext xmlns:c16="http://schemas.microsoft.com/office/drawing/2014/chart" uri="{C3380CC4-5D6E-409C-BE32-E72D297353CC}">
              <c16:uniqueId val="{00000003-BAEA-4519-BF24-E63248B4ED55}"/>
            </c:ext>
          </c:extLst>
        </c:ser>
        <c:dLbls>
          <c:showLegendKey val="0"/>
          <c:showVal val="0"/>
          <c:showCatName val="0"/>
          <c:showSerName val="0"/>
          <c:showPercent val="0"/>
          <c:showBubbleSize val="0"/>
        </c:dLbls>
        <c:gapWidth val="150"/>
        <c:overlap val="100"/>
        <c:axId val="792156016"/>
        <c:axId val="793872944"/>
      </c:barChart>
      <c:catAx>
        <c:axId val="79215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3872944"/>
        <c:crosses val="autoZero"/>
        <c:auto val="1"/>
        <c:lblAlgn val="ctr"/>
        <c:lblOffset val="100"/>
        <c:noMultiLvlLbl val="0"/>
      </c:catAx>
      <c:valAx>
        <c:axId val="79387294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2156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EA7DC2-38B0-4704-BCE7-24CF0A4BBE53}" type="datetimeFigureOut">
              <a:rPr lang="en-GB" smtClean="0"/>
              <a:pPr/>
              <a:t>01/04/2025</a:t>
            </a:fld>
            <a:endParaRPr lang="en-GB"/>
          </a:p>
        </p:txBody>
      </p:sp>
      <p:sp>
        <p:nvSpPr>
          <p:cNvPr id="4" name="Dian kuvan paikkamerkki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56BDB-7485-4E95-8205-A1B505045AF8}" type="slidenum">
              <a:rPr lang="en-GB" smtClean="0"/>
              <a:pPr/>
              <a:t>‹#›</a:t>
            </a:fld>
            <a:endParaRPr lang="en-GB"/>
          </a:p>
        </p:txBody>
      </p:sp>
    </p:spTree>
    <p:extLst>
      <p:ext uri="{BB962C8B-B14F-4D97-AF65-F5344CB8AC3E}">
        <p14:creationId xmlns:p14="http://schemas.microsoft.com/office/powerpoint/2010/main" val="2319406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914400" y="2468522"/>
            <a:ext cx="10363200" cy="1470025"/>
          </a:xfrm>
        </p:spPr>
        <p:txBody>
          <a:bodyPr>
            <a:normAutofit/>
          </a:bodyPr>
          <a:lstStyle>
            <a:lvl1pPr algn="ctr">
              <a:defRPr sz="3600">
                <a:solidFill>
                  <a:schemeClr val="tx1"/>
                </a:solidFill>
              </a:defRPr>
            </a:lvl1pPr>
          </a:lstStyle>
          <a:p>
            <a:r>
              <a:rPr lang="fi-FI" dirty="0"/>
              <a:t>Muokkaa </a:t>
            </a:r>
            <a:r>
              <a:rPr lang="fi-FI" dirty="0" err="1"/>
              <a:t>perustyyl</a:t>
            </a:r>
            <a:r>
              <a:rPr lang="fi-FI" dirty="0"/>
              <a:t>. </a:t>
            </a:r>
            <a:r>
              <a:rPr lang="fi-FI" dirty="0" err="1"/>
              <a:t>napsautt</a:t>
            </a:r>
            <a:r>
              <a:rPr lang="fi-FI" dirty="0"/>
              <a:t>.</a:t>
            </a:r>
            <a:endParaRPr lang="en-GB" dirty="0"/>
          </a:p>
        </p:txBody>
      </p:sp>
      <p:sp>
        <p:nvSpPr>
          <p:cNvPr id="3" name="Alaotsikko 2"/>
          <p:cNvSpPr>
            <a:spLocks noGrp="1"/>
          </p:cNvSpPr>
          <p:nvPr>
            <p:ph type="subTitle" idx="1"/>
          </p:nvPr>
        </p:nvSpPr>
        <p:spPr>
          <a:xfrm>
            <a:off x="1871531" y="365091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endParaRPr lang="en-GB" dirty="0"/>
          </a:p>
        </p:txBody>
      </p:sp>
      <p:sp>
        <p:nvSpPr>
          <p:cNvPr id="5" name="Alatunnisteen paikkamerkki 4"/>
          <p:cNvSpPr>
            <a:spLocks noGrp="1"/>
          </p:cNvSpPr>
          <p:nvPr>
            <p:ph type="ftr" sz="quarter" idx="11"/>
          </p:nvPr>
        </p:nvSpPr>
        <p:spPr>
          <a:xfrm>
            <a:off x="7899829" y="6448252"/>
            <a:ext cx="3860800" cy="365125"/>
          </a:xfrm>
        </p:spPr>
        <p:txBody>
          <a:bodyPr/>
          <a:lstStyle>
            <a:lvl1pPr algn="r">
              <a:defRPr/>
            </a:lvl1pPr>
          </a:lstStyle>
          <a:p>
            <a:r>
              <a:rPr lang="en-GB"/>
              <a:t>Suomen Noutajakoirajärjestö ry</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5" name="Alatunnisteen paikkamerkki 4"/>
          <p:cNvSpPr>
            <a:spLocks noGrp="1"/>
          </p:cNvSpPr>
          <p:nvPr>
            <p:ph type="ftr" sz="quarter" idx="11"/>
          </p:nvPr>
        </p:nvSpPr>
        <p:spPr>
          <a:xfrm>
            <a:off x="7899829" y="6448252"/>
            <a:ext cx="3860800" cy="365125"/>
          </a:xfrm>
        </p:spPr>
        <p:txBody>
          <a:bodyPr/>
          <a:lstStyle/>
          <a:p>
            <a:r>
              <a:rPr lang="en-GB" dirty="0" err="1"/>
              <a:t>Suomen</a:t>
            </a:r>
            <a:r>
              <a:rPr lang="en-GB" dirty="0"/>
              <a:t> </a:t>
            </a:r>
            <a:r>
              <a:rPr lang="en-GB" dirty="0" err="1"/>
              <a:t>Noutajakoirajärjestö</a:t>
            </a:r>
            <a:r>
              <a:rPr lang="en-GB" dirty="0"/>
              <a:t> </a:t>
            </a:r>
            <a:r>
              <a:rPr lang="en-GB" dirty="0" err="1"/>
              <a:t>ry</a:t>
            </a:r>
            <a:endParaRPr lang="en-GB" dirty="0"/>
          </a:p>
        </p:txBody>
      </p:sp>
      <p:sp>
        <p:nvSpPr>
          <p:cNvPr id="2" name="Otsikko 1"/>
          <p:cNvSpPr>
            <a:spLocks noGrp="1"/>
          </p:cNvSpPr>
          <p:nvPr>
            <p:ph type="title"/>
          </p:nvPr>
        </p:nvSpPr>
        <p:spPr/>
        <p:txBody>
          <a:bodyPr/>
          <a:lstStyle>
            <a:lvl1pPr>
              <a:defRPr b="1"/>
            </a:lvl1pPr>
          </a:lstStyle>
          <a:p>
            <a:r>
              <a:rPr lang="fi-FI" dirty="0"/>
              <a:t>Muokkaa </a:t>
            </a:r>
            <a:r>
              <a:rPr lang="fi-FI" dirty="0" err="1"/>
              <a:t>perustyyl</a:t>
            </a:r>
            <a:r>
              <a:rPr lang="fi-FI" dirty="0"/>
              <a:t>. </a:t>
            </a:r>
            <a:r>
              <a:rPr lang="fi-FI" dirty="0" err="1"/>
              <a:t>napsautt</a:t>
            </a:r>
            <a:r>
              <a:rPr lang="fi-FI" dirty="0"/>
              <a:t>.</a:t>
            </a:r>
            <a:endParaRPr lang="en-GB" dirty="0"/>
          </a:p>
        </p:txBody>
      </p:sp>
      <p:sp>
        <p:nvSpPr>
          <p:cNvPr id="3" name="Sisällön paikkamerkki 2"/>
          <p:cNvSpPr>
            <a:spLocks noGrp="1"/>
          </p:cNvSpPr>
          <p:nvPr>
            <p:ph idx="1" hasCustomPrompt="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endParaRPr lang="en-GB"/>
          </a:p>
        </p:txBody>
      </p:sp>
      <p:sp>
        <p:nvSpPr>
          <p:cNvPr id="3" name="Sisällön paikkamerkki 2"/>
          <p:cNvSpPr>
            <a:spLocks noGrp="1"/>
          </p:cNvSpPr>
          <p:nvPr>
            <p:ph sz="half" idx="1" hasCustomPrompt="1"/>
          </p:nvPr>
        </p:nvSpPr>
        <p:spPr>
          <a:xfrm>
            <a:off x="609600" y="1600201"/>
            <a:ext cx="5384800" cy="4525963"/>
          </a:xfrm>
        </p:spPr>
        <p:txBody>
          <a:bodyPr/>
          <a:lstStyle>
            <a:lvl1pPr>
              <a:defRPr sz="2000"/>
            </a:lvl1pPr>
            <a:lvl2pPr>
              <a:defRPr sz="1800"/>
            </a:lvl2pPr>
            <a:lvl3pPr>
              <a:defRPr sz="1800"/>
            </a:lvl3pPr>
            <a:lvl4pPr>
              <a:defRPr sz="1800"/>
            </a:lvl4pPr>
            <a:lvl5pPr marL="1828800" indent="0">
              <a:buNone/>
              <a:defRPr sz="18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p:txBody>
      </p:sp>
      <p:sp>
        <p:nvSpPr>
          <p:cNvPr id="4" name="Sisällön paikkamerkki 3"/>
          <p:cNvSpPr>
            <a:spLocks noGrp="1"/>
          </p:cNvSpPr>
          <p:nvPr>
            <p:ph sz="half" idx="2" hasCustomPrompt="1"/>
          </p:nvPr>
        </p:nvSpPr>
        <p:spPr>
          <a:xfrm>
            <a:off x="6197600" y="1600201"/>
            <a:ext cx="5384800" cy="4525963"/>
          </a:xfrm>
        </p:spPr>
        <p:txBody>
          <a:bodyPr/>
          <a:lstStyle>
            <a:lvl1pPr>
              <a:defRPr sz="2000"/>
            </a:lvl1pPr>
            <a:lvl2pPr>
              <a:defRPr sz="1800"/>
            </a:lvl2pPr>
            <a:lvl3pPr>
              <a:defRPr sz="1800"/>
            </a:lvl3pPr>
            <a:lvl4pPr>
              <a:defRPr sz="1800"/>
            </a:lvl4pPr>
            <a:lvl5pPr marL="1828800" indent="0">
              <a:buNone/>
              <a:defRPr sz="18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p:txBody>
      </p:sp>
      <p:sp>
        <p:nvSpPr>
          <p:cNvPr id="6" name="Alatunnisteen paikkamerkki 5"/>
          <p:cNvSpPr>
            <a:spLocks noGrp="1"/>
          </p:cNvSpPr>
          <p:nvPr>
            <p:ph type="ftr" sz="quarter" idx="11"/>
          </p:nvPr>
        </p:nvSpPr>
        <p:spPr/>
        <p:txBody>
          <a:bodyPr/>
          <a:lstStyle/>
          <a:p>
            <a:r>
              <a:rPr lang="en-GB"/>
              <a:t>Suomen Noutajakoirajärjestö ry</a:t>
            </a:r>
          </a:p>
        </p:txBody>
      </p:sp>
      <p:sp>
        <p:nvSpPr>
          <p:cNvPr id="7" name="Dian numeron paikkamerkki 6"/>
          <p:cNvSpPr>
            <a:spLocks noGrp="1"/>
          </p:cNvSpPr>
          <p:nvPr>
            <p:ph type="sldNum" sz="quarter" idx="12"/>
          </p:nvPr>
        </p:nvSpPr>
        <p:spPr>
          <a:xfrm>
            <a:off x="4667911" y="6448252"/>
            <a:ext cx="2844800" cy="365125"/>
          </a:xfrm>
          <a:prstGeom prst="rect">
            <a:avLst/>
          </a:prstGeom>
        </p:spPr>
        <p:txBody>
          <a:bodyPr/>
          <a:lstStyle/>
          <a:p>
            <a:fld id="{366638A8-621A-4C00-A42C-05EBB6FD942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a:t>Muokkaa perustyyl. napsautt.</a:t>
            </a:r>
            <a:endParaRPr lang="en-GB"/>
          </a:p>
        </p:txBody>
      </p:sp>
      <p:sp>
        <p:nvSpPr>
          <p:cNvPr id="3" name="Tekstin paikkamerkki 2"/>
          <p:cNvSpPr>
            <a:spLocks noGrp="1"/>
          </p:cNvSpPr>
          <p:nvPr>
            <p:ph type="body" idx="1"/>
          </p:nvPr>
        </p:nvSpPr>
        <p:spPr>
          <a:xfrm>
            <a:off x="609600" y="1535113"/>
            <a:ext cx="5386917"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4" name="Sisällön paikkamerkki 3"/>
          <p:cNvSpPr>
            <a:spLocks noGrp="1"/>
          </p:cNvSpPr>
          <p:nvPr>
            <p:ph sz="half" idx="2" hasCustomPrompt="1"/>
          </p:nvPr>
        </p:nvSpPr>
        <p:spPr>
          <a:xfrm>
            <a:off x="609600" y="2174875"/>
            <a:ext cx="5386917" cy="3951288"/>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p:txBody>
      </p:sp>
      <p:sp>
        <p:nvSpPr>
          <p:cNvPr id="5" name="Tekstin paikkamerkki 4"/>
          <p:cNvSpPr>
            <a:spLocks noGrp="1"/>
          </p:cNvSpPr>
          <p:nvPr>
            <p:ph type="body" sz="quarter" idx="3"/>
          </p:nvPr>
        </p:nvSpPr>
        <p:spPr>
          <a:xfrm>
            <a:off x="6193368" y="1535113"/>
            <a:ext cx="5389033"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6" name="Sisällön paikkamerkki 5"/>
          <p:cNvSpPr>
            <a:spLocks noGrp="1"/>
          </p:cNvSpPr>
          <p:nvPr>
            <p:ph sz="quarter" idx="4" hasCustomPrompt="1"/>
          </p:nvPr>
        </p:nvSpPr>
        <p:spPr>
          <a:xfrm>
            <a:off x="6193368" y="2174875"/>
            <a:ext cx="5389033" cy="3951288"/>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p:txBody>
      </p:sp>
      <p:sp>
        <p:nvSpPr>
          <p:cNvPr id="8" name="Alatunnisteen paikkamerkki 7"/>
          <p:cNvSpPr>
            <a:spLocks noGrp="1"/>
          </p:cNvSpPr>
          <p:nvPr>
            <p:ph type="ftr" sz="quarter" idx="11"/>
          </p:nvPr>
        </p:nvSpPr>
        <p:spPr/>
        <p:txBody>
          <a:bodyPr/>
          <a:lstStyle/>
          <a:p>
            <a:r>
              <a:rPr lang="en-GB"/>
              <a:t>Suomen Noutajakoirajärjestö ry</a:t>
            </a:r>
          </a:p>
        </p:txBody>
      </p:sp>
      <p:sp>
        <p:nvSpPr>
          <p:cNvPr id="9" name="Dian numeron paikkamerkki 8"/>
          <p:cNvSpPr>
            <a:spLocks noGrp="1"/>
          </p:cNvSpPr>
          <p:nvPr>
            <p:ph type="sldNum" sz="quarter" idx="12"/>
          </p:nvPr>
        </p:nvSpPr>
        <p:spPr>
          <a:xfrm>
            <a:off x="4667911" y="6448252"/>
            <a:ext cx="2844800" cy="365125"/>
          </a:xfrm>
          <a:prstGeom prst="rect">
            <a:avLst/>
          </a:prstGeom>
        </p:spPr>
        <p:txBody>
          <a:bodyPr/>
          <a:lstStyle/>
          <a:p>
            <a:fld id="{366638A8-621A-4C00-A42C-05EBB6FD942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endParaRPr lang="en-GB"/>
          </a:p>
        </p:txBody>
      </p:sp>
      <p:sp>
        <p:nvSpPr>
          <p:cNvPr id="4" name="Alatunnisteen paikkamerkki 3"/>
          <p:cNvSpPr>
            <a:spLocks noGrp="1"/>
          </p:cNvSpPr>
          <p:nvPr>
            <p:ph type="ftr" sz="quarter" idx="11"/>
          </p:nvPr>
        </p:nvSpPr>
        <p:spPr/>
        <p:txBody>
          <a:bodyPr/>
          <a:lstStyle/>
          <a:p>
            <a:r>
              <a:rPr lang="en-GB"/>
              <a:t>Suomen Noutajakoirajärjestö ry</a:t>
            </a:r>
          </a:p>
        </p:txBody>
      </p:sp>
      <p:sp>
        <p:nvSpPr>
          <p:cNvPr id="5" name="Dian numeron paikkamerkki 4"/>
          <p:cNvSpPr>
            <a:spLocks noGrp="1"/>
          </p:cNvSpPr>
          <p:nvPr>
            <p:ph type="sldNum" sz="quarter" idx="12"/>
          </p:nvPr>
        </p:nvSpPr>
        <p:spPr>
          <a:xfrm>
            <a:off x="4667911" y="6448252"/>
            <a:ext cx="2844800" cy="365125"/>
          </a:xfrm>
          <a:prstGeom prst="rect">
            <a:avLst/>
          </a:prstGeom>
        </p:spPr>
        <p:txBody>
          <a:bodyPr/>
          <a:lstStyle/>
          <a:p>
            <a:fld id="{366638A8-621A-4C00-A42C-05EBB6FD942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3" name="Alatunnisteen paikkamerkki 2"/>
          <p:cNvSpPr>
            <a:spLocks noGrp="1"/>
          </p:cNvSpPr>
          <p:nvPr>
            <p:ph type="ftr" sz="quarter" idx="11"/>
          </p:nvPr>
        </p:nvSpPr>
        <p:spPr/>
        <p:txBody>
          <a:bodyPr/>
          <a:lstStyle/>
          <a:p>
            <a:r>
              <a:rPr lang="en-GB"/>
              <a:t>Suomen Noutajakoirajärjestö ry</a:t>
            </a:r>
          </a:p>
        </p:txBody>
      </p:sp>
      <p:sp>
        <p:nvSpPr>
          <p:cNvPr id="4" name="Dian numeron paikkamerkki 3"/>
          <p:cNvSpPr>
            <a:spLocks noGrp="1"/>
          </p:cNvSpPr>
          <p:nvPr>
            <p:ph type="sldNum" sz="quarter" idx="12"/>
          </p:nvPr>
        </p:nvSpPr>
        <p:spPr>
          <a:xfrm>
            <a:off x="4667911" y="6448252"/>
            <a:ext cx="2844800" cy="365125"/>
          </a:xfrm>
          <a:prstGeom prst="rect">
            <a:avLst/>
          </a:prstGeom>
        </p:spPr>
        <p:txBody>
          <a:bodyPr/>
          <a:lstStyle/>
          <a:p>
            <a:fld id="{366638A8-621A-4C00-A42C-05EBB6FD942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FACEF3-3017-3CD4-50C0-B828C8498736}"/>
              </a:ext>
            </a:extLst>
          </p:cNvPr>
          <p:cNvSpPr/>
          <p:nvPr userDrawn="1"/>
        </p:nvSpPr>
        <p:spPr>
          <a:xfrm>
            <a:off x="-640" y="-3059"/>
            <a:ext cx="8814165" cy="1137599"/>
          </a:xfrm>
          <a:prstGeom prst="rect">
            <a:avLst/>
          </a:prstGeom>
          <a:solidFill>
            <a:srgbClr val="A1A69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Otsikon paikkamerkki 1"/>
          <p:cNvSpPr>
            <a:spLocks noGrp="1"/>
          </p:cNvSpPr>
          <p:nvPr>
            <p:ph type="title"/>
          </p:nvPr>
        </p:nvSpPr>
        <p:spPr>
          <a:xfrm>
            <a:off x="609601" y="44625"/>
            <a:ext cx="7070887" cy="1034130"/>
          </a:xfrm>
          <a:prstGeom prst="rect">
            <a:avLst/>
          </a:prstGeom>
        </p:spPr>
        <p:txBody>
          <a:bodyPr vert="horz" lIns="36000" tIns="36000" rIns="36000" bIns="36000" rtlCol="0" anchor="ctr">
            <a:normAutofit/>
          </a:bodyPr>
          <a:lstStyle/>
          <a:p>
            <a:r>
              <a:rPr lang="fi-FI" dirty="0"/>
              <a:t>Muokkaa </a:t>
            </a:r>
            <a:r>
              <a:rPr lang="fi-FI" dirty="0" err="1"/>
              <a:t>perustyyl</a:t>
            </a:r>
            <a:r>
              <a:rPr lang="fi-FI" dirty="0"/>
              <a:t>. </a:t>
            </a:r>
            <a:r>
              <a:rPr lang="fi-FI" dirty="0" err="1"/>
              <a:t>napsautt</a:t>
            </a:r>
            <a:r>
              <a:rPr lang="fi-FI" dirty="0"/>
              <a:t>.</a:t>
            </a:r>
            <a:endParaRPr lang="en-GB" dirty="0"/>
          </a:p>
        </p:txBody>
      </p:sp>
      <p:sp>
        <p:nvSpPr>
          <p:cNvPr id="3" name="Tekstin paikkamerkki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
        <p:nvSpPr>
          <p:cNvPr id="5" name="Alatunnisteen paikkamerkki 4"/>
          <p:cNvSpPr>
            <a:spLocks noGrp="1"/>
          </p:cNvSpPr>
          <p:nvPr>
            <p:ph type="ftr" sz="quarter" idx="3"/>
          </p:nvPr>
        </p:nvSpPr>
        <p:spPr>
          <a:xfrm>
            <a:off x="7899829" y="6448252"/>
            <a:ext cx="3860800" cy="365125"/>
          </a:xfrm>
          <a:prstGeom prst="rect">
            <a:avLst/>
          </a:prstGeom>
        </p:spPr>
        <p:txBody>
          <a:bodyPr vert="horz" lIns="91440" tIns="45720" rIns="91440" bIns="45720" rtlCol="0" anchor="b" anchorCtr="0"/>
          <a:lstStyle>
            <a:lvl1pPr algn="r">
              <a:defRPr sz="1000">
                <a:solidFill>
                  <a:schemeClr val="tx1"/>
                </a:solidFill>
              </a:defRPr>
            </a:lvl1pPr>
          </a:lstStyle>
          <a:p>
            <a:r>
              <a:rPr lang="fi-FI" dirty="0"/>
              <a:t>Suomen Noutajakoirajärjestö ry</a:t>
            </a:r>
          </a:p>
        </p:txBody>
      </p:sp>
      <p:pic>
        <p:nvPicPr>
          <p:cNvPr id="17" name="Picture 16" descr="A group of dogs in a row&#10;&#10;Description automatically generated">
            <a:extLst>
              <a:ext uri="{FF2B5EF4-FFF2-40B4-BE49-F238E27FC236}">
                <a16:creationId xmlns:a16="http://schemas.microsoft.com/office/drawing/2014/main" id="{5145461C-DF14-EFF8-BB8D-F38E0A4661FE}"/>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b="25407"/>
          <a:stretch/>
        </p:blipFill>
        <p:spPr>
          <a:xfrm>
            <a:off x="8746070" y="3342"/>
            <a:ext cx="3449948" cy="1131685"/>
          </a:xfrm>
          <a:prstGeom prst="rect">
            <a:avLst/>
          </a:prstGeom>
        </p:spPr>
      </p:pic>
      <p:pic>
        <p:nvPicPr>
          <p:cNvPr id="20" name="Picture 19" descr="A group of dogs in a row&#10;&#10;Description automatically generated">
            <a:extLst>
              <a:ext uri="{FF2B5EF4-FFF2-40B4-BE49-F238E27FC236}">
                <a16:creationId xmlns:a16="http://schemas.microsoft.com/office/drawing/2014/main" id="{1829682B-2F2E-3FC9-A1DB-1A9E0620617F}"/>
              </a:ext>
            </a:extLst>
          </p:cNvPr>
          <p:cNvPicPr>
            <a:picLocks noChangeAspect="1"/>
          </p:cNvPicPr>
          <p:nvPr userDrawn="1"/>
        </p:nvPicPr>
        <p:blipFill rotWithShape="1">
          <a:blip r:embed="rId9" cstate="print">
            <a:extLst>
              <a:ext uri="{28A0092B-C50C-407E-A947-70E740481C1C}">
                <a14:useLocalDpi xmlns:a14="http://schemas.microsoft.com/office/drawing/2010/main" val="0"/>
              </a:ext>
            </a:extLst>
          </a:blip>
          <a:srcRect l="14284" t="76429" r="19051" b="9639"/>
          <a:stretch/>
        </p:blipFill>
        <p:spPr>
          <a:xfrm>
            <a:off x="8813525" y="1145655"/>
            <a:ext cx="3386129" cy="31097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Lst>
  <p:hf sldNum="0" hdr="0" ftr="0" dt="0"/>
  <p:txStyles>
    <p:titleStyle>
      <a:lvl1pPr algn="l" defTabSz="914400" rtl="0" eaLnBrk="1" latinLnBrk="0" hangingPunct="1">
        <a:spcBef>
          <a:spcPct val="0"/>
        </a:spcBef>
        <a:buNone/>
        <a:defRPr sz="24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Calibri"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SzPct val="120000"/>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SzPct val="60000"/>
        <a:buFont typeface="Courier New" pitchFamily="49" charset="0"/>
        <a:buChar char="o"/>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84479-EB36-B12E-C273-4B5E0C4B9BC8}"/>
              </a:ext>
            </a:extLst>
          </p:cNvPr>
          <p:cNvSpPr>
            <a:spLocks noGrp="1"/>
          </p:cNvSpPr>
          <p:nvPr>
            <p:ph type="ctrTitle"/>
          </p:nvPr>
        </p:nvSpPr>
        <p:spPr/>
        <p:txBody>
          <a:bodyPr/>
          <a:lstStyle/>
          <a:p>
            <a:r>
              <a:rPr lang="fi-FI" dirty="0"/>
              <a:t>Vuoden 2025 koulutuspäivien palautekyselyn kooste</a:t>
            </a:r>
            <a:endParaRPr lang="en-US" dirty="0"/>
          </a:p>
        </p:txBody>
      </p:sp>
      <p:sp>
        <p:nvSpPr>
          <p:cNvPr id="3" name="Subtitle 2">
            <a:extLst>
              <a:ext uri="{FF2B5EF4-FFF2-40B4-BE49-F238E27FC236}">
                <a16:creationId xmlns:a16="http://schemas.microsoft.com/office/drawing/2014/main" id="{31B1459D-0ED5-0CB7-ADE1-FE18076FC79E}"/>
              </a:ext>
            </a:extLst>
          </p:cNvPr>
          <p:cNvSpPr>
            <a:spLocks noGrp="1"/>
          </p:cNvSpPr>
          <p:nvPr>
            <p:ph type="subTitle" idx="1"/>
          </p:nvPr>
        </p:nvSpPr>
        <p:spPr/>
        <p:txBody>
          <a:bodyPr/>
          <a:lstStyle/>
          <a:p>
            <a:r>
              <a:rPr lang="fi-FI" dirty="0"/>
              <a:t>Sanna </a:t>
            </a:r>
            <a:r>
              <a:rPr lang="fi-FI" dirty="0" err="1"/>
              <a:t>Sierilä</a:t>
            </a:r>
            <a:endParaRPr lang="en-US" dirty="0"/>
          </a:p>
        </p:txBody>
      </p:sp>
    </p:spTree>
    <p:extLst>
      <p:ext uri="{BB962C8B-B14F-4D97-AF65-F5344CB8AC3E}">
        <p14:creationId xmlns:p14="http://schemas.microsoft.com/office/powerpoint/2010/main" val="24518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AB7F1F-8D93-9D88-785B-347A235256AC}"/>
              </a:ext>
            </a:extLst>
          </p:cNvPr>
          <p:cNvSpPr>
            <a:spLocks noGrp="1"/>
          </p:cNvSpPr>
          <p:nvPr>
            <p:ph type="title"/>
          </p:nvPr>
        </p:nvSpPr>
        <p:spPr/>
        <p:txBody>
          <a:bodyPr/>
          <a:lstStyle/>
          <a:p>
            <a:r>
              <a:rPr lang="fi-FI" dirty="0"/>
              <a:t>Yleistä</a:t>
            </a:r>
            <a:endParaRPr lang="en-US" dirty="0"/>
          </a:p>
        </p:txBody>
      </p:sp>
      <p:sp>
        <p:nvSpPr>
          <p:cNvPr id="4" name="Content Placeholder 3">
            <a:extLst>
              <a:ext uri="{FF2B5EF4-FFF2-40B4-BE49-F238E27FC236}">
                <a16:creationId xmlns:a16="http://schemas.microsoft.com/office/drawing/2014/main" id="{3D69D2DE-A98D-5AD5-8D9F-BD28E1859D03}"/>
              </a:ext>
            </a:extLst>
          </p:cNvPr>
          <p:cNvSpPr>
            <a:spLocks noGrp="1"/>
          </p:cNvSpPr>
          <p:nvPr>
            <p:ph idx="1"/>
          </p:nvPr>
        </p:nvSpPr>
        <p:spPr/>
        <p:txBody>
          <a:bodyPr/>
          <a:lstStyle/>
          <a:p>
            <a:r>
              <a:rPr lang="fi-FI" dirty="0"/>
              <a:t>23 vastausta</a:t>
            </a:r>
          </a:p>
          <a:p>
            <a:pPr lvl="1"/>
            <a:r>
              <a:rPr lang="fi-FI" dirty="0"/>
              <a:t>78 % vastanneista (18 hlö) osallistui tämän vuoden koulutuspäiville		</a:t>
            </a:r>
          </a:p>
          <a:p>
            <a:pPr lvl="1"/>
            <a:r>
              <a:rPr lang="fi-FI" dirty="0"/>
              <a:t>83 % vastanneista (19 hlö) ollut mukana yhdistystoiminnassa yli viisi vuotta</a:t>
            </a:r>
          </a:p>
          <a:p>
            <a:r>
              <a:rPr lang="fi-FI" dirty="0"/>
              <a:t>Vastanneilla monenlaisia rooleja yhdistyksessä</a:t>
            </a:r>
          </a:p>
          <a:p>
            <a:pPr lvl="1"/>
            <a:r>
              <a:rPr lang="fi-FI" dirty="0"/>
              <a:t>4 x puheenjohtaja tai varapuheenjohtaja</a:t>
            </a:r>
          </a:p>
          <a:p>
            <a:pPr lvl="1"/>
            <a:r>
              <a:rPr lang="fi-FI" dirty="0"/>
              <a:t>4 x sihteeri</a:t>
            </a:r>
          </a:p>
          <a:p>
            <a:pPr lvl="1"/>
            <a:r>
              <a:rPr lang="fi-FI" dirty="0"/>
              <a:t>1 x jäsensihteeri</a:t>
            </a:r>
          </a:p>
          <a:p>
            <a:pPr lvl="1"/>
            <a:r>
              <a:rPr lang="fi-FI" dirty="0"/>
              <a:t>8 x hallituksen jäsen tai varajäsen</a:t>
            </a:r>
          </a:p>
          <a:p>
            <a:pPr lvl="1"/>
            <a:r>
              <a:rPr lang="fi-FI" dirty="0"/>
              <a:t>5 x toimikunnan puheenjohtaja</a:t>
            </a:r>
          </a:p>
          <a:p>
            <a:pPr lvl="1"/>
            <a:r>
              <a:rPr lang="fi-FI" dirty="0"/>
              <a:t>7 x aktiivinen </a:t>
            </a:r>
            <a:r>
              <a:rPr lang="fi-FI" dirty="0" err="1"/>
              <a:t>talkoilija</a:t>
            </a:r>
            <a:endParaRPr lang="fi-FI" dirty="0"/>
          </a:p>
          <a:p>
            <a:pPr lvl="1"/>
            <a:r>
              <a:rPr lang="fi-FI" dirty="0"/>
              <a:t>3 x muu vastuutehtävä</a:t>
            </a:r>
          </a:p>
          <a:p>
            <a:pPr marL="457200" lvl="1" indent="0">
              <a:buNone/>
            </a:pPr>
            <a:endParaRPr lang="en-US" dirty="0"/>
          </a:p>
          <a:p>
            <a:pPr lvl="1"/>
            <a:endParaRPr lang="en-US" dirty="0"/>
          </a:p>
        </p:txBody>
      </p:sp>
    </p:spTree>
    <p:extLst>
      <p:ext uri="{BB962C8B-B14F-4D97-AF65-F5344CB8AC3E}">
        <p14:creationId xmlns:p14="http://schemas.microsoft.com/office/powerpoint/2010/main" val="3631168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C9D33-C0DB-C437-ED92-52EC6DAB4D67}"/>
              </a:ext>
            </a:extLst>
          </p:cNvPr>
          <p:cNvSpPr>
            <a:spLocks noGrp="1"/>
          </p:cNvSpPr>
          <p:nvPr>
            <p:ph type="title"/>
          </p:nvPr>
        </p:nvSpPr>
        <p:spPr/>
        <p:txBody>
          <a:bodyPr/>
          <a:lstStyle/>
          <a:p>
            <a:r>
              <a:rPr lang="fi-FI" dirty="0"/>
              <a:t>Osioiden arvosanat</a:t>
            </a:r>
            <a:endParaRPr lang="en-US" dirty="0"/>
          </a:p>
        </p:txBody>
      </p:sp>
      <p:graphicFrame>
        <p:nvGraphicFramePr>
          <p:cNvPr id="4" name="Chart 3">
            <a:extLst>
              <a:ext uri="{FF2B5EF4-FFF2-40B4-BE49-F238E27FC236}">
                <a16:creationId xmlns:a16="http://schemas.microsoft.com/office/drawing/2014/main" id="{73119189-4146-4CAF-A3F2-6BF0345BFB96}"/>
              </a:ext>
            </a:extLst>
          </p:cNvPr>
          <p:cNvGraphicFramePr>
            <a:graphicFrameLocks/>
          </p:cNvGraphicFramePr>
          <p:nvPr>
            <p:extLst>
              <p:ext uri="{D42A27DB-BD31-4B8C-83A1-F6EECF244321}">
                <p14:modId xmlns:p14="http://schemas.microsoft.com/office/powerpoint/2010/main" val="1105375232"/>
              </p:ext>
            </p:extLst>
          </p:nvPr>
        </p:nvGraphicFramePr>
        <p:xfrm>
          <a:off x="1433512" y="2041350"/>
          <a:ext cx="9324975" cy="47720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0303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BD7A42-C63F-8700-AD0A-4CE10DC66E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FB09BE-B1CC-EE33-A5E0-E6B9D674CEC3}"/>
              </a:ext>
            </a:extLst>
          </p:cNvPr>
          <p:cNvSpPr>
            <a:spLocks noGrp="1"/>
          </p:cNvSpPr>
          <p:nvPr>
            <p:ph type="title"/>
          </p:nvPr>
        </p:nvSpPr>
        <p:spPr/>
        <p:txBody>
          <a:bodyPr/>
          <a:lstStyle/>
          <a:p>
            <a:r>
              <a:rPr lang="fi-FI" dirty="0"/>
              <a:t>Osioiden arvosanat</a:t>
            </a:r>
            <a:endParaRPr lang="en-US" dirty="0"/>
          </a:p>
        </p:txBody>
      </p:sp>
      <p:graphicFrame>
        <p:nvGraphicFramePr>
          <p:cNvPr id="3" name="Chart 2">
            <a:extLst>
              <a:ext uri="{FF2B5EF4-FFF2-40B4-BE49-F238E27FC236}">
                <a16:creationId xmlns:a16="http://schemas.microsoft.com/office/drawing/2014/main" id="{76882FFF-152F-4C1A-BF2A-7720FF023C2F}"/>
              </a:ext>
            </a:extLst>
          </p:cNvPr>
          <p:cNvGraphicFramePr>
            <a:graphicFrameLocks/>
          </p:cNvGraphicFramePr>
          <p:nvPr>
            <p:extLst>
              <p:ext uri="{D42A27DB-BD31-4B8C-83A1-F6EECF244321}">
                <p14:modId xmlns:p14="http://schemas.microsoft.com/office/powerpoint/2010/main" val="536439696"/>
              </p:ext>
            </p:extLst>
          </p:nvPr>
        </p:nvGraphicFramePr>
        <p:xfrm>
          <a:off x="1433512" y="2041350"/>
          <a:ext cx="9324975" cy="47720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73423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A7493-7C4D-17F6-365C-B81E18F9C197}"/>
              </a:ext>
            </a:extLst>
          </p:cNvPr>
          <p:cNvSpPr>
            <a:spLocks noGrp="1"/>
          </p:cNvSpPr>
          <p:nvPr>
            <p:ph type="title"/>
          </p:nvPr>
        </p:nvSpPr>
        <p:spPr/>
        <p:txBody>
          <a:bodyPr/>
          <a:lstStyle/>
          <a:p>
            <a:r>
              <a:rPr lang="fi-FI" dirty="0"/>
              <a:t>Ruusuja koulutuspäivistä</a:t>
            </a:r>
            <a:endParaRPr lang="en-US" dirty="0"/>
          </a:p>
        </p:txBody>
      </p:sp>
      <p:sp>
        <p:nvSpPr>
          <p:cNvPr id="3" name="Content Placeholder 2">
            <a:extLst>
              <a:ext uri="{FF2B5EF4-FFF2-40B4-BE49-F238E27FC236}">
                <a16:creationId xmlns:a16="http://schemas.microsoft.com/office/drawing/2014/main" id="{D67DB886-3AA5-4898-5D65-C88168C368AB}"/>
              </a:ext>
            </a:extLst>
          </p:cNvPr>
          <p:cNvSpPr>
            <a:spLocks noGrp="1"/>
          </p:cNvSpPr>
          <p:nvPr>
            <p:ph idx="1"/>
          </p:nvPr>
        </p:nvSpPr>
        <p:spPr>
          <a:xfrm>
            <a:off x="609600" y="1600201"/>
            <a:ext cx="10972800" cy="5213174"/>
          </a:xfrm>
        </p:spPr>
        <p:txBody>
          <a:bodyPr>
            <a:normAutofit fontScale="92500" lnSpcReduction="10000"/>
          </a:bodyPr>
          <a:lstStyle/>
          <a:p>
            <a:r>
              <a:rPr lang="fi-FI" dirty="0"/>
              <a:t>Ihan hyvä ohjelma, tosin tuo </a:t>
            </a:r>
            <a:r>
              <a:rPr lang="fi-FI" dirty="0" err="1"/>
              <a:t>Nomen</a:t>
            </a:r>
            <a:r>
              <a:rPr lang="fi-FI" dirty="0"/>
              <a:t> osuus olisi voinut olla pidempi.</a:t>
            </a:r>
          </a:p>
          <a:p>
            <a:r>
              <a:rPr lang="fi-FI" dirty="0"/>
              <a:t>Kiinnostavat aiheet, luennot olivat sopivan pitkiä ja mukava kun osallistujat </a:t>
            </a:r>
            <a:r>
              <a:rPr lang="fi-FI" dirty="0" err="1"/>
              <a:t>osallistettiin</a:t>
            </a:r>
            <a:r>
              <a:rPr lang="fi-FI" dirty="0"/>
              <a:t> niin hyvin. Etenkin arkistointiin liittyvästä luennosta on apua muuhunkin elämään!</a:t>
            </a:r>
          </a:p>
          <a:p>
            <a:r>
              <a:rPr lang="fi-FI" dirty="0"/>
              <a:t>Ohjelma oli hyvä ja kattavasti käsiteltiin yhdistystoiminnan tärkeimpiä osa-alueita. vaikka asiat ovatkin tuttuja, antaa niiden yhdessä pohtiminen silti buustia omalle toiminnalle.</a:t>
            </a:r>
          </a:p>
          <a:p>
            <a:r>
              <a:rPr lang="fi-FI" dirty="0"/>
              <a:t>Näitä tarvitaan ja jos on uusia mukana niin todella hyvää tietoa, kuten myös vanhoille. Itselle tärkeä myös tietää, että saa tarpeen mukaan vertaistukea ja tukea </a:t>
            </a:r>
            <a:r>
              <a:rPr lang="fi-FI" dirty="0" err="1"/>
              <a:t>SNJ:ltä</a:t>
            </a:r>
            <a:r>
              <a:rPr lang="fi-FI" dirty="0"/>
              <a:t>. Todella tärkeä tapahtuma!</a:t>
            </a:r>
          </a:p>
          <a:p>
            <a:r>
              <a:rPr lang="fi-FI" dirty="0"/>
              <a:t>Luennot, ruokailut ja iltaohjelma sujuivat hyvin.</a:t>
            </a:r>
          </a:p>
          <a:p>
            <a:r>
              <a:rPr lang="fi-FI" dirty="0"/>
              <a:t>Hyvää keskustelua ja ajatusten vaihtoa. Keskustelulle oli varattu myös tilaa.</a:t>
            </a:r>
          </a:p>
          <a:p>
            <a:r>
              <a:rPr lang="fi-FI" dirty="0"/>
              <a:t>Ohjelma oli parempi kuin miltä paperilla näytti, joten jatkossa voisi ehkä kiinnittää enemmän huomiota eri osioiden sisällön avaamiseen. Mukavasti aikaa ja tilaa keskusteluille, mikä on ehkä koulutuspäivien tärkeintä antia. Kiva iltaohjelma!</a:t>
            </a:r>
          </a:p>
          <a:p>
            <a:r>
              <a:rPr lang="fi-FI" dirty="0"/>
              <a:t>Aiheet olivat hyvät ja ainakin itselle ajankohtaiset. Ajatusten vaihto toisten yhdistysten aktiivien kanssa oli antoisaa. Hävitä viisaasti oli todella hyvä. </a:t>
            </a:r>
          </a:p>
          <a:p>
            <a:r>
              <a:rPr lang="fi-FI" dirty="0"/>
              <a:t>Monipuolinen ohjelma, asiansa osaavat puhujat. Hyvä ja riittävä ruokailu.</a:t>
            </a:r>
          </a:p>
          <a:p>
            <a:r>
              <a:rPr lang="fi-FI" dirty="0"/>
              <a:t>Mielenkiintoinen, monipuolinen ja ajankohtainen ohjelma. Ensikertalaisen saitte tuntemaan olonsa tosi mukavaksi ja tervetulleeksi.</a:t>
            </a:r>
            <a:endParaRPr lang="en-US" dirty="0"/>
          </a:p>
        </p:txBody>
      </p:sp>
    </p:spTree>
    <p:extLst>
      <p:ext uri="{BB962C8B-B14F-4D97-AF65-F5344CB8AC3E}">
        <p14:creationId xmlns:p14="http://schemas.microsoft.com/office/powerpoint/2010/main" val="136557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A71E0-4D83-7DF4-FD14-632210443BC6}"/>
              </a:ext>
            </a:extLst>
          </p:cNvPr>
          <p:cNvSpPr>
            <a:spLocks noGrp="1"/>
          </p:cNvSpPr>
          <p:nvPr>
            <p:ph type="title"/>
          </p:nvPr>
        </p:nvSpPr>
        <p:spPr/>
        <p:txBody>
          <a:bodyPr/>
          <a:lstStyle/>
          <a:p>
            <a:r>
              <a:rPr lang="fi-FI" dirty="0"/>
              <a:t>Risuja koulutuspäivistä</a:t>
            </a:r>
            <a:endParaRPr lang="en-US" dirty="0"/>
          </a:p>
        </p:txBody>
      </p:sp>
      <p:sp>
        <p:nvSpPr>
          <p:cNvPr id="3" name="Content Placeholder 2">
            <a:extLst>
              <a:ext uri="{FF2B5EF4-FFF2-40B4-BE49-F238E27FC236}">
                <a16:creationId xmlns:a16="http://schemas.microsoft.com/office/drawing/2014/main" id="{804FC48B-0A67-BCD9-45A0-6E8905CE620A}"/>
              </a:ext>
            </a:extLst>
          </p:cNvPr>
          <p:cNvSpPr>
            <a:spLocks noGrp="1"/>
          </p:cNvSpPr>
          <p:nvPr>
            <p:ph idx="1"/>
          </p:nvPr>
        </p:nvSpPr>
        <p:spPr>
          <a:xfrm>
            <a:off x="609600" y="1600201"/>
            <a:ext cx="10972800" cy="5213174"/>
          </a:xfrm>
        </p:spPr>
        <p:txBody>
          <a:bodyPr>
            <a:normAutofit fontScale="85000" lnSpcReduction="20000"/>
          </a:bodyPr>
          <a:lstStyle/>
          <a:p>
            <a:r>
              <a:rPr lang="fi-FI" dirty="0"/>
              <a:t>Ohjelma oli niin huono etten halunnut osallistua.</a:t>
            </a:r>
          </a:p>
          <a:p>
            <a:r>
              <a:rPr lang="fi-FI" dirty="0"/>
              <a:t>Aiemmin on ollut aiheita, jotka ovat sopineet myös pelkästään harrastajille. Näille toivoisin paluuta! Tai jos ei koulutuspäivien yhteyteen, niin ehkä sitten teemoja ympäri vuoden?</a:t>
            </a:r>
          </a:p>
          <a:p>
            <a:r>
              <a:rPr lang="fi-FI" dirty="0"/>
              <a:t>Ohjelma oli aiheiden ja ennakkoarvion perusteella niin heikko (ei oikein mitään pitkään harrastaneille), että se sai jäämään päiviltä pois, etenkin kun tänä vuonna matkaa oli paljon.</a:t>
            </a:r>
          </a:p>
          <a:p>
            <a:r>
              <a:rPr lang="fi-FI" dirty="0"/>
              <a:t>Ei varsinaisesti risuja, mutta markkinointi jäi hieman myöhäiselle ja ehkäpä se on osa syynä ettei koulutuspäiville saatu ihan kaikkialta Suomesta väkeä. Olisi hienoa, jos jotenkin voisi nostaa päivien mainetta sillä aiheet olivat paperilla paljon kuivempia ja mitäänsanomattomampia mitä ne todellisuudessa olivat.</a:t>
            </a:r>
          </a:p>
          <a:p>
            <a:r>
              <a:rPr lang="fi-FI" dirty="0"/>
              <a:t>Olisin kaivannut etukäteen lähetettyyn ohjelmaan tietoja siitä missä kokoonnutaan ja missä tiloissa eri luennot pidetään. Nyt tuntui olevan hakuammuntaa milloin mihinkin tilaan piti siirtyä.</a:t>
            </a:r>
          </a:p>
          <a:p>
            <a:r>
              <a:rPr lang="fi-FI" dirty="0"/>
              <a:t>Info missä tilassa ollaan oli sekavaa tai sitä ei ollut ollenkaan.</a:t>
            </a:r>
          </a:p>
          <a:p>
            <a:r>
              <a:rPr lang="fi-FI" dirty="0"/>
              <a:t>Osioiden sisältöä olisi ollut hyvä avata enemmän. Osallistujien "hyysääminen" oli nyt vähän vajavaista (esim. vastaanotto, tilaisuuden päättäminen).</a:t>
            </a:r>
          </a:p>
          <a:p>
            <a:r>
              <a:rPr lang="fi-FI" dirty="0"/>
              <a:t>Esimerkiksi </a:t>
            </a:r>
            <a:r>
              <a:rPr lang="fi-FI" dirty="0" err="1"/>
              <a:t>Tobinan</a:t>
            </a:r>
            <a:r>
              <a:rPr lang="fi-FI" dirty="0"/>
              <a:t> rodunomaisten kokeiden järjestäminen oli aiheeltaan erinomainen ja </a:t>
            </a:r>
            <a:r>
              <a:rPr lang="fi-FI" dirty="0" err="1"/>
              <a:t>Tobinahan</a:t>
            </a:r>
            <a:r>
              <a:rPr lang="fi-FI" dirty="0"/>
              <a:t> voisi asiasta puhua varmasti koko päivän. Mutta toteutus hiukan ontui kun mietittiin asioita ryhmissä, tästä ei oikein jäänyt mitään kättä pidempää kotiin viemiseksi. </a:t>
            </a:r>
            <a:r>
              <a:rPr lang="fi-FI" dirty="0" err="1"/>
              <a:t>Tobinan</a:t>
            </a:r>
            <a:r>
              <a:rPr lang="fi-FI" dirty="0"/>
              <a:t> osuus jäi liian lyhyeksi eikä saatu oikein koottua asioita. Ehkä lauantai oli vähän turhan pitkä päivä varsinkin meille, jotka jouduttiin lähtemään kotoa aamukuudelta. Olisiko ohjelmaa voinut hieman tiivistää ja aloittaa ruokailun puoli tuntia tai tunnin aiemmin?</a:t>
            </a:r>
          </a:p>
          <a:p>
            <a:r>
              <a:rPr lang="fi-FI" dirty="0"/>
              <a:t>Ainoa pieni miinus oli juomatarjoilu päivällisillä, ei ollut selvästi tiedotettu että muut juomat, kuin vesi, maksetaan itse. Käytäntö siis on enemmän kuin ok, mutta selvästi siitä ei ollut tietoa kaikilla.</a:t>
            </a:r>
          </a:p>
          <a:p>
            <a:r>
              <a:rPr lang="fi-FI" dirty="0"/>
              <a:t>Markkinoitte yhdistysten aktiiveille ja ohjelma olikin ihan muuta....</a:t>
            </a:r>
            <a:endParaRPr lang="en-US" dirty="0"/>
          </a:p>
        </p:txBody>
      </p:sp>
    </p:spTree>
    <p:extLst>
      <p:ext uri="{BB962C8B-B14F-4D97-AF65-F5344CB8AC3E}">
        <p14:creationId xmlns:p14="http://schemas.microsoft.com/office/powerpoint/2010/main" val="620468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CC9C8-9276-CA91-E3F1-5ABDA9F4B50C}"/>
              </a:ext>
            </a:extLst>
          </p:cNvPr>
          <p:cNvSpPr>
            <a:spLocks noGrp="1"/>
          </p:cNvSpPr>
          <p:nvPr>
            <p:ph type="title"/>
          </p:nvPr>
        </p:nvSpPr>
        <p:spPr/>
        <p:txBody>
          <a:bodyPr/>
          <a:lstStyle/>
          <a:p>
            <a:r>
              <a:rPr lang="fi-FI" dirty="0"/>
              <a:t>Ohjelmatoiveita tuleville vuosille</a:t>
            </a:r>
            <a:endParaRPr lang="en-US" dirty="0"/>
          </a:p>
        </p:txBody>
      </p:sp>
      <p:sp>
        <p:nvSpPr>
          <p:cNvPr id="3" name="Content Placeholder 2">
            <a:extLst>
              <a:ext uri="{FF2B5EF4-FFF2-40B4-BE49-F238E27FC236}">
                <a16:creationId xmlns:a16="http://schemas.microsoft.com/office/drawing/2014/main" id="{C3884C8D-E231-7BBE-7CFF-C6B8DFC7E9FB}"/>
              </a:ext>
            </a:extLst>
          </p:cNvPr>
          <p:cNvSpPr>
            <a:spLocks noGrp="1"/>
          </p:cNvSpPr>
          <p:nvPr>
            <p:ph idx="1"/>
          </p:nvPr>
        </p:nvSpPr>
        <p:spPr>
          <a:xfrm>
            <a:off x="609600" y="1600201"/>
            <a:ext cx="10972800" cy="5213174"/>
          </a:xfrm>
        </p:spPr>
        <p:txBody>
          <a:bodyPr>
            <a:normAutofit fontScale="77500" lnSpcReduction="20000"/>
          </a:bodyPr>
          <a:lstStyle/>
          <a:p>
            <a:r>
              <a:rPr lang="fi-FI" dirty="0"/>
              <a:t>Koesihteereiden ja koevastaavien tapaamisia. Luentoja koiran lihashuollosta ja hyvinvoinnista. Luento kouluttamisesta. Miten koira oppii?</a:t>
            </a:r>
          </a:p>
          <a:p>
            <a:r>
              <a:rPr lang="fi-FI" dirty="0"/>
              <a:t>Parhaat koulutuspäivät pidettiin Tallukassa Vääksyssä. Ilmainen parkki, hyvä ruoka ja erinomainen ohjelma. Yöpymisistä en tiedä kun en ole koskaan ollut. Olisiko Asikkalan </a:t>
            </a:r>
            <a:r>
              <a:rPr lang="fi-FI" dirty="0" err="1"/>
              <a:t>Lehmonkärki</a:t>
            </a:r>
            <a:r>
              <a:rPr lang="fi-FI" dirty="0"/>
              <a:t> jatkossa kokeilemisen arvoinen paikka? Ainakin paikkana on mahtava.</a:t>
            </a:r>
          </a:p>
          <a:p>
            <a:r>
              <a:rPr lang="fi-FI" dirty="0"/>
              <a:t>Inspiraatiota treeneihin! Vinkkejä kasvattajille ja ehkä jotain täkyjä uusille pentuperheille. Tämä viimeinen toki mikäli haluamme lisää jäseniä. Tällä hetkellä meidän alueella ei tarjota ollenkaan minkäänlaista harrastustoimintaa jäsenille, ainoastaan kokeita. Moni haluaa kokeilla lajia ja harrastaa, muttei välttämättä tähtää heti kokeisiin. Eli tämän vuoden ensimmäistä pentuetta en liittänyt jäseneksi. </a:t>
            </a:r>
            <a:r>
              <a:rPr lang="fi-FI" dirty="0" err="1"/>
              <a:t>Nuusku</a:t>
            </a:r>
            <a:r>
              <a:rPr lang="fi-FI" dirty="0"/>
              <a:t> on hyvä lehti, mutta en koe että jäsenyys ainoastaan lehden takia on kannattavaa.</a:t>
            </a:r>
          </a:p>
          <a:p>
            <a:r>
              <a:rPr lang="fi-FI" dirty="0"/>
              <a:t>Luentoja koiran kouluttamisesta</a:t>
            </a:r>
          </a:p>
          <a:p>
            <a:r>
              <a:rPr lang="fi-FI" dirty="0"/>
              <a:t>Koulutuspäivät voisi joskus olla myös pohjoisemmassa Suomessa.</a:t>
            </a:r>
          </a:p>
          <a:p>
            <a:r>
              <a:rPr lang="fi-FI" dirty="0"/>
              <a:t>Vastaavat aiheet kiinnostaa.</a:t>
            </a:r>
          </a:p>
          <a:p>
            <a:r>
              <a:rPr lang="fi-FI" dirty="0"/>
              <a:t>Yhdistystoiminnan tietoa, rodunomaisista tietoa ja tietysti tukea tulevaisuuteen jäsenten ja jäsenten tarpeiden osalta nyt kun nuoria pitää saada paremmin mukaan, vinkit someen liittyen myös hyviä, koska ollaan oltu aika varovaisia </a:t>
            </a:r>
            <a:r>
              <a:rPr lang="fi-FI" dirty="0" err="1"/>
              <a:t>instagram</a:t>
            </a:r>
            <a:r>
              <a:rPr lang="fi-FI" dirty="0"/>
              <a:t>-tilin käyttöönoton kanssa, ja nyt saatiin uskoa että ehkä me saadaan se toimimaan ja hoidettua</a:t>
            </a:r>
          </a:p>
          <a:p>
            <a:r>
              <a:rPr lang="fi-FI" dirty="0"/>
              <a:t>Silloin kun jonkun lajin säännöt uudistuvat, olisi kiva kun muutokset käytäisiin läpi koulutuspäivillä.</a:t>
            </a:r>
          </a:p>
          <a:p>
            <a:r>
              <a:rPr lang="fi-FI" dirty="0"/>
              <a:t>Alustettuja otsikoita joiden pohjalta keskustelua ja ajatusten vaihtoa</a:t>
            </a:r>
          </a:p>
          <a:p>
            <a:r>
              <a:rPr lang="fi-FI" dirty="0"/>
              <a:t>Nyt kun keskityttiin järjestöaktiiveihin, niin ensi kerralla ohjelmaa voisi olla perusharrastajalle.</a:t>
            </a:r>
          </a:p>
          <a:p>
            <a:r>
              <a:rPr lang="fi-FI" dirty="0"/>
              <a:t>Ajankohtaisia asioita ja miten yhteiskunnan muutokset vaikuttavat meidän toimintaan </a:t>
            </a:r>
            <a:r>
              <a:rPr lang="fi-FI" dirty="0" err="1"/>
              <a:t>esim</a:t>
            </a:r>
            <a:r>
              <a:rPr lang="fi-FI" dirty="0"/>
              <a:t> </a:t>
            </a:r>
            <a:r>
              <a:rPr lang="fi-FI" dirty="0" err="1"/>
              <a:t>Nome</a:t>
            </a:r>
            <a:r>
              <a:rPr lang="fi-FI" dirty="0"/>
              <a:t> kokeiden osalta. Jalostusasiaa.</a:t>
            </a:r>
          </a:p>
          <a:p>
            <a:r>
              <a:rPr lang="fi-FI" dirty="0"/>
              <a:t>Jotain </a:t>
            </a:r>
            <a:r>
              <a:rPr lang="fi-FI" dirty="0" err="1"/>
              <a:t>talkoilusta</a:t>
            </a:r>
            <a:r>
              <a:rPr lang="fi-FI" dirty="0"/>
              <a:t> ja yhdistystoiminnan hyödyt vs. kaupalliset toimijat</a:t>
            </a:r>
          </a:p>
          <a:p>
            <a:endParaRPr lang="fi-FI" dirty="0"/>
          </a:p>
        </p:txBody>
      </p:sp>
    </p:spTree>
    <p:extLst>
      <p:ext uri="{BB962C8B-B14F-4D97-AF65-F5344CB8AC3E}">
        <p14:creationId xmlns:p14="http://schemas.microsoft.com/office/powerpoint/2010/main" val="3584480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1009F-39D5-BB72-FFA3-3407CFE6B074}"/>
              </a:ext>
            </a:extLst>
          </p:cNvPr>
          <p:cNvSpPr>
            <a:spLocks noGrp="1"/>
          </p:cNvSpPr>
          <p:nvPr>
            <p:ph type="title"/>
          </p:nvPr>
        </p:nvSpPr>
        <p:spPr/>
        <p:txBody>
          <a:bodyPr/>
          <a:lstStyle/>
          <a:p>
            <a:r>
              <a:rPr lang="fi-FI" dirty="0"/>
              <a:t>Terveiset järjestäjille</a:t>
            </a:r>
            <a:endParaRPr lang="en-US" dirty="0"/>
          </a:p>
        </p:txBody>
      </p:sp>
      <p:sp>
        <p:nvSpPr>
          <p:cNvPr id="3" name="Content Placeholder 2">
            <a:extLst>
              <a:ext uri="{FF2B5EF4-FFF2-40B4-BE49-F238E27FC236}">
                <a16:creationId xmlns:a16="http://schemas.microsoft.com/office/drawing/2014/main" id="{11C1577D-CDD9-8786-376A-326A2D4C954A}"/>
              </a:ext>
            </a:extLst>
          </p:cNvPr>
          <p:cNvSpPr>
            <a:spLocks noGrp="1"/>
          </p:cNvSpPr>
          <p:nvPr>
            <p:ph idx="1"/>
          </p:nvPr>
        </p:nvSpPr>
        <p:spPr>
          <a:xfrm>
            <a:off x="609600" y="1600201"/>
            <a:ext cx="10972800" cy="5213174"/>
          </a:xfrm>
        </p:spPr>
        <p:txBody>
          <a:bodyPr>
            <a:normAutofit fontScale="92500" lnSpcReduction="20000"/>
          </a:bodyPr>
          <a:lstStyle/>
          <a:p>
            <a:r>
              <a:rPr lang="en-US" dirty="0" err="1"/>
              <a:t>Paremmalla</a:t>
            </a:r>
            <a:r>
              <a:rPr lang="en-US" dirty="0"/>
              <a:t> </a:t>
            </a:r>
            <a:r>
              <a:rPr lang="en-US" dirty="0" err="1"/>
              <a:t>ohjelmalla</a:t>
            </a:r>
            <a:r>
              <a:rPr lang="en-US" dirty="0"/>
              <a:t> </a:t>
            </a:r>
            <a:r>
              <a:rPr lang="en-US" dirty="0" err="1"/>
              <a:t>enemmän</a:t>
            </a:r>
            <a:r>
              <a:rPr lang="en-US" dirty="0"/>
              <a:t> </a:t>
            </a:r>
            <a:r>
              <a:rPr lang="en-US" dirty="0" err="1"/>
              <a:t>osallistujia</a:t>
            </a:r>
            <a:r>
              <a:rPr lang="en-US" dirty="0"/>
              <a:t>.</a:t>
            </a:r>
          </a:p>
          <a:p>
            <a:r>
              <a:rPr lang="fi-FI" dirty="0"/>
              <a:t>Päiväkävijöille hinnat kohdilleen, niin voisi tulla itsemaksavana. Samoin se parkkijuttu eli ei mitään maksullisia parkkeja. Voisin olla osa tulevaisuuden järjestelyporukkaa, mutta en kuitenkaan yksinäni kykene järjestelyihin. Laittakaa toimikuntaan haut auki.</a:t>
            </a:r>
          </a:p>
          <a:p>
            <a:r>
              <a:rPr lang="fi-FI" dirty="0"/>
              <a:t>Esim. Tampere olisi junayhteyksien kannalta parempi paikka koska sijaitsee pääradan varrella. Mutta toki aina jollekin on hankalat yhteydet:)</a:t>
            </a:r>
          </a:p>
          <a:p>
            <a:r>
              <a:rPr lang="fi-FI" dirty="0"/>
              <a:t>HYVÄ TE! Oli tosi kivaa ja </a:t>
            </a:r>
            <a:r>
              <a:rPr lang="fi-FI" dirty="0" err="1"/>
              <a:t>ilatohjelma</a:t>
            </a:r>
            <a:r>
              <a:rPr lang="fi-FI" dirty="0"/>
              <a:t> oli hulvaton (T. voittajaryhmäläinen)</a:t>
            </a:r>
          </a:p>
          <a:p>
            <a:r>
              <a:rPr lang="fi-FI" dirty="0"/>
              <a:t>Kiitos jälleen, todella kiva viikonloppu ja hyvä kokonaisuus!</a:t>
            </a:r>
          </a:p>
          <a:p>
            <a:r>
              <a:rPr lang="fi-FI" dirty="0"/>
              <a:t>Koulutuspäivien paikka voisi olla sellainen hotelli, missä on runsaasti parkkipaikkoja ja maastoa koirien ulkoilutukseen. Keskustahotelli ilman puistoalueita ei ole paras mahdollinen paikka.</a:t>
            </a:r>
          </a:p>
          <a:p>
            <a:r>
              <a:rPr lang="fi-FI" dirty="0"/>
              <a:t>Keltaiset hupparit hyvä idea, niin hallituksen jäsenet tunnisti vaikkei nimeä ja naamaa osannutkaan yhdistää :)</a:t>
            </a:r>
          </a:p>
          <a:p>
            <a:r>
              <a:rPr lang="fi-FI" dirty="0"/>
              <a:t>Kokouspaikka voisi olla auto- ja koiraystävällisempi. Pysäköinti tulisi olla ilmainen ja luonto lähellä hotellia. Esimerkiksi Hyvinkään Sveitsi, Tallukka Vääksyssä ja Yyteri olivat parempi valinta kuin tämä kaupungin keskustan hotelli.</a:t>
            </a:r>
          </a:p>
          <a:p>
            <a:r>
              <a:rPr lang="fi-FI" dirty="0"/>
              <a:t>Löytyisikö Tampereen seudulta sopiva pitopaikka?</a:t>
            </a:r>
          </a:p>
          <a:p>
            <a:r>
              <a:rPr lang="fi-FI" dirty="0"/>
              <a:t>Oli mukavaa kun tapahtuma oli keskellä Suomea, niin ajomatkat pysyivät inhimillisinä 👍.</a:t>
            </a:r>
          </a:p>
          <a:p>
            <a:r>
              <a:rPr lang="fi-FI" dirty="0"/>
              <a:t>Kiitos todella kivasta ja hyödyllisestä viikonlopusta!</a:t>
            </a:r>
          </a:p>
          <a:p>
            <a:r>
              <a:rPr lang="fi-FI" dirty="0"/>
              <a:t>Paikkana erinomainen, toivottavasti jatkossa pysytään myös keskisessä Suomessa</a:t>
            </a:r>
            <a:endParaRPr lang="en-US" dirty="0"/>
          </a:p>
        </p:txBody>
      </p:sp>
    </p:spTree>
    <p:extLst>
      <p:ext uri="{BB962C8B-B14F-4D97-AF65-F5344CB8AC3E}">
        <p14:creationId xmlns:p14="http://schemas.microsoft.com/office/powerpoint/2010/main" val="3887904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F446D-AA7D-C305-CECE-DD8617E105D8}"/>
              </a:ext>
            </a:extLst>
          </p:cNvPr>
          <p:cNvSpPr>
            <a:spLocks noGrp="1"/>
          </p:cNvSpPr>
          <p:nvPr>
            <p:ph type="title"/>
          </p:nvPr>
        </p:nvSpPr>
        <p:spPr/>
        <p:txBody>
          <a:bodyPr/>
          <a:lstStyle/>
          <a:p>
            <a:r>
              <a:rPr lang="fi-FI" dirty="0"/>
              <a:t>Yhteenveto</a:t>
            </a:r>
            <a:endParaRPr lang="en-US" dirty="0"/>
          </a:p>
        </p:txBody>
      </p:sp>
      <p:sp>
        <p:nvSpPr>
          <p:cNvPr id="3" name="Content Placeholder 2">
            <a:extLst>
              <a:ext uri="{FF2B5EF4-FFF2-40B4-BE49-F238E27FC236}">
                <a16:creationId xmlns:a16="http://schemas.microsoft.com/office/drawing/2014/main" id="{0FCA8ECB-E560-2C6D-4E5B-84DC9BDBBF62}"/>
              </a:ext>
            </a:extLst>
          </p:cNvPr>
          <p:cNvSpPr>
            <a:spLocks noGrp="1"/>
          </p:cNvSpPr>
          <p:nvPr>
            <p:ph idx="1"/>
          </p:nvPr>
        </p:nvSpPr>
        <p:spPr>
          <a:xfrm>
            <a:off x="609600" y="1600201"/>
            <a:ext cx="10972800" cy="5213174"/>
          </a:xfrm>
        </p:spPr>
        <p:txBody>
          <a:bodyPr>
            <a:normAutofit/>
          </a:bodyPr>
          <a:lstStyle/>
          <a:p>
            <a:r>
              <a:rPr lang="fi-FI" dirty="0"/>
              <a:t>Yhdistystoimijat tuntuvat kokevan koulutuspäivät tärkeäksi</a:t>
            </a:r>
          </a:p>
          <a:p>
            <a:pPr lvl="1"/>
            <a:r>
              <a:rPr lang="fi-FI" dirty="0"/>
              <a:t>Vaikka aiheet olisivatkin tuttuja, keskustelu ja ajatustenvaihto on hyödyllistä</a:t>
            </a:r>
          </a:p>
          <a:p>
            <a:pPr lvl="1"/>
            <a:r>
              <a:rPr lang="fi-FI" dirty="0"/>
              <a:t>Koetaan, että koulutuspäiviltä saa vertaistukea ja apua, myös </a:t>
            </a:r>
            <a:r>
              <a:rPr lang="fi-FI" dirty="0" err="1"/>
              <a:t>SNJ:ltä</a:t>
            </a:r>
            <a:r>
              <a:rPr lang="fi-FI" dirty="0"/>
              <a:t> itseltään</a:t>
            </a:r>
          </a:p>
          <a:p>
            <a:pPr lvl="1"/>
            <a:r>
              <a:rPr lang="fi-FI" dirty="0"/>
              <a:t>Osallistamiselle ja keskustelulle tulee varata jatkossakin aikaa</a:t>
            </a:r>
          </a:p>
          <a:p>
            <a:r>
              <a:rPr lang="fi-FI" dirty="0"/>
              <a:t>Koulutuspäivien markkinointiin tulee kiinnittää huomiota</a:t>
            </a:r>
          </a:p>
          <a:p>
            <a:pPr lvl="1"/>
            <a:r>
              <a:rPr lang="fi-FI" dirty="0"/>
              <a:t>Markkinointi aloitettava ajoissa</a:t>
            </a:r>
          </a:p>
          <a:p>
            <a:pPr lvl="1"/>
            <a:r>
              <a:rPr lang="fi-FI" dirty="0"/>
              <a:t>Luentojen aiheet avattava paremmin, esim. moni oli epäillyt arkistointiluentoa, joka saikin lopulta paljon kehuja</a:t>
            </a:r>
          </a:p>
          <a:p>
            <a:pPr lvl="1"/>
            <a:r>
              <a:rPr lang="fi-FI" dirty="0"/>
              <a:t>Myös paikan päällä osallistujista pidettävä huolta</a:t>
            </a:r>
          </a:p>
          <a:p>
            <a:r>
              <a:rPr lang="fi-FI" dirty="0"/>
              <a:t>Sisällön ja paikan suhteen ei koskaan voi miellyttää kaikkia</a:t>
            </a:r>
          </a:p>
          <a:p>
            <a:pPr lvl="1"/>
            <a:r>
              <a:rPr lang="fi-FI" dirty="0"/>
              <a:t>Halutaanko jatkossakin tukea jäsenyhdistysten aktiiveja vai suunnata ohjelma riviharrastajille? </a:t>
            </a:r>
          </a:p>
          <a:p>
            <a:pPr lvl="1"/>
            <a:r>
              <a:rPr lang="fi-FI" dirty="0"/>
              <a:t>Halutaanko keskittyä ihmisten kouluttamiseen sopivaan paikkaan vai pitääkö olla ns. koiraystävällinen?</a:t>
            </a:r>
          </a:p>
          <a:p>
            <a:pPr lvl="1"/>
            <a:r>
              <a:rPr lang="fi-FI" dirty="0"/>
              <a:t>Koko Suomen mittakaavassa niinkin keskeinen sijainti kuin Jyväskylä karsi osallistujia etelästä, eikä vastaavasti saatu uusia pohjoisesta</a:t>
            </a:r>
          </a:p>
          <a:p>
            <a:endParaRPr lang="en-US" dirty="0"/>
          </a:p>
        </p:txBody>
      </p:sp>
    </p:spTree>
    <p:extLst>
      <p:ext uri="{BB962C8B-B14F-4D97-AF65-F5344CB8AC3E}">
        <p14:creationId xmlns:p14="http://schemas.microsoft.com/office/powerpoint/2010/main" val="215025520"/>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9adc7b7-38c7-4a29-95ac-3488072af71c}" enabled="1" method="Privileged" siteId="{097464b8-069c-453e-9254-c17ec707310d}" removed="0"/>
  <clbl:label id="{9992a91c-e816-4fec-bb37-ce0ca079cdd2}" enabled="1" method="Privileged" siteId="{587834e5-e45c-42f4-aa5e-8fc073285d52}" removed="0"/>
</clbl:labelList>
</file>

<file path=docProps/app.xml><?xml version="1.0" encoding="utf-8"?>
<Properties xmlns="http://schemas.openxmlformats.org/officeDocument/2006/extended-properties" xmlns:vt="http://schemas.openxmlformats.org/officeDocument/2006/docPropsVTypes">
  <TotalTime>2346</TotalTime>
  <Words>1154</Words>
  <Application>Microsoft Office PowerPoint</Application>
  <PresentationFormat>Widescreen</PresentationFormat>
  <Paragraphs>81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Courier New</vt:lpstr>
      <vt:lpstr>Office-teema</vt:lpstr>
      <vt:lpstr>Vuoden 2025 koulutuspäivien palautekyselyn kooste</vt:lpstr>
      <vt:lpstr>Yleistä</vt:lpstr>
      <vt:lpstr>Osioiden arvosanat</vt:lpstr>
      <vt:lpstr>Osioiden arvosanat</vt:lpstr>
      <vt:lpstr>Ruusuja koulutuspäivistä</vt:lpstr>
      <vt:lpstr>Risuja koulutuspäivistä</vt:lpstr>
      <vt:lpstr>Ohjelmatoiveita tuleville vuosille</vt:lpstr>
      <vt:lpstr>Terveiset järjestäjille</vt:lpstr>
      <vt:lpstr>Yhteenveto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Sanna Sierilä</dc:creator>
  <cp:lastModifiedBy>Sanna Sierila</cp:lastModifiedBy>
  <cp:revision>103</cp:revision>
  <dcterms:created xsi:type="dcterms:W3CDTF">2011-06-19T17:05:09Z</dcterms:created>
  <dcterms:modified xsi:type="dcterms:W3CDTF">2025-04-01T08:59:05Z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Office-teema:12</vt:lpwstr>
  </property>
  <property fmtid="{D5CDD505-2E9C-101B-9397-08002B2CF9AE}" pid="3" name="ClassificationContentMarkingFooterText">
    <vt:lpwstr>Classified as Public</vt:lpwstr>
  </property>
</Properties>
</file>