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9" r:id="rId3"/>
    <p:sldId id="257" r:id="rId4"/>
    <p:sldId id="260" r:id="rId5"/>
    <p:sldId id="258" r:id="rId6"/>
  </p:sldIdLst>
  <p:sldSz cx="12192000" cy="6858000"/>
  <p:notesSz cx="6735763" cy="98663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0" d="100"/>
          <a:sy n="110" d="100"/>
        </p:scale>
        <p:origin x="126"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i Rusi" userId="c2411bb088a25118" providerId="LiveId" clId="{F76624E0-72DA-4D1C-B470-FD73C1C04B54}"/>
    <pc:docChg chg="custSel modSld modMainMaster">
      <pc:chgData name="Matti Rusi" userId="c2411bb088a25118" providerId="LiveId" clId="{F76624E0-72DA-4D1C-B470-FD73C1C04B54}" dt="2025-03-19T08:55:52.647" v="52" actId="20577"/>
      <pc:docMkLst>
        <pc:docMk/>
      </pc:docMkLst>
      <pc:sldChg chg="modSp mod">
        <pc:chgData name="Matti Rusi" userId="c2411bb088a25118" providerId="LiveId" clId="{F76624E0-72DA-4D1C-B470-FD73C1C04B54}" dt="2025-03-19T08:55:38.218" v="40" actId="20577"/>
        <pc:sldMkLst>
          <pc:docMk/>
          <pc:sldMk cId="1808947939" sldId="259"/>
        </pc:sldMkLst>
        <pc:spChg chg="mod">
          <ac:chgData name="Matti Rusi" userId="c2411bb088a25118" providerId="LiveId" clId="{F76624E0-72DA-4D1C-B470-FD73C1C04B54}" dt="2025-03-19T08:55:38.218" v="40" actId="20577"/>
          <ac:spMkLst>
            <pc:docMk/>
            <pc:sldMk cId="1808947939" sldId="259"/>
            <ac:spMk id="2" creationId="{00000000-0000-0000-0000-000000000000}"/>
          </ac:spMkLst>
        </pc:spChg>
      </pc:sldChg>
      <pc:sldChg chg="modSp mod">
        <pc:chgData name="Matti Rusi" userId="c2411bb088a25118" providerId="LiveId" clId="{F76624E0-72DA-4D1C-B470-FD73C1C04B54}" dt="2025-03-19T08:55:52.647" v="52" actId="20577"/>
        <pc:sldMkLst>
          <pc:docMk/>
          <pc:sldMk cId="274550040" sldId="260"/>
        </pc:sldMkLst>
        <pc:spChg chg="mod">
          <ac:chgData name="Matti Rusi" userId="c2411bb088a25118" providerId="LiveId" clId="{F76624E0-72DA-4D1C-B470-FD73C1C04B54}" dt="2025-03-19T08:55:52.647" v="52" actId="20577"/>
          <ac:spMkLst>
            <pc:docMk/>
            <pc:sldMk cId="274550040" sldId="260"/>
            <ac:spMk id="2" creationId="{00000000-0000-0000-0000-000000000000}"/>
          </ac:spMkLst>
        </pc:spChg>
      </pc:sldChg>
      <pc:sldChg chg="modSp mod">
        <pc:chgData name="Matti Rusi" userId="c2411bb088a25118" providerId="LiveId" clId="{F76624E0-72DA-4D1C-B470-FD73C1C04B54}" dt="2025-03-19T08:54:57.731" v="23" actId="20577"/>
        <pc:sldMkLst>
          <pc:docMk/>
          <pc:sldMk cId="1803649784" sldId="261"/>
        </pc:sldMkLst>
        <pc:spChg chg="mod">
          <ac:chgData name="Matti Rusi" userId="c2411bb088a25118" providerId="LiveId" clId="{F76624E0-72DA-4D1C-B470-FD73C1C04B54}" dt="2025-03-19T08:54:34.569" v="11" actId="20577"/>
          <ac:spMkLst>
            <pc:docMk/>
            <pc:sldMk cId="1803649784" sldId="261"/>
            <ac:spMk id="4" creationId="{00000000-0000-0000-0000-000000000000}"/>
          </ac:spMkLst>
        </pc:spChg>
        <pc:spChg chg="mod">
          <ac:chgData name="Matti Rusi" userId="c2411bb088a25118" providerId="LiveId" clId="{F76624E0-72DA-4D1C-B470-FD73C1C04B54}" dt="2025-03-19T08:54:57.731" v="23" actId="20577"/>
          <ac:spMkLst>
            <pc:docMk/>
            <pc:sldMk cId="1803649784" sldId="261"/>
            <ac:spMk id="5" creationId="{00000000-0000-0000-0000-000000000000}"/>
          </ac:spMkLst>
        </pc:spChg>
      </pc:sldChg>
      <pc:sldMasterChg chg="modSldLayout">
        <pc:chgData name="Matti Rusi" userId="c2411bb088a25118" providerId="LiveId" clId="{F76624E0-72DA-4D1C-B470-FD73C1C04B54}" dt="2025-03-19T08:55:18.021" v="24" actId="478"/>
        <pc:sldMasterMkLst>
          <pc:docMk/>
          <pc:sldMasterMk cId="2274242301" sldId="2147483648"/>
        </pc:sldMasterMkLst>
        <pc:sldLayoutChg chg="delSp mod">
          <pc:chgData name="Matti Rusi" userId="c2411bb088a25118" providerId="LiveId" clId="{F76624E0-72DA-4D1C-B470-FD73C1C04B54}" dt="2025-03-19T08:55:18.021" v="24" actId="478"/>
          <pc:sldLayoutMkLst>
            <pc:docMk/>
            <pc:sldMasterMk cId="2274242301" sldId="2147483648"/>
            <pc:sldLayoutMk cId="418298468" sldId="2147483660"/>
          </pc:sldLayoutMkLst>
          <pc:picChg chg="del">
            <ac:chgData name="Matti Rusi" userId="c2411bb088a25118" providerId="LiveId" clId="{F76624E0-72DA-4D1C-B470-FD73C1C04B54}" dt="2025-03-19T08:55:18.021" v="24" actId="478"/>
            <ac:picMkLst>
              <pc:docMk/>
              <pc:sldMasterMk cId="2274242301" sldId="2147483648"/>
              <pc:sldLayoutMk cId="418298468" sldId="2147483660"/>
              <ac:picMk id="10" creationId="{00000000-0000-0000-0000-000000000000}"/>
            </ac:picMkLst>
          </pc:pic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CEE82158-D640-412C-9390-C83657F70B5B}" type="datetimeFigureOut">
              <a:rPr lang="fi-FI" smtClean="0"/>
              <a:t>19.3.2025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290144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CEE82158-D640-412C-9390-C83657F70B5B}" type="datetimeFigureOut">
              <a:rPr lang="fi-FI" smtClean="0"/>
              <a:t>19.3.2025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390761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CEE82158-D640-412C-9390-C83657F70B5B}" type="datetimeFigureOut">
              <a:rPr lang="fi-FI" smtClean="0"/>
              <a:t>19.3.2025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972394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609600" y="6416676"/>
            <a:ext cx="2844800" cy="365125"/>
          </a:xfrm>
          <a:prstGeom prst="rect">
            <a:avLst/>
          </a:prstGeom>
        </p:spPr>
        <p:txBody>
          <a:bodyPr/>
          <a:lstStyle/>
          <a:p>
            <a:fld id="{216F5059-F7C6-462B-8CAC-BE069F966304}"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52DA67-FDEF-4BB5-8170-FF0001F8572E}" type="slidenum">
              <a:rPr lang="en-US" smtClean="0"/>
              <a:t>‹#›</a:t>
            </a:fld>
            <a:endParaRPr lang="en-US"/>
          </a:p>
        </p:txBody>
      </p:sp>
    </p:spTree>
    <p:extLst>
      <p:ext uri="{BB962C8B-B14F-4D97-AF65-F5344CB8AC3E}">
        <p14:creationId xmlns:p14="http://schemas.microsoft.com/office/powerpoint/2010/main" val="418298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CEE82158-D640-412C-9390-C83657F70B5B}" type="datetimeFigureOut">
              <a:rPr lang="fi-FI" smtClean="0"/>
              <a:t>19.3.2025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3228770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E82158-D640-412C-9390-C83657F70B5B}" type="datetimeFigureOut">
              <a:rPr lang="fi-FI" smtClean="0"/>
              <a:t>19.3.2025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167919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CEE82158-D640-412C-9390-C83657F70B5B}" type="datetimeFigureOut">
              <a:rPr lang="fi-FI" smtClean="0"/>
              <a:t>19.3.2025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3856495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CEE82158-D640-412C-9390-C83657F70B5B}" type="datetimeFigureOut">
              <a:rPr lang="fi-FI" smtClean="0"/>
              <a:t>19.3.2025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1927100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CEE82158-D640-412C-9390-C83657F70B5B}" type="datetimeFigureOut">
              <a:rPr lang="fi-FI" smtClean="0"/>
              <a:t>19.3.2025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2121568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E82158-D640-412C-9390-C83657F70B5B}" type="datetimeFigureOut">
              <a:rPr lang="fi-FI" smtClean="0"/>
              <a:t>19.3.2025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666926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E82158-D640-412C-9390-C83657F70B5B}" type="datetimeFigureOut">
              <a:rPr lang="fi-FI" smtClean="0"/>
              <a:t>19.3.2025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235523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EE82158-D640-412C-9390-C83657F70B5B}" type="datetimeFigureOut">
              <a:rPr lang="fi-FI" smtClean="0"/>
              <a:t>19.3.2025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2528824B-6B61-47FF-9131-5190B50DAC81}" type="slidenum">
              <a:rPr lang="fi-FI" smtClean="0"/>
              <a:t>‹#›</a:t>
            </a:fld>
            <a:endParaRPr lang="fi-FI"/>
          </a:p>
        </p:txBody>
      </p:sp>
    </p:spTree>
    <p:extLst>
      <p:ext uri="{BB962C8B-B14F-4D97-AF65-F5344CB8AC3E}">
        <p14:creationId xmlns:p14="http://schemas.microsoft.com/office/powerpoint/2010/main" val="1360393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82158-D640-412C-9390-C83657F70B5B}" type="datetimeFigureOut">
              <a:rPr lang="fi-FI" smtClean="0"/>
              <a:t>19.3.2025</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8824B-6B61-47FF-9131-5190B50DAC81}" type="slidenum">
              <a:rPr lang="fi-FI" smtClean="0"/>
              <a:t>‹#›</a:t>
            </a:fld>
            <a:endParaRPr lang="fi-FI"/>
          </a:p>
        </p:txBody>
      </p:sp>
    </p:spTree>
    <p:extLst>
      <p:ext uri="{BB962C8B-B14F-4D97-AF65-F5344CB8AC3E}">
        <p14:creationId xmlns:p14="http://schemas.microsoft.com/office/powerpoint/2010/main" val="2274242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fi-FI" sz="3600" dirty="0"/>
              <a:t>Nome-B VOI ja Nome-B AVO</a:t>
            </a:r>
            <a:br>
              <a:rPr lang="fi-FI" sz="3600" dirty="0"/>
            </a:br>
            <a:r>
              <a:rPr lang="fi-FI" sz="3600" dirty="0"/>
              <a:t>XX.-XX.X.XXXX</a:t>
            </a:r>
            <a:br>
              <a:rPr lang="fi-FI" sz="3600" dirty="0"/>
            </a:br>
            <a:r>
              <a:rPr lang="fi-FI" sz="3600" dirty="0"/>
              <a:t>Suunnitelma kokeen kulusta</a:t>
            </a:r>
            <a:endParaRPr lang="fi-FI" sz="3600" noProof="0" dirty="0"/>
          </a:p>
        </p:txBody>
      </p:sp>
      <p:sp>
        <p:nvSpPr>
          <p:cNvPr id="5" name="Subtitle 4"/>
          <p:cNvSpPr>
            <a:spLocks noGrp="1"/>
          </p:cNvSpPr>
          <p:nvPr>
            <p:ph type="subTitle" idx="1"/>
          </p:nvPr>
        </p:nvSpPr>
        <p:spPr/>
        <p:txBody>
          <a:bodyPr>
            <a:normAutofit lnSpcReduction="10000"/>
          </a:bodyPr>
          <a:lstStyle/>
          <a:p>
            <a:endParaRPr lang="fi-FI" noProof="0" dirty="0"/>
          </a:p>
          <a:p>
            <a:r>
              <a:rPr lang="fi-FI" noProof="0" dirty="0"/>
              <a:t>N.N., luokkavastaava AVO</a:t>
            </a:r>
          </a:p>
          <a:p>
            <a:r>
              <a:rPr lang="fi-FI" dirty="0"/>
              <a:t>N.N., luokkavastaava VOI</a:t>
            </a:r>
          </a:p>
          <a:p>
            <a:r>
              <a:rPr lang="fi-FI" noProof="0" dirty="0"/>
              <a:t>N.N., vastaava koetoimitsija</a:t>
            </a:r>
          </a:p>
        </p:txBody>
      </p:sp>
    </p:spTree>
    <p:extLst>
      <p:ext uri="{BB962C8B-B14F-4D97-AF65-F5344CB8AC3E}">
        <p14:creationId xmlns:p14="http://schemas.microsoft.com/office/powerpoint/2010/main" val="1803649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100"/>
          </a:xfrm>
        </p:spPr>
        <p:txBody>
          <a:bodyPr>
            <a:normAutofit/>
          </a:bodyPr>
          <a:lstStyle/>
          <a:p>
            <a:r>
              <a:rPr lang="fi-FI" sz="2000" dirty="0"/>
              <a:t>Nome-B VOI aika, paikka, suunnitelma kokeen kulusta</a:t>
            </a:r>
          </a:p>
        </p:txBody>
      </p:sp>
      <p:sp>
        <p:nvSpPr>
          <p:cNvPr id="3" name="Content Placeholder 2"/>
          <p:cNvSpPr>
            <a:spLocks noGrp="1"/>
          </p:cNvSpPr>
          <p:nvPr>
            <p:ph sz="half" idx="1"/>
          </p:nvPr>
        </p:nvSpPr>
        <p:spPr>
          <a:xfrm>
            <a:off x="838200" y="1038226"/>
            <a:ext cx="5181600" cy="5138737"/>
          </a:xfrm>
        </p:spPr>
        <p:txBody>
          <a:bodyPr>
            <a:normAutofit/>
          </a:bodyPr>
          <a:lstStyle/>
          <a:p>
            <a:r>
              <a:rPr lang="fi-FI" sz="1600" dirty="0"/>
              <a:t>VOI- koe pidetään keskuspaikan välittömässä läheisyydessä olevalla metsästyskäyttöön kaivetulla järvellä. Järven suurin pituus on noin 200 metriä ja siinä on useita pieniä saaria, kts. karttapohja seuraavalla kalvolla</a:t>
            </a:r>
          </a:p>
          <a:p>
            <a:r>
              <a:rPr lang="fi-FI" sz="1600" dirty="0"/>
              <a:t>Koe suoritetaan parityöskentelynä. Odotuspaikka on keskuspaikan pihalla, tuomari ottaa koirakot vastaan rannan tuntumassa.</a:t>
            </a:r>
          </a:p>
          <a:p>
            <a:r>
              <a:rPr lang="fi-FI" sz="1600" dirty="0"/>
              <a:t>Koe alkaa kaksoismarkkeerauksella, heitot tulevat veneestä. Molemmille heitoille tulee laukaus. Riistoina käytetään lokkia ja allia. Tehtävän vaikeutta voidaan säätää pudotuspaikkojen näkymisellä tai katveeseen jäämisellä. Toinen koira odottaa blindissa passissa toisen suorituksen aikana</a:t>
            </a:r>
          </a:p>
          <a:p>
            <a:r>
              <a:rPr lang="fi-FI" sz="1600" dirty="0"/>
              <a:t>Lyhyen siirtymän aikana tulee laukaus ja ensimmäinen koira tekee vesiohjauksen äskeisen markkeerauspaikan läpi saareen. Riistana käytetään lokkia, joka on näkösuojassa koiran tulosuuntaan nähden. Matka on alle sata metriä. Toinen koira odottaa blindissa passissa toisen suorituksen aikana</a:t>
            </a:r>
          </a:p>
        </p:txBody>
      </p:sp>
      <p:sp>
        <p:nvSpPr>
          <p:cNvPr id="4" name="Content Placeholder 3"/>
          <p:cNvSpPr>
            <a:spLocks noGrp="1"/>
          </p:cNvSpPr>
          <p:nvPr>
            <p:ph sz="half" idx="2"/>
          </p:nvPr>
        </p:nvSpPr>
        <p:spPr>
          <a:xfrm>
            <a:off x="6172200" y="1038226"/>
            <a:ext cx="5181600" cy="5138737"/>
          </a:xfrm>
        </p:spPr>
        <p:txBody>
          <a:bodyPr>
            <a:normAutofit/>
          </a:bodyPr>
          <a:lstStyle/>
          <a:p>
            <a:r>
              <a:rPr lang="fi-FI" sz="1600" dirty="0"/>
              <a:t>Lyhyen siirtymän aikana tulee laukaus ja ensimmäinen koira ohjataan vastarannalle, josta lähtee n. 60 metrin mittainen laahausjälki, jonka päässä on lokki. Toinen koira odottaa blindissa passissa toisen suorituksen aikana</a:t>
            </a:r>
          </a:p>
          <a:p>
            <a:r>
              <a:rPr lang="fi-FI" sz="1600" dirty="0"/>
              <a:t>Koe päättyy hakutehtävään, joka tehdään vuorohakuna. Kaksi riistaa on saaressa ja loput kahdeksan maa-alueella. Hakualueen läpi kulkee oja ja osa maastosta on kosteikkopohjaista. Riistoina on alleja, variksia ja fasaaneita.</a:t>
            </a:r>
          </a:p>
          <a:p>
            <a:r>
              <a:rPr lang="fi-FI" sz="1600" dirty="0"/>
              <a:t>Koe tehdään kahden tuomarin kokeena siten, että ensimmäisen parin siirtyessä hakutehtävään, seuraava pari aloittaa kaksoismarkkeerauksella. Koe on tarkoitus saada rullaamaan siten, että alueella on koko ajan koirakoita työskentelemässä.</a:t>
            </a:r>
          </a:p>
          <a:p>
            <a:r>
              <a:rPr lang="fi-FI" sz="1600" dirty="0"/>
              <a:t>Maksimimäärä koirakoita on 20 päivän aikana.</a:t>
            </a:r>
          </a:p>
          <a:p>
            <a:endParaRPr lang="fi-FI" sz="1600" dirty="0"/>
          </a:p>
        </p:txBody>
      </p:sp>
    </p:spTree>
    <p:extLst>
      <p:ext uri="{BB962C8B-B14F-4D97-AF65-F5344CB8AC3E}">
        <p14:creationId xmlns:p14="http://schemas.microsoft.com/office/powerpoint/2010/main" val="1808947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6061" y="151854"/>
            <a:ext cx="8832287" cy="6616376"/>
          </a:xfrm>
          <a:prstGeom prst="rect">
            <a:avLst/>
          </a:prstGeom>
        </p:spPr>
      </p:pic>
      <p:cxnSp>
        <p:nvCxnSpPr>
          <p:cNvPr id="7" name="Straight Arrow Connector 6"/>
          <p:cNvCxnSpPr/>
          <p:nvPr/>
        </p:nvCxnSpPr>
        <p:spPr>
          <a:xfrm flipH="1">
            <a:off x="4766733" y="3073401"/>
            <a:ext cx="414867" cy="33866"/>
          </a:xfrm>
          <a:prstGeom prst="straightConnector1">
            <a:avLst/>
          </a:prstGeom>
          <a:ln w="2222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215467" y="3073401"/>
            <a:ext cx="330200" cy="258232"/>
          </a:xfrm>
          <a:prstGeom prst="straightConnector1">
            <a:avLst/>
          </a:prstGeom>
          <a:ln w="2222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269100" y="4215849"/>
            <a:ext cx="906017" cy="307777"/>
          </a:xfrm>
          <a:prstGeom prst="rect">
            <a:avLst/>
          </a:prstGeom>
          <a:noFill/>
        </p:spPr>
        <p:txBody>
          <a:bodyPr wrap="none" rtlCol="0">
            <a:spAutoFit/>
          </a:bodyPr>
          <a:lstStyle>
            <a:defPPr>
              <a:defRPr lang="fi-FI"/>
            </a:defPPr>
            <a:lvl1pPr>
              <a:defRPr sz="700">
                <a:solidFill>
                  <a:schemeClr val="bg1"/>
                </a:solidFill>
              </a:defRPr>
            </a:lvl1pPr>
          </a:lstStyle>
          <a:p>
            <a:r>
              <a:rPr lang="fi-FI" dirty="0"/>
              <a:t>Kaksoismarkkeraus,</a:t>
            </a:r>
          </a:p>
          <a:p>
            <a:r>
              <a:rPr lang="fi-FI" dirty="0"/>
              <a:t>lähetyspaikka</a:t>
            </a:r>
          </a:p>
        </p:txBody>
      </p:sp>
      <p:sp>
        <p:nvSpPr>
          <p:cNvPr id="19" name="TextBox 18"/>
          <p:cNvSpPr txBox="1"/>
          <p:nvPr/>
        </p:nvSpPr>
        <p:spPr>
          <a:xfrm>
            <a:off x="5140699" y="4430411"/>
            <a:ext cx="256802" cy="261610"/>
          </a:xfrm>
          <a:prstGeom prst="rect">
            <a:avLst/>
          </a:prstGeom>
          <a:noFill/>
        </p:spPr>
        <p:txBody>
          <a:bodyPr wrap="none" rtlCol="0">
            <a:spAutoFit/>
          </a:bodyPr>
          <a:lstStyle/>
          <a:p>
            <a:r>
              <a:rPr lang="fi-FI" sz="1100" dirty="0">
                <a:solidFill>
                  <a:schemeClr val="bg1"/>
                </a:solidFill>
              </a:rPr>
              <a:t>1</a:t>
            </a:r>
            <a:endParaRPr lang="fi-FI" sz="700" dirty="0">
              <a:solidFill>
                <a:schemeClr val="bg1"/>
              </a:solidFill>
            </a:endParaRPr>
          </a:p>
        </p:txBody>
      </p:sp>
      <p:sp>
        <p:nvSpPr>
          <p:cNvPr id="20" name="TextBox 19"/>
          <p:cNvSpPr txBox="1"/>
          <p:nvPr/>
        </p:nvSpPr>
        <p:spPr>
          <a:xfrm>
            <a:off x="5380567" y="2885529"/>
            <a:ext cx="906017" cy="307777"/>
          </a:xfrm>
          <a:prstGeom prst="rect">
            <a:avLst/>
          </a:prstGeom>
          <a:noFill/>
        </p:spPr>
        <p:txBody>
          <a:bodyPr wrap="none" rtlCol="0">
            <a:spAutoFit/>
          </a:bodyPr>
          <a:lstStyle/>
          <a:p>
            <a:r>
              <a:rPr lang="fi-FI" sz="700" dirty="0">
                <a:solidFill>
                  <a:schemeClr val="bg1"/>
                </a:solidFill>
              </a:rPr>
              <a:t>Kaksoismarkkeraus,</a:t>
            </a:r>
          </a:p>
          <a:p>
            <a:r>
              <a:rPr lang="fi-FI" sz="700" dirty="0">
                <a:solidFill>
                  <a:schemeClr val="bg1"/>
                </a:solidFill>
              </a:rPr>
              <a:t>Heitot veneestä</a:t>
            </a:r>
          </a:p>
        </p:txBody>
      </p:sp>
      <p:sp>
        <p:nvSpPr>
          <p:cNvPr id="21" name="TextBox 20"/>
          <p:cNvSpPr txBox="1"/>
          <p:nvPr/>
        </p:nvSpPr>
        <p:spPr>
          <a:xfrm>
            <a:off x="5218299" y="2858350"/>
            <a:ext cx="256802" cy="261610"/>
          </a:xfrm>
          <a:prstGeom prst="rect">
            <a:avLst/>
          </a:prstGeom>
          <a:noFill/>
        </p:spPr>
        <p:txBody>
          <a:bodyPr wrap="none" rtlCol="0">
            <a:spAutoFit/>
          </a:bodyPr>
          <a:lstStyle/>
          <a:p>
            <a:r>
              <a:rPr lang="fi-FI" sz="1100" dirty="0">
                <a:solidFill>
                  <a:schemeClr val="bg1"/>
                </a:solidFill>
              </a:rPr>
              <a:t>1</a:t>
            </a:r>
            <a:endParaRPr lang="fi-FI" sz="700" dirty="0">
              <a:solidFill>
                <a:schemeClr val="bg1"/>
              </a:solidFill>
            </a:endParaRPr>
          </a:p>
        </p:txBody>
      </p:sp>
      <p:cxnSp>
        <p:nvCxnSpPr>
          <p:cNvPr id="22" name="Straight Arrow Connector 21"/>
          <p:cNvCxnSpPr/>
          <p:nvPr/>
        </p:nvCxnSpPr>
        <p:spPr>
          <a:xfrm flipV="1">
            <a:off x="4474550" y="2455333"/>
            <a:ext cx="1272917" cy="1975078"/>
          </a:xfrm>
          <a:prstGeom prst="straightConnector1">
            <a:avLst/>
          </a:prstGeom>
          <a:ln w="2222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438532" y="4299606"/>
            <a:ext cx="256802" cy="261610"/>
          </a:xfrm>
          <a:prstGeom prst="rect">
            <a:avLst/>
          </a:prstGeom>
          <a:noFill/>
        </p:spPr>
        <p:txBody>
          <a:bodyPr wrap="none" rtlCol="0">
            <a:spAutoFit/>
          </a:bodyPr>
          <a:lstStyle/>
          <a:p>
            <a:r>
              <a:rPr lang="fi-FI" sz="1100" dirty="0">
                <a:solidFill>
                  <a:schemeClr val="bg1"/>
                </a:solidFill>
              </a:rPr>
              <a:t>2</a:t>
            </a:r>
            <a:endParaRPr lang="fi-FI" sz="700" dirty="0">
              <a:solidFill>
                <a:schemeClr val="bg1"/>
              </a:solidFill>
            </a:endParaRPr>
          </a:p>
        </p:txBody>
      </p:sp>
      <p:sp>
        <p:nvSpPr>
          <p:cNvPr id="26" name="TextBox 25"/>
          <p:cNvSpPr txBox="1"/>
          <p:nvPr/>
        </p:nvSpPr>
        <p:spPr>
          <a:xfrm>
            <a:off x="5722108" y="2408821"/>
            <a:ext cx="256802" cy="261610"/>
          </a:xfrm>
          <a:prstGeom prst="rect">
            <a:avLst/>
          </a:prstGeom>
          <a:noFill/>
        </p:spPr>
        <p:txBody>
          <a:bodyPr wrap="none" rtlCol="0">
            <a:spAutoFit/>
          </a:bodyPr>
          <a:lstStyle/>
          <a:p>
            <a:r>
              <a:rPr lang="fi-FI" sz="1100" dirty="0">
                <a:solidFill>
                  <a:schemeClr val="bg1"/>
                </a:solidFill>
              </a:rPr>
              <a:t>2</a:t>
            </a:r>
            <a:endParaRPr lang="fi-FI" sz="700" dirty="0">
              <a:solidFill>
                <a:schemeClr val="bg1"/>
              </a:solidFill>
            </a:endParaRPr>
          </a:p>
        </p:txBody>
      </p:sp>
      <p:sp>
        <p:nvSpPr>
          <p:cNvPr id="27" name="TextBox 26"/>
          <p:cNvSpPr txBox="1"/>
          <p:nvPr/>
        </p:nvSpPr>
        <p:spPr>
          <a:xfrm>
            <a:off x="5829342" y="2444747"/>
            <a:ext cx="577402" cy="200055"/>
          </a:xfrm>
          <a:prstGeom prst="rect">
            <a:avLst/>
          </a:prstGeom>
          <a:noFill/>
        </p:spPr>
        <p:txBody>
          <a:bodyPr wrap="none" rtlCol="0">
            <a:spAutoFit/>
          </a:bodyPr>
          <a:lstStyle/>
          <a:p>
            <a:r>
              <a:rPr lang="fi-FI" sz="700" dirty="0">
                <a:solidFill>
                  <a:schemeClr val="bg1"/>
                </a:solidFill>
              </a:rPr>
              <a:t>Vesiohjaus</a:t>
            </a:r>
          </a:p>
        </p:txBody>
      </p:sp>
      <p:sp>
        <p:nvSpPr>
          <p:cNvPr id="28" name="TextBox 27"/>
          <p:cNvSpPr txBox="1"/>
          <p:nvPr/>
        </p:nvSpPr>
        <p:spPr>
          <a:xfrm>
            <a:off x="4555326" y="4276521"/>
            <a:ext cx="679994" cy="307777"/>
          </a:xfrm>
          <a:prstGeom prst="rect">
            <a:avLst/>
          </a:prstGeom>
          <a:noFill/>
        </p:spPr>
        <p:txBody>
          <a:bodyPr wrap="none" rtlCol="0">
            <a:spAutoFit/>
          </a:bodyPr>
          <a:lstStyle/>
          <a:p>
            <a:r>
              <a:rPr lang="fi-FI" sz="700" dirty="0">
                <a:solidFill>
                  <a:schemeClr val="bg1"/>
                </a:solidFill>
              </a:rPr>
              <a:t>Vesiohjaus,</a:t>
            </a:r>
          </a:p>
          <a:p>
            <a:r>
              <a:rPr lang="fi-FI" sz="700" dirty="0">
                <a:solidFill>
                  <a:schemeClr val="bg1"/>
                </a:solidFill>
              </a:rPr>
              <a:t>lähetyspaikka</a:t>
            </a:r>
          </a:p>
        </p:txBody>
      </p:sp>
      <p:cxnSp>
        <p:nvCxnSpPr>
          <p:cNvPr id="33" name="Curved Connector 32"/>
          <p:cNvCxnSpPr>
            <a:stCxn id="19" idx="2"/>
            <a:endCxn id="25" idx="2"/>
          </p:cNvCxnSpPr>
          <p:nvPr/>
        </p:nvCxnSpPr>
        <p:spPr>
          <a:xfrm rot="5400000" flipH="1">
            <a:off x="4852614" y="4275536"/>
            <a:ext cx="130805" cy="702167"/>
          </a:xfrm>
          <a:prstGeom prst="curvedConnector3">
            <a:avLst>
              <a:gd name="adj1" fmla="val -174764"/>
            </a:avLst>
          </a:prstGeom>
          <a:ln w="28575">
            <a:solidFill>
              <a:schemeClr val="bg1"/>
            </a:solidFill>
            <a:prstDash val="sysDash"/>
            <a:tailEnd type="triangle"/>
          </a:ln>
        </p:spPr>
        <p:style>
          <a:lnRef idx="3">
            <a:schemeClr val="accent1"/>
          </a:lnRef>
          <a:fillRef idx="0">
            <a:schemeClr val="accent1"/>
          </a:fillRef>
          <a:effectRef idx="2">
            <a:schemeClr val="accent1"/>
          </a:effectRef>
          <a:fontRef idx="minor">
            <a:schemeClr val="tx1"/>
          </a:fontRef>
        </p:style>
      </p:cxnSp>
      <p:sp>
        <p:nvSpPr>
          <p:cNvPr id="36" name="TextBox 35"/>
          <p:cNvSpPr txBox="1"/>
          <p:nvPr/>
        </p:nvSpPr>
        <p:spPr>
          <a:xfrm>
            <a:off x="3511432" y="3258206"/>
            <a:ext cx="256802" cy="261610"/>
          </a:xfrm>
          <a:prstGeom prst="rect">
            <a:avLst/>
          </a:prstGeom>
          <a:noFill/>
        </p:spPr>
        <p:txBody>
          <a:bodyPr wrap="none" rtlCol="0">
            <a:spAutoFit/>
          </a:bodyPr>
          <a:lstStyle/>
          <a:p>
            <a:r>
              <a:rPr lang="fi-FI" sz="1100" dirty="0">
                <a:solidFill>
                  <a:schemeClr val="bg1"/>
                </a:solidFill>
              </a:rPr>
              <a:t>3</a:t>
            </a:r>
            <a:endParaRPr lang="fi-FI" sz="700" dirty="0">
              <a:solidFill>
                <a:schemeClr val="bg1"/>
              </a:solidFill>
            </a:endParaRPr>
          </a:p>
        </p:txBody>
      </p:sp>
      <p:sp>
        <p:nvSpPr>
          <p:cNvPr id="37" name="TextBox 36"/>
          <p:cNvSpPr txBox="1"/>
          <p:nvPr/>
        </p:nvSpPr>
        <p:spPr>
          <a:xfrm>
            <a:off x="2991667" y="3193799"/>
            <a:ext cx="700833" cy="307777"/>
          </a:xfrm>
          <a:prstGeom prst="rect">
            <a:avLst/>
          </a:prstGeom>
          <a:noFill/>
        </p:spPr>
        <p:txBody>
          <a:bodyPr wrap="none" rtlCol="0">
            <a:spAutoFit/>
          </a:bodyPr>
          <a:lstStyle/>
          <a:p>
            <a:r>
              <a:rPr lang="fi-FI" sz="700" dirty="0">
                <a:solidFill>
                  <a:schemeClr val="bg1"/>
                </a:solidFill>
              </a:rPr>
              <a:t>Yliuitto + jälki,</a:t>
            </a:r>
          </a:p>
          <a:p>
            <a:r>
              <a:rPr lang="fi-FI" sz="700" dirty="0">
                <a:solidFill>
                  <a:schemeClr val="bg1"/>
                </a:solidFill>
              </a:rPr>
              <a:t>lähetyspaikka</a:t>
            </a:r>
          </a:p>
        </p:txBody>
      </p:sp>
      <p:cxnSp>
        <p:nvCxnSpPr>
          <p:cNvPr id="38" name="Curved Connector 37"/>
          <p:cNvCxnSpPr>
            <a:stCxn id="25" idx="1"/>
          </p:cNvCxnSpPr>
          <p:nvPr/>
        </p:nvCxnSpPr>
        <p:spPr>
          <a:xfrm rot="10800000">
            <a:off x="3743396" y="3542901"/>
            <a:ext cx="695137" cy="887510"/>
          </a:xfrm>
          <a:prstGeom prst="curvedConnector2">
            <a:avLst/>
          </a:prstGeom>
          <a:ln w="28575">
            <a:solidFill>
              <a:schemeClr val="bg1"/>
            </a:solidFill>
            <a:prstDash val="sysDash"/>
            <a:tailEnd type="triangle"/>
          </a:ln>
        </p:spPr>
        <p:style>
          <a:lnRef idx="3">
            <a:schemeClr val="accent1"/>
          </a:lnRef>
          <a:fillRef idx="0">
            <a:schemeClr val="accent1"/>
          </a:fillRef>
          <a:effectRef idx="2">
            <a:schemeClr val="accent1"/>
          </a:effectRef>
          <a:fontRef idx="minor">
            <a:schemeClr val="tx1"/>
          </a:fontRef>
        </p:style>
      </p:cxnSp>
      <p:sp>
        <p:nvSpPr>
          <p:cNvPr id="48" name="TextBox 47"/>
          <p:cNvSpPr txBox="1"/>
          <p:nvPr/>
        </p:nvSpPr>
        <p:spPr>
          <a:xfrm>
            <a:off x="3614994" y="2339561"/>
            <a:ext cx="256802" cy="261610"/>
          </a:xfrm>
          <a:prstGeom prst="rect">
            <a:avLst/>
          </a:prstGeom>
          <a:noFill/>
        </p:spPr>
        <p:txBody>
          <a:bodyPr wrap="none" rtlCol="0">
            <a:spAutoFit/>
          </a:bodyPr>
          <a:lstStyle/>
          <a:p>
            <a:r>
              <a:rPr lang="fi-FI" sz="1100" dirty="0">
                <a:solidFill>
                  <a:schemeClr val="bg1"/>
                </a:solidFill>
              </a:rPr>
              <a:t>3</a:t>
            </a:r>
            <a:endParaRPr lang="fi-FI" sz="700" dirty="0">
              <a:solidFill>
                <a:schemeClr val="bg1"/>
              </a:solidFill>
            </a:endParaRPr>
          </a:p>
        </p:txBody>
      </p:sp>
      <p:sp>
        <p:nvSpPr>
          <p:cNvPr id="49" name="TextBox 48"/>
          <p:cNvSpPr txBox="1"/>
          <p:nvPr/>
        </p:nvSpPr>
        <p:spPr>
          <a:xfrm>
            <a:off x="3751157" y="2410937"/>
            <a:ext cx="700833" cy="200055"/>
          </a:xfrm>
          <a:prstGeom prst="rect">
            <a:avLst/>
          </a:prstGeom>
          <a:noFill/>
        </p:spPr>
        <p:txBody>
          <a:bodyPr wrap="none" rtlCol="0">
            <a:spAutoFit/>
          </a:bodyPr>
          <a:lstStyle/>
          <a:p>
            <a:r>
              <a:rPr lang="fi-FI" sz="700" dirty="0">
                <a:solidFill>
                  <a:schemeClr val="bg1"/>
                </a:solidFill>
              </a:rPr>
              <a:t>Yliuitto + jälki</a:t>
            </a:r>
          </a:p>
        </p:txBody>
      </p:sp>
      <p:cxnSp>
        <p:nvCxnSpPr>
          <p:cNvPr id="50" name="Straight Arrow Connector 49"/>
          <p:cNvCxnSpPr/>
          <p:nvPr/>
        </p:nvCxnSpPr>
        <p:spPr>
          <a:xfrm flipV="1">
            <a:off x="3788118" y="1587500"/>
            <a:ext cx="1480982" cy="821321"/>
          </a:xfrm>
          <a:prstGeom prst="straightConnector1">
            <a:avLst/>
          </a:prstGeom>
          <a:ln w="2222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3268529" y="3659325"/>
            <a:ext cx="256802" cy="261610"/>
          </a:xfrm>
          <a:prstGeom prst="rect">
            <a:avLst/>
          </a:prstGeom>
          <a:noFill/>
        </p:spPr>
        <p:txBody>
          <a:bodyPr wrap="none" rtlCol="0">
            <a:spAutoFit/>
          </a:bodyPr>
          <a:lstStyle/>
          <a:p>
            <a:r>
              <a:rPr lang="fi-FI" sz="1100" dirty="0">
                <a:solidFill>
                  <a:schemeClr val="bg1"/>
                </a:solidFill>
              </a:rPr>
              <a:t>4</a:t>
            </a:r>
            <a:endParaRPr lang="fi-FI" sz="700" dirty="0">
              <a:solidFill>
                <a:schemeClr val="bg1"/>
              </a:solidFill>
            </a:endParaRPr>
          </a:p>
        </p:txBody>
      </p:sp>
      <p:sp>
        <p:nvSpPr>
          <p:cNvPr id="53" name="TextBox 52"/>
          <p:cNvSpPr txBox="1"/>
          <p:nvPr/>
        </p:nvSpPr>
        <p:spPr>
          <a:xfrm>
            <a:off x="3010348" y="3690102"/>
            <a:ext cx="679994" cy="307777"/>
          </a:xfrm>
          <a:prstGeom prst="rect">
            <a:avLst/>
          </a:prstGeom>
          <a:noFill/>
        </p:spPr>
        <p:txBody>
          <a:bodyPr wrap="none" rtlCol="0">
            <a:spAutoFit/>
          </a:bodyPr>
          <a:lstStyle/>
          <a:p>
            <a:r>
              <a:rPr lang="fi-FI" sz="700" dirty="0">
                <a:solidFill>
                  <a:schemeClr val="bg1"/>
                </a:solidFill>
              </a:rPr>
              <a:t>Haku,</a:t>
            </a:r>
          </a:p>
          <a:p>
            <a:r>
              <a:rPr lang="fi-FI" sz="700" dirty="0">
                <a:solidFill>
                  <a:schemeClr val="bg1"/>
                </a:solidFill>
              </a:rPr>
              <a:t>lähetyspaikka</a:t>
            </a:r>
          </a:p>
        </p:txBody>
      </p:sp>
      <p:cxnSp>
        <p:nvCxnSpPr>
          <p:cNvPr id="54" name="Straight Arrow Connector 53"/>
          <p:cNvCxnSpPr/>
          <p:nvPr/>
        </p:nvCxnSpPr>
        <p:spPr>
          <a:xfrm flipH="1" flipV="1">
            <a:off x="2420706" y="3039417"/>
            <a:ext cx="811805" cy="665391"/>
          </a:xfrm>
          <a:prstGeom prst="straightConnector1">
            <a:avLst/>
          </a:prstGeom>
          <a:ln w="22225">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53" idx="2"/>
          </p:cNvCxnSpPr>
          <p:nvPr/>
        </p:nvCxnSpPr>
        <p:spPr>
          <a:xfrm flipH="1">
            <a:off x="2790591" y="3997879"/>
            <a:ext cx="559754" cy="972054"/>
          </a:xfrm>
          <a:prstGeom prst="straightConnector1">
            <a:avLst/>
          </a:prstGeom>
          <a:ln w="22225">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2247363" y="4166152"/>
            <a:ext cx="526106" cy="200055"/>
          </a:xfrm>
          <a:prstGeom prst="rect">
            <a:avLst/>
          </a:prstGeom>
          <a:noFill/>
        </p:spPr>
        <p:txBody>
          <a:bodyPr wrap="none" rtlCol="0">
            <a:spAutoFit/>
          </a:bodyPr>
          <a:lstStyle/>
          <a:p>
            <a:r>
              <a:rPr lang="fi-FI" sz="700" dirty="0">
                <a:solidFill>
                  <a:schemeClr val="bg1"/>
                </a:solidFill>
              </a:rPr>
              <a:t>Hakualue</a:t>
            </a:r>
          </a:p>
        </p:txBody>
      </p:sp>
      <p:cxnSp>
        <p:nvCxnSpPr>
          <p:cNvPr id="60" name="Curved Connector 59"/>
          <p:cNvCxnSpPr/>
          <p:nvPr/>
        </p:nvCxnSpPr>
        <p:spPr>
          <a:xfrm rot="16200000" flipH="1">
            <a:off x="3187448" y="4398377"/>
            <a:ext cx="2541637" cy="2033670"/>
          </a:xfrm>
          <a:prstGeom prst="curvedConnector3">
            <a:avLst>
              <a:gd name="adj1" fmla="val 70320"/>
            </a:avLst>
          </a:prstGeom>
          <a:ln w="28575">
            <a:solidFill>
              <a:schemeClr val="bg1"/>
            </a:solidFill>
            <a:prstDash val="sysDash"/>
            <a:tailEnd type="triangle"/>
          </a:ln>
        </p:spPr>
        <p:style>
          <a:lnRef idx="3">
            <a:schemeClr val="accent1"/>
          </a:lnRef>
          <a:fillRef idx="0">
            <a:schemeClr val="accent1"/>
          </a:fillRef>
          <a:effectRef idx="2">
            <a:schemeClr val="accent1"/>
          </a:effectRef>
          <a:fontRef idx="minor">
            <a:schemeClr val="tx1"/>
          </a:fontRef>
        </p:style>
      </p:cxnSp>
      <p:sp>
        <p:nvSpPr>
          <p:cNvPr id="65" name="TextBox 64"/>
          <p:cNvSpPr txBox="1"/>
          <p:nvPr/>
        </p:nvSpPr>
        <p:spPr>
          <a:xfrm>
            <a:off x="3646189" y="6101276"/>
            <a:ext cx="1091966" cy="200055"/>
          </a:xfrm>
          <a:prstGeom prst="rect">
            <a:avLst/>
          </a:prstGeom>
          <a:solidFill>
            <a:schemeClr val="bg1"/>
          </a:solidFill>
        </p:spPr>
        <p:txBody>
          <a:bodyPr wrap="none" rtlCol="0">
            <a:spAutoFit/>
          </a:bodyPr>
          <a:lstStyle/>
          <a:p>
            <a:r>
              <a:rPr lang="fi-FI" sz="700" dirty="0"/>
              <a:t>Poistuminen koealueelta</a:t>
            </a:r>
          </a:p>
        </p:txBody>
      </p:sp>
      <p:sp>
        <p:nvSpPr>
          <p:cNvPr id="66" name="TextBox 65"/>
          <p:cNvSpPr txBox="1"/>
          <p:nvPr/>
        </p:nvSpPr>
        <p:spPr>
          <a:xfrm>
            <a:off x="5653980" y="5290276"/>
            <a:ext cx="1042273" cy="200055"/>
          </a:xfrm>
          <a:prstGeom prst="rect">
            <a:avLst/>
          </a:prstGeom>
          <a:solidFill>
            <a:schemeClr val="bg1"/>
          </a:solidFill>
        </p:spPr>
        <p:txBody>
          <a:bodyPr wrap="none" rtlCol="0">
            <a:spAutoFit/>
          </a:bodyPr>
          <a:lstStyle/>
          <a:p>
            <a:r>
              <a:rPr lang="fi-FI" sz="700" dirty="0"/>
              <a:t>Siirtyminen koealueelle</a:t>
            </a:r>
          </a:p>
        </p:txBody>
      </p:sp>
      <p:cxnSp>
        <p:nvCxnSpPr>
          <p:cNvPr id="67" name="Curved Connector 66"/>
          <p:cNvCxnSpPr/>
          <p:nvPr/>
        </p:nvCxnSpPr>
        <p:spPr>
          <a:xfrm rot="16200000" flipV="1">
            <a:off x="5267252" y="4820335"/>
            <a:ext cx="1098780" cy="939884"/>
          </a:xfrm>
          <a:prstGeom prst="curvedConnector3">
            <a:avLst>
              <a:gd name="adj1" fmla="val 20334"/>
            </a:avLst>
          </a:prstGeom>
          <a:ln w="28575">
            <a:solidFill>
              <a:schemeClr val="bg1"/>
            </a:solidFill>
            <a:prstDash val="sysDash"/>
            <a:tailEnd type="triangle"/>
          </a:ln>
        </p:spPr>
        <p:style>
          <a:lnRef idx="3">
            <a:schemeClr val="accent1"/>
          </a:lnRef>
          <a:fillRef idx="0">
            <a:schemeClr val="accent1"/>
          </a:fillRef>
          <a:effectRef idx="2">
            <a:schemeClr val="accent1"/>
          </a:effectRef>
          <a:fontRef idx="minor">
            <a:schemeClr val="tx1"/>
          </a:fontRef>
        </p:style>
      </p:cxnSp>
      <p:cxnSp>
        <p:nvCxnSpPr>
          <p:cNvPr id="71" name="Straight Arrow Connector 70"/>
          <p:cNvCxnSpPr>
            <a:stCxn id="36" idx="3"/>
            <a:endCxn id="48" idx="2"/>
          </p:cNvCxnSpPr>
          <p:nvPr/>
        </p:nvCxnSpPr>
        <p:spPr>
          <a:xfrm flipH="1" flipV="1">
            <a:off x="3743395" y="2601171"/>
            <a:ext cx="24839" cy="787840"/>
          </a:xfrm>
          <a:prstGeom prst="straightConnector1">
            <a:avLst/>
          </a:prstGeom>
          <a:ln w="2222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2137892" y="4135375"/>
            <a:ext cx="256802" cy="261610"/>
          </a:xfrm>
          <a:prstGeom prst="rect">
            <a:avLst/>
          </a:prstGeom>
          <a:noFill/>
        </p:spPr>
        <p:txBody>
          <a:bodyPr wrap="none" rtlCol="0">
            <a:spAutoFit/>
          </a:bodyPr>
          <a:lstStyle/>
          <a:p>
            <a:r>
              <a:rPr lang="fi-FI" sz="1100" dirty="0">
                <a:solidFill>
                  <a:schemeClr val="bg1"/>
                </a:solidFill>
              </a:rPr>
              <a:t>4</a:t>
            </a:r>
            <a:endParaRPr lang="fi-FI" sz="700" dirty="0">
              <a:solidFill>
                <a:schemeClr val="bg1"/>
              </a:solidFill>
            </a:endParaRPr>
          </a:p>
        </p:txBody>
      </p:sp>
      <p:sp>
        <p:nvSpPr>
          <p:cNvPr id="83" name="TextBox 82"/>
          <p:cNvSpPr txBox="1"/>
          <p:nvPr/>
        </p:nvSpPr>
        <p:spPr>
          <a:xfrm>
            <a:off x="7175427" y="5387884"/>
            <a:ext cx="684803" cy="200055"/>
          </a:xfrm>
          <a:prstGeom prst="rect">
            <a:avLst/>
          </a:prstGeom>
          <a:solidFill>
            <a:schemeClr val="bg1"/>
          </a:solidFill>
        </p:spPr>
        <p:txBody>
          <a:bodyPr wrap="none" rtlCol="0">
            <a:spAutoFit/>
          </a:bodyPr>
          <a:lstStyle/>
          <a:p>
            <a:r>
              <a:rPr lang="fi-FI" sz="700" dirty="0"/>
              <a:t>Odotuspaikka</a:t>
            </a:r>
          </a:p>
        </p:txBody>
      </p:sp>
    </p:spTree>
    <p:extLst>
      <p:ext uri="{BB962C8B-B14F-4D97-AF65-F5344CB8AC3E}">
        <p14:creationId xmlns:p14="http://schemas.microsoft.com/office/powerpoint/2010/main" val="2282520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100"/>
          </a:xfrm>
        </p:spPr>
        <p:txBody>
          <a:bodyPr>
            <a:normAutofit/>
          </a:bodyPr>
          <a:lstStyle/>
          <a:p>
            <a:r>
              <a:rPr lang="fi-FI" sz="2000" dirty="0"/>
              <a:t>Nome-B AVO aika</a:t>
            </a:r>
            <a:r>
              <a:rPr lang="fi-FI" sz="2000"/>
              <a:t>, paikka, </a:t>
            </a:r>
            <a:r>
              <a:rPr lang="fi-FI" sz="2000" dirty="0"/>
              <a:t>suunnitelma kokeen kulusta</a:t>
            </a:r>
          </a:p>
        </p:txBody>
      </p:sp>
      <p:sp>
        <p:nvSpPr>
          <p:cNvPr id="3" name="Content Placeholder 2"/>
          <p:cNvSpPr>
            <a:spLocks noGrp="1"/>
          </p:cNvSpPr>
          <p:nvPr>
            <p:ph sz="half" idx="1"/>
          </p:nvPr>
        </p:nvSpPr>
        <p:spPr>
          <a:xfrm>
            <a:off x="838200" y="1038226"/>
            <a:ext cx="5181600" cy="5138737"/>
          </a:xfrm>
        </p:spPr>
        <p:txBody>
          <a:bodyPr>
            <a:normAutofit/>
          </a:bodyPr>
          <a:lstStyle/>
          <a:p>
            <a:r>
              <a:rPr lang="fi-FI" sz="1600" dirty="0"/>
              <a:t>AVO-koe pidetään Aura-joen laaksossa, joka sijaitsee 10 kilometrin päässä keskuspaikasta. Joki kulkee viistojen rantapenkereiden välissä uomassa. Korkeuseroa uoman ja penkereiden yläreunojen välillä on yli 10 metriä. Tätä voidaan käyttää kokeen vaikeusasteen säätämiseen. Kts. karttapohja seuraavalla kalvolla</a:t>
            </a:r>
          </a:p>
          <a:p>
            <a:r>
              <a:rPr lang="fi-FI" sz="1600" dirty="0"/>
              <a:t>Koe suoritetaan yksilötyöskentelynä. Odotuspaikka on rantapenkereellä näkösuojassa, tuomari ottaa koirakon vastaan ensimmäisen tehtävän suorituspaikalla.</a:t>
            </a:r>
          </a:p>
          <a:p>
            <a:r>
              <a:rPr lang="fi-FI" sz="1600" dirty="0"/>
              <a:t>Koe alkaa kaksoismarkkeerauksella, heitot tulevat rannalta. Molemmille heitoille tulee laukaus. Riistoina käytetään lokkia ja allia. Tehtävän vaikeutta voidaan säätää pudotuspaikkojen näkymisellä tai katveeseen jäämisellä. </a:t>
            </a:r>
          </a:p>
          <a:p>
            <a:r>
              <a:rPr lang="fi-FI" sz="1600" dirty="0"/>
              <a:t>Lyhyen siirtymän aikana tulee laukaus ja koira tekee vesiohjauksen jokiuomaa pitkin. Riistana käytetään allia, joka on rantaviivassa. Matka on alle 50 metriä. </a:t>
            </a:r>
          </a:p>
        </p:txBody>
      </p:sp>
      <p:sp>
        <p:nvSpPr>
          <p:cNvPr id="4" name="Content Placeholder 3"/>
          <p:cNvSpPr>
            <a:spLocks noGrp="1"/>
          </p:cNvSpPr>
          <p:nvPr>
            <p:ph sz="half" idx="2"/>
          </p:nvPr>
        </p:nvSpPr>
        <p:spPr>
          <a:xfrm>
            <a:off x="6172200" y="1038226"/>
            <a:ext cx="5181600" cy="5138737"/>
          </a:xfrm>
        </p:spPr>
        <p:txBody>
          <a:bodyPr>
            <a:normAutofit/>
          </a:bodyPr>
          <a:lstStyle/>
          <a:p>
            <a:r>
              <a:rPr lang="fi-FI" sz="1600" dirty="0"/>
              <a:t>Koirakko ohjataan siirtymään jokiuomasta ylöspäin rantapengertä. Lyhyen siirtymän aikana tulee laukaus ja heitto rantatörmän päälle. Riistana käytetään varista.</a:t>
            </a:r>
          </a:p>
          <a:p>
            <a:r>
              <a:rPr lang="fi-FI" sz="1600" dirty="0"/>
              <a:t>Koe päättyy hakutehtävään. Yksi riista on joen vastarannalla, yksi lammessa olevan saarekkeen takana ja loput viisi maa-alueella. Riistoina on alleja, lokkeja, variksia ja fasaaneita.</a:t>
            </a:r>
          </a:p>
          <a:p>
            <a:r>
              <a:rPr lang="fi-FI" sz="1600" dirty="0"/>
              <a:t>Maksimimäärä koirakoita on 15 päivän aikana.</a:t>
            </a:r>
          </a:p>
          <a:p>
            <a:endParaRPr lang="fi-FI" sz="1600" dirty="0"/>
          </a:p>
        </p:txBody>
      </p:sp>
    </p:spTree>
    <p:extLst>
      <p:ext uri="{BB962C8B-B14F-4D97-AF65-F5344CB8AC3E}">
        <p14:creationId xmlns:p14="http://schemas.microsoft.com/office/powerpoint/2010/main" val="274550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4785" y="159106"/>
            <a:ext cx="7077075" cy="6467475"/>
          </a:xfrm>
          <a:prstGeom prst="rect">
            <a:avLst/>
          </a:prstGeom>
        </p:spPr>
      </p:pic>
      <p:sp>
        <p:nvSpPr>
          <p:cNvPr id="3" name="TextBox 2"/>
          <p:cNvSpPr txBox="1"/>
          <p:nvPr/>
        </p:nvSpPr>
        <p:spPr>
          <a:xfrm>
            <a:off x="8219380" y="2089876"/>
            <a:ext cx="1042273" cy="200055"/>
          </a:xfrm>
          <a:prstGeom prst="rect">
            <a:avLst/>
          </a:prstGeom>
          <a:solidFill>
            <a:schemeClr val="bg1"/>
          </a:solidFill>
        </p:spPr>
        <p:txBody>
          <a:bodyPr wrap="none" rtlCol="0">
            <a:spAutoFit/>
          </a:bodyPr>
          <a:lstStyle/>
          <a:p>
            <a:r>
              <a:rPr lang="fi-FI" sz="700" dirty="0"/>
              <a:t>Siirtyminen koealueelle</a:t>
            </a:r>
          </a:p>
        </p:txBody>
      </p:sp>
      <p:sp>
        <p:nvSpPr>
          <p:cNvPr id="4" name="TextBox 3"/>
          <p:cNvSpPr txBox="1"/>
          <p:nvPr/>
        </p:nvSpPr>
        <p:spPr>
          <a:xfrm>
            <a:off x="6540427" y="1819971"/>
            <a:ext cx="684803" cy="200055"/>
          </a:xfrm>
          <a:prstGeom prst="rect">
            <a:avLst/>
          </a:prstGeom>
          <a:solidFill>
            <a:schemeClr val="bg1"/>
          </a:solidFill>
        </p:spPr>
        <p:txBody>
          <a:bodyPr wrap="none" rtlCol="0">
            <a:spAutoFit/>
          </a:bodyPr>
          <a:lstStyle/>
          <a:p>
            <a:r>
              <a:rPr lang="fi-FI" sz="700" dirty="0"/>
              <a:t>Odotuspaikka</a:t>
            </a:r>
          </a:p>
        </p:txBody>
      </p:sp>
      <p:cxnSp>
        <p:nvCxnSpPr>
          <p:cNvPr id="5" name="Curved Connector 4"/>
          <p:cNvCxnSpPr/>
          <p:nvPr/>
        </p:nvCxnSpPr>
        <p:spPr>
          <a:xfrm rot="10800000">
            <a:off x="7225230" y="2020026"/>
            <a:ext cx="1464092" cy="449362"/>
          </a:xfrm>
          <a:prstGeom prst="curvedConnector3">
            <a:avLst>
              <a:gd name="adj1" fmla="val 50000"/>
            </a:avLst>
          </a:prstGeom>
          <a:ln w="28575">
            <a:solidFill>
              <a:schemeClr val="bg1"/>
            </a:solidFill>
            <a:prstDash val="sysDash"/>
            <a:tailEnd type="triangle"/>
          </a:ln>
        </p:spPr>
        <p:style>
          <a:lnRef idx="3">
            <a:schemeClr val="accent1"/>
          </a:lnRef>
          <a:fillRef idx="0">
            <a:schemeClr val="accent1"/>
          </a:fillRef>
          <a:effectRef idx="2">
            <a:schemeClr val="accent1"/>
          </a:effectRef>
          <a:fontRef idx="minor">
            <a:schemeClr val="tx1"/>
          </a:fontRef>
        </p:style>
      </p:cxnSp>
      <p:sp>
        <p:nvSpPr>
          <p:cNvPr id="10" name="TextBox 9"/>
          <p:cNvSpPr txBox="1"/>
          <p:nvPr/>
        </p:nvSpPr>
        <p:spPr>
          <a:xfrm>
            <a:off x="6623554" y="2968253"/>
            <a:ext cx="906017" cy="307777"/>
          </a:xfrm>
          <a:prstGeom prst="rect">
            <a:avLst/>
          </a:prstGeom>
          <a:solidFill>
            <a:schemeClr val="bg1"/>
          </a:solidFill>
        </p:spPr>
        <p:txBody>
          <a:bodyPr wrap="none" rtlCol="0">
            <a:spAutoFit/>
          </a:bodyPr>
          <a:lstStyle>
            <a:defPPr>
              <a:defRPr lang="fi-FI"/>
            </a:defPPr>
            <a:lvl1pPr>
              <a:defRPr sz="700"/>
            </a:lvl1pPr>
          </a:lstStyle>
          <a:p>
            <a:r>
              <a:rPr lang="fi-FI" dirty="0"/>
              <a:t>Kaksoismarkkeraus,</a:t>
            </a:r>
          </a:p>
          <a:p>
            <a:r>
              <a:rPr lang="fi-FI" dirty="0"/>
              <a:t>lähetyspaikka</a:t>
            </a:r>
          </a:p>
        </p:txBody>
      </p:sp>
      <p:sp>
        <p:nvSpPr>
          <p:cNvPr id="11" name="TextBox 10"/>
          <p:cNvSpPr txBox="1"/>
          <p:nvPr/>
        </p:nvSpPr>
        <p:spPr>
          <a:xfrm>
            <a:off x="6412026" y="2991336"/>
            <a:ext cx="256802" cy="261610"/>
          </a:xfrm>
          <a:prstGeom prst="rect">
            <a:avLst/>
          </a:prstGeom>
          <a:noFill/>
        </p:spPr>
        <p:txBody>
          <a:bodyPr wrap="none" rtlCol="0">
            <a:spAutoFit/>
          </a:bodyPr>
          <a:lstStyle/>
          <a:p>
            <a:r>
              <a:rPr lang="fi-FI" sz="1100" dirty="0">
                <a:solidFill>
                  <a:schemeClr val="bg1"/>
                </a:solidFill>
              </a:rPr>
              <a:t>1</a:t>
            </a:r>
            <a:endParaRPr lang="fi-FI" sz="700" dirty="0">
              <a:solidFill>
                <a:schemeClr val="bg1"/>
              </a:solidFill>
            </a:endParaRPr>
          </a:p>
        </p:txBody>
      </p:sp>
      <p:cxnSp>
        <p:nvCxnSpPr>
          <p:cNvPr id="12" name="Straight Arrow Connector 11"/>
          <p:cNvCxnSpPr/>
          <p:nvPr/>
        </p:nvCxnSpPr>
        <p:spPr>
          <a:xfrm flipH="1" flipV="1">
            <a:off x="6134100" y="2645229"/>
            <a:ext cx="70759" cy="346107"/>
          </a:xfrm>
          <a:prstGeom prst="straightConnector1">
            <a:avLst/>
          </a:prstGeom>
          <a:ln w="2222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5969207" y="3058886"/>
            <a:ext cx="235651" cy="327066"/>
          </a:xfrm>
          <a:prstGeom prst="straightConnector1">
            <a:avLst/>
          </a:prstGeom>
          <a:ln w="2222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134100" y="2894306"/>
            <a:ext cx="256802" cy="261610"/>
          </a:xfrm>
          <a:prstGeom prst="rect">
            <a:avLst/>
          </a:prstGeom>
          <a:noFill/>
        </p:spPr>
        <p:txBody>
          <a:bodyPr wrap="none" rtlCol="0">
            <a:spAutoFit/>
          </a:bodyPr>
          <a:lstStyle/>
          <a:p>
            <a:r>
              <a:rPr lang="fi-FI" sz="1100" dirty="0">
                <a:solidFill>
                  <a:schemeClr val="bg1"/>
                </a:solidFill>
              </a:rPr>
              <a:t>1</a:t>
            </a:r>
            <a:endParaRPr lang="fi-FI" sz="700" dirty="0">
              <a:solidFill>
                <a:schemeClr val="bg1"/>
              </a:solidFill>
            </a:endParaRPr>
          </a:p>
        </p:txBody>
      </p:sp>
      <p:sp>
        <p:nvSpPr>
          <p:cNvPr id="19" name="TextBox 18"/>
          <p:cNvSpPr txBox="1"/>
          <p:nvPr/>
        </p:nvSpPr>
        <p:spPr>
          <a:xfrm>
            <a:off x="5764326" y="3813207"/>
            <a:ext cx="256802" cy="261610"/>
          </a:xfrm>
          <a:prstGeom prst="rect">
            <a:avLst/>
          </a:prstGeom>
          <a:noFill/>
        </p:spPr>
        <p:txBody>
          <a:bodyPr wrap="none" rtlCol="0">
            <a:spAutoFit/>
          </a:bodyPr>
          <a:lstStyle/>
          <a:p>
            <a:r>
              <a:rPr lang="fi-FI" sz="1100" dirty="0">
                <a:solidFill>
                  <a:schemeClr val="bg1"/>
                </a:solidFill>
              </a:rPr>
              <a:t>2</a:t>
            </a:r>
            <a:endParaRPr lang="fi-FI" sz="700" dirty="0">
              <a:solidFill>
                <a:schemeClr val="bg1"/>
              </a:solidFill>
            </a:endParaRPr>
          </a:p>
        </p:txBody>
      </p:sp>
      <p:sp>
        <p:nvSpPr>
          <p:cNvPr id="20" name="TextBox 19"/>
          <p:cNvSpPr txBox="1"/>
          <p:nvPr/>
        </p:nvSpPr>
        <p:spPr>
          <a:xfrm>
            <a:off x="5974425" y="3796366"/>
            <a:ext cx="679994" cy="307777"/>
          </a:xfrm>
          <a:prstGeom prst="rect">
            <a:avLst/>
          </a:prstGeom>
          <a:solidFill>
            <a:schemeClr val="bg1"/>
          </a:solidFill>
        </p:spPr>
        <p:txBody>
          <a:bodyPr wrap="none" rtlCol="0">
            <a:spAutoFit/>
          </a:bodyPr>
          <a:lstStyle>
            <a:defPPr>
              <a:defRPr lang="fi-FI"/>
            </a:defPPr>
            <a:lvl1pPr>
              <a:defRPr sz="700"/>
            </a:lvl1pPr>
          </a:lstStyle>
          <a:p>
            <a:r>
              <a:rPr lang="fi-FI" dirty="0"/>
              <a:t>Vesiohjaus,</a:t>
            </a:r>
          </a:p>
          <a:p>
            <a:r>
              <a:rPr lang="fi-FI" dirty="0"/>
              <a:t>lähetyspaikka</a:t>
            </a:r>
          </a:p>
        </p:txBody>
      </p:sp>
      <p:cxnSp>
        <p:nvCxnSpPr>
          <p:cNvPr id="21" name="Straight Arrow Connector 20"/>
          <p:cNvCxnSpPr>
            <a:stCxn id="19" idx="1"/>
          </p:cNvCxnSpPr>
          <p:nvPr/>
        </p:nvCxnSpPr>
        <p:spPr>
          <a:xfrm flipH="1" flipV="1">
            <a:off x="5027241" y="3869871"/>
            <a:ext cx="737085" cy="74141"/>
          </a:xfrm>
          <a:prstGeom prst="straightConnector1">
            <a:avLst/>
          </a:prstGeom>
          <a:ln w="2222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817142" y="3665561"/>
            <a:ext cx="256802" cy="261610"/>
          </a:xfrm>
          <a:prstGeom prst="rect">
            <a:avLst/>
          </a:prstGeom>
          <a:noFill/>
        </p:spPr>
        <p:txBody>
          <a:bodyPr wrap="none" rtlCol="0">
            <a:spAutoFit/>
          </a:bodyPr>
          <a:lstStyle/>
          <a:p>
            <a:r>
              <a:rPr lang="fi-FI" sz="1100" dirty="0">
                <a:solidFill>
                  <a:schemeClr val="bg1"/>
                </a:solidFill>
              </a:rPr>
              <a:t>2</a:t>
            </a:r>
            <a:endParaRPr lang="fi-FI" sz="700" dirty="0">
              <a:solidFill>
                <a:schemeClr val="bg1"/>
              </a:solidFill>
            </a:endParaRPr>
          </a:p>
        </p:txBody>
      </p:sp>
      <p:sp>
        <p:nvSpPr>
          <p:cNvPr id="27" name="TextBox 26"/>
          <p:cNvSpPr txBox="1"/>
          <p:nvPr/>
        </p:nvSpPr>
        <p:spPr>
          <a:xfrm>
            <a:off x="6048408" y="4052499"/>
            <a:ext cx="865943" cy="307777"/>
          </a:xfrm>
          <a:prstGeom prst="rect">
            <a:avLst/>
          </a:prstGeom>
          <a:solidFill>
            <a:schemeClr val="bg1"/>
          </a:solidFill>
        </p:spPr>
        <p:txBody>
          <a:bodyPr wrap="none" rtlCol="0">
            <a:spAutoFit/>
          </a:bodyPr>
          <a:lstStyle>
            <a:defPPr>
              <a:defRPr lang="fi-FI"/>
            </a:defPPr>
            <a:lvl1pPr>
              <a:defRPr sz="700"/>
            </a:lvl1pPr>
          </a:lstStyle>
          <a:p>
            <a:r>
              <a:rPr lang="fi-FI" dirty="0"/>
              <a:t>Ýkkösmarkkeeraus</a:t>
            </a:r>
          </a:p>
          <a:p>
            <a:r>
              <a:rPr lang="fi-FI" dirty="0"/>
              <a:t>lähetyspaikka</a:t>
            </a:r>
          </a:p>
        </p:txBody>
      </p:sp>
      <p:sp>
        <p:nvSpPr>
          <p:cNvPr id="28" name="TextBox 27"/>
          <p:cNvSpPr txBox="1"/>
          <p:nvPr/>
        </p:nvSpPr>
        <p:spPr>
          <a:xfrm>
            <a:off x="5784210" y="4032074"/>
            <a:ext cx="256802" cy="261610"/>
          </a:xfrm>
          <a:prstGeom prst="rect">
            <a:avLst/>
          </a:prstGeom>
          <a:noFill/>
        </p:spPr>
        <p:txBody>
          <a:bodyPr wrap="none" rtlCol="0">
            <a:spAutoFit/>
          </a:bodyPr>
          <a:lstStyle/>
          <a:p>
            <a:r>
              <a:rPr lang="fi-FI" sz="1100" dirty="0">
                <a:solidFill>
                  <a:schemeClr val="bg1"/>
                </a:solidFill>
              </a:rPr>
              <a:t>3</a:t>
            </a:r>
            <a:endParaRPr lang="fi-FI" sz="700" dirty="0">
              <a:solidFill>
                <a:schemeClr val="bg1"/>
              </a:solidFill>
            </a:endParaRPr>
          </a:p>
        </p:txBody>
      </p:sp>
      <p:cxnSp>
        <p:nvCxnSpPr>
          <p:cNvPr id="29" name="Straight Arrow Connector 28"/>
          <p:cNvCxnSpPr/>
          <p:nvPr/>
        </p:nvCxnSpPr>
        <p:spPr>
          <a:xfrm>
            <a:off x="5926886" y="4279127"/>
            <a:ext cx="94242" cy="222945"/>
          </a:xfrm>
          <a:prstGeom prst="straightConnector1">
            <a:avLst/>
          </a:prstGeom>
          <a:ln w="2222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459399" y="4688818"/>
            <a:ext cx="256802" cy="261610"/>
          </a:xfrm>
          <a:prstGeom prst="rect">
            <a:avLst/>
          </a:prstGeom>
          <a:noFill/>
        </p:spPr>
        <p:txBody>
          <a:bodyPr wrap="none" rtlCol="0">
            <a:spAutoFit/>
          </a:bodyPr>
          <a:lstStyle/>
          <a:p>
            <a:r>
              <a:rPr lang="fi-FI" sz="1100" dirty="0">
                <a:solidFill>
                  <a:schemeClr val="bg1"/>
                </a:solidFill>
              </a:rPr>
              <a:t>4</a:t>
            </a:r>
            <a:endParaRPr lang="fi-FI" sz="700" dirty="0">
              <a:solidFill>
                <a:schemeClr val="bg1"/>
              </a:solidFill>
            </a:endParaRPr>
          </a:p>
        </p:txBody>
      </p:sp>
      <p:sp>
        <p:nvSpPr>
          <p:cNvPr id="36" name="TextBox 35"/>
          <p:cNvSpPr txBox="1"/>
          <p:nvPr/>
        </p:nvSpPr>
        <p:spPr>
          <a:xfrm>
            <a:off x="5701128" y="4665734"/>
            <a:ext cx="601447" cy="307777"/>
          </a:xfrm>
          <a:prstGeom prst="rect">
            <a:avLst/>
          </a:prstGeom>
          <a:solidFill>
            <a:schemeClr val="bg1"/>
          </a:solidFill>
        </p:spPr>
        <p:txBody>
          <a:bodyPr wrap="none" rtlCol="0">
            <a:spAutoFit/>
          </a:bodyPr>
          <a:lstStyle>
            <a:defPPr>
              <a:defRPr lang="fi-FI"/>
            </a:defPPr>
            <a:lvl1pPr>
              <a:defRPr sz="700"/>
            </a:lvl1pPr>
          </a:lstStyle>
          <a:p>
            <a:r>
              <a:rPr lang="fi-FI" dirty="0"/>
              <a:t>Haku</a:t>
            </a:r>
          </a:p>
          <a:p>
            <a:r>
              <a:rPr lang="fi-FI" dirty="0"/>
              <a:t>lähetysalue</a:t>
            </a:r>
          </a:p>
        </p:txBody>
      </p:sp>
      <p:cxnSp>
        <p:nvCxnSpPr>
          <p:cNvPr id="37" name="Straight Arrow Connector 36"/>
          <p:cNvCxnSpPr/>
          <p:nvPr/>
        </p:nvCxnSpPr>
        <p:spPr>
          <a:xfrm flipH="1" flipV="1">
            <a:off x="4180115" y="3676721"/>
            <a:ext cx="1480544" cy="825351"/>
          </a:xfrm>
          <a:prstGeom prst="straightConnector1">
            <a:avLst/>
          </a:prstGeom>
          <a:ln w="22225">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4910824" y="5068558"/>
            <a:ext cx="643403" cy="951242"/>
          </a:xfrm>
          <a:prstGeom prst="straightConnector1">
            <a:avLst/>
          </a:prstGeom>
          <a:ln w="22225">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44" name="Curved Connector 43"/>
          <p:cNvCxnSpPr/>
          <p:nvPr/>
        </p:nvCxnSpPr>
        <p:spPr>
          <a:xfrm flipV="1">
            <a:off x="5587800" y="3869872"/>
            <a:ext cx="3227957" cy="1667769"/>
          </a:xfrm>
          <a:prstGeom prst="curvedConnector3">
            <a:avLst>
              <a:gd name="adj1" fmla="val 50000"/>
            </a:avLst>
          </a:prstGeom>
          <a:ln w="28575">
            <a:solidFill>
              <a:schemeClr val="bg1"/>
            </a:solidFill>
            <a:prstDash val="sysDash"/>
            <a:tailEnd type="triangle"/>
          </a:ln>
        </p:spPr>
        <p:style>
          <a:lnRef idx="3">
            <a:schemeClr val="accent1"/>
          </a:lnRef>
          <a:fillRef idx="0">
            <a:schemeClr val="accent1"/>
          </a:fillRef>
          <a:effectRef idx="2">
            <a:schemeClr val="accent1"/>
          </a:effectRef>
          <a:fontRef idx="minor">
            <a:schemeClr val="tx1"/>
          </a:fontRef>
        </p:style>
      </p:cxnSp>
      <p:sp>
        <p:nvSpPr>
          <p:cNvPr id="49" name="TextBox 48"/>
          <p:cNvSpPr txBox="1"/>
          <p:nvPr/>
        </p:nvSpPr>
        <p:spPr>
          <a:xfrm>
            <a:off x="7318849" y="4565706"/>
            <a:ext cx="1091966" cy="200055"/>
          </a:xfrm>
          <a:prstGeom prst="rect">
            <a:avLst/>
          </a:prstGeom>
          <a:solidFill>
            <a:schemeClr val="bg1"/>
          </a:solidFill>
        </p:spPr>
        <p:txBody>
          <a:bodyPr wrap="none" rtlCol="0">
            <a:spAutoFit/>
          </a:bodyPr>
          <a:lstStyle/>
          <a:p>
            <a:r>
              <a:rPr lang="fi-FI" sz="700" dirty="0"/>
              <a:t>Poistuminen koealueelta</a:t>
            </a:r>
          </a:p>
        </p:txBody>
      </p:sp>
    </p:spTree>
    <p:extLst>
      <p:ext uri="{BB962C8B-B14F-4D97-AF65-F5344CB8AC3E}">
        <p14:creationId xmlns:p14="http://schemas.microsoft.com/office/powerpoint/2010/main" val="1061992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TotalTime>
  <Words>513</Words>
  <Application>Microsoft Office PowerPoint</Application>
  <PresentationFormat>Widescreen</PresentationFormat>
  <Paragraphs>63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Nome-B VOI ja Nome-B AVO XX.-XX.X.XXXX Suunnitelma kokeen kulusta</vt:lpstr>
      <vt:lpstr>Nome-B VOI aika, paikka, suunnitelma kokeen kulusta</vt:lpstr>
      <vt:lpstr>PowerPoint Presentation</vt:lpstr>
      <vt:lpstr>Nome-B AVO aika, paikka, suunnitelma kokeen kulusta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Rusi, Matti</dc:creator>
  <cp:lastModifiedBy>Matti Rusi</cp:lastModifiedBy>
  <cp:revision>17</cp:revision>
  <cp:lastPrinted>2016-06-06T07:44:42Z</cp:lastPrinted>
  <dcterms:created xsi:type="dcterms:W3CDTF">2016-06-01T13:10:27Z</dcterms:created>
  <dcterms:modified xsi:type="dcterms:W3CDTF">2025-03-19T08:55:55Z</dcterms:modified>
</cp:coreProperties>
</file>