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76" r:id="rId3"/>
    <p:sldId id="257" r:id="rId4"/>
    <p:sldId id="258" r:id="rId5"/>
    <p:sldId id="259" r:id="rId6"/>
    <p:sldId id="260" r:id="rId7"/>
    <p:sldId id="261" r:id="rId8"/>
    <p:sldId id="262" r:id="rId9"/>
    <p:sldId id="263" r:id="rId10"/>
    <p:sldId id="264" r:id="rId11"/>
    <p:sldId id="265" r:id="rId12"/>
    <p:sldId id="267" r:id="rId13"/>
    <p:sldId id="266" r:id="rId14"/>
    <p:sldId id="268" r:id="rId15"/>
    <p:sldId id="275"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20D0D-735F-43D7-B147-954E1CE9261C}" v="23" dt="2025-04-07T07:48:28.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F81A83-0BDA-440A-808F-00097C598828}" type="datetimeFigureOut">
              <a:rPr lang="fi-FI" smtClean="0"/>
              <a:t>8.4.2025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F70BB-3AA7-453C-8704-578BC36CF28C}" type="slidenum">
              <a:rPr lang="fi-FI" smtClean="0"/>
              <a:t>‹#›</a:t>
            </a:fld>
            <a:endParaRPr lang="fi-FI"/>
          </a:p>
        </p:txBody>
      </p:sp>
    </p:spTree>
    <p:extLst>
      <p:ext uri="{BB962C8B-B14F-4D97-AF65-F5344CB8AC3E}">
        <p14:creationId xmlns:p14="http://schemas.microsoft.com/office/powerpoint/2010/main" val="62833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gn="l">
              <a:buNone/>
            </a:pPr>
            <a:r>
              <a:rPr lang="fi-FI" sz="1200" b="0" i="0" dirty="0">
                <a:solidFill>
                  <a:srgbClr val="253848"/>
                </a:solidFill>
                <a:effectLst/>
                <a:latin typeface="Adelle Sans W01 Regular"/>
              </a:rPr>
              <a:t>Hermosto ”oppii” toimimaan tehokkaammin välittömästi uutta harjoitusta tai liikettä toistettaessa, mikä ilmenee parempana suorituksena. </a:t>
            </a:r>
          </a:p>
          <a:p>
            <a:pPr algn="l">
              <a:buNone/>
            </a:pPr>
            <a:endParaRPr lang="fi-FI" sz="1200" b="0" i="0" dirty="0">
              <a:solidFill>
                <a:srgbClr val="253848"/>
              </a:solidFill>
              <a:effectLst/>
              <a:latin typeface="Adelle Sans W01 Regular"/>
            </a:endParaRPr>
          </a:p>
          <a:p>
            <a:pPr algn="l">
              <a:buNone/>
            </a:pPr>
            <a:r>
              <a:rPr lang="fi-FI" sz="1200" b="0" i="0" dirty="0">
                <a:solidFill>
                  <a:srgbClr val="253848"/>
                </a:solidFill>
                <a:effectLst/>
                <a:latin typeface="Adelle Sans W01 Regular"/>
              </a:rPr>
              <a:t>Tutkimuksissa on havaittu, että kolme kertaa viikossa harjoiteltaessa harjoitusvaikutukset tasapainoon ovat todettavissa mittauksin jo neljän viikon jälkeen (Sihvonen ym. 2004). Tällöin hermostoon on syntynyt pysyviä, uusia yhteyksiä</a:t>
            </a:r>
          </a:p>
          <a:p>
            <a:pPr algn="l">
              <a:buNone/>
            </a:pPr>
            <a:r>
              <a:rPr lang="fi-FI" sz="1200" b="0" i="0" dirty="0">
                <a:solidFill>
                  <a:srgbClr val="253848"/>
                </a:solidFill>
                <a:effectLst/>
                <a:latin typeface="Adelle Sans W01 Bold"/>
              </a:rPr>
              <a:t>”Minkä nuorena oppii sen vanhana taitaa”   </a:t>
            </a:r>
          </a:p>
          <a:p>
            <a:pPr algn="l">
              <a:buNone/>
            </a:pPr>
            <a:endParaRPr lang="fi-FI" sz="1200" b="0" i="0" dirty="0">
              <a:solidFill>
                <a:srgbClr val="253848"/>
              </a:solidFill>
              <a:effectLst/>
              <a:latin typeface="Adelle Sans W01 Bold"/>
            </a:endParaRPr>
          </a:p>
          <a:p>
            <a:pPr algn="l"/>
            <a:r>
              <a:rPr lang="fi-FI" sz="1200" b="0" i="0" dirty="0">
                <a:solidFill>
                  <a:srgbClr val="253848"/>
                </a:solidFill>
                <a:effectLst/>
                <a:latin typeface="Adelle Sans W01 Regular"/>
              </a:rPr>
              <a:t>Monet liikehallintataidot opitaan lapsuusiässä, jolloin monipuolinen liikkuminen ja liikunta tukevat normaalia kehitystä. Ihmisen keskushermoston kytkentöihin (hermoverkoston yhteyksiin) perustuva tapa liikkua on pääosin muodostunut noin 20 vuoden ikään mennessä.</a:t>
            </a:r>
            <a:endParaRPr lang="fi-FI" sz="1200" dirty="0">
              <a:solidFill>
                <a:srgbClr val="253848"/>
              </a:solidFill>
              <a:latin typeface="Adelle Sans W01 Regular"/>
            </a:endParaRPr>
          </a:p>
          <a:p>
            <a:pPr algn="l"/>
            <a:endParaRPr lang="fi-FI" sz="1200" b="0" i="0" dirty="0">
              <a:solidFill>
                <a:srgbClr val="253848"/>
              </a:solidFill>
              <a:effectLst/>
              <a:latin typeface="Adelle Sans W01 Regular"/>
            </a:endParaRPr>
          </a:p>
          <a:p>
            <a:pPr algn="l"/>
            <a:r>
              <a:rPr lang="fi-FI" sz="1200" b="0" i="0" dirty="0">
                <a:solidFill>
                  <a:srgbClr val="253848"/>
                </a:solidFill>
                <a:effectLst/>
                <a:latin typeface="Adelle Sans W01 Regular"/>
              </a:rPr>
              <a:t> Liikehallintaa voi edelleen kehittää harjoittelemalla, ja hermostollista oppimista tapahtuu ihmisen koko eliniän ajan. Toisaalta, jos on harrastanut jotain lajia nuorena, liikemuistin ansiosta se voi sujua pitkänkin tauon jälkeen yllättävän hyvin</a:t>
            </a:r>
            <a:endParaRPr lang="fi-FI" dirty="0"/>
          </a:p>
        </p:txBody>
      </p:sp>
      <p:sp>
        <p:nvSpPr>
          <p:cNvPr id="4" name="Dian numeron paikkamerkki 3"/>
          <p:cNvSpPr>
            <a:spLocks noGrp="1"/>
          </p:cNvSpPr>
          <p:nvPr>
            <p:ph type="sldNum" sz="quarter" idx="5"/>
          </p:nvPr>
        </p:nvSpPr>
        <p:spPr/>
        <p:txBody>
          <a:bodyPr/>
          <a:lstStyle/>
          <a:p>
            <a:fld id="{574F70BB-3AA7-453C-8704-578BC36CF28C}" type="slidenum">
              <a:rPr lang="fi-FI" smtClean="0"/>
              <a:t>10</a:t>
            </a:fld>
            <a:endParaRPr lang="fi-FI"/>
          </a:p>
        </p:txBody>
      </p:sp>
    </p:spTree>
    <p:extLst>
      <p:ext uri="{BB962C8B-B14F-4D97-AF65-F5344CB8AC3E}">
        <p14:creationId xmlns:p14="http://schemas.microsoft.com/office/powerpoint/2010/main" val="3624566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i-FI"/>
              <a:t>Muokkaa ots. perustyyl. napsautt.</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i-FI"/>
              <a:t>Muokkaa ots. perustyyl. napsautt.</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i-FI"/>
              <a:t>Muokkaa ots. perustyyl. napsautt.</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i-FI"/>
              <a:t>Muokkaa ots. perustyyl. napsautt.</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araketta">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i-FI"/>
              <a:t>Muokkaa ots. perustyyl. napsautt.</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uvan sarak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i-FI"/>
              <a:t>Muokkaa ots. perustyyl. napsautt.</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a:t>Muokkaa ots. perustyyl. napsautt.</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i-FI"/>
              <a:t>Muokkaa ots. perustyyl. napsautt.</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a:t>Muokkaa ots. perustyyl. napsautt.</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i-FI"/>
              <a:t>Muokkaa ots. perustyyl. napsautt.</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i-FI"/>
              <a:t>Muokkaa ots. perustyyl. napsautt.</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i-FI"/>
              <a:t>Muokkaa ots. perustyyl. napsautt.</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Content Placeholder 3"/>
          <p:cNvSpPr>
            <a:spLocks noGrp="1"/>
          </p:cNvSpPr>
          <p:nvPr>
            <p:ph sz="quarter" idx="13"/>
          </p:nvPr>
        </p:nvSpPr>
        <p:spPr>
          <a:xfrm>
            <a:off x="913774" y="3051012"/>
            <a:ext cx="5106027" cy="274018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3" name="Content Placeholder 5"/>
          <p:cNvSpPr>
            <a:spLocks noGrp="1"/>
          </p:cNvSpPr>
          <p:nvPr>
            <p:ph sz="quarter" idx="14"/>
          </p:nvPr>
        </p:nvSpPr>
        <p:spPr>
          <a:xfrm>
            <a:off x="6172200" y="3051012"/>
            <a:ext cx="5105401" cy="274018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i-FI"/>
              <a:t>Muokkaa ots. perustyyl. napsautt.</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4/8/2025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8F07D9-B9D2-E580-5934-8D6771EBC917}"/>
              </a:ext>
            </a:extLst>
          </p:cNvPr>
          <p:cNvSpPr>
            <a:spLocks noGrp="1"/>
          </p:cNvSpPr>
          <p:nvPr>
            <p:ph type="ctrTitle"/>
          </p:nvPr>
        </p:nvSpPr>
        <p:spPr/>
        <p:txBody>
          <a:bodyPr/>
          <a:lstStyle/>
          <a:p>
            <a:r>
              <a:rPr lang="fi-FI" dirty="0"/>
              <a:t>Liikunnan iloa</a:t>
            </a:r>
          </a:p>
        </p:txBody>
      </p:sp>
      <p:sp>
        <p:nvSpPr>
          <p:cNvPr id="3" name="Alaotsikko 2">
            <a:extLst>
              <a:ext uri="{FF2B5EF4-FFF2-40B4-BE49-F238E27FC236}">
                <a16:creationId xmlns:a16="http://schemas.microsoft.com/office/drawing/2014/main" id="{2C7018A6-8567-9830-8236-71D4612E78AE}"/>
              </a:ext>
            </a:extLst>
          </p:cNvPr>
          <p:cNvSpPr>
            <a:spLocks noGrp="1"/>
          </p:cNvSpPr>
          <p:nvPr>
            <p:ph type="subTitle" idx="1"/>
          </p:nvPr>
        </p:nvSpPr>
        <p:spPr/>
        <p:txBody>
          <a:bodyPr/>
          <a:lstStyle/>
          <a:p>
            <a:r>
              <a:rPr lang="fi-FI" dirty="0"/>
              <a:t>Vai liikkumisen ilo? Onko sellaista? Mitä se on?</a:t>
            </a:r>
          </a:p>
          <a:p>
            <a:r>
              <a:rPr lang="fi-FI" sz="1400" dirty="0"/>
              <a:t>JHL risteily 5.4.2025 Mirva nurminen työfysioterapeutti</a:t>
            </a:r>
          </a:p>
        </p:txBody>
      </p:sp>
    </p:spTree>
    <p:extLst>
      <p:ext uri="{BB962C8B-B14F-4D97-AF65-F5344CB8AC3E}">
        <p14:creationId xmlns:p14="http://schemas.microsoft.com/office/powerpoint/2010/main" val="183316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03AB33-1037-BD9A-BDAE-C973C862CE19}"/>
              </a:ext>
            </a:extLst>
          </p:cNvPr>
          <p:cNvSpPr>
            <a:spLocks noGrp="1"/>
          </p:cNvSpPr>
          <p:nvPr>
            <p:ph type="title"/>
          </p:nvPr>
        </p:nvSpPr>
        <p:spPr/>
        <p:txBody>
          <a:bodyPr/>
          <a:lstStyle/>
          <a:p>
            <a:r>
              <a:rPr lang="fi-FI" dirty="0"/>
              <a:t>Miksi liikehallintaa ja liikkuvuutta?</a:t>
            </a:r>
          </a:p>
        </p:txBody>
      </p:sp>
      <p:sp>
        <p:nvSpPr>
          <p:cNvPr id="4" name="Tekstiruutu 3">
            <a:extLst>
              <a:ext uri="{FF2B5EF4-FFF2-40B4-BE49-F238E27FC236}">
                <a16:creationId xmlns:a16="http://schemas.microsoft.com/office/drawing/2014/main" id="{8E317897-4D5F-2ECA-4486-BF6DEC026123}"/>
              </a:ext>
            </a:extLst>
          </p:cNvPr>
          <p:cNvSpPr txBox="1"/>
          <p:nvPr/>
        </p:nvSpPr>
        <p:spPr>
          <a:xfrm>
            <a:off x="290726" y="2941418"/>
            <a:ext cx="6096000" cy="276999"/>
          </a:xfrm>
          <a:prstGeom prst="rect">
            <a:avLst/>
          </a:prstGeom>
          <a:noFill/>
        </p:spPr>
        <p:txBody>
          <a:bodyPr wrap="square">
            <a:spAutoFit/>
          </a:bodyPr>
          <a:lstStyle/>
          <a:p>
            <a:pPr algn="l">
              <a:buNone/>
            </a:pPr>
            <a:r>
              <a:rPr lang="fi-FI" sz="1200" b="0" i="0" dirty="0">
                <a:solidFill>
                  <a:srgbClr val="253848"/>
                </a:solidFill>
                <a:effectLst/>
                <a:latin typeface="Adelle Sans W01 Regular"/>
              </a:rPr>
              <a:t>. </a:t>
            </a:r>
          </a:p>
        </p:txBody>
      </p:sp>
      <p:sp>
        <p:nvSpPr>
          <p:cNvPr id="6" name="Tekstiruutu 5">
            <a:extLst>
              <a:ext uri="{FF2B5EF4-FFF2-40B4-BE49-F238E27FC236}">
                <a16:creationId xmlns:a16="http://schemas.microsoft.com/office/drawing/2014/main" id="{D1C6EBC1-C98C-0AC7-441C-A751139DB14C}"/>
              </a:ext>
            </a:extLst>
          </p:cNvPr>
          <p:cNvSpPr txBox="1"/>
          <p:nvPr/>
        </p:nvSpPr>
        <p:spPr>
          <a:xfrm>
            <a:off x="290726" y="5011340"/>
            <a:ext cx="6096000" cy="461665"/>
          </a:xfrm>
          <a:prstGeom prst="rect">
            <a:avLst/>
          </a:prstGeom>
          <a:noFill/>
        </p:spPr>
        <p:txBody>
          <a:bodyPr wrap="square">
            <a:spAutoFit/>
          </a:bodyPr>
          <a:lstStyle/>
          <a:p>
            <a:pPr algn="l">
              <a:buNone/>
            </a:pPr>
            <a:r>
              <a:rPr lang="fi-FI" sz="1200" b="0" i="0" dirty="0">
                <a:solidFill>
                  <a:srgbClr val="253848"/>
                </a:solidFill>
                <a:effectLst/>
                <a:latin typeface="Adelle Sans W01 Regular"/>
              </a:rPr>
              <a:t>. </a:t>
            </a:r>
          </a:p>
          <a:p>
            <a:pPr algn="l">
              <a:buNone/>
            </a:pPr>
            <a:endParaRPr lang="fi-FI" sz="1200" b="0" i="0" dirty="0">
              <a:solidFill>
                <a:srgbClr val="253848"/>
              </a:solidFill>
              <a:effectLst/>
              <a:latin typeface="Adelle Sans W01 Regular"/>
            </a:endParaRPr>
          </a:p>
        </p:txBody>
      </p:sp>
      <p:sp>
        <p:nvSpPr>
          <p:cNvPr id="8" name="Tekstiruutu 7">
            <a:extLst>
              <a:ext uri="{FF2B5EF4-FFF2-40B4-BE49-F238E27FC236}">
                <a16:creationId xmlns:a16="http://schemas.microsoft.com/office/drawing/2014/main" id="{B822CBE8-1C19-826B-587E-46497B013E12}"/>
              </a:ext>
            </a:extLst>
          </p:cNvPr>
          <p:cNvSpPr txBox="1"/>
          <p:nvPr/>
        </p:nvSpPr>
        <p:spPr>
          <a:xfrm>
            <a:off x="232456" y="1702492"/>
            <a:ext cx="6154270" cy="923330"/>
          </a:xfrm>
          <a:prstGeom prst="rect">
            <a:avLst/>
          </a:prstGeom>
          <a:noFill/>
        </p:spPr>
        <p:txBody>
          <a:bodyPr wrap="square">
            <a:spAutoFit/>
          </a:bodyPr>
          <a:lstStyle/>
          <a:p>
            <a:r>
              <a:rPr lang="fi-FI" b="0" i="0" dirty="0">
                <a:solidFill>
                  <a:srgbClr val="253848"/>
                </a:solidFill>
                <a:effectLst/>
                <a:latin typeface="Adelle Sans W01 Bold"/>
              </a:rPr>
              <a:t>Liikehallintakyvyillä tarkoitetaan tasapainoa, koordinaatiota, ketteryyttä sekä asennon ja liikkeen hallintaa. Huono liikehallintakyky voi olla esimerkiksi selkävaivojen riskitekijä. </a:t>
            </a:r>
            <a:endParaRPr lang="fi-FI" dirty="0"/>
          </a:p>
        </p:txBody>
      </p:sp>
      <p:sp>
        <p:nvSpPr>
          <p:cNvPr id="11" name="Tekstiruutu 10">
            <a:extLst>
              <a:ext uri="{FF2B5EF4-FFF2-40B4-BE49-F238E27FC236}">
                <a16:creationId xmlns:a16="http://schemas.microsoft.com/office/drawing/2014/main" id="{B74CAD87-EC42-5358-2FAE-F29A265E1441}"/>
              </a:ext>
            </a:extLst>
          </p:cNvPr>
          <p:cNvSpPr txBox="1"/>
          <p:nvPr/>
        </p:nvSpPr>
        <p:spPr>
          <a:xfrm>
            <a:off x="6239435" y="1702492"/>
            <a:ext cx="5974663" cy="2031325"/>
          </a:xfrm>
          <a:prstGeom prst="rect">
            <a:avLst/>
          </a:prstGeom>
          <a:noFill/>
        </p:spPr>
        <p:txBody>
          <a:bodyPr wrap="square">
            <a:spAutoFit/>
          </a:bodyPr>
          <a:lstStyle/>
          <a:p>
            <a:r>
              <a:rPr lang="fi-FI" b="0" i="0" dirty="0">
                <a:solidFill>
                  <a:srgbClr val="253848"/>
                </a:solidFill>
                <a:effectLst/>
                <a:latin typeface="Adelle Sans W01 Regular"/>
              </a:rPr>
              <a:t>Liikkuvuus on terveyskunnon osa-alue, jonka merkityksestä tuki- ja liikuntaelimistön toimintakyvylle on vähän tutkimustietoa. Sekä jäykkyys, että liiallinen notkeus voivat aiheuttaa tuki- ja liikuntaelinvaivoja. Esimerkiksi selkäpotilailla esiintyy sekä selkärangan yliliikkuvuutta, että jäykkyyttä. Lonkan rajoittunut liikkuvuus vaikuttaa selän toimintaan. </a:t>
            </a:r>
            <a:endParaRPr lang="fi-FI" dirty="0"/>
          </a:p>
        </p:txBody>
      </p:sp>
      <p:sp>
        <p:nvSpPr>
          <p:cNvPr id="14" name="Tekstiruutu 13">
            <a:extLst>
              <a:ext uri="{FF2B5EF4-FFF2-40B4-BE49-F238E27FC236}">
                <a16:creationId xmlns:a16="http://schemas.microsoft.com/office/drawing/2014/main" id="{E2580953-3242-B16A-7F8A-44582763F970}"/>
              </a:ext>
            </a:extLst>
          </p:cNvPr>
          <p:cNvSpPr txBox="1"/>
          <p:nvPr/>
        </p:nvSpPr>
        <p:spPr>
          <a:xfrm>
            <a:off x="7095876" y="3737461"/>
            <a:ext cx="4693337" cy="2862322"/>
          </a:xfrm>
          <a:prstGeom prst="rect">
            <a:avLst/>
          </a:prstGeom>
          <a:noFill/>
        </p:spPr>
        <p:txBody>
          <a:bodyPr wrap="square">
            <a:spAutoFit/>
          </a:bodyPr>
          <a:lstStyle/>
          <a:p>
            <a:pPr algn="l">
              <a:buNone/>
            </a:pPr>
            <a:r>
              <a:rPr lang="fi-FI" sz="1200" b="0" i="0" dirty="0">
                <a:solidFill>
                  <a:srgbClr val="253848"/>
                </a:solidFill>
                <a:effectLst/>
                <a:latin typeface="Adelle Sans W01 Regular"/>
              </a:rPr>
              <a:t>Liikkuvuusharjoitteet ja venyttely vähentävät lihasjäykkyyttä ja lisäävät notkeutta, mikä alentaa vammariskiä sekä lihaksissa että jänteissä. </a:t>
            </a:r>
          </a:p>
          <a:p>
            <a:pPr algn="l"/>
            <a:r>
              <a:rPr lang="fi-FI" sz="1200" b="0" i="0" dirty="0">
                <a:solidFill>
                  <a:srgbClr val="253848"/>
                </a:solidFill>
                <a:effectLst/>
                <a:latin typeface="Adelle Sans W01 Regular"/>
              </a:rPr>
              <a:t>Venyttelyn vaikutukset näkyvät ja tuntuvat välittömästi. Jo yhden staattisen venytyksen aikana lihaksen vastus venytykselle vähenee.</a:t>
            </a:r>
          </a:p>
          <a:p>
            <a:pPr algn="l"/>
            <a:endParaRPr lang="fi-FI" sz="1200" dirty="0">
              <a:solidFill>
                <a:srgbClr val="253848"/>
              </a:solidFill>
              <a:latin typeface="Adelle Sans W01 Regular"/>
            </a:endParaRPr>
          </a:p>
          <a:p>
            <a:pPr algn="l"/>
            <a:r>
              <a:rPr lang="fi-FI" sz="1200" b="0" i="0" dirty="0">
                <a:solidFill>
                  <a:srgbClr val="253848"/>
                </a:solidFill>
                <a:effectLst/>
                <a:latin typeface="Adelle Sans W01 Regular"/>
              </a:rPr>
              <a:t> Mikäli venyttely suoritetaan huolellisesti ja pitkäkestoisena (esimerkiksi 5 x 60 sekunnin venytys) vähentynyt lihasjäykkyys kestää noin tunnin venyttelyn jälkeen. </a:t>
            </a:r>
          </a:p>
          <a:p>
            <a:pPr algn="l"/>
            <a:endParaRPr lang="fi-FI" sz="1200" b="0" i="0" dirty="0">
              <a:solidFill>
                <a:srgbClr val="253848"/>
              </a:solidFill>
              <a:effectLst/>
              <a:latin typeface="Adelle Sans W01 Regular"/>
            </a:endParaRPr>
          </a:p>
          <a:p>
            <a:pPr algn="l"/>
            <a:r>
              <a:rPr lang="fi-FI" sz="1200" b="0" i="0" dirty="0">
                <a:solidFill>
                  <a:srgbClr val="253848"/>
                </a:solidFill>
                <a:effectLst/>
                <a:latin typeface="Adelle Sans W01 Regular"/>
              </a:rPr>
              <a:t>6-8 viikon säännöllisen venyttelyn tulokset ovat pysyvämpiä ja lihaspituus kasvaa. </a:t>
            </a:r>
          </a:p>
          <a:p>
            <a:pPr algn="l"/>
            <a:endParaRPr lang="fi-FI" sz="1200" b="0" i="0" dirty="0">
              <a:solidFill>
                <a:srgbClr val="253848"/>
              </a:solidFill>
              <a:effectLst/>
              <a:latin typeface="Adelle Sans W01 Regular"/>
            </a:endParaRPr>
          </a:p>
          <a:p>
            <a:pPr algn="l"/>
            <a:r>
              <a:rPr lang="fi-FI" sz="1200" b="0" i="0" dirty="0">
                <a:solidFill>
                  <a:srgbClr val="253848"/>
                </a:solidFill>
                <a:effectLst/>
                <a:latin typeface="Adelle Sans W01 Regular"/>
              </a:rPr>
              <a:t>Lyhyempiä venytyksiä on helpompi toistaa pitkin päivää ja toistojen kautta saada tuloksia aikaiseksi -&gt; rentoutuminen - &gt;elastisuus</a:t>
            </a:r>
          </a:p>
          <a:p>
            <a:pPr algn="l"/>
            <a:endParaRPr lang="fi-FI" sz="1200" b="0" i="0" dirty="0">
              <a:solidFill>
                <a:srgbClr val="253848"/>
              </a:solidFill>
              <a:effectLst/>
              <a:latin typeface="Adelle Sans W01 Regular"/>
            </a:endParaRPr>
          </a:p>
        </p:txBody>
      </p:sp>
      <p:sp>
        <p:nvSpPr>
          <p:cNvPr id="16" name="Tekstiruutu 15">
            <a:extLst>
              <a:ext uri="{FF2B5EF4-FFF2-40B4-BE49-F238E27FC236}">
                <a16:creationId xmlns:a16="http://schemas.microsoft.com/office/drawing/2014/main" id="{250B80DC-A297-A2CF-A078-3446F6DC93D5}"/>
              </a:ext>
            </a:extLst>
          </p:cNvPr>
          <p:cNvSpPr txBox="1"/>
          <p:nvPr/>
        </p:nvSpPr>
        <p:spPr>
          <a:xfrm>
            <a:off x="290726" y="3060618"/>
            <a:ext cx="6104964" cy="461665"/>
          </a:xfrm>
          <a:prstGeom prst="rect">
            <a:avLst/>
          </a:prstGeom>
          <a:noFill/>
        </p:spPr>
        <p:txBody>
          <a:bodyPr wrap="square">
            <a:spAutoFit/>
          </a:bodyPr>
          <a:lstStyle/>
          <a:p>
            <a:pPr algn="l">
              <a:buNone/>
            </a:pPr>
            <a:r>
              <a:rPr lang="fi-FI" sz="1200" b="0" i="0" dirty="0">
                <a:solidFill>
                  <a:srgbClr val="253848"/>
                </a:solidFill>
                <a:effectLst/>
                <a:latin typeface="Adelle Sans W01 Regular"/>
              </a:rPr>
              <a:t>Hermosto ”oppii” toimimaan tehokkaammin välittömästi uutta harjoitusta tai liikettä toistettaessa, mikä ilmenee parempana suorituksena. </a:t>
            </a:r>
          </a:p>
        </p:txBody>
      </p:sp>
      <p:sp>
        <p:nvSpPr>
          <p:cNvPr id="18" name="Tekstiruutu 17">
            <a:extLst>
              <a:ext uri="{FF2B5EF4-FFF2-40B4-BE49-F238E27FC236}">
                <a16:creationId xmlns:a16="http://schemas.microsoft.com/office/drawing/2014/main" id="{7322C2F6-C076-A197-8EE2-48C47FEAA750}"/>
              </a:ext>
            </a:extLst>
          </p:cNvPr>
          <p:cNvSpPr txBox="1"/>
          <p:nvPr/>
        </p:nvSpPr>
        <p:spPr>
          <a:xfrm>
            <a:off x="290726" y="3957079"/>
            <a:ext cx="6104964" cy="646331"/>
          </a:xfrm>
          <a:prstGeom prst="rect">
            <a:avLst/>
          </a:prstGeom>
          <a:noFill/>
        </p:spPr>
        <p:txBody>
          <a:bodyPr wrap="square">
            <a:spAutoFit/>
          </a:bodyPr>
          <a:lstStyle/>
          <a:p>
            <a:pPr algn="l">
              <a:buNone/>
            </a:pPr>
            <a:r>
              <a:rPr lang="fi-FI" sz="1200" b="0" i="0" dirty="0">
                <a:solidFill>
                  <a:srgbClr val="253848"/>
                </a:solidFill>
                <a:effectLst/>
                <a:latin typeface="Adelle Sans W01 Regular"/>
              </a:rPr>
              <a:t>Tutkimuksissa on havaittu, että kolme kertaa viikossa harjoiteltaessa harjoitusvaikutukset tasapainoon ovat todettavissa mittauksin jo neljän viikon jälkeen (Sihvonen ym. 2004). Tällöin hermostoon on syntynyt pysyviä, uusia yhteyksiä.</a:t>
            </a:r>
          </a:p>
        </p:txBody>
      </p:sp>
    </p:spTree>
    <p:extLst>
      <p:ext uri="{BB962C8B-B14F-4D97-AF65-F5344CB8AC3E}">
        <p14:creationId xmlns:p14="http://schemas.microsoft.com/office/powerpoint/2010/main" val="3433464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C4AC11-0C18-AF23-6FF4-DD0F665B354C}"/>
              </a:ext>
            </a:extLst>
          </p:cNvPr>
          <p:cNvSpPr>
            <a:spLocks noGrp="1"/>
          </p:cNvSpPr>
          <p:nvPr>
            <p:ph type="title"/>
          </p:nvPr>
        </p:nvSpPr>
        <p:spPr/>
        <p:txBody>
          <a:bodyPr/>
          <a:lstStyle/>
          <a:p>
            <a:r>
              <a:rPr lang="fi-FI" dirty="0"/>
              <a:t>Mitä liikehallinta- ja liikkuvuusharjoittelua?</a:t>
            </a:r>
          </a:p>
        </p:txBody>
      </p:sp>
      <p:sp>
        <p:nvSpPr>
          <p:cNvPr id="4" name="Tekstiruutu 3">
            <a:extLst>
              <a:ext uri="{FF2B5EF4-FFF2-40B4-BE49-F238E27FC236}">
                <a16:creationId xmlns:a16="http://schemas.microsoft.com/office/drawing/2014/main" id="{A2BFA9C3-6A95-FABE-AA4F-40B228BB608A}"/>
              </a:ext>
            </a:extLst>
          </p:cNvPr>
          <p:cNvSpPr txBox="1"/>
          <p:nvPr/>
        </p:nvSpPr>
        <p:spPr>
          <a:xfrm>
            <a:off x="1165413" y="2329150"/>
            <a:ext cx="6096000" cy="3416320"/>
          </a:xfrm>
          <a:prstGeom prst="rect">
            <a:avLst/>
          </a:prstGeom>
          <a:noFill/>
        </p:spPr>
        <p:txBody>
          <a:bodyPr wrap="square">
            <a:spAutoFit/>
          </a:bodyPr>
          <a:lstStyle/>
          <a:p>
            <a:pPr algn="l">
              <a:buNone/>
            </a:pPr>
            <a:r>
              <a:rPr lang="fi-FI" b="0" i="0" dirty="0">
                <a:solidFill>
                  <a:srgbClr val="253848"/>
                </a:solidFill>
                <a:effectLst/>
                <a:latin typeface="Adelle Sans W01 Bold"/>
              </a:rPr>
              <a:t>Liikehallintaa kehittäviä liikuntalajeja ovat muun muassa:</a:t>
            </a:r>
          </a:p>
          <a:p>
            <a:pPr algn="l">
              <a:buNone/>
            </a:pPr>
            <a:r>
              <a:rPr lang="fi-FI" b="0" i="0" dirty="0">
                <a:solidFill>
                  <a:srgbClr val="253848"/>
                </a:solidFill>
                <a:effectLst/>
                <a:latin typeface="Adelle Sans W01 Bold"/>
              </a:rPr>
              <a:t> </a:t>
            </a:r>
            <a:endParaRPr lang="fi-FI" b="0" i="0"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maastokävely, maastohiihto  </a:t>
            </a:r>
          </a:p>
          <a:p>
            <a:pPr algn="l">
              <a:buFont typeface="Arial" panose="020B0604020202020204" pitchFamily="34" charset="0"/>
              <a:buChar char="•"/>
            </a:pPr>
            <a:r>
              <a:rPr lang="fi-FI" b="0" i="0" dirty="0">
                <a:solidFill>
                  <a:srgbClr val="253848"/>
                </a:solidFill>
                <a:effectLst/>
                <a:latin typeface="Adelle Sans W01 Regular"/>
              </a:rPr>
              <a:t>melonta, surffaus  </a:t>
            </a:r>
          </a:p>
          <a:p>
            <a:pPr algn="l">
              <a:buFont typeface="Arial" panose="020B0604020202020204" pitchFamily="34" charset="0"/>
              <a:buChar char="•"/>
            </a:pPr>
            <a:r>
              <a:rPr lang="fi-FI" b="0" i="0" dirty="0">
                <a:solidFill>
                  <a:srgbClr val="253848"/>
                </a:solidFill>
                <a:effectLst/>
                <a:latin typeface="Adelle Sans W01 Regular"/>
              </a:rPr>
              <a:t>pallo- ja mailapelit  </a:t>
            </a:r>
          </a:p>
          <a:p>
            <a:pPr algn="l">
              <a:buFont typeface="Arial" panose="020B0604020202020204" pitchFamily="34" charset="0"/>
              <a:buChar char="•"/>
            </a:pPr>
            <a:r>
              <a:rPr lang="fi-FI" b="0" i="0" dirty="0">
                <a:solidFill>
                  <a:srgbClr val="253848"/>
                </a:solidFill>
                <a:effectLst/>
                <a:latin typeface="Adelle Sans W01 Regular"/>
              </a:rPr>
              <a:t>erilaiset kuntojumpat  </a:t>
            </a:r>
          </a:p>
          <a:p>
            <a:pPr algn="l">
              <a:buFont typeface="Arial" panose="020B0604020202020204" pitchFamily="34" charset="0"/>
              <a:buChar char="•"/>
            </a:pPr>
            <a:r>
              <a:rPr lang="fi-FI" b="0" i="0" dirty="0">
                <a:solidFill>
                  <a:srgbClr val="253848"/>
                </a:solidFill>
                <a:effectLst/>
                <a:latin typeface="Adelle Sans W01 Regular"/>
              </a:rPr>
              <a:t>jooga, taiji, pilates, liikkuvuusharjoittelu </a:t>
            </a:r>
          </a:p>
          <a:p>
            <a:pPr algn="l">
              <a:buFont typeface="Arial" panose="020B0604020202020204" pitchFamily="34" charset="0"/>
              <a:buChar char="•"/>
            </a:pPr>
            <a:r>
              <a:rPr lang="fi-FI" b="0" i="0" dirty="0">
                <a:solidFill>
                  <a:srgbClr val="253848"/>
                </a:solidFill>
                <a:effectLst/>
                <a:latin typeface="Adelle Sans W01 Regular"/>
              </a:rPr>
              <a:t>kuntonyrkkeily, itsepuolustuslajit  </a:t>
            </a:r>
          </a:p>
          <a:p>
            <a:pPr algn="l">
              <a:buFont typeface="Arial" panose="020B0604020202020204" pitchFamily="34" charset="0"/>
              <a:buChar char="•"/>
            </a:pPr>
            <a:r>
              <a:rPr lang="fi-FI" b="0" i="0" dirty="0">
                <a:solidFill>
                  <a:srgbClr val="253848"/>
                </a:solidFill>
                <a:effectLst/>
                <a:latin typeface="Adelle Sans W01 Regular"/>
              </a:rPr>
              <a:t>tanssi, taitoluistelu  </a:t>
            </a:r>
          </a:p>
          <a:p>
            <a:pPr algn="l">
              <a:buFont typeface="Arial" panose="020B0604020202020204" pitchFamily="34" charset="0"/>
              <a:buChar char="•"/>
            </a:pPr>
            <a:r>
              <a:rPr lang="fi-FI" b="0" i="0" dirty="0">
                <a:solidFill>
                  <a:srgbClr val="253848"/>
                </a:solidFill>
                <a:effectLst/>
                <a:latin typeface="Adelle Sans W01 Regular"/>
              </a:rPr>
              <a:t>laskettelu, lumilautailu  </a:t>
            </a:r>
          </a:p>
          <a:p>
            <a:pPr algn="l">
              <a:buFont typeface="Arial" panose="020B0604020202020204" pitchFamily="34" charset="0"/>
              <a:buChar char="•"/>
            </a:pPr>
            <a:r>
              <a:rPr lang="fi-FI" b="0" i="0" dirty="0">
                <a:solidFill>
                  <a:srgbClr val="253848"/>
                </a:solidFill>
                <a:effectLst/>
                <a:latin typeface="Adelle Sans W01 Regular"/>
              </a:rPr>
              <a:t>luistelu, rullaluistelu  </a:t>
            </a:r>
          </a:p>
          <a:p>
            <a:pPr algn="l">
              <a:buFont typeface="Arial" panose="020B0604020202020204" pitchFamily="34" charset="0"/>
              <a:buChar char="•"/>
            </a:pPr>
            <a:r>
              <a:rPr lang="fi-FI" b="0" i="0" dirty="0">
                <a:solidFill>
                  <a:srgbClr val="253848"/>
                </a:solidFill>
                <a:effectLst/>
                <a:latin typeface="Adelle Sans W01 Regular"/>
              </a:rPr>
              <a:t>golf </a:t>
            </a:r>
          </a:p>
        </p:txBody>
      </p:sp>
      <p:sp>
        <p:nvSpPr>
          <p:cNvPr id="6" name="Tekstiruutu 5">
            <a:extLst>
              <a:ext uri="{FF2B5EF4-FFF2-40B4-BE49-F238E27FC236}">
                <a16:creationId xmlns:a16="http://schemas.microsoft.com/office/drawing/2014/main" id="{F7C1C89E-3BCF-D828-4C85-BFB0DA22EB4A}"/>
              </a:ext>
            </a:extLst>
          </p:cNvPr>
          <p:cNvSpPr txBox="1"/>
          <p:nvPr/>
        </p:nvSpPr>
        <p:spPr>
          <a:xfrm>
            <a:off x="7261413" y="2329150"/>
            <a:ext cx="6096000" cy="2308324"/>
          </a:xfrm>
          <a:prstGeom prst="rect">
            <a:avLst/>
          </a:prstGeom>
          <a:noFill/>
        </p:spPr>
        <p:txBody>
          <a:bodyPr wrap="square">
            <a:spAutoFit/>
          </a:bodyPr>
          <a:lstStyle/>
          <a:p>
            <a:pPr algn="l">
              <a:buNone/>
            </a:pPr>
            <a:r>
              <a:rPr lang="fi-FI" b="0" i="0" dirty="0">
                <a:solidFill>
                  <a:srgbClr val="253848"/>
                </a:solidFill>
                <a:effectLst/>
                <a:latin typeface="Adelle Sans W01 Bold"/>
              </a:rPr>
              <a:t>Liikkuvuutta lisäävät muun muassa:</a:t>
            </a:r>
          </a:p>
          <a:p>
            <a:pPr algn="l">
              <a:buNone/>
            </a:pPr>
            <a:r>
              <a:rPr lang="fi-FI" b="0" i="0" dirty="0">
                <a:solidFill>
                  <a:srgbClr val="253848"/>
                </a:solidFill>
                <a:effectLst/>
                <a:latin typeface="Adelle Sans W01 Bold"/>
              </a:rPr>
              <a:t>  </a:t>
            </a:r>
            <a:endParaRPr lang="fi-FI" b="0" i="0"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keppijumppa, kotivoimistelu  </a:t>
            </a:r>
          </a:p>
          <a:p>
            <a:pPr algn="l">
              <a:buFont typeface="Arial" panose="020B0604020202020204" pitchFamily="34" charset="0"/>
              <a:buChar char="•"/>
            </a:pPr>
            <a:r>
              <a:rPr lang="fi-FI" b="0" i="0" dirty="0">
                <a:solidFill>
                  <a:srgbClr val="253848"/>
                </a:solidFill>
                <a:effectLst/>
                <a:latin typeface="Adelle Sans W01 Regular"/>
              </a:rPr>
              <a:t>jooga ja sen johdannaiset  </a:t>
            </a:r>
          </a:p>
          <a:p>
            <a:pPr algn="l">
              <a:buFont typeface="Arial" panose="020B0604020202020204" pitchFamily="34" charset="0"/>
              <a:buChar char="•"/>
            </a:pPr>
            <a:r>
              <a:rPr lang="fi-FI" b="0" i="0" dirty="0">
                <a:solidFill>
                  <a:srgbClr val="253848"/>
                </a:solidFill>
                <a:effectLst/>
                <a:latin typeface="Adelle Sans W01 Regular"/>
              </a:rPr>
              <a:t>taiji  </a:t>
            </a:r>
          </a:p>
          <a:p>
            <a:pPr algn="l">
              <a:buFont typeface="Arial" panose="020B0604020202020204" pitchFamily="34" charset="0"/>
              <a:buChar char="•"/>
            </a:pPr>
            <a:r>
              <a:rPr lang="fi-FI" b="0" i="0" dirty="0">
                <a:solidFill>
                  <a:srgbClr val="253848"/>
                </a:solidFill>
                <a:effectLst/>
                <a:latin typeface="Adelle Sans W01 Regular"/>
              </a:rPr>
              <a:t>lihaskuntoharjoittelu laajalla liikeradalla, </a:t>
            </a:r>
          </a:p>
          <a:p>
            <a:pPr algn="l">
              <a:buFont typeface="Arial" panose="020B0604020202020204" pitchFamily="34" charset="0"/>
              <a:buChar char="•"/>
            </a:pPr>
            <a:r>
              <a:rPr lang="fi-FI" b="0" i="0" dirty="0">
                <a:solidFill>
                  <a:srgbClr val="253848"/>
                </a:solidFill>
                <a:effectLst/>
                <a:latin typeface="Adelle Sans W01 Regular"/>
              </a:rPr>
              <a:t>liikkuvuusharjoittelu  </a:t>
            </a:r>
          </a:p>
          <a:p>
            <a:pPr algn="l">
              <a:buFont typeface="Arial" panose="020B0604020202020204" pitchFamily="34" charset="0"/>
              <a:buChar char="•"/>
            </a:pPr>
            <a:r>
              <a:rPr lang="fi-FI" b="0" i="0" dirty="0">
                <a:solidFill>
                  <a:srgbClr val="253848"/>
                </a:solidFill>
                <a:effectLst/>
                <a:latin typeface="Adelle Sans W01 Regular"/>
              </a:rPr>
              <a:t>tanssi, voimistelu.  </a:t>
            </a:r>
          </a:p>
        </p:txBody>
      </p:sp>
    </p:spTree>
    <p:extLst>
      <p:ext uri="{BB962C8B-B14F-4D97-AF65-F5344CB8AC3E}">
        <p14:creationId xmlns:p14="http://schemas.microsoft.com/office/powerpoint/2010/main" val="135841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94C7C9-C069-43D7-4766-043109A394CD}"/>
              </a:ext>
            </a:extLst>
          </p:cNvPr>
          <p:cNvSpPr>
            <a:spLocks noGrp="1"/>
          </p:cNvSpPr>
          <p:nvPr>
            <p:ph type="title"/>
          </p:nvPr>
        </p:nvSpPr>
        <p:spPr/>
        <p:txBody>
          <a:bodyPr/>
          <a:lstStyle/>
          <a:p>
            <a:r>
              <a:rPr lang="fi-FI" dirty="0"/>
              <a:t>Miksi lihasvoimaharjoittelua?</a:t>
            </a:r>
          </a:p>
        </p:txBody>
      </p:sp>
      <p:sp>
        <p:nvSpPr>
          <p:cNvPr id="4" name="Tekstiruutu 3">
            <a:extLst>
              <a:ext uri="{FF2B5EF4-FFF2-40B4-BE49-F238E27FC236}">
                <a16:creationId xmlns:a16="http://schemas.microsoft.com/office/drawing/2014/main" id="{FF6306E5-4255-4F31-4AC1-6217673D1A42}"/>
              </a:ext>
            </a:extLst>
          </p:cNvPr>
          <p:cNvSpPr txBox="1"/>
          <p:nvPr/>
        </p:nvSpPr>
        <p:spPr>
          <a:xfrm>
            <a:off x="681317" y="1851683"/>
            <a:ext cx="11214848" cy="1200329"/>
          </a:xfrm>
          <a:prstGeom prst="rect">
            <a:avLst/>
          </a:prstGeom>
          <a:noFill/>
        </p:spPr>
        <p:txBody>
          <a:bodyPr wrap="square">
            <a:spAutoFit/>
          </a:bodyPr>
          <a:lstStyle/>
          <a:p>
            <a:r>
              <a:rPr lang="fi-FI" b="0" i="0" dirty="0">
                <a:solidFill>
                  <a:srgbClr val="253848"/>
                </a:solidFill>
                <a:effectLst/>
                <a:latin typeface="Adelle Sans W01 Regular"/>
              </a:rPr>
              <a:t>Lihasvoimalla ja -kestävyydellä on merkitystä erityisesti fyysisesti raskaissa töissä sekä ikääntyvien liikkumis- ja toimintakyvyn kannalta. Lihasvoima on myös tärkeä eri nivelten terveyden ja toimintakyvyn osatekijä.</a:t>
            </a:r>
          </a:p>
          <a:p>
            <a:r>
              <a:rPr lang="fi-FI" dirty="0">
                <a:solidFill>
                  <a:srgbClr val="253848"/>
                </a:solidFill>
                <a:latin typeface="Adelle Sans W01 Regular"/>
              </a:rPr>
              <a:t>Hyvä lihasvoima helpottaa liikkumista ja liikkeen aiheuttamista. Hyvä lihasvoima ehkäisee kaatumisia ja suojaa luita kaatumisessa. </a:t>
            </a:r>
            <a:endParaRPr lang="fi-FI" dirty="0"/>
          </a:p>
        </p:txBody>
      </p:sp>
      <p:sp>
        <p:nvSpPr>
          <p:cNvPr id="6" name="Tekstiruutu 5">
            <a:extLst>
              <a:ext uri="{FF2B5EF4-FFF2-40B4-BE49-F238E27FC236}">
                <a16:creationId xmlns:a16="http://schemas.microsoft.com/office/drawing/2014/main" id="{43B01186-4916-4F4D-C393-DE9781287016}"/>
              </a:ext>
            </a:extLst>
          </p:cNvPr>
          <p:cNvSpPr txBox="1"/>
          <p:nvPr/>
        </p:nvSpPr>
        <p:spPr>
          <a:xfrm>
            <a:off x="681317" y="3336795"/>
            <a:ext cx="6096000" cy="1200329"/>
          </a:xfrm>
          <a:prstGeom prst="rect">
            <a:avLst/>
          </a:prstGeom>
          <a:noFill/>
        </p:spPr>
        <p:txBody>
          <a:bodyPr wrap="square">
            <a:spAutoFit/>
          </a:bodyPr>
          <a:lstStyle/>
          <a:p>
            <a:pPr algn="l">
              <a:buNone/>
            </a:pPr>
            <a:r>
              <a:rPr lang="fi-FI" sz="1200" b="0" i="0" dirty="0">
                <a:solidFill>
                  <a:srgbClr val="253848"/>
                </a:solidFill>
                <a:effectLst/>
                <a:latin typeface="Adelle Sans W01 Regular"/>
              </a:rPr>
              <a:t>Lihaskuntoharjoittelu vaikuttaa suotuisasti glukoosi(sokeri)- ja insuliiniaineenvaihduntaan. Tämä harjoitusvaikutus säilyy vain noin kaksi vuorokautta. </a:t>
            </a:r>
          </a:p>
          <a:p>
            <a:pPr algn="l">
              <a:buNone/>
            </a:pPr>
            <a:endParaRPr lang="fi-FI" sz="1200" b="0" i="0" dirty="0">
              <a:solidFill>
                <a:srgbClr val="253848"/>
              </a:solidFill>
              <a:effectLst/>
              <a:latin typeface="Adelle Sans W01 Regular"/>
            </a:endParaRPr>
          </a:p>
          <a:p>
            <a:pPr algn="l"/>
            <a:r>
              <a:rPr lang="fi-FI" sz="1200" b="0" i="0" dirty="0">
                <a:solidFill>
                  <a:srgbClr val="253848"/>
                </a:solidFill>
                <a:effectLst/>
                <a:latin typeface="Adelle Sans W01 Regular"/>
              </a:rPr>
              <a:t>Lihaskuntoharjoittelu aiheuttaa myös muutoksia hermoston aktiivisuuteen ja vilkastuttaa verenkiertoa paikallisesti. Harjoittelua tarvitaan useamman kerran viikossa, koska vaikutukset ovat lyhytkestoisia. </a:t>
            </a:r>
          </a:p>
        </p:txBody>
      </p:sp>
      <p:sp>
        <p:nvSpPr>
          <p:cNvPr id="8" name="Tekstiruutu 7">
            <a:extLst>
              <a:ext uri="{FF2B5EF4-FFF2-40B4-BE49-F238E27FC236}">
                <a16:creationId xmlns:a16="http://schemas.microsoft.com/office/drawing/2014/main" id="{82E8AF11-E540-F871-368E-91799E90DB32}"/>
              </a:ext>
            </a:extLst>
          </p:cNvPr>
          <p:cNvSpPr txBox="1"/>
          <p:nvPr/>
        </p:nvSpPr>
        <p:spPr>
          <a:xfrm>
            <a:off x="681317" y="4688165"/>
            <a:ext cx="6096000" cy="1846659"/>
          </a:xfrm>
          <a:prstGeom prst="rect">
            <a:avLst/>
          </a:prstGeom>
          <a:noFill/>
        </p:spPr>
        <p:txBody>
          <a:bodyPr wrap="square">
            <a:spAutoFit/>
          </a:bodyPr>
          <a:lstStyle/>
          <a:p>
            <a:pPr algn="l">
              <a:buNone/>
            </a:pPr>
            <a:r>
              <a:rPr lang="fi-FI" sz="1200" b="0" i="0" dirty="0">
                <a:solidFill>
                  <a:srgbClr val="253848"/>
                </a:solidFill>
                <a:effectLst/>
                <a:latin typeface="Adelle Sans W01 Regular"/>
              </a:rPr>
              <a:t>Jo muutaman viikon lihaskuntoharjoittelun jälkeen voi huomata voiman lisääntyneen. Tämä johtuu ensisijaisesti siitä, että hermosto oppii aktivoimaan lihaksia tehokkaammin ja taloudellisemmin (aktivoimaan vain liikkeen suorittamisessa tarvittavia lihaksia).  </a:t>
            </a:r>
            <a:br>
              <a:rPr lang="fi-FI" sz="1200" b="0" i="0" dirty="0">
                <a:solidFill>
                  <a:srgbClr val="253848"/>
                </a:solidFill>
                <a:effectLst/>
                <a:latin typeface="Adelle Sans W01 Regular"/>
              </a:rPr>
            </a:br>
            <a:r>
              <a:rPr lang="fi-FI" sz="1200" b="0" i="0" dirty="0">
                <a:solidFill>
                  <a:srgbClr val="253848"/>
                </a:solidFill>
                <a:effectLst/>
                <a:latin typeface="Adelle Sans W01 Regular"/>
              </a:rPr>
              <a:t>  </a:t>
            </a:r>
            <a:br>
              <a:rPr lang="fi-FI" sz="1200" b="0" i="0" dirty="0">
                <a:solidFill>
                  <a:srgbClr val="253848"/>
                </a:solidFill>
                <a:effectLst/>
                <a:latin typeface="Adelle Sans W01 Regular"/>
              </a:rPr>
            </a:br>
            <a:r>
              <a:rPr lang="fi-FI" sz="1200" b="0" i="0" dirty="0">
                <a:solidFill>
                  <a:srgbClr val="253848"/>
                </a:solidFill>
                <a:effectLst/>
                <a:latin typeface="Adelle Sans W01 Regular"/>
              </a:rPr>
              <a:t>Lihasmassan kasvusta johtuva voimanlisäys on merkittävää vasta 6–8 viikon lihasvoimaharjoittelun jälkeen. Myös </a:t>
            </a:r>
            <a:r>
              <a:rPr lang="fi-FI" sz="1200" dirty="0">
                <a:solidFill>
                  <a:srgbClr val="253848"/>
                </a:solidFill>
                <a:latin typeface="Adelle Sans W01 Regular"/>
              </a:rPr>
              <a:t>esimerkiksi jänteiden ja kalvojen </a:t>
            </a:r>
            <a:r>
              <a:rPr lang="fi-FI" sz="1200" b="0" i="0" dirty="0">
                <a:solidFill>
                  <a:srgbClr val="253848"/>
                </a:solidFill>
                <a:effectLst/>
                <a:latin typeface="Adelle Sans W01 Regular"/>
              </a:rPr>
              <a:t>rakenteellinen vahvuus lisääntyy. Aloittelijalla lihasvoima kasvaa puolessa vuodessa 20–40 % kaksi kertaa viikossa harjoittelemalla.  </a:t>
            </a:r>
          </a:p>
          <a:p>
            <a:pPr algn="l"/>
            <a:r>
              <a:rPr lang="fi-FI" sz="1200" b="0" i="0" dirty="0">
                <a:solidFill>
                  <a:srgbClr val="253848"/>
                </a:solidFill>
                <a:effectLst/>
                <a:latin typeface="Adelle Sans W01 Regular"/>
              </a:rPr>
              <a:t>Lihasvoimaa ja -kestävyyttä voi harjoittaa monella tavalla ja minkä ikäisenä tahansa</a:t>
            </a:r>
            <a:r>
              <a:rPr lang="fi-FI" b="0" i="0" dirty="0">
                <a:solidFill>
                  <a:srgbClr val="253848"/>
                </a:solidFill>
                <a:effectLst/>
                <a:latin typeface="Adelle Sans W01 Regular"/>
              </a:rPr>
              <a:t>.  </a:t>
            </a:r>
          </a:p>
        </p:txBody>
      </p:sp>
    </p:spTree>
    <p:extLst>
      <p:ext uri="{BB962C8B-B14F-4D97-AF65-F5344CB8AC3E}">
        <p14:creationId xmlns:p14="http://schemas.microsoft.com/office/powerpoint/2010/main" val="3046801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0849B6-CFFA-41D5-F1B9-850A39B08CFA}"/>
              </a:ext>
            </a:extLst>
          </p:cNvPr>
          <p:cNvSpPr>
            <a:spLocks noGrp="1"/>
          </p:cNvSpPr>
          <p:nvPr>
            <p:ph type="title"/>
          </p:nvPr>
        </p:nvSpPr>
        <p:spPr/>
        <p:txBody>
          <a:bodyPr/>
          <a:lstStyle/>
          <a:p>
            <a:r>
              <a:rPr lang="fi-FI" dirty="0"/>
              <a:t>Mitä lihasvoimaharjoittelua?</a:t>
            </a:r>
          </a:p>
        </p:txBody>
      </p:sp>
      <p:sp>
        <p:nvSpPr>
          <p:cNvPr id="5" name="Tekstiruutu 4">
            <a:extLst>
              <a:ext uri="{FF2B5EF4-FFF2-40B4-BE49-F238E27FC236}">
                <a16:creationId xmlns:a16="http://schemas.microsoft.com/office/drawing/2014/main" id="{3FA8BD90-11AB-EEC6-E306-66AC899E95DD}"/>
              </a:ext>
            </a:extLst>
          </p:cNvPr>
          <p:cNvSpPr txBox="1"/>
          <p:nvPr/>
        </p:nvSpPr>
        <p:spPr>
          <a:xfrm>
            <a:off x="4078942" y="2214694"/>
            <a:ext cx="6096000" cy="3970318"/>
          </a:xfrm>
          <a:prstGeom prst="rect">
            <a:avLst/>
          </a:prstGeom>
          <a:noFill/>
        </p:spPr>
        <p:txBody>
          <a:bodyPr wrap="square">
            <a:spAutoFit/>
          </a:bodyPr>
          <a:lstStyle/>
          <a:p>
            <a:pPr algn="l">
              <a:buNone/>
            </a:pPr>
            <a:r>
              <a:rPr lang="fi-FI" b="0" i="0" dirty="0">
                <a:solidFill>
                  <a:srgbClr val="253848"/>
                </a:solidFill>
                <a:effectLst/>
                <a:latin typeface="Adelle Sans W01 Bold"/>
              </a:rPr>
              <a:t>Lihasvoimaa ja -kestävyyttä parantavia liikuntamuotoja  </a:t>
            </a:r>
          </a:p>
          <a:p>
            <a:pPr algn="l">
              <a:buNone/>
            </a:pPr>
            <a:r>
              <a:rPr lang="fi-FI" b="0" i="0" dirty="0">
                <a:solidFill>
                  <a:srgbClr val="253848"/>
                </a:solidFill>
                <a:effectLst/>
                <a:latin typeface="Adelle Sans W01 Bold"/>
              </a:rPr>
              <a:t>Perusliikunta</a:t>
            </a:r>
            <a:r>
              <a:rPr lang="fi-FI" b="0" i="0" dirty="0">
                <a:solidFill>
                  <a:srgbClr val="253848"/>
                </a:solidFill>
                <a:effectLst/>
                <a:latin typeface="Adelle Sans W01 Regular"/>
              </a:rPr>
              <a:t>  </a:t>
            </a:r>
          </a:p>
          <a:p>
            <a:pPr lvl="1">
              <a:buFont typeface="Arial" panose="020B0604020202020204" pitchFamily="34" charset="0"/>
              <a:buChar char="•"/>
            </a:pPr>
            <a:r>
              <a:rPr lang="fi-FI" b="0" i="0" dirty="0">
                <a:solidFill>
                  <a:srgbClr val="253848"/>
                </a:solidFill>
                <a:effectLst/>
                <a:latin typeface="Adelle Sans W01 Regular"/>
              </a:rPr>
              <a:t>lumityöt  </a:t>
            </a:r>
          </a:p>
          <a:p>
            <a:pPr lvl="1">
              <a:buFont typeface="Arial" panose="020B0604020202020204" pitchFamily="34" charset="0"/>
              <a:buChar char="•"/>
            </a:pPr>
            <a:r>
              <a:rPr lang="fi-FI" b="0" i="0" dirty="0">
                <a:solidFill>
                  <a:srgbClr val="253848"/>
                </a:solidFill>
                <a:effectLst/>
                <a:latin typeface="Adelle Sans W01 Regular"/>
              </a:rPr>
              <a:t>halonhakkuu, metsätyöt  </a:t>
            </a:r>
          </a:p>
          <a:p>
            <a:pPr lvl="1">
              <a:buFont typeface="Arial" panose="020B0604020202020204" pitchFamily="34" charset="0"/>
              <a:buChar char="•"/>
            </a:pPr>
            <a:r>
              <a:rPr lang="fi-FI" b="0" i="0" dirty="0">
                <a:solidFill>
                  <a:srgbClr val="253848"/>
                </a:solidFill>
                <a:effectLst/>
                <a:latin typeface="Adelle Sans W01 Regular"/>
              </a:rPr>
              <a:t>suursiivous  </a:t>
            </a:r>
          </a:p>
          <a:p>
            <a:pPr lvl="1">
              <a:buFont typeface="Arial" panose="020B0604020202020204" pitchFamily="34" charset="0"/>
              <a:buChar char="•"/>
            </a:pPr>
            <a:r>
              <a:rPr lang="fi-FI" b="0" i="0" dirty="0">
                <a:solidFill>
                  <a:srgbClr val="253848"/>
                </a:solidFill>
                <a:effectLst/>
                <a:latin typeface="Adelle Sans W01 Regular"/>
              </a:rPr>
              <a:t>raskaat puutarhatyöt ja mökkiaskareet  </a:t>
            </a:r>
          </a:p>
          <a:p>
            <a:pPr lvl="1">
              <a:buFont typeface="Arial" panose="020B0604020202020204" pitchFamily="34" charset="0"/>
              <a:buChar char="•"/>
            </a:pPr>
            <a:r>
              <a:rPr lang="fi-FI" b="0" i="0" dirty="0">
                <a:solidFill>
                  <a:srgbClr val="253848"/>
                </a:solidFill>
                <a:effectLst/>
                <a:latin typeface="Adelle Sans W01 Regular"/>
              </a:rPr>
              <a:t>kunnostus- ja rakennustyöt.  </a:t>
            </a:r>
          </a:p>
          <a:p>
            <a:pPr algn="l">
              <a:buNone/>
            </a:pPr>
            <a:r>
              <a:rPr lang="fi-FI" b="0" i="0" dirty="0">
                <a:solidFill>
                  <a:srgbClr val="253848"/>
                </a:solidFill>
                <a:effectLst/>
                <a:latin typeface="Adelle Sans W01 Bold"/>
              </a:rPr>
              <a:t>Kuntoliikuntalajeja</a:t>
            </a:r>
            <a:r>
              <a:rPr lang="fi-FI" b="0" i="0" dirty="0">
                <a:solidFill>
                  <a:srgbClr val="253848"/>
                </a:solidFill>
                <a:effectLst/>
                <a:latin typeface="Adelle Sans W01 Regular"/>
              </a:rPr>
              <a:t>  </a:t>
            </a:r>
          </a:p>
          <a:p>
            <a:pPr lvl="1">
              <a:buFont typeface="Arial" panose="020B0604020202020204" pitchFamily="34" charset="0"/>
              <a:buChar char="•"/>
            </a:pPr>
            <a:r>
              <a:rPr lang="fi-FI" b="0" i="0" dirty="0">
                <a:solidFill>
                  <a:srgbClr val="253848"/>
                </a:solidFill>
                <a:effectLst/>
                <a:latin typeface="Adelle Sans W01 Regular"/>
              </a:rPr>
              <a:t>kuntosaliharjoittelu ja kuntopiiri  </a:t>
            </a:r>
          </a:p>
          <a:p>
            <a:pPr lvl="1">
              <a:buFont typeface="Arial" panose="020B0604020202020204" pitchFamily="34" charset="0"/>
              <a:buChar char="•"/>
            </a:pPr>
            <a:r>
              <a:rPr lang="fi-FI" b="0" i="0" dirty="0">
                <a:solidFill>
                  <a:srgbClr val="253848"/>
                </a:solidFill>
                <a:effectLst/>
                <a:latin typeface="Adelle Sans W01 Regular"/>
              </a:rPr>
              <a:t>kotivoimistelu  </a:t>
            </a:r>
          </a:p>
          <a:p>
            <a:pPr lvl="1">
              <a:buFont typeface="Arial" panose="020B0604020202020204" pitchFamily="34" charset="0"/>
              <a:buChar char="•"/>
            </a:pPr>
            <a:r>
              <a:rPr lang="fi-FI" b="0" i="0" dirty="0">
                <a:solidFill>
                  <a:srgbClr val="253848"/>
                </a:solidFill>
                <a:effectLst/>
                <a:latin typeface="Adelle Sans W01 Regular"/>
              </a:rPr>
              <a:t>erilaiset kuntojumpat  </a:t>
            </a:r>
          </a:p>
          <a:p>
            <a:pPr lvl="1">
              <a:buFont typeface="Arial" panose="020B0604020202020204" pitchFamily="34" charset="0"/>
              <a:buChar char="•"/>
            </a:pPr>
            <a:r>
              <a:rPr lang="fi-FI" b="0" i="0" dirty="0">
                <a:solidFill>
                  <a:srgbClr val="253848"/>
                </a:solidFill>
                <a:effectLst/>
                <a:latin typeface="Adelle Sans W01 Regular"/>
              </a:rPr>
              <a:t>voimajooga ja siitä kehitetyt lajit  </a:t>
            </a:r>
          </a:p>
          <a:p>
            <a:pPr lvl="1">
              <a:buFont typeface="Arial" panose="020B0604020202020204" pitchFamily="34" charset="0"/>
              <a:buChar char="•"/>
            </a:pPr>
            <a:r>
              <a:rPr lang="fi-FI" b="0" i="0" dirty="0">
                <a:solidFill>
                  <a:srgbClr val="253848"/>
                </a:solidFill>
                <a:effectLst/>
                <a:latin typeface="Adelle Sans W01 Regular"/>
              </a:rPr>
              <a:t>soutu (+ kalastus), melonta  </a:t>
            </a:r>
          </a:p>
          <a:p>
            <a:pPr lvl="1">
              <a:buFont typeface="Arial" panose="020B0604020202020204" pitchFamily="34" charset="0"/>
              <a:buChar char="•"/>
            </a:pPr>
            <a:r>
              <a:rPr lang="fi-FI" b="0" i="0" dirty="0">
                <a:solidFill>
                  <a:srgbClr val="253848"/>
                </a:solidFill>
                <a:effectLst/>
                <a:latin typeface="Adelle Sans W01 Regular"/>
              </a:rPr>
              <a:t>hiihto.  </a:t>
            </a:r>
          </a:p>
        </p:txBody>
      </p:sp>
    </p:spTree>
    <p:extLst>
      <p:ext uri="{BB962C8B-B14F-4D97-AF65-F5344CB8AC3E}">
        <p14:creationId xmlns:p14="http://schemas.microsoft.com/office/powerpoint/2010/main" val="155332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99F364F6-6A39-F0F3-B391-9C82A47D2A69}"/>
              </a:ext>
            </a:extLst>
          </p:cNvPr>
          <p:cNvSpPr txBox="1">
            <a:spLocks noGrp="1"/>
          </p:cNvSpPr>
          <p:nvPr>
            <p:ph type="title"/>
          </p:nvPr>
        </p:nvSpPr>
        <p:spPr>
          <a:xfrm>
            <a:off x="914400" y="619125"/>
            <a:ext cx="10363200" cy="1595438"/>
          </a:xfrm>
          <a:prstGeom prst="rect">
            <a:avLst/>
          </a:prstGeom>
          <a:noFill/>
        </p:spPr>
        <p:txBody>
          <a:bodyPr wrap="square" rtlCol="0">
            <a:spAutoFit/>
          </a:bodyPr>
          <a:lstStyle/>
          <a:p>
            <a:r>
              <a:rPr lang="fi-FI" dirty="0"/>
              <a:t>Venyttely – Liikkuvuusharjoitteet </a:t>
            </a:r>
          </a:p>
          <a:p>
            <a:r>
              <a:rPr lang="fi-FI" dirty="0"/>
              <a:t>Voima – Venyvyys</a:t>
            </a:r>
          </a:p>
          <a:p>
            <a:r>
              <a:rPr lang="fi-FI" dirty="0"/>
              <a:t>Liikehallinta – Liikelaajuus</a:t>
            </a:r>
          </a:p>
          <a:p>
            <a:r>
              <a:rPr lang="fi-FI" dirty="0"/>
              <a:t>Jäykkyys - Heikkous</a:t>
            </a:r>
          </a:p>
        </p:txBody>
      </p:sp>
      <p:sp>
        <p:nvSpPr>
          <p:cNvPr id="4" name="Tekstiruutu 3">
            <a:extLst>
              <a:ext uri="{FF2B5EF4-FFF2-40B4-BE49-F238E27FC236}">
                <a16:creationId xmlns:a16="http://schemas.microsoft.com/office/drawing/2014/main" id="{1EF8CCAC-9D0E-68D3-79AB-26169A211BAD}"/>
              </a:ext>
            </a:extLst>
          </p:cNvPr>
          <p:cNvSpPr txBox="1"/>
          <p:nvPr/>
        </p:nvSpPr>
        <p:spPr>
          <a:xfrm>
            <a:off x="573741" y="2115705"/>
            <a:ext cx="2357718" cy="923330"/>
          </a:xfrm>
          <a:prstGeom prst="rect">
            <a:avLst/>
          </a:prstGeom>
          <a:noFill/>
        </p:spPr>
        <p:txBody>
          <a:bodyPr wrap="square" rtlCol="0">
            <a:spAutoFit/>
          </a:bodyPr>
          <a:lstStyle/>
          <a:p>
            <a:r>
              <a:rPr lang="fi-FI" dirty="0"/>
              <a:t>10 kyykkyä joka arki päivä = 50 kyykkyä viikossa</a:t>
            </a:r>
          </a:p>
        </p:txBody>
      </p:sp>
      <p:sp>
        <p:nvSpPr>
          <p:cNvPr id="5" name="Tekstiruutu 4">
            <a:extLst>
              <a:ext uri="{FF2B5EF4-FFF2-40B4-BE49-F238E27FC236}">
                <a16:creationId xmlns:a16="http://schemas.microsoft.com/office/drawing/2014/main" id="{E6F03D9B-2F8C-C062-0A73-3FCB73A570D9}"/>
              </a:ext>
            </a:extLst>
          </p:cNvPr>
          <p:cNvSpPr txBox="1"/>
          <p:nvPr/>
        </p:nvSpPr>
        <p:spPr>
          <a:xfrm>
            <a:off x="842682" y="3998013"/>
            <a:ext cx="1819835" cy="1754326"/>
          </a:xfrm>
          <a:prstGeom prst="rect">
            <a:avLst/>
          </a:prstGeom>
          <a:noFill/>
        </p:spPr>
        <p:txBody>
          <a:bodyPr wrap="square" rtlCol="0">
            <a:spAutoFit/>
          </a:bodyPr>
          <a:lstStyle/>
          <a:p>
            <a:r>
              <a:rPr lang="fi-FI" dirty="0"/>
              <a:t>Työmatka kävely/pyöräily 10 min suunta = 20 min päivässä = 100 min viikossa</a:t>
            </a:r>
          </a:p>
        </p:txBody>
      </p:sp>
      <p:sp>
        <p:nvSpPr>
          <p:cNvPr id="6" name="Tekstiruutu 5">
            <a:extLst>
              <a:ext uri="{FF2B5EF4-FFF2-40B4-BE49-F238E27FC236}">
                <a16:creationId xmlns:a16="http://schemas.microsoft.com/office/drawing/2014/main" id="{DC445D63-6B22-508C-5548-01EB208B779C}"/>
              </a:ext>
            </a:extLst>
          </p:cNvPr>
          <p:cNvSpPr txBox="1"/>
          <p:nvPr/>
        </p:nvSpPr>
        <p:spPr>
          <a:xfrm>
            <a:off x="8821271" y="2214563"/>
            <a:ext cx="3039035" cy="646331"/>
          </a:xfrm>
          <a:prstGeom prst="rect">
            <a:avLst/>
          </a:prstGeom>
          <a:noFill/>
        </p:spPr>
        <p:txBody>
          <a:bodyPr wrap="square" rtlCol="0">
            <a:spAutoFit/>
          </a:bodyPr>
          <a:lstStyle/>
          <a:p>
            <a:r>
              <a:rPr lang="fi-FI" dirty="0"/>
              <a:t>Taukojumppana 5 min /pvä= 25 min työviikko</a:t>
            </a:r>
          </a:p>
        </p:txBody>
      </p:sp>
      <p:sp>
        <p:nvSpPr>
          <p:cNvPr id="7" name="Tekstiruutu 6">
            <a:extLst>
              <a:ext uri="{FF2B5EF4-FFF2-40B4-BE49-F238E27FC236}">
                <a16:creationId xmlns:a16="http://schemas.microsoft.com/office/drawing/2014/main" id="{2E832D77-8908-1E9E-76CD-8CA53FE892D9}"/>
              </a:ext>
            </a:extLst>
          </p:cNvPr>
          <p:cNvSpPr txBox="1"/>
          <p:nvPr/>
        </p:nvSpPr>
        <p:spPr>
          <a:xfrm>
            <a:off x="3370730" y="2538881"/>
            <a:ext cx="1954306" cy="923330"/>
          </a:xfrm>
          <a:prstGeom prst="rect">
            <a:avLst/>
          </a:prstGeom>
          <a:noFill/>
        </p:spPr>
        <p:txBody>
          <a:bodyPr wrap="square" rtlCol="0">
            <a:spAutoFit/>
          </a:bodyPr>
          <a:lstStyle/>
          <a:p>
            <a:r>
              <a:rPr lang="fi-FI" dirty="0"/>
              <a:t>Yksi laji voi kehittää montaa ominaisuutta!</a:t>
            </a:r>
          </a:p>
        </p:txBody>
      </p:sp>
      <p:sp>
        <p:nvSpPr>
          <p:cNvPr id="9" name="Tekstiruutu 8">
            <a:extLst>
              <a:ext uri="{FF2B5EF4-FFF2-40B4-BE49-F238E27FC236}">
                <a16:creationId xmlns:a16="http://schemas.microsoft.com/office/drawing/2014/main" id="{49CAAAC9-BB29-6D51-D3DD-21DA421874ED}"/>
              </a:ext>
            </a:extLst>
          </p:cNvPr>
          <p:cNvSpPr txBox="1"/>
          <p:nvPr/>
        </p:nvSpPr>
        <p:spPr>
          <a:xfrm>
            <a:off x="2662517" y="5639318"/>
            <a:ext cx="184731" cy="369332"/>
          </a:xfrm>
          <a:prstGeom prst="rect">
            <a:avLst/>
          </a:prstGeom>
          <a:noFill/>
        </p:spPr>
        <p:txBody>
          <a:bodyPr wrap="none" rtlCol="0">
            <a:spAutoFit/>
          </a:bodyPr>
          <a:lstStyle/>
          <a:p>
            <a:endParaRPr lang="fi-FI" dirty="0"/>
          </a:p>
        </p:txBody>
      </p:sp>
      <p:sp>
        <p:nvSpPr>
          <p:cNvPr id="10" name="Tekstiruutu 9">
            <a:extLst>
              <a:ext uri="{FF2B5EF4-FFF2-40B4-BE49-F238E27FC236}">
                <a16:creationId xmlns:a16="http://schemas.microsoft.com/office/drawing/2014/main" id="{3005E406-33F1-CB72-5297-DDB938DE2990}"/>
              </a:ext>
            </a:extLst>
          </p:cNvPr>
          <p:cNvSpPr txBox="1"/>
          <p:nvPr/>
        </p:nvSpPr>
        <p:spPr>
          <a:xfrm>
            <a:off x="9825318" y="3711142"/>
            <a:ext cx="1748118" cy="923330"/>
          </a:xfrm>
          <a:prstGeom prst="rect">
            <a:avLst/>
          </a:prstGeom>
          <a:noFill/>
        </p:spPr>
        <p:txBody>
          <a:bodyPr wrap="square" rtlCol="0">
            <a:spAutoFit/>
          </a:bodyPr>
          <a:lstStyle/>
          <a:p>
            <a:r>
              <a:rPr lang="fi-FI" dirty="0"/>
              <a:t>Monipuolisia liikkeitä työssä ja vapaa-ajalla!</a:t>
            </a:r>
          </a:p>
        </p:txBody>
      </p:sp>
      <p:sp>
        <p:nvSpPr>
          <p:cNvPr id="11" name="Tekstiruutu 10">
            <a:extLst>
              <a:ext uri="{FF2B5EF4-FFF2-40B4-BE49-F238E27FC236}">
                <a16:creationId xmlns:a16="http://schemas.microsoft.com/office/drawing/2014/main" id="{6B94F458-8363-C5F7-7058-52CBD37644AB}"/>
              </a:ext>
            </a:extLst>
          </p:cNvPr>
          <p:cNvSpPr txBox="1"/>
          <p:nvPr/>
        </p:nvSpPr>
        <p:spPr>
          <a:xfrm>
            <a:off x="5902306" y="3334589"/>
            <a:ext cx="2877672" cy="923330"/>
          </a:xfrm>
          <a:prstGeom prst="rect">
            <a:avLst/>
          </a:prstGeom>
          <a:noFill/>
        </p:spPr>
        <p:txBody>
          <a:bodyPr wrap="square" rtlCol="0">
            <a:spAutoFit/>
          </a:bodyPr>
          <a:lstStyle/>
          <a:p>
            <a:r>
              <a:rPr lang="fi-FI" dirty="0"/>
              <a:t>Harjaa hampaat ja seiso yhdellä jalalla = 4 min/pvä = 28 min/ viikko</a:t>
            </a:r>
          </a:p>
        </p:txBody>
      </p:sp>
      <p:sp>
        <p:nvSpPr>
          <p:cNvPr id="12" name="Tekstiruutu 11">
            <a:extLst>
              <a:ext uri="{FF2B5EF4-FFF2-40B4-BE49-F238E27FC236}">
                <a16:creationId xmlns:a16="http://schemas.microsoft.com/office/drawing/2014/main" id="{BA22B9C9-FE4B-9F31-04C9-19A1B7FB22FA}"/>
              </a:ext>
            </a:extLst>
          </p:cNvPr>
          <p:cNvSpPr txBox="1"/>
          <p:nvPr/>
        </p:nvSpPr>
        <p:spPr>
          <a:xfrm>
            <a:off x="3838658" y="4456992"/>
            <a:ext cx="1541931" cy="2031325"/>
          </a:xfrm>
          <a:prstGeom prst="rect">
            <a:avLst/>
          </a:prstGeom>
          <a:noFill/>
        </p:spPr>
        <p:txBody>
          <a:bodyPr wrap="square" rtlCol="0">
            <a:spAutoFit/>
          </a:bodyPr>
          <a:lstStyle/>
          <a:p>
            <a:r>
              <a:rPr lang="fi-FI" dirty="0"/>
              <a:t>Uskalla tehdä sitä mikä tuntuu vaikealta – kyykky – lattialle meno…</a:t>
            </a:r>
          </a:p>
        </p:txBody>
      </p:sp>
    </p:spTree>
    <p:extLst>
      <p:ext uri="{BB962C8B-B14F-4D97-AF65-F5344CB8AC3E}">
        <p14:creationId xmlns:p14="http://schemas.microsoft.com/office/powerpoint/2010/main" val="577671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3693D64-7077-BB49-C1C1-F9E6C31E3B6B}"/>
              </a:ext>
            </a:extLst>
          </p:cNvPr>
          <p:cNvSpPr>
            <a:spLocks noGrp="1"/>
          </p:cNvSpPr>
          <p:nvPr>
            <p:ph type="title"/>
          </p:nvPr>
        </p:nvSpPr>
        <p:spPr/>
        <p:txBody>
          <a:bodyPr/>
          <a:lstStyle/>
          <a:p>
            <a:r>
              <a:rPr lang="fi-FI" dirty="0"/>
              <a:t>NYT TAUKOJUMPPAA</a:t>
            </a:r>
          </a:p>
        </p:txBody>
      </p:sp>
      <p:pic>
        <p:nvPicPr>
          <p:cNvPr id="3" name="Kuva 2">
            <a:extLst>
              <a:ext uri="{FF2B5EF4-FFF2-40B4-BE49-F238E27FC236}">
                <a16:creationId xmlns:a16="http://schemas.microsoft.com/office/drawing/2014/main" id="{62456912-5D7E-977F-8C3B-E904DBE3A866}"/>
              </a:ext>
            </a:extLst>
          </p:cNvPr>
          <p:cNvPicPr>
            <a:picLocks noChangeAspect="1"/>
          </p:cNvPicPr>
          <p:nvPr/>
        </p:nvPicPr>
        <p:blipFill>
          <a:blip r:embed="rId2"/>
          <a:stretch>
            <a:fillRect/>
          </a:stretch>
        </p:blipFill>
        <p:spPr>
          <a:xfrm>
            <a:off x="3721753" y="2128128"/>
            <a:ext cx="4597494" cy="2767722"/>
          </a:xfrm>
          <a:prstGeom prst="rect">
            <a:avLst/>
          </a:prstGeom>
        </p:spPr>
      </p:pic>
      <p:sp>
        <p:nvSpPr>
          <p:cNvPr id="4" name="Tekstiruutu 3">
            <a:extLst>
              <a:ext uri="{FF2B5EF4-FFF2-40B4-BE49-F238E27FC236}">
                <a16:creationId xmlns:a16="http://schemas.microsoft.com/office/drawing/2014/main" id="{33E42462-4A76-DE55-8103-FB69D2F48F2F}"/>
              </a:ext>
            </a:extLst>
          </p:cNvPr>
          <p:cNvSpPr txBox="1"/>
          <p:nvPr/>
        </p:nvSpPr>
        <p:spPr>
          <a:xfrm>
            <a:off x="913775" y="1828800"/>
            <a:ext cx="1470837" cy="1200329"/>
          </a:xfrm>
          <a:prstGeom prst="rect">
            <a:avLst/>
          </a:prstGeom>
          <a:noFill/>
        </p:spPr>
        <p:txBody>
          <a:bodyPr wrap="square" rtlCol="0">
            <a:spAutoFit/>
          </a:bodyPr>
          <a:lstStyle/>
          <a:p>
            <a:r>
              <a:rPr lang="fi-FI" dirty="0"/>
              <a:t>Kädet niskan takana, kyynärpäät eteen taakse</a:t>
            </a:r>
          </a:p>
        </p:txBody>
      </p:sp>
      <p:sp>
        <p:nvSpPr>
          <p:cNvPr id="5" name="Tekstiruutu 4">
            <a:extLst>
              <a:ext uri="{FF2B5EF4-FFF2-40B4-BE49-F238E27FC236}">
                <a16:creationId xmlns:a16="http://schemas.microsoft.com/office/drawing/2014/main" id="{75210A06-7EE9-F912-D8A7-72506319EA8E}"/>
              </a:ext>
            </a:extLst>
          </p:cNvPr>
          <p:cNvSpPr txBox="1"/>
          <p:nvPr/>
        </p:nvSpPr>
        <p:spPr>
          <a:xfrm>
            <a:off x="716863" y="3424977"/>
            <a:ext cx="1864659" cy="1200329"/>
          </a:xfrm>
          <a:prstGeom prst="rect">
            <a:avLst/>
          </a:prstGeom>
          <a:noFill/>
        </p:spPr>
        <p:txBody>
          <a:bodyPr wrap="square" rtlCol="0">
            <a:spAutoFit/>
          </a:bodyPr>
          <a:lstStyle/>
          <a:p>
            <a:r>
              <a:rPr lang="fi-FI" dirty="0"/>
              <a:t>Vartalon painonsiirrot ja painon siirto tuplana</a:t>
            </a:r>
          </a:p>
        </p:txBody>
      </p:sp>
      <p:sp>
        <p:nvSpPr>
          <p:cNvPr id="7" name="Tekstiruutu 6">
            <a:extLst>
              <a:ext uri="{FF2B5EF4-FFF2-40B4-BE49-F238E27FC236}">
                <a16:creationId xmlns:a16="http://schemas.microsoft.com/office/drawing/2014/main" id="{CC509C35-B32F-2474-7F70-5520FA4DE4D5}"/>
              </a:ext>
            </a:extLst>
          </p:cNvPr>
          <p:cNvSpPr txBox="1"/>
          <p:nvPr/>
        </p:nvSpPr>
        <p:spPr>
          <a:xfrm>
            <a:off x="1597504" y="5021154"/>
            <a:ext cx="1917047" cy="923330"/>
          </a:xfrm>
          <a:prstGeom prst="rect">
            <a:avLst/>
          </a:prstGeom>
          <a:noFill/>
        </p:spPr>
        <p:txBody>
          <a:bodyPr wrap="square" rtlCol="0">
            <a:spAutoFit/>
          </a:bodyPr>
          <a:lstStyle/>
          <a:p>
            <a:r>
              <a:rPr lang="fi-FI" dirty="0"/>
              <a:t>Kädet auki ja itsensä halaus ja mato </a:t>
            </a:r>
          </a:p>
        </p:txBody>
      </p:sp>
      <p:sp>
        <p:nvSpPr>
          <p:cNvPr id="8" name="Tekstiruutu 7">
            <a:extLst>
              <a:ext uri="{FF2B5EF4-FFF2-40B4-BE49-F238E27FC236}">
                <a16:creationId xmlns:a16="http://schemas.microsoft.com/office/drawing/2014/main" id="{ECF6F3C1-4F34-959F-478B-E37F3F139C01}"/>
              </a:ext>
            </a:extLst>
          </p:cNvPr>
          <p:cNvSpPr txBox="1"/>
          <p:nvPr/>
        </p:nvSpPr>
        <p:spPr>
          <a:xfrm>
            <a:off x="8688200" y="1652415"/>
            <a:ext cx="1936376" cy="646331"/>
          </a:xfrm>
          <a:prstGeom prst="rect">
            <a:avLst/>
          </a:prstGeom>
          <a:noFill/>
        </p:spPr>
        <p:txBody>
          <a:bodyPr wrap="square" rtlCol="0">
            <a:spAutoFit/>
          </a:bodyPr>
          <a:lstStyle/>
          <a:p>
            <a:r>
              <a:rPr lang="fi-FI" dirty="0"/>
              <a:t>Hauikset sekä pään kierto</a:t>
            </a:r>
          </a:p>
        </p:txBody>
      </p:sp>
      <p:sp>
        <p:nvSpPr>
          <p:cNvPr id="9" name="Tekstiruutu 8">
            <a:extLst>
              <a:ext uri="{FF2B5EF4-FFF2-40B4-BE49-F238E27FC236}">
                <a16:creationId xmlns:a16="http://schemas.microsoft.com/office/drawing/2014/main" id="{BA1C7E1E-9630-DD06-6A58-869A097CCF78}"/>
              </a:ext>
            </a:extLst>
          </p:cNvPr>
          <p:cNvSpPr txBox="1"/>
          <p:nvPr/>
        </p:nvSpPr>
        <p:spPr>
          <a:xfrm>
            <a:off x="8946776" y="2761129"/>
            <a:ext cx="2178424" cy="369332"/>
          </a:xfrm>
          <a:prstGeom prst="rect">
            <a:avLst/>
          </a:prstGeom>
          <a:noFill/>
        </p:spPr>
        <p:txBody>
          <a:bodyPr wrap="square" rtlCol="0">
            <a:spAutoFit/>
          </a:bodyPr>
          <a:lstStyle/>
          <a:p>
            <a:r>
              <a:rPr lang="fi-FI" dirty="0"/>
              <a:t>HIKI ON - liike</a:t>
            </a:r>
          </a:p>
        </p:txBody>
      </p:sp>
      <p:sp>
        <p:nvSpPr>
          <p:cNvPr id="10" name="Tekstiruutu 9">
            <a:extLst>
              <a:ext uri="{FF2B5EF4-FFF2-40B4-BE49-F238E27FC236}">
                <a16:creationId xmlns:a16="http://schemas.microsoft.com/office/drawing/2014/main" id="{0E65EFC1-0205-2975-D6FA-4453F0A0ED25}"/>
              </a:ext>
            </a:extLst>
          </p:cNvPr>
          <p:cNvSpPr txBox="1"/>
          <p:nvPr/>
        </p:nvSpPr>
        <p:spPr>
          <a:xfrm>
            <a:off x="8946776" y="4464424"/>
            <a:ext cx="2393890" cy="646331"/>
          </a:xfrm>
          <a:prstGeom prst="rect">
            <a:avLst/>
          </a:prstGeom>
          <a:noFill/>
        </p:spPr>
        <p:txBody>
          <a:bodyPr wrap="square" rtlCol="0">
            <a:spAutoFit/>
          </a:bodyPr>
          <a:lstStyle/>
          <a:p>
            <a:r>
              <a:rPr lang="fi-FI" dirty="0"/>
              <a:t>Käsillä aalto liike ja osoitukset</a:t>
            </a:r>
          </a:p>
        </p:txBody>
      </p:sp>
    </p:spTree>
    <p:extLst>
      <p:ext uri="{BB962C8B-B14F-4D97-AF65-F5344CB8AC3E}">
        <p14:creationId xmlns:p14="http://schemas.microsoft.com/office/powerpoint/2010/main" val="844095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20FAFE-8CD9-4969-D961-8EF1B803F79B}"/>
              </a:ext>
            </a:extLst>
          </p:cNvPr>
          <p:cNvSpPr>
            <a:spLocks noGrp="1"/>
          </p:cNvSpPr>
          <p:nvPr>
            <p:ph type="title"/>
          </p:nvPr>
        </p:nvSpPr>
        <p:spPr/>
        <p:txBody>
          <a:bodyPr/>
          <a:lstStyle/>
          <a:p>
            <a:r>
              <a:rPr lang="fi-FI" dirty="0"/>
              <a:t>Liikunnan ilo – mielen hyvinvointiin vaikuttaminen</a:t>
            </a:r>
          </a:p>
        </p:txBody>
      </p:sp>
      <p:sp>
        <p:nvSpPr>
          <p:cNvPr id="4" name="Tekstiruutu 3">
            <a:extLst>
              <a:ext uri="{FF2B5EF4-FFF2-40B4-BE49-F238E27FC236}">
                <a16:creationId xmlns:a16="http://schemas.microsoft.com/office/drawing/2014/main" id="{704B32C4-2C6D-C49E-455E-2C1664B5088D}"/>
              </a:ext>
            </a:extLst>
          </p:cNvPr>
          <p:cNvSpPr txBox="1"/>
          <p:nvPr/>
        </p:nvSpPr>
        <p:spPr>
          <a:xfrm>
            <a:off x="394447" y="2152353"/>
            <a:ext cx="10883778" cy="1477328"/>
          </a:xfrm>
          <a:prstGeom prst="rect">
            <a:avLst/>
          </a:prstGeom>
          <a:noFill/>
        </p:spPr>
        <p:txBody>
          <a:bodyPr wrap="square">
            <a:spAutoFit/>
          </a:bodyPr>
          <a:lstStyle/>
          <a:p>
            <a:r>
              <a:rPr lang="fi-FI" b="0" i="0" dirty="0">
                <a:solidFill>
                  <a:srgbClr val="253848"/>
                </a:solidFill>
                <a:effectLst/>
                <a:latin typeface="Adelle Sans W01 Bold"/>
              </a:rPr>
              <a:t>Mielen hyvinvointi</a:t>
            </a:r>
            <a:r>
              <a:rPr lang="fi-FI" b="0" i="0" dirty="0">
                <a:solidFill>
                  <a:srgbClr val="253848"/>
                </a:solidFill>
                <a:effectLst/>
                <a:latin typeface="Adelle Sans W01 Regular"/>
              </a:rPr>
              <a:t> on osa kokonaisvaltaista hyvinvointia. Se rakentuu useiden tekijöiden, mm. arjen rytmin ja arkisten valintojen, fyysisen terveyden, mielenterveyden, toimivien ihmissuhteiden, itselle merkityksellisten harrastusten ja mielekkyyden kokemusten ympärille. Mielen hyvinvointi kuvaa yksilön omaa kokemusta hyvinvoinnistaan ja mielen tasapainosta. Jokainen voi omilla valinnoillaan vahvistaa ja edistää paitsi omaa, myös läheistensä mielen hyvinvointia. </a:t>
            </a:r>
            <a:endParaRPr lang="fi-FI" dirty="0"/>
          </a:p>
        </p:txBody>
      </p:sp>
      <p:sp>
        <p:nvSpPr>
          <p:cNvPr id="6" name="Tekstiruutu 5">
            <a:extLst>
              <a:ext uri="{FF2B5EF4-FFF2-40B4-BE49-F238E27FC236}">
                <a16:creationId xmlns:a16="http://schemas.microsoft.com/office/drawing/2014/main" id="{29E8CF25-EBE7-809B-565B-D91B46037176}"/>
              </a:ext>
            </a:extLst>
          </p:cNvPr>
          <p:cNvSpPr txBox="1"/>
          <p:nvPr/>
        </p:nvSpPr>
        <p:spPr>
          <a:xfrm>
            <a:off x="2877670" y="4396753"/>
            <a:ext cx="8068235" cy="369332"/>
          </a:xfrm>
          <a:prstGeom prst="rect">
            <a:avLst/>
          </a:prstGeom>
          <a:noFill/>
        </p:spPr>
        <p:txBody>
          <a:bodyPr wrap="square">
            <a:spAutoFit/>
          </a:bodyPr>
          <a:lstStyle/>
          <a:p>
            <a:r>
              <a:rPr lang="fi-FI" b="0" i="0" dirty="0">
                <a:solidFill>
                  <a:srgbClr val="253848"/>
                </a:solidFill>
                <a:effectLst/>
                <a:latin typeface="Adelle Sans W01 Regular"/>
              </a:rPr>
              <a:t>Se on voimavara, jota jatkuvasti sekä vahvistetaan, että kulutetaan.  </a:t>
            </a:r>
            <a:endParaRPr lang="fi-FI" dirty="0"/>
          </a:p>
        </p:txBody>
      </p:sp>
    </p:spTree>
    <p:extLst>
      <p:ext uri="{BB962C8B-B14F-4D97-AF65-F5344CB8AC3E}">
        <p14:creationId xmlns:p14="http://schemas.microsoft.com/office/powerpoint/2010/main" val="3666759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5DC66A7F-5797-2223-CD39-F467BEB1F927}"/>
              </a:ext>
            </a:extLst>
          </p:cNvPr>
          <p:cNvSpPr txBox="1"/>
          <p:nvPr/>
        </p:nvSpPr>
        <p:spPr>
          <a:xfrm>
            <a:off x="1246094" y="792994"/>
            <a:ext cx="6096000" cy="830997"/>
          </a:xfrm>
          <a:prstGeom prst="rect">
            <a:avLst/>
          </a:prstGeom>
          <a:noFill/>
        </p:spPr>
        <p:txBody>
          <a:bodyPr wrap="square">
            <a:spAutoFit/>
          </a:bodyPr>
          <a:lstStyle/>
          <a:p>
            <a:r>
              <a:rPr lang="fi-FI" sz="1200" b="0" i="0" dirty="0">
                <a:solidFill>
                  <a:srgbClr val="253848"/>
                </a:solidFill>
                <a:effectLst/>
                <a:latin typeface="Adelle Sans W01 Regular"/>
              </a:rPr>
              <a:t>Liikkuminen kohottaa elimistön lämpötilaa ja vilkastuttaa verenkiertoa. Hermoimpulssit lisääntyvät, otsalohko aktivoituu ja välittäjäaineiden sekä hermosolujen kasvutekijöiden (mm. BDNF) eritys lisääntyy. Nämä vaikutukset heijastuvat esimerkiksi vireystilan kohoamiseen, tarkkaavaisuuden ja keskittymiskyvyn terävöitymiseen sekä usein mielialan parantumiseen.</a:t>
            </a:r>
            <a:endParaRPr lang="fi-FI" sz="1200" dirty="0"/>
          </a:p>
        </p:txBody>
      </p:sp>
      <p:sp>
        <p:nvSpPr>
          <p:cNvPr id="5" name="Tekstiruutu 4">
            <a:extLst>
              <a:ext uri="{FF2B5EF4-FFF2-40B4-BE49-F238E27FC236}">
                <a16:creationId xmlns:a16="http://schemas.microsoft.com/office/drawing/2014/main" id="{16E8DD97-FBDB-69AD-528F-2F6EAEB4AC1B}"/>
              </a:ext>
            </a:extLst>
          </p:cNvPr>
          <p:cNvSpPr txBox="1"/>
          <p:nvPr/>
        </p:nvSpPr>
        <p:spPr>
          <a:xfrm>
            <a:off x="5495366" y="1923855"/>
            <a:ext cx="6096000" cy="646331"/>
          </a:xfrm>
          <a:prstGeom prst="rect">
            <a:avLst/>
          </a:prstGeom>
          <a:noFill/>
        </p:spPr>
        <p:txBody>
          <a:bodyPr wrap="square">
            <a:spAutoFit/>
          </a:bodyPr>
          <a:lstStyle/>
          <a:p>
            <a:r>
              <a:rPr lang="fi-FI" sz="1200" b="0" i="0" dirty="0">
                <a:solidFill>
                  <a:srgbClr val="253848"/>
                </a:solidFill>
                <a:effectLst/>
                <a:latin typeface="Adelle Sans W01 Regular"/>
              </a:rPr>
              <a:t>Jatkuessaan säännöllisenä liikkuminen saa aikaan myös rakenteellisia muutoksia, mm. aivoissa ja hermostossa. Aivoalueiden väliset hermostolliset yhteydet ja aivokuori vahvistuvat ja esimerkiksi muistitoiminnoille tärkeiden aivoalueiden toiminta tehostuu. </a:t>
            </a:r>
            <a:endParaRPr lang="fi-FI" sz="1200" dirty="0"/>
          </a:p>
        </p:txBody>
      </p:sp>
      <p:sp>
        <p:nvSpPr>
          <p:cNvPr id="7" name="Tekstiruutu 6">
            <a:extLst>
              <a:ext uri="{FF2B5EF4-FFF2-40B4-BE49-F238E27FC236}">
                <a16:creationId xmlns:a16="http://schemas.microsoft.com/office/drawing/2014/main" id="{414C030F-39C0-3D6F-3C32-2464B2CB15E2}"/>
              </a:ext>
            </a:extLst>
          </p:cNvPr>
          <p:cNvSpPr txBox="1"/>
          <p:nvPr/>
        </p:nvSpPr>
        <p:spPr>
          <a:xfrm>
            <a:off x="681318" y="2718155"/>
            <a:ext cx="6096000" cy="1569660"/>
          </a:xfrm>
          <a:prstGeom prst="rect">
            <a:avLst/>
          </a:prstGeom>
          <a:noFill/>
        </p:spPr>
        <p:txBody>
          <a:bodyPr wrap="square">
            <a:spAutoFit/>
          </a:bodyPr>
          <a:lstStyle/>
          <a:p>
            <a:pPr algn="l">
              <a:buNone/>
            </a:pPr>
            <a:r>
              <a:rPr lang="fi-FI" sz="1200" b="0" i="0" dirty="0">
                <a:solidFill>
                  <a:srgbClr val="253848"/>
                </a:solidFill>
                <a:effectLst/>
                <a:latin typeface="Adelle Sans W01 Regular"/>
              </a:rPr>
              <a:t>Liikkumisen vaikutukset mielen hyvinvointiin ilmenevät usein yksilöllisinä koettuina muutoksina, esimerkiksi virkistymisenä, jaksamisen parantumisena, kognitiivisten toimintojen parantumisena, sekä myönteisinä elämyksinä ja tuntemuksina. Näin erityisesti silloin, kun liikkuminen on itselle mieluisaa ja tuottaa myönteisiä tunteita. Ellei liikkuminen itsessään tuota myönteisiä tunteita, voi se kytkeytyä johonkin itselle merkitykselliseen ja mieluisaan, joka näitä tunteita tuottaa.  </a:t>
            </a:r>
          </a:p>
          <a:p>
            <a:pPr algn="l">
              <a:buNone/>
            </a:pPr>
            <a:endParaRPr lang="fi-FI" sz="1200" b="0" i="0" dirty="0">
              <a:solidFill>
                <a:srgbClr val="253848"/>
              </a:solidFill>
              <a:effectLst/>
              <a:latin typeface="Adelle Sans W01 Regular"/>
            </a:endParaRPr>
          </a:p>
          <a:p>
            <a:pPr algn="l">
              <a:buNone/>
            </a:pPr>
            <a:r>
              <a:rPr lang="fi-FI" sz="1200" b="0" i="0" dirty="0">
                <a:solidFill>
                  <a:srgbClr val="253848"/>
                </a:solidFill>
                <a:effectLst/>
                <a:latin typeface="Adelle Sans W01 Regular"/>
              </a:rPr>
              <a:t>  </a:t>
            </a:r>
          </a:p>
        </p:txBody>
      </p:sp>
      <p:sp>
        <p:nvSpPr>
          <p:cNvPr id="9" name="Tekstiruutu 8">
            <a:extLst>
              <a:ext uri="{FF2B5EF4-FFF2-40B4-BE49-F238E27FC236}">
                <a16:creationId xmlns:a16="http://schemas.microsoft.com/office/drawing/2014/main" id="{F4D196D0-CBF3-6BCA-2D58-DB8CE6D01314}"/>
              </a:ext>
            </a:extLst>
          </p:cNvPr>
          <p:cNvSpPr txBox="1"/>
          <p:nvPr/>
        </p:nvSpPr>
        <p:spPr>
          <a:xfrm>
            <a:off x="5889812" y="3992904"/>
            <a:ext cx="6096000" cy="1015663"/>
          </a:xfrm>
          <a:prstGeom prst="rect">
            <a:avLst/>
          </a:prstGeom>
          <a:noFill/>
        </p:spPr>
        <p:txBody>
          <a:bodyPr wrap="square">
            <a:spAutoFit/>
          </a:bodyPr>
          <a:lstStyle/>
          <a:p>
            <a:pPr algn="l">
              <a:buNone/>
            </a:pPr>
            <a:r>
              <a:rPr lang="fi-FI" sz="1200" b="0" i="0" dirty="0">
                <a:solidFill>
                  <a:srgbClr val="253848"/>
                </a:solidFill>
                <a:effectLst/>
                <a:latin typeface="Adelle Sans W01 Regular"/>
              </a:rPr>
              <a:t>Liikkuminen on kehollinen kokemus, joka tuottaa erilaisia tunteita. Nämä tunteet vaikuttavat liikkumisesta saatavaan tunnekokemukseen, joka puolestaan on yhteydessä siihen, halutaanko liikkumaan palata. On hyvin yksilöllistä, miten yksilö näitä liikkumisen tuottamia tunteita tulkitsee ja millaisia merkityksiä hän niille antaa. Liikkumisen tai liikkeen vaikutukset mielen hyvinvointiin ovat yksilöllisiä, eivätkä edellytä samanaikaisia fysiologisia vaikutuksia.</a:t>
            </a:r>
          </a:p>
        </p:txBody>
      </p:sp>
      <p:sp>
        <p:nvSpPr>
          <p:cNvPr id="11" name="Tekstiruutu 10">
            <a:extLst>
              <a:ext uri="{FF2B5EF4-FFF2-40B4-BE49-F238E27FC236}">
                <a16:creationId xmlns:a16="http://schemas.microsoft.com/office/drawing/2014/main" id="{FC0B97F7-AAD7-29F6-4634-CD49CA7628EC}"/>
              </a:ext>
            </a:extLst>
          </p:cNvPr>
          <p:cNvSpPr txBox="1"/>
          <p:nvPr/>
        </p:nvSpPr>
        <p:spPr>
          <a:xfrm>
            <a:off x="385482" y="5230956"/>
            <a:ext cx="6096000" cy="1200329"/>
          </a:xfrm>
          <a:prstGeom prst="rect">
            <a:avLst/>
          </a:prstGeom>
          <a:noFill/>
        </p:spPr>
        <p:txBody>
          <a:bodyPr wrap="square">
            <a:spAutoFit/>
          </a:bodyPr>
          <a:lstStyle/>
          <a:p>
            <a:pPr algn="l"/>
            <a:r>
              <a:rPr lang="fi-FI" sz="1200" b="0" i="0" dirty="0">
                <a:solidFill>
                  <a:srgbClr val="253848"/>
                </a:solidFill>
                <a:effectLst/>
                <a:latin typeface="Adelle Sans W01 Regular"/>
              </a:rPr>
              <a:t>On myös hyvin yksilöllistä, millainen liikkuminen vaikuttaa mielen hyvinvointiin myönteisesti. Tietty liikkumismuoto, sen määrä tai teho eivät välttämättä ole keskeisiä liikkumisen mielen hyvinvointivaikutusten kannalta. Merkityksellisempää on se, että liikkuminen olisi yksilölle mieluista, omaan arkeen sopivaa, myönteisiä tunteita ja kokemuksia tuottavaa ja omien arvojen mukaista. Lisäksi liikkumispaikalla tai -tilanteella, sillä liikutaanko seurassa vai yksin tai onko liikkuminen omatoimista vai ohjattua on merkitystä. </a:t>
            </a:r>
          </a:p>
        </p:txBody>
      </p:sp>
    </p:spTree>
    <p:extLst>
      <p:ext uri="{BB962C8B-B14F-4D97-AF65-F5344CB8AC3E}">
        <p14:creationId xmlns:p14="http://schemas.microsoft.com/office/powerpoint/2010/main" val="228794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11803419-A542-62B6-8EB6-FAC20AAD0B58}"/>
              </a:ext>
            </a:extLst>
          </p:cNvPr>
          <p:cNvSpPr txBox="1"/>
          <p:nvPr/>
        </p:nvSpPr>
        <p:spPr>
          <a:xfrm>
            <a:off x="3397623" y="1054940"/>
            <a:ext cx="5235388" cy="5047536"/>
          </a:xfrm>
          <a:prstGeom prst="rect">
            <a:avLst/>
          </a:prstGeom>
          <a:noFill/>
        </p:spPr>
        <p:txBody>
          <a:bodyPr wrap="square">
            <a:spAutoFit/>
          </a:bodyPr>
          <a:lstStyle/>
          <a:p>
            <a:pPr algn="l">
              <a:buFont typeface="Arial" panose="020B0604020202020204" pitchFamily="34" charset="0"/>
              <a:buChar char="•"/>
            </a:pPr>
            <a:r>
              <a:rPr lang="fi-FI" sz="1400" b="0" i="0" dirty="0">
                <a:solidFill>
                  <a:srgbClr val="253848"/>
                </a:solidFill>
                <a:effectLst/>
                <a:latin typeface="Adelle Sans W01 Regular"/>
              </a:rPr>
              <a:t>lisää aivojen välittäjäaineiden kuten dopamiinin, serotoniinin ja noradrenaliinin määrää. Välittäjäaineet vaikuttavat muun muassa mielihyvän kokemuksiin. </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kohentaa itsetuntoa.  </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tarjota onnistumisen kokemuksia, jotka vahvistavat hallinnan ja pätevyyden tunnetta.</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tarjota mahdollisuuden sosiaaliseen kanssakäymisen, joka vahvistaa sosiaalisia taitoja ja yhteenkuuluvuuden tunnetta.  </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tarjota tilaisuuden irrottautua ikävistä tilanteista ja päästä irti kielteisistä ajatuksista, tunteista ja asioiden vatvomisesta. Esimerkiksi liikkumiseen liittyvä keskittyminen pallopeleissä tai tanssiessa ja mahdolliset sosiaaliset suhteet auttavat tässä. </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helpottaa nukahtamista ja parantaa unen laatua sekä vahvistaa itsesäätelytaitoja, jotka tukevat mielen hyvinvointia. </a:t>
            </a:r>
          </a:p>
          <a:p>
            <a:pPr algn="l"/>
            <a:endParaRPr lang="fi-FI" sz="1400" b="0" i="0" dirty="0">
              <a:solidFill>
                <a:srgbClr val="253848"/>
              </a:solidFill>
              <a:effectLst/>
              <a:latin typeface="Adelle Sans W01 Regular"/>
            </a:endParaRPr>
          </a:p>
          <a:p>
            <a:pPr algn="l">
              <a:buFont typeface="Arial" panose="020B0604020202020204" pitchFamily="34" charset="0"/>
              <a:buChar char="•"/>
            </a:pPr>
            <a:r>
              <a:rPr lang="fi-FI" sz="1400" b="0" i="0" dirty="0">
                <a:solidFill>
                  <a:srgbClr val="253848"/>
                </a:solidFill>
                <a:effectLst/>
                <a:latin typeface="Adelle Sans W01 Regular"/>
              </a:rPr>
              <a:t>voi auttaa huomioimaan muitakin terveellisiä elintapoja kuten ruokatottumuksia ja uni- ja päivärytmiä, jolloin se auttaa muovaamaan elintapoja terveellisempään suuntaan. </a:t>
            </a:r>
          </a:p>
        </p:txBody>
      </p:sp>
      <p:sp>
        <p:nvSpPr>
          <p:cNvPr id="7" name="Tekstiruutu 6">
            <a:extLst>
              <a:ext uri="{FF2B5EF4-FFF2-40B4-BE49-F238E27FC236}">
                <a16:creationId xmlns:a16="http://schemas.microsoft.com/office/drawing/2014/main" id="{85A01AD1-02CC-74E6-18A8-030DCF977CA9}"/>
              </a:ext>
            </a:extLst>
          </p:cNvPr>
          <p:cNvSpPr txBox="1"/>
          <p:nvPr/>
        </p:nvSpPr>
        <p:spPr>
          <a:xfrm>
            <a:off x="2635624" y="449926"/>
            <a:ext cx="7781365" cy="369332"/>
          </a:xfrm>
          <a:prstGeom prst="rect">
            <a:avLst/>
          </a:prstGeom>
          <a:noFill/>
        </p:spPr>
        <p:txBody>
          <a:bodyPr wrap="square">
            <a:spAutoFit/>
          </a:bodyPr>
          <a:lstStyle/>
          <a:p>
            <a:pPr algn="l">
              <a:buNone/>
            </a:pPr>
            <a:r>
              <a:rPr lang="fi-FI" b="1" i="0" dirty="0">
                <a:solidFill>
                  <a:srgbClr val="253848"/>
                </a:solidFill>
                <a:effectLst/>
                <a:latin typeface="Adelle Sans W01 Regular"/>
              </a:rPr>
              <a:t>Liikkuminen muun muassa…</a:t>
            </a:r>
          </a:p>
        </p:txBody>
      </p:sp>
    </p:spTree>
    <p:extLst>
      <p:ext uri="{BB962C8B-B14F-4D97-AF65-F5344CB8AC3E}">
        <p14:creationId xmlns:p14="http://schemas.microsoft.com/office/powerpoint/2010/main" val="641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09B165-5720-DC03-2F49-D795634B9C90}"/>
              </a:ext>
            </a:extLst>
          </p:cNvPr>
          <p:cNvSpPr>
            <a:spLocks noGrp="1"/>
          </p:cNvSpPr>
          <p:nvPr>
            <p:ph type="title"/>
          </p:nvPr>
        </p:nvSpPr>
        <p:spPr/>
        <p:txBody>
          <a:bodyPr/>
          <a:lstStyle/>
          <a:p>
            <a:r>
              <a:rPr lang="fi-FI" dirty="0"/>
              <a:t>Pitääkö liikunnan tuottaa iloa?</a:t>
            </a:r>
          </a:p>
        </p:txBody>
      </p:sp>
      <p:sp>
        <p:nvSpPr>
          <p:cNvPr id="3" name="Tekstiruutu 2">
            <a:extLst>
              <a:ext uri="{FF2B5EF4-FFF2-40B4-BE49-F238E27FC236}">
                <a16:creationId xmlns:a16="http://schemas.microsoft.com/office/drawing/2014/main" id="{F085459B-7FB2-7C49-6292-3565052D2790}"/>
              </a:ext>
            </a:extLst>
          </p:cNvPr>
          <p:cNvSpPr txBox="1"/>
          <p:nvPr/>
        </p:nvSpPr>
        <p:spPr>
          <a:xfrm>
            <a:off x="4563035" y="1703294"/>
            <a:ext cx="3397624" cy="369332"/>
          </a:xfrm>
          <a:prstGeom prst="rect">
            <a:avLst/>
          </a:prstGeom>
          <a:noFill/>
        </p:spPr>
        <p:txBody>
          <a:bodyPr wrap="square" rtlCol="0">
            <a:spAutoFit/>
          </a:bodyPr>
          <a:lstStyle/>
          <a:p>
            <a:r>
              <a:rPr lang="fi-FI" dirty="0"/>
              <a:t>Mikä tuottaa sinulle iloa?</a:t>
            </a:r>
          </a:p>
        </p:txBody>
      </p:sp>
      <p:sp>
        <p:nvSpPr>
          <p:cNvPr id="4" name="Tekstiruutu 3">
            <a:extLst>
              <a:ext uri="{FF2B5EF4-FFF2-40B4-BE49-F238E27FC236}">
                <a16:creationId xmlns:a16="http://schemas.microsoft.com/office/drawing/2014/main" id="{D34CA9C2-7EE1-5A64-E8C3-4CA455944F98}"/>
              </a:ext>
            </a:extLst>
          </p:cNvPr>
          <p:cNvSpPr txBox="1"/>
          <p:nvPr/>
        </p:nvSpPr>
        <p:spPr>
          <a:xfrm>
            <a:off x="913775" y="2353079"/>
            <a:ext cx="1892799" cy="646331"/>
          </a:xfrm>
          <a:prstGeom prst="rect">
            <a:avLst/>
          </a:prstGeom>
          <a:noFill/>
        </p:spPr>
        <p:txBody>
          <a:bodyPr wrap="square" rtlCol="0">
            <a:spAutoFit/>
          </a:bodyPr>
          <a:lstStyle/>
          <a:p>
            <a:r>
              <a:rPr lang="fi-FI" dirty="0"/>
              <a:t>Lasten tai perheen kanssa ulkoilu</a:t>
            </a:r>
          </a:p>
        </p:txBody>
      </p:sp>
      <p:sp>
        <p:nvSpPr>
          <p:cNvPr id="5" name="Tekstiruutu 4">
            <a:extLst>
              <a:ext uri="{FF2B5EF4-FFF2-40B4-BE49-F238E27FC236}">
                <a16:creationId xmlns:a16="http://schemas.microsoft.com/office/drawing/2014/main" id="{0C02E007-8E68-EC5E-3BD4-E1296755075E}"/>
              </a:ext>
            </a:extLst>
          </p:cNvPr>
          <p:cNvSpPr txBox="1"/>
          <p:nvPr/>
        </p:nvSpPr>
        <p:spPr>
          <a:xfrm>
            <a:off x="4237022" y="2734147"/>
            <a:ext cx="1575303" cy="369332"/>
          </a:xfrm>
          <a:prstGeom prst="rect">
            <a:avLst/>
          </a:prstGeom>
          <a:noFill/>
        </p:spPr>
        <p:txBody>
          <a:bodyPr wrap="square" rtlCol="0">
            <a:spAutoFit/>
          </a:bodyPr>
          <a:lstStyle/>
          <a:p>
            <a:r>
              <a:rPr lang="fi-FI" dirty="0"/>
              <a:t>Puutarhanhoito</a:t>
            </a:r>
          </a:p>
        </p:txBody>
      </p:sp>
      <p:sp>
        <p:nvSpPr>
          <p:cNvPr id="6" name="Tekstiruutu 5">
            <a:extLst>
              <a:ext uri="{FF2B5EF4-FFF2-40B4-BE49-F238E27FC236}">
                <a16:creationId xmlns:a16="http://schemas.microsoft.com/office/drawing/2014/main" id="{5F511331-9AE2-104D-9D17-CB69B3F03EB2}"/>
              </a:ext>
            </a:extLst>
          </p:cNvPr>
          <p:cNvSpPr txBox="1"/>
          <p:nvPr/>
        </p:nvSpPr>
        <p:spPr>
          <a:xfrm>
            <a:off x="6889062" y="2634558"/>
            <a:ext cx="1892799" cy="646331"/>
          </a:xfrm>
          <a:prstGeom prst="rect">
            <a:avLst/>
          </a:prstGeom>
          <a:noFill/>
        </p:spPr>
        <p:txBody>
          <a:bodyPr wrap="square" rtlCol="0">
            <a:spAutoFit/>
          </a:bodyPr>
          <a:lstStyle/>
          <a:p>
            <a:r>
              <a:rPr lang="fi-FI" dirty="0"/>
              <a:t>Koiran kanssa ulkoilu/</a:t>
            </a:r>
            <a:r>
              <a:rPr lang="fi-FI" dirty="0" err="1"/>
              <a:t>lenkkely</a:t>
            </a:r>
            <a:endParaRPr lang="fi-FI" dirty="0"/>
          </a:p>
        </p:txBody>
      </p:sp>
      <p:sp>
        <p:nvSpPr>
          <p:cNvPr id="7" name="Tekstiruutu 6">
            <a:extLst>
              <a:ext uri="{FF2B5EF4-FFF2-40B4-BE49-F238E27FC236}">
                <a16:creationId xmlns:a16="http://schemas.microsoft.com/office/drawing/2014/main" id="{C072E236-EFD2-2788-F1A8-7F7A216B1624}"/>
              </a:ext>
            </a:extLst>
          </p:cNvPr>
          <p:cNvSpPr txBox="1"/>
          <p:nvPr/>
        </p:nvSpPr>
        <p:spPr>
          <a:xfrm>
            <a:off x="9641941" y="2453489"/>
            <a:ext cx="1892799" cy="923330"/>
          </a:xfrm>
          <a:prstGeom prst="rect">
            <a:avLst/>
          </a:prstGeom>
          <a:noFill/>
        </p:spPr>
        <p:txBody>
          <a:bodyPr wrap="square" rtlCol="0">
            <a:spAutoFit/>
          </a:bodyPr>
          <a:lstStyle/>
          <a:p>
            <a:r>
              <a:rPr lang="fi-FI" dirty="0"/>
              <a:t>Shoppailu tai muu kaveri kanssa kahvittelu yms.</a:t>
            </a:r>
          </a:p>
        </p:txBody>
      </p:sp>
      <p:sp>
        <p:nvSpPr>
          <p:cNvPr id="8" name="Tekstiruutu 7">
            <a:extLst>
              <a:ext uri="{FF2B5EF4-FFF2-40B4-BE49-F238E27FC236}">
                <a16:creationId xmlns:a16="http://schemas.microsoft.com/office/drawing/2014/main" id="{A63C3643-729A-834F-5407-6BFF4E2AD75F}"/>
              </a:ext>
            </a:extLst>
          </p:cNvPr>
          <p:cNvSpPr txBox="1"/>
          <p:nvPr/>
        </p:nvSpPr>
        <p:spPr>
          <a:xfrm>
            <a:off x="1059255" y="4553893"/>
            <a:ext cx="1439501" cy="923330"/>
          </a:xfrm>
          <a:prstGeom prst="rect">
            <a:avLst/>
          </a:prstGeom>
          <a:noFill/>
        </p:spPr>
        <p:txBody>
          <a:bodyPr wrap="square" rtlCol="0">
            <a:spAutoFit/>
          </a:bodyPr>
          <a:lstStyle/>
          <a:p>
            <a:r>
              <a:rPr lang="fi-FI" dirty="0"/>
              <a:t>Työ ja siinä hyvin selviytyminen</a:t>
            </a:r>
          </a:p>
        </p:txBody>
      </p:sp>
      <p:sp>
        <p:nvSpPr>
          <p:cNvPr id="9" name="Tekstiruutu 8">
            <a:extLst>
              <a:ext uri="{FF2B5EF4-FFF2-40B4-BE49-F238E27FC236}">
                <a16:creationId xmlns:a16="http://schemas.microsoft.com/office/drawing/2014/main" id="{457BC3AC-7F5C-D215-0BC3-51253AD0AF91}"/>
              </a:ext>
            </a:extLst>
          </p:cNvPr>
          <p:cNvSpPr txBox="1"/>
          <p:nvPr/>
        </p:nvSpPr>
        <p:spPr>
          <a:xfrm>
            <a:off x="3802455" y="4472412"/>
            <a:ext cx="2145672" cy="923330"/>
          </a:xfrm>
          <a:prstGeom prst="rect">
            <a:avLst/>
          </a:prstGeom>
          <a:noFill/>
        </p:spPr>
        <p:txBody>
          <a:bodyPr wrap="square" rtlCol="0">
            <a:spAutoFit/>
          </a:bodyPr>
          <a:lstStyle/>
          <a:p>
            <a:r>
              <a:rPr lang="fi-FI" dirty="0"/>
              <a:t>Lasten tai lasten </a:t>
            </a:r>
            <a:r>
              <a:rPr lang="fi-FI" dirty="0" err="1"/>
              <a:t>lasten</a:t>
            </a:r>
            <a:r>
              <a:rPr lang="fi-FI" dirty="0"/>
              <a:t> kanssa lattialla leikkiminen</a:t>
            </a:r>
          </a:p>
        </p:txBody>
      </p:sp>
      <p:sp>
        <p:nvSpPr>
          <p:cNvPr id="10" name="Tekstiruutu 9">
            <a:extLst>
              <a:ext uri="{FF2B5EF4-FFF2-40B4-BE49-F238E27FC236}">
                <a16:creationId xmlns:a16="http://schemas.microsoft.com/office/drawing/2014/main" id="{6C0CDC7F-7C27-00EA-23D5-B73B5BAE35A3}"/>
              </a:ext>
            </a:extLst>
          </p:cNvPr>
          <p:cNvSpPr txBox="1"/>
          <p:nvPr/>
        </p:nvSpPr>
        <p:spPr>
          <a:xfrm>
            <a:off x="6636189" y="4390930"/>
            <a:ext cx="2145672" cy="923330"/>
          </a:xfrm>
          <a:prstGeom prst="rect">
            <a:avLst/>
          </a:prstGeom>
          <a:noFill/>
        </p:spPr>
        <p:txBody>
          <a:bodyPr wrap="square" rtlCol="0">
            <a:spAutoFit/>
          </a:bodyPr>
          <a:lstStyle/>
          <a:p>
            <a:r>
              <a:rPr lang="fi-FI" dirty="0"/>
              <a:t>Terveys ja terveenä sekä liikkuvana pysyminen</a:t>
            </a:r>
          </a:p>
        </p:txBody>
      </p:sp>
      <p:sp>
        <p:nvSpPr>
          <p:cNvPr id="11" name="Tekstiruutu 10">
            <a:extLst>
              <a:ext uri="{FF2B5EF4-FFF2-40B4-BE49-F238E27FC236}">
                <a16:creationId xmlns:a16="http://schemas.microsoft.com/office/drawing/2014/main" id="{6E6136FE-8DFC-8A08-2C81-E4D80A71506E}"/>
              </a:ext>
            </a:extLst>
          </p:cNvPr>
          <p:cNvSpPr txBox="1"/>
          <p:nvPr/>
        </p:nvSpPr>
        <p:spPr>
          <a:xfrm>
            <a:off x="9723422" y="4553893"/>
            <a:ext cx="1738265" cy="923330"/>
          </a:xfrm>
          <a:prstGeom prst="rect">
            <a:avLst/>
          </a:prstGeom>
          <a:noFill/>
        </p:spPr>
        <p:txBody>
          <a:bodyPr wrap="square" rtlCol="0">
            <a:spAutoFit/>
          </a:bodyPr>
          <a:lstStyle/>
          <a:p>
            <a:r>
              <a:rPr lang="fi-FI" dirty="0"/>
              <a:t>Konserteissa tai tapahtumissa käyminen</a:t>
            </a:r>
          </a:p>
        </p:txBody>
      </p:sp>
    </p:spTree>
    <p:extLst>
      <p:ext uri="{BB962C8B-B14F-4D97-AF65-F5344CB8AC3E}">
        <p14:creationId xmlns:p14="http://schemas.microsoft.com/office/powerpoint/2010/main" val="37826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127D50-7798-EB8A-5D27-39915504A128}"/>
              </a:ext>
            </a:extLst>
          </p:cNvPr>
          <p:cNvSpPr>
            <a:spLocks noGrp="1"/>
          </p:cNvSpPr>
          <p:nvPr>
            <p:ph type="title"/>
          </p:nvPr>
        </p:nvSpPr>
        <p:spPr/>
        <p:txBody>
          <a:bodyPr/>
          <a:lstStyle/>
          <a:p>
            <a:r>
              <a:rPr lang="fi-FI" dirty="0"/>
              <a:t>Mikä vaikuttaa ajatukseemme liikunnasta?</a:t>
            </a:r>
          </a:p>
        </p:txBody>
      </p:sp>
      <p:sp>
        <p:nvSpPr>
          <p:cNvPr id="3" name="Tekstiruutu 2">
            <a:extLst>
              <a:ext uri="{FF2B5EF4-FFF2-40B4-BE49-F238E27FC236}">
                <a16:creationId xmlns:a16="http://schemas.microsoft.com/office/drawing/2014/main" id="{1E2B3741-819B-570F-963E-7DF8F4E3CE2E}"/>
              </a:ext>
            </a:extLst>
          </p:cNvPr>
          <p:cNvSpPr txBox="1"/>
          <p:nvPr/>
        </p:nvSpPr>
        <p:spPr>
          <a:xfrm>
            <a:off x="2109457" y="2653721"/>
            <a:ext cx="2055137" cy="830997"/>
          </a:xfrm>
          <a:prstGeom prst="rect">
            <a:avLst/>
          </a:prstGeom>
          <a:noFill/>
        </p:spPr>
        <p:txBody>
          <a:bodyPr wrap="square" rtlCol="0">
            <a:spAutoFit/>
          </a:bodyPr>
          <a:lstStyle/>
          <a:p>
            <a:r>
              <a:rPr lang="fi-FI" sz="2400" dirty="0"/>
              <a:t>Omat kokemukset</a:t>
            </a:r>
          </a:p>
        </p:txBody>
      </p:sp>
      <p:sp>
        <p:nvSpPr>
          <p:cNvPr id="4" name="Tekstiruutu 3">
            <a:extLst>
              <a:ext uri="{FF2B5EF4-FFF2-40B4-BE49-F238E27FC236}">
                <a16:creationId xmlns:a16="http://schemas.microsoft.com/office/drawing/2014/main" id="{241C3675-7C60-0485-A08D-19709658C47C}"/>
              </a:ext>
            </a:extLst>
          </p:cNvPr>
          <p:cNvSpPr txBox="1"/>
          <p:nvPr/>
        </p:nvSpPr>
        <p:spPr>
          <a:xfrm>
            <a:off x="6708617" y="3739081"/>
            <a:ext cx="1530036" cy="830997"/>
          </a:xfrm>
          <a:prstGeom prst="rect">
            <a:avLst/>
          </a:prstGeom>
          <a:noFill/>
        </p:spPr>
        <p:txBody>
          <a:bodyPr wrap="square" rtlCol="0">
            <a:spAutoFit/>
          </a:bodyPr>
          <a:lstStyle/>
          <a:p>
            <a:r>
              <a:rPr lang="fi-FI" sz="2400" dirty="0"/>
              <a:t>Opittu ajatusmalli</a:t>
            </a:r>
          </a:p>
        </p:txBody>
      </p:sp>
      <p:sp>
        <p:nvSpPr>
          <p:cNvPr id="5" name="Tekstiruutu 4">
            <a:extLst>
              <a:ext uri="{FF2B5EF4-FFF2-40B4-BE49-F238E27FC236}">
                <a16:creationId xmlns:a16="http://schemas.microsoft.com/office/drawing/2014/main" id="{461BC8DD-DC59-EAC8-D83B-A161542E5462}"/>
              </a:ext>
            </a:extLst>
          </p:cNvPr>
          <p:cNvSpPr txBox="1"/>
          <p:nvPr/>
        </p:nvSpPr>
        <p:spPr>
          <a:xfrm>
            <a:off x="2027976" y="4643307"/>
            <a:ext cx="1566250" cy="523220"/>
          </a:xfrm>
          <a:prstGeom prst="rect">
            <a:avLst/>
          </a:prstGeom>
          <a:noFill/>
        </p:spPr>
        <p:txBody>
          <a:bodyPr wrap="square" rtlCol="0">
            <a:spAutoFit/>
          </a:bodyPr>
          <a:lstStyle/>
          <a:p>
            <a:r>
              <a:rPr lang="fi-FI" sz="2800" dirty="0"/>
              <a:t>Pelot</a:t>
            </a:r>
          </a:p>
        </p:txBody>
      </p:sp>
      <p:sp>
        <p:nvSpPr>
          <p:cNvPr id="6" name="Tekstiruutu 5">
            <a:extLst>
              <a:ext uri="{FF2B5EF4-FFF2-40B4-BE49-F238E27FC236}">
                <a16:creationId xmlns:a16="http://schemas.microsoft.com/office/drawing/2014/main" id="{D9E21A3B-5DEF-A2EF-B257-9E298CA98ABA}"/>
              </a:ext>
            </a:extLst>
          </p:cNvPr>
          <p:cNvSpPr txBox="1"/>
          <p:nvPr/>
        </p:nvSpPr>
        <p:spPr>
          <a:xfrm>
            <a:off x="9391462" y="2330556"/>
            <a:ext cx="2368990" cy="830997"/>
          </a:xfrm>
          <a:prstGeom prst="rect">
            <a:avLst/>
          </a:prstGeom>
          <a:noFill/>
        </p:spPr>
        <p:txBody>
          <a:bodyPr wrap="square" rtlCol="0">
            <a:spAutoFit/>
          </a:bodyPr>
          <a:lstStyle/>
          <a:p>
            <a:r>
              <a:rPr lang="fi-FI" sz="2400" dirty="0"/>
              <a:t>Opittu käyttäytymismalli</a:t>
            </a:r>
          </a:p>
        </p:txBody>
      </p:sp>
      <p:sp>
        <p:nvSpPr>
          <p:cNvPr id="7" name="Tekstiruutu 6">
            <a:extLst>
              <a:ext uri="{FF2B5EF4-FFF2-40B4-BE49-F238E27FC236}">
                <a16:creationId xmlns:a16="http://schemas.microsoft.com/office/drawing/2014/main" id="{E4D62A93-CE70-3CC8-564A-F9BD62DA3397}"/>
              </a:ext>
            </a:extLst>
          </p:cNvPr>
          <p:cNvSpPr txBox="1"/>
          <p:nvPr/>
        </p:nvSpPr>
        <p:spPr>
          <a:xfrm>
            <a:off x="4427145" y="4570078"/>
            <a:ext cx="2127564" cy="1200329"/>
          </a:xfrm>
          <a:prstGeom prst="rect">
            <a:avLst/>
          </a:prstGeom>
          <a:noFill/>
        </p:spPr>
        <p:txBody>
          <a:bodyPr wrap="square" rtlCol="0">
            <a:spAutoFit/>
          </a:bodyPr>
          <a:lstStyle/>
          <a:p>
            <a:r>
              <a:rPr lang="fi-FI" sz="2400" dirty="0"/>
              <a:t>Uskallus haastaa itseään</a:t>
            </a:r>
          </a:p>
        </p:txBody>
      </p:sp>
      <p:sp>
        <p:nvSpPr>
          <p:cNvPr id="8" name="Tekstiruutu 7">
            <a:extLst>
              <a:ext uri="{FF2B5EF4-FFF2-40B4-BE49-F238E27FC236}">
                <a16:creationId xmlns:a16="http://schemas.microsoft.com/office/drawing/2014/main" id="{71C2539B-4D74-19E7-5E22-05DF94C7FD21}"/>
              </a:ext>
            </a:extLst>
          </p:cNvPr>
          <p:cNvSpPr txBox="1"/>
          <p:nvPr/>
        </p:nvSpPr>
        <p:spPr>
          <a:xfrm>
            <a:off x="4744015" y="2480650"/>
            <a:ext cx="1810693" cy="461665"/>
          </a:xfrm>
          <a:prstGeom prst="rect">
            <a:avLst/>
          </a:prstGeom>
          <a:noFill/>
        </p:spPr>
        <p:txBody>
          <a:bodyPr wrap="square" rtlCol="0">
            <a:spAutoFit/>
          </a:bodyPr>
          <a:lstStyle/>
          <a:p>
            <a:r>
              <a:rPr lang="fi-FI" sz="2400" dirty="0"/>
              <a:t>Uteliaisuus</a:t>
            </a:r>
          </a:p>
        </p:txBody>
      </p:sp>
      <p:sp>
        <p:nvSpPr>
          <p:cNvPr id="9" name="Tekstiruutu 8">
            <a:extLst>
              <a:ext uri="{FF2B5EF4-FFF2-40B4-BE49-F238E27FC236}">
                <a16:creationId xmlns:a16="http://schemas.microsoft.com/office/drawing/2014/main" id="{387527BE-DDA9-D5C9-0726-90E79898CFD9}"/>
              </a:ext>
            </a:extLst>
          </p:cNvPr>
          <p:cNvSpPr txBox="1"/>
          <p:nvPr/>
        </p:nvSpPr>
        <p:spPr>
          <a:xfrm>
            <a:off x="9391462" y="4445251"/>
            <a:ext cx="1886764" cy="1200329"/>
          </a:xfrm>
          <a:prstGeom prst="rect">
            <a:avLst/>
          </a:prstGeom>
          <a:noFill/>
        </p:spPr>
        <p:txBody>
          <a:bodyPr wrap="square" rtlCol="0">
            <a:spAutoFit/>
          </a:bodyPr>
          <a:lstStyle/>
          <a:p>
            <a:r>
              <a:rPr lang="fi-FI" sz="2400" dirty="0"/>
              <a:t>Rutiinit ja niiden muuttaminen</a:t>
            </a:r>
          </a:p>
        </p:txBody>
      </p:sp>
    </p:spTree>
    <p:extLst>
      <p:ext uri="{BB962C8B-B14F-4D97-AF65-F5344CB8AC3E}">
        <p14:creationId xmlns:p14="http://schemas.microsoft.com/office/powerpoint/2010/main" val="243099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3">
            <a:extLst>
              <a:ext uri="{FF2B5EF4-FFF2-40B4-BE49-F238E27FC236}">
                <a16:creationId xmlns:a16="http://schemas.microsoft.com/office/drawing/2014/main" id="{87E8B23B-652C-63D1-A6B4-FB2BB4C07F21}"/>
              </a:ext>
            </a:extLst>
          </p:cNvPr>
          <p:cNvSpPr txBox="1"/>
          <p:nvPr/>
        </p:nvSpPr>
        <p:spPr>
          <a:xfrm>
            <a:off x="2421871" y="1746862"/>
            <a:ext cx="7475164" cy="2862322"/>
          </a:xfrm>
          <a:prstGeom prst="rect">
            <a:avLst/>
          </a:prstGeom>
          <a:noFill/>
        </p:spPr>
        <p:txBody>
          <a:bodyPr wrap="square" rtlCol="0">
            <a:spAutoFit/>
          </a:bodyPr>
          <a:lstStyle/>
          <a:p>
            <a:pPr algn="ctr"/>
            <a:r>
              <a:rPr lang="fi-FI" sz="6000" dirty="0"/>
              <a:t>Voiko liikunta tuottaa mahdollisuuksia kokea iloa elämässä?</a:t>
            </a:r>
          </a:p>
        </p:txBody>
      </p:sp>
    </p:spTree>
    <p:extLst>
      <p:ext uri="{BB962C8B-B14F-4D97-AF65-F5344CB8AC3E}">
        <p14:creationId xmlns:p14="http://schemas.microsoft.com/office/powerpoint/2010/main" val="1069435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1826C8D4-9FCA-1CF7-5D52-48222636D2A0}"/>
              </a:ext>
            </a:extLst>
          </p:cNvPr>
          <p:cNvSpPr txBox="1"/>
          <p:nvPr/>
        </p:nvSpPr>
        <p:spPr>
          <a:xfrm>
            <a:off x="1676400" y="1954306"/>
            <a:ext cx="3711388" cy="1661993"/>
          </a:xfrm>
          <a:prstGeom prst="rect">
            <a:avLst/>
          </a:prstGeom>
          <a:noFill/>
        </p:spPr>
        <p:txBody>
          <a:bodyPr wrap="square" rtlCol="0">
            <a:spAutoFit/>
          </a:bodyPr>
          <a:lstStyle/>
          <a:p>
            <a:pPr algn="ctr"/>
            <a:r>
              <a:rPr lang="fi-FI" dirty="0"/>
              <a:t>Liikkeen täyteistä elämää! Kiitos! </a:t>
            </a:r>
          </a:p>
          <a:p>
            <a:pPr algn="ctr"/>
            <a:endParaRPr lang="fi-FI" dirty="0"/>
          </a:p>
          <a:p>
            <a:pPr algn="ctr"/>
            <a:r>
              <a:rPr lang="fi-FI" dirty="0"/>
              <a:t>Työfysioterapeutti Mirva Nurminen</a:t>
            </a:r>
          </a:p>
          <a:p>
            <a:pPr algn="ctr"/>
            <a:endParaRPr lang="fi-FI" dirty="0"/>
          </a:p>
          <a:p>
            <a:pPr algn="ctr"/>
            <a:endParaRPr lang="fi-FI" dirty="0"/>
          </a:p>
          <a:p>
            <a:pPr algn="ctr"/>
            <a:r>
              <a:rPr lang="fi-FI" sz="1200" dirty="0"/>
              <a:t>Lähteenä käytetty UKK-instituutin tutkimustietoa. </a:t>
            </a:r>
          </a:p>
        </p:txBody>
      </p:sp>
      <p:sp>
        <p:nvSpPr>
          <p:cNvPr id="3" name="AutoShape 2">
            <a:extLst>
              <a:ext uri="{FF2B5EF4-FFF2-40B4-BE49-F238E27FC236}">
                <a16:creationId xmlns:a16="http://schemas.microsoft.com/office/drawing/2014/main" id="{F05B20DD-AFCA-61CC-2F6E-4E5000DFDFF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Tree>
    <p:extLst>
      <p:ext uri="{BB962C8B-B14F-4D97-AF65-F5344CB8AC3E}">
        <p14:creationId xmlns:p14="http://schemas.microsoft.com/office/powerpoint/2010/main" val="456470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06CC55-3986-4713-A85B-F83A2A8B5D17}"/>
              </a:ext>
            </a:extLst>
          </p:cNvPr>
          <p:cNvSpPr>
            <a:spLocks noGrp="1"/>
          </p:cNvSpPr>
          <p:nvPr>
            <p:ph type="title"/>
          </p:nvPr>
        </p:nvSpPr>
        <p:spPr/>
        <p:txBody>
          <a:bodyPr/>
          <a:lstStyle/>
          <a:p>
            <a:r>
              <a:rPr lang="fi-FI" dirty="0"/>
              <a:t>Ajatusten polku</a:t>
            </a:r>
          </a:p>
        </p:txBody>
      </p:sp>
      <p:sp>
        <p:nvSpPr>
          <p:cNvPr id="3" name="Sisällön paikkamerkki 2">
            <a:extLst>
              <a:ext uri="{FF2B5EF4-FFF2-40B4-BE49-F238E27FC236}">
                <a16:creationId xmlns:a16="http://schemas.microsoft.com/office/drawing/2014/main" id="{ED25CFF1-B22C-E79C-49AA-CDF61985B937}"/>
              </a:ext>
            </a:extLst>
          </p:cNvPr>
          <p:cNvSpPr>
            <a:spLocks noGrp="1"/>
          </p:cNvSpPr>
          <p:nvPr>
            <p:ph sz="quarter" idx="13"/>
          </p:nvPr>
        </p:nvSpPr>
        <p:spPr/>
        <p:txBody>
          <a:bodyPr/>
          <a:lstStyle/>
          <a:p>
            <a:r>
              <a:rPr lang="fi-FI" dirty="0"/>
              <a:t>Mitä liikunnasta ja sen toteutuksesta ajatellaan tänään?</a:t>
            </a:r>
          </a:p>
          <a:p>
            <a:r>
              <a:rPr lang="fi-FI" dirty="0"/>
              <a:t>Miksi ja millaista liikuntaa tai liikkumista pitäisi – tulisi – olisi hyvä toteuttaa?</a:t>
            </a:r>
          </a:p>
          <a:p>
            <a:r>
              <a:rPr lang="fi-FI" dirty="0"/>
              <a:t>Tuottaako liikunta tai liikkuminen iloa?</a:t>
            </a:r>
          </a:p>
          <a:p>
            <a:r>
              <a:rPr lang="fi-FI" dirty="0"/>
              <a:t>Pitääkö liikunnan tai liikkumisen tuottaa iloa? </a:t>
            </a:r>
          </a:p>
        </p:txBody>
      </p:sp>
    </p:spTree>
    <p:extLst>
      <p:ext uri="{BB962C8B-B14F-4D97-AF65-F5344CB8AC3E}">
        <p14:creationId xmlns:p14="http://schemas.microsoft.com/office/powerpoint/2010/main" val="92616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57328E-8AB2-3C4B-E461-B27B5C58E797}"/>
              </a:ext>
            </a:extLst>
          </p:cNvPr>
          <p:cNvSpPr>
            <a:spLocks noGrp="1"/>
          </p:cNvSpPr>
          <p:nvPr>
            <p:ph type="title"/>
          </p:nvPr>
        </p:nvSpPr>
        <p:spPr/>
        <p:txBody>
          <a:bodyPr/>
          <a:lstStyle/>
          <a:p>
            <a:r>
              <a:rPr lang="fi-FI" dirty="0"/>
              <a:t>Liikuntasuositus </a:t>
            </a:r>
            <a:r>
              <a:rPr lang="fi-FI" sz="1200" dirty="0"/>
              <a:t>(2019)</a:t>
            </a:r>
          </a:p>
        </p:txBody>
      </p:sp>
      <p:sp>
        <p:nvSpPr>
          <p:cNvPr id="4" name="Tekstin paikkamerkki 3">
            <a:extLst>
              <a:ext uri="{FF2B5EF4-FFF2-40B4-BE49-F238E27FC236}">
                <a16:creationId xmlns:a16="http://schemas.microsoft.com/office/drawing/2014/main" id="{A0D17B2F-B6C0-DB16-A68F-0856BE17FFE9}"/>
              </a:ext>
            </a:extLst>
          </p:cNvPr>
          <p:cNvSpPr>
            <a:spLocks noGrp="1"/>
          </p:cNvSpPr>
          <p:nvPr>
            <p:ph type="body" sz="half" idx="2"/>
          </p:nvPr>
        </p:nvSpPr>
        <p:spPr/>
        <p:txBody>
          <a:bodyPr>
            <a:normAutofit fontScale="85000" lnSpcReduction="10000"/>
          </a:bodyPr>
          <a:lstStyle/>
          <a:p>
            <a:pPr marL="285750" indent="-285750" algn="l">
              <a:buFont typeface="Arial" panose="020B0604020202020204" pitchFamily="34" charset="0"/>
              <a:buChar char="•"/>
            </a:pPr>
            <a:r>
              <a:rPr lang="fi-FI" b="0" i="0" dirty="0">
                <a:solidFill>
                  <a:srgbClr val="253848"/>
                </a:solidFill>
                <a:effectLst/>
                <a:latin typeface="Adelle Sans W01 Regular"/>
              </a:rPr>
              <a:t>Tutkimusnäyttö on osoittanut, että myös kevyemmällä liikuskelulla on terveyshyötyjä erityisesti vähän liikkuville.</a:t>
            </a:r>
          </a:p>
          <a:p>
            <a:pPr marL="285750" indent="-285750" algn="l">
              <a:buFont typeface="Arial" panose="020B0604020202020204" pitchFamily="34" charset="0"/>
              <a:buChar char="•"/>
            </a:pPr>
            <a:r>
              <a:rPr lang="fi-FI" b="0" i="0" dirty="0">
                <a:solidFill>
                  <a:srgbClr val="253848"/>
                </a:solidFill>
                <a:effectLst/>
                <a:latin typeface="Adelle Sans W01 Regular"/>
              </a:rPr>
              <a:t>Uutta liikkumisen suosituksessa on myös unen mukaan ottaminen liikkumisen rinnalle. Riittävällä unella ja liikkumisella on yhdessä merkittäviä terveysvaikutuksia, ja unen vaikutus palautumisessa on suuri.</a:t>
            </a:r>
            <a:endParaRPr lang="fi-FI" dirty="0"/>
          </a:p>
        </p:txBody>
      </p:sp>
      <p:pic>
        <p:nvPicPr>
          <p:cNvPr id="1026" name="Picture 2" descr="Aikuisten liikkumisen suositusta kuvaava kartio, joka muodostuu lohkoista">
            <a:extLst>
              <a:ext uri="{FF2B5EF4-FFF2-40B4-BE49-F238E27FC236}">
                <a16:creationId xmlns:a16="http://schemas.microsoft.com/office/drawing/2014/main" id="{8DD79CC5-E8DC-0ECA-6E39-61A973F199DC}"/>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5509704" y="609600"/>
            <a:ext cx="5336605"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94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5E87F197-8E3D-85D7-953A-F999AF1610DE}"/>
              </a:ext>
            </a:extLst>
          </p:cNvPr>
          <p:cNvSpPr txBox="1"/>
          <p:nvPr/>
        </p:nvSpPr>
        <p:spPr>
          <a:xfrm>
            <a:off x="1281953" y="816713"/>
            <a:ext cx="6096000" cy="1477328"/>
          </a:xfrm>
          <a:prstGeom prst="rect">
            <a:avLst/>
          </a:prstGeom>
          <a:noFill/>
        </p:spPr>
        <p:txBody>
          <a:bodyPr wrap="square">
            <a:spAutoFit/>
          </a:bodyPr>
          <a:lstStyle/>
          <a:p>
            <a:pPr algn="l">
              <a:buNone/>
            </a:pPr>
            <a:r>
              <a:rPr lang="fi-FI" b="1" i="0" dirty="0">
                <a:solidFill>
                  <a:srgbClr val="253848"/>
                </a:solidFill>
                <a:effectLst/>
                <a:latin typeface="Adelle Sans W01 Bold"/>
              </a:rPr>
              <a:t>Palauttavaa unta </a:t>
            </a:r>
          </a:p>
          <a:p>
            <a:pPr algn="l">
              <a:buNone/>
            </a:pPr>
            <a:r>
              <a:rPr lang="fi-FI" b="0" i="1" dirty="0">
                <a:solidFill>
                  <a:srgbClr val="253848"/>
                </a:solidFill>
                <a:effectLst/>
                <a:latin typeface="Adelle Sans W01 Bold"/>
              </a:rPr>
              <a:t>riittävästi</a:t>
            </a:r>
            <a:r>
              <a:rPr lang="fi-FI" b="0" i="1" dirty="0">
                <a:solidFill>
                  <a:srgbClr val="253848"/>
                </a:solidFill>
                <a:effectLst/>
                <a:latin typeface="Adelle Sans W01 Regular"/>
              </a:rPr>
              <a:t> </a:t>
            </a:r>
          </a:p>
          <a:p>
            <a:pPr algn="l">
              <a:buFont typeface="Arial" panose="020B0604020202020204" pitchFamily="34" charset="0"/>
              <a:buChar char="•"/>
            </a:pPr>
            <a:r>
              <a:rPr lang="fi-FI" b="0" i="0" dirty="0">
                <a:solidFill>
                  <a:srgbClr val="253848"/>
                </a:solidFill>
                <a:effectLst/>
                <a:latin typeface="Adelle Sans W01 Regular"/>
              </a:rPr>
              <a:t>Unesta ei kannata tinkiä. Unen aikana aivot jäsentävät ajatuksiasi ja palaudut päivän rasituksista. </a:t>
            </a:r>
          </a:p>
          <a:p>
            <a:pPr algn="l">
              <a:buFont typeface="Arial" panose="020B0604020202020204" pitchFamily="34" charset="0"/>
              <a:buChar char="•"/>
            </a:pPr>
            <a:r>
              <a:rPr lang="fi-FI" b="0" i="0" dirty="0">
                <a:solidFill>
                  <a:srgbClr val="253848"/>
                </a:solidFill>
                <a:effectLst/>
                <a:latin typeface="Adelle Sans W01 Regular"/>
              </a:rPr>
              <a:t>Kun heräät virkeänä, tiedät nukkuneesi tarpeeksi. </a:t>
            </a:r>
          </a:p>
        </p:txBody>
      </p:sp>
      <p:sp>
        <p:nvSpPr>
          <p:cNvPr id="5" name="Tekstiruutu 4">
            <a:extLst>
              <a:ext uri="{FF2B5EF4-FFF2-40B4-BE49-F238E27FC236}">
                <a16:creationId xmlns:a16="http://schemas.microsoft.com/office/drawing/2014/main" id="{D344BE04-5B09-7D14-50B7-5333BDD94B6B}"/>
              </a:ext>
            </a:extLst>
          </p:cNvPr>
          <p:cNvSpPr txBox="1"/>
          <p:nvPr/>
        </p:nvSpPr>
        <p:spPr>
          <a:xfrm>
            <a:off x="5100918" y="2695272"/>
            <a:ext cx="6096000" cy="1754326"/>
          </a:xfrm>
          <a:prstGeom prst="rect">
            <a:avLst/>
          </a:prstGeom>
          <a:noFill/>
        </p:spPr>
        <p:txBody>
          <a:bodyPr wrap="square">
            <a:spAutoFit/>
          </a:bodyPr>
          <a:lstStyle/>
          <a:p>
            <a:pPr algn="l">
              <a:buNone/>
            </a:pPr>
            <a:r>
              <a:rPr lang="fi-FI" b="1" i="0" dirty="0">
                <a:solidFill>
                  <a:srgbClr val="253848"/>
                </a:solidFill>
                <a:effectLst/>
                <a:latin typeface="Adelle Sans W01 Bold"/>
              </a:rPr>
              <a:t>Taukoja paikallaanoloon </a:t>
            </a:r>
          </a:p>
          <a:p>
            <a:pPr algn="l">
              <a:buNone/>
            </a:pPr>
            <a:r>
              <a:rPr lang="fi-FI" b="0" i="1" dirty="0">
                <a:solidFill>
                  <a:srgbClr val="253848"/>
                </a:solidFill>
                <a:effectLst/>
                <a:latin typeface="Adelle Sans W01 Bold"/>
              </a:rPr>
              <a:t>aina kun voi</a:t>
            </a:r>
            <a:r>
              <a:rPr lang="fi-FI" b="0" i="1" dirty="0">
                <a:solidFill>
                  <a:srgbClr val="253848"/>
                </a:solidFill>
                <a:effectLst/>
                <a:latin typeface="Adelle Sans W01 Regular"/>
              </a:rPr>
              <a:t> </a:t>
            </a:r>
          </a:p>
          <a:p>
            <a:pPr algn="l">
              <a:buFont typeface="Arial" panose="020B0604020202020204" pitchFamily="34" charset="0"/>
              <a:buChar char="•"/>
            </a:pPr>
            <a:r>
              <a:rPr lang="fi-FI" b="0" i="0" dirty="0">
                <a:solidFill>
                  <a:srgbClr val="253848"/>
                </a:solidFill>
                <a:effectLst/>
                <a:latin typeface="Adelle Sans W01 Regular"/>
              </a:rPr>
              <a:t>Liikuskelu aktivoi lihaksiasi, vähentää kehosi kuormittumista ja lisää tuki- ja liikuntaelimistösi hyvinvointia. </a:t>
            </a:r>
          </a:p>
          <a:p>
            <a:pPr algn="l">
              <a:buFont typeface="Arial" panose="020B0604020202020204" pitchFamily="34" charset="0"/>
              <a:buChar char="•"/>
            </a:pPr>
            <a:r>
              <a:rPr lang="fi-FI" b="0" i="0" dirty="0">
                <a:solidFill>
                  <a:srgbClr val="253848"/>
                </a:solidFill>
                <a:effectLst/>
                <a:latin typeface="Adelle Sans W01 Regular"/>
              </a:rPr>
              <a:t>Valitse tilanteen mukaan esimerkiksi istumisen tauottaminen, seisomatyöskentely, taukoliikunta. </a:t>
            </a:r>
          </a:p>
        </p:txBody>
      </p:sp>
      <p:sp>
        <p:nvSpPr>
          <p:cNvPr id="7" name="Tekstiruutu 6">
            <a:extLst>
              <a:ext uri="{FF2B5EF4-FFF2-40B4-BE49-F238E27FC236}">
                <a16:creationId xmlns:a16="http://schemas.microsoft.com/office/drawing/2014/main" id="{29436EC3-71A3-08F6-5DBD-0B6D772F0DC2}"/>
              </a:ext>
            </a:extLst>
          </p:cNvPr>
          <p:cNvSpPr txBox="1"/>
          <p:nvPr/>
        </p:nvSpPr>
        <p:spPr>
          <a:xfrm>
            <a:off x="995082" y="4166391"/>
            <a:ext cx="6096000" cy="2308324"/>
          </a:xfrm>
          <a:prstGeom prst="rect">
            <a:avLst/>
          </a:prstGeom>
          <a:noFill/>
        </p:spPr>
        <p:txBody>
          <a:bodyPr wrap="square">
            <a:spAutoFit/>
          </a:bodyPr>
          <a:lstStyle/>
          <a:p>
            <a:pPr algn="l">
              <a:buNone/>
            </a:pPr>
            <a:r>
              <a:rPr lang="fi-FI" b="1" i="0" dirty="0">
                <a:solidFill>
                  <a:srgbClr val="253848"/>
                </a:solidFill>
                <a:effectLst/>
                <a:latin typeface="Adelle Sans W01 Bold"/>
              </a:rPr>
              <a:t>Kevyttä liikuskelua  </a:t>
            </a:r>
          </a:p>
          <a:p>
            <a:pPr algn="l">
              <a:buNone/>
            </a:pPr>
            <a:r>
              <a:rPr lang="fi-FI" b="0" i="1" dirty="0">
                <a:solidFill>
                  <a:srgbClr val="253848"/>
                </a:solidFill>
                <a:effectLst/>
                <a:latin typeface="Adelle Sans W01 Bold"/>
              </a:rPr>
              <a:t>mahdollisimman usein</a:t>
            </a:r>
            <a:r>
              <a:rPr lang="fi-FI" b="0" i="1" dirty="0">
                <a:solidFill>
                  <a:srgbClr val="253848"/>
                </a:solidFill>
                <a:effectLst/>
                <a:latin typeface="Adelle Sans W01 Regular"/>
              </a:rPr>
              <a:t> </a:t>
            </a:r>
          </a:p>
          <a:p>
            <a:pPr algn="l">
              <a:buFont typeface="Arial" panose="020B0604020202020204" pitchFamily="34" charset="0"/>
              <a:buChar char="•"/>
            </a:pPr>
            <a:r>
              <a:rPr lang="fi-FI" b="0" i="0" dirty="0">
                <a:solidFill>
                  <a:srgbClr val="253848"/>
                </a:solidFill>
                <a:effectLst/>
                <a:latin typeface="Adelle Sans W01 Regular"/>
              </a:rPr>
              <a:t>Jokainen askel kannattaa: kotiaskareet, kauppareissut ja muut tavalliset puuhat. </a:t>
            </a:r>
          </a:p>
          <a:p>
            <a:pPr algn="l">
              <a:buFont typeface="Arial" panose="020B0604020202020204" pitchFamily="34" charset="0"/>
              <a:buChar char="•"/>
            </a:pPr>
            <a:r>
              <a:rPr lang="fi-FI" b="0" i="0" dirty="0">
                <a:solidFill>
                  <a:srgbClr val="253848"/>
                </a:solidFill>
                <a:effectLst/>
                <a:latin typeface="Adelle Sans W01 Regular"/>
              </a:rPr>
              <a:t>Veren sokeri- ja rasva-arvosi parantuvat, nivelesi vetreytyvät, verenkiertosi vilkastuu ja mielesi virkistyy. </a:t>
            </a:r>
          </a:p>
          <a:p>
            <a:pPr algn="l">
              <a:buFont typeface="Arial" panose="020B0604020202020204" pitchFamily="34" charset="0"/>
              <a:buChar char="•"/>
            </a:pPr>
            <a:r>
              <a:rPr lang="fi-FI" b="0" i="0" dirty="0">
                <a:solidFill>
                  <a:srgbClr val="253848"/>
                </a:solidFill>
                <a:effectLst/>
                <a:latin typeface="Adelle Sans W01 Regular"/>
              </a:rPr>
              <a:t>Valitse tilanteen mukaan esimerkiksi portaiden käyttö, koiran ulkoilutus, pihatyöt, kävelypalaveri, perheliikunta. </a:t>
            </a:r>
          </a:p>
        </p:txBody>
      </p:sp>
      <p:pic>
        <p:nvPicPr>
          <p:cNvPr id="2050" name="Picture 2" descr="Työikäisten liikkumisen suosituksen kartiokuvan alaosa, jossa alimpana sinisellä palauttavaa unta riittävästi, toisena taukoja paikallaanoloon aina kun voi ja ylimpänä kevyttä liikuskelua mahdollisimman usein.">
            <a:extLst>
              <a:ext uri="{FF2B5EF4-FFF2-40B4-BE49-F238E27FC236}">
                <a16:creationId xmlns:a16="http://schemas.microsoft.com/office/drawing/2014/main" id="{2612CB0E-66AF-1F90-F2F9-7CBA87E62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6397" y="502531"/>
            <a:ext cx="3683650" cy="199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68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ikuisten liikkumisen suosituksen kartiokuvan yläosa">
            <a:extLst>
              <a:ext uri="{FF2B5EF4-FFF2-40B4-BE49-F238E27FC236}">
                <a16:creationId xmlns:a16="http://schemas.microsoft.com/office/drawing/2014/main" id="{85E1AD02-1A07-1881-8F3A-84EFD277CB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1203" y="986119"/>
            <a:ext cx="4256139" cy="2042474"/>
          </a:xfrm>
          <a:prstGeom prst="rect">
            <a:avLst/>
          </a:prstGeom>
          <a:noFill/>
          <a:extLst>
            <a:ext uri="{909E8E84-426E-40DD-AFC4-6F175D3DCCD1}">
              <a14:hiddenFill xmlns:a14="http://schemas.microsoft.com/office/drawing/2010/main">
                <a:solidFill>
                  <a:srgbClr val="FFFFFF"/>
                </a:solidFill>
              </a14:hiddenFill>
            </a:ext>
          </a:extLst>
        </p:spPr>
      </p:pic>
      <p:sp>
        <p:nvSpPr>
          <p:cNvPr id="3" name="Tekstiruutu 2">
            <a:extLst>
              <a:ext uri="{FF2B5EF4-FFF2-40B4-BE49-F238E27FC236}">
                <a16:creationId xmlns:a16="http://schemas.microsoft.com/office/drawing/2014/main" id="{9256F65D-0172-23B5-0B01-C68A9CA8A408}"/>
              </a:ext>
            </a:extLst>
          </p:cNvPr>
          <p:cNvSpPr txBox="1"/>
          <p:nvPr/>
        </p:nvSpPr>
        <p:spPr>
          <a:xfrm>
            <a:off x="609599" y="1860378"/>
            <a:ext cx="7763435" cy="4339650"/>
          </a:xfrm>
          <a:prstGeom prst="rect">
            <a:avLst/>
          </a:prstGeom>
          <a:noFill/>
        </p:spPr>
        <p:txBody>
          <a:bodyPr wrap="square">
            <a:spAutoFit/>
          </a:bodyPr>
          <a:lstStyle/>
          <a:p>
            <a:pPr algn="l">
              <a:buNone/>
            </a:pPr>
            <a:r>
              <a:rPr lang="fi-FI" b="1" i="0" dirty="0">
                <a:solidFill>
                  <a:srgbClr val="253848"/>
                </a:solidFill>
                <a:effectLst/>
                <a:latin typeface="Adelle Sans W01 Bold"/>
              </a:rPr>
              <a:t>Reipasta liikkumista terveydeksi  </a:t>
            </a:r>
          </a:p>
          <a:p>
            <a:pPr algn="l">
              <a:buNone/>
            </a:pPr>
            <a:r>
              <a:rPr lang="fi-FI" sz="1200" b="0" i="0" dirty="0">
                <a:solidFill>
                  <a:srgbClr val="253848"/>
                </a:solidFill>
                <a:effectLst/>
                <a:latin typeface="Adelle Sans W01 Regular"/>
              </a:rPr>
              <a:t>Liikkuminen on reipasta, jos pystyt puhumaan hengästymisestä huolimatta. </a:t>
            </a:r>
            <a:r>
              <a:rPr lang="fi-FI" dirty="0"/>
              <a:t/>
            </a:r>
            <a:br>
              <a:rPr lang="fi-FI" dirty="0"/>
            </a:br>
            <a:endParaRPr lang="fi-FI" b="1" i="0" dirty="0">
              <a:solidFill>
                <a:srgbClr val="253848"/>
              </a:solidFill>
              <a:effectLst/>
              <a:latin typeface="Adelle Sans W01 Bold"/>
            </a:endParaRPr>
          </a:p>
          <a:p>
            <a:pPr algn="l">
              <a:buNone/>
            </a:pPr>
            <a:r>
              <a:rPr lang="fi-FI" b="0" i="1" dirty="0">
                <a:solidFill>
                  <a:srgbClr val="253848"/>
                </a:solidFill>
                <a:effectLst/>
                <a:latin typeface="Adelle Sans W01 Bold"/>
              </a:rPr>
              <a:t>ainakin 2 tuntia 30 minuuttia viikossa</a:t>
            </a:r>
            <a:r>
              <a:rPr lang="fi-FI" b="0" i="1" dirty="0">
                <a:solidFill>
                  <a:srgbClr val="253848"/>
                </a:solidFill>
                <a:effectLst/>
                <a:latin typeface="Adelle Sans W01 Regular"/>
              </a:rPr>
              <a:t> </a:t>
            </a:r>
          </a:p>
          <a:p>
            <a:pPr algn="l">
              <a:buNone/>
            </a:pPr>
            <a:endParaRPr lang="fi-FI" b="0" i="1"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Kaikki sydämesi sykettä nopeuttava liikkuminen kelpaa. </a:t>
            </a:r>
          </a:p>
          <a:p>
            <a:pPr algn="l">
              <a:buFont typeface="Arial" panose="020B0604020202020204" pitchFamily="34" charset="0"/>
              <a:buChar char="•"/>
            </a:pPr>
            <a:r>
              <a:rPr lang="fi-FI" b="0" i="0" dirty="0">
                <a:solidFill>
                  <a:srgbClr val="253848"/>
                </a:solidFill>
                <a:effectLst/>
                <a:latin typeface="Adelle Sans W01 Regular"/>
              </a:rPr>
              <a:t>Valitse oma tapasi kuten uinti, sauvakävely, jumppa, tanssi ja retkeily. </a:t>
            </a:r>
          </a:p>
          <a:p>
            <a:pPr algn="l"/>
            <a:endParaRPr lang="fi-FI" b="0" i="0" dirty="0">
              <a:solidFill>
                <a:srgbClr val="253848"/>
              </a:solidFill>
              <a:effectLst/>
              <a:latin typeface="Adelle Sans W01 Regular"/>
            </a:endParaRPr>
          </a:p>
          <a:p>
            <a:pPr algn="l">
              <a:buNone/>
            </a:pPr>
            <a:r>
              <a:rPr lang="fi-FI" b="0" i="0" dirty="0">
                <a:solidFill>
                  <a:srgbClr val="253848"/>
                </a:solidFill>
                <a:effectLst/>
                <a:latin typeface="Adelle Sans W01 Regular"/>
              </a:rPr>
              <a:t>TAI</a:t>
            </a:r>
          </a:p>
          <a:p>
            <a:pPr algn="l">
              <a:buNone/>
            </a:pPr>
            <a:r>
              <a:rPr lang="fi-FI" b="1" i="0" dirty="0">
                <a:solidFill>
                  <a:srgbClr val="253848"/>
                </a:solidFill>
                <a:effectLst/>
                <a:latin typeface="Adelle Sans W01 Bold"/>
              </a:rPr>
              <a:t>Rasittavaa liikkumista kunnon vuoksi </a:t>
            </a:r>
          </a:p>
          <a:p>
            <a:r>
              <a:rPr lang="fi-FI" sz="1200" b="0" i="0" dirty="0">
                <a:solidFill>
                  <a:srgbClr val="253848"/>
                </a:solidFill>
                <a:effectLst/>
                <a:latin typeface="Adelle Sans W01 Regular"/>
              </a:rPr>
              <a:t>Liikkuminen on rasittavaa, jos puhuminen on hankalaa hengästymisen takia. </a:t>
            </a:r>
            <a:endParaRPr lang="fi-FI" sz="1200" b="1" i="0" dirty="0">
              <a:solidFill>
                <a:srgbClr val="253848"/>
              </a:solidFill>
              <a:effectLst/>
              <a:latin typeface="Adelle Sans W01 Bold"/>
            </a:endParaRPr>
          </a:p>
          <a:p>
            <a:pPr algn="l">
              <a:buNone/>
            </a:pPr>
            <a:endParaRPr lang="fi-FI" b="1" i="0" dirty="0">
              <a:solidFill>
                <a:srgbClr val="253848"/>
              </a:solidFill>
              <a:effectLst/>
              <a:latin typeface="Adelle Sans W01 Bold"/>
            </a:endParaRPr>
          </a:p>
          <a:p>
            <a:pPr algn="l">
              <a:buNone/>
            </a:pPr>
            <a:r>
              <a:rPr lang="fi-FI" b="0" i="1" dirty="0">
                <a:solidFill>
                  <a:srgbClr val="253848"/>
                </a:solidFill>
                <a:effectLst/>
                <a:latin typeface="Adelle Sans W01 Bold"/>
              </a:rPr>
              <a:t>ainakin 1 tunti ja 15 minuuttia viikossa</a:t>
            </a:r>
            <a:r>
              <a:rPr lang="fi-FI" b="0" i="1" dirty="0">
                <a:solidFill>
                  <a:srgbClr val="253848"/>
                </a:solidFill>
                <a:effectLst/>
                <a:latin typeface="Adelle Sans W01 Regular"/>
              </a:rPr>
              <a:t> </a:t>
            </a:r>
          </a:p>
          <a:p>
            <a:pPr algn="l">
              <a:buNone/>
            </a:pPr>
            <a:endParaRPr lang="fi-FI" b="0" i="1"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Saat samat terveyshyödyt lyhyemmässä ajassa, kun lisäät liikkumisesi tehoa. </a:t>
            </a:r>
          </a:p>
          <a:p>
            <a:pPr algn="l">
              <a:buFont typeface="Arial" panose="020B0604020202020204" pitchFamily="34" charset="0"/>
              <a:buChar char="•"/>
            </a:pPr>
            <a:r>
              <a:rPr lang="fi-FI" b="0" i="0" dirty="0">
                <a:solidFill>
                  <a:srgbClr val="253848"/>
                </a:solidFill>
                <a:effectLst/>
                <a:latin typeface="Adelle Sans W01 Regular"/>
              </a:rPr>
              <a:t>Valitse oma tapasi kuten juoksu, pyöräily, hiihto ja pallopelit. </a:t>
            </a:r>
          </a:p>
        </p:txBody>
      </p:sp>
    </p:spTree>
    <p:extLst>
      <p:ext uri="{BB962C8B-B14F-4D97-AF65-F5344CB8AC3E}">
        <p14:creationId xmlns:p14="http://schemas.microsoft.com/office/powerpoint/2010/main" val="452930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AFDE8645-51E9-F1AA-EF43-2812124409BE}"/>
              </a:ext>
            </a:extLst>
          </p:cNvPr>
          <p:cNvSpPr txBox="1"/>
          <p:nvPr/>
        </p:nvSpPr>
        <p:spPr>
          <a:xfrm>
            <a:off x="1163038" y="2982711"/>
            <a:ext cx="6096000" cy="2308324"/>
          </a:xfrm>
          <a:prstGeom prst="rect">
            <a:avLst/>
          </a:prstGeom>
          <a:noFill/>
        </p:spPr>
        <p:txBody>
          <a:bodyPr wrap="square">
            <a:spAutoFit/>
          </a:bodyPr>
          <a:lstStyle/>
          <a:p>
            <a:pPr algn="l">
              <a:buNone/>
            </a:pPr>
            <a:r>
              <a:rPr lang="fi-FI" b="1" i="0" dirty="0">
                <a:solidFill>
                  <a:srgbClr val="253848"/>
                </a:solidFill>
                <a:effectLst/>
                <a:latin typeface="Adelle Sans W01 Bold"/>
              </a:rPr>
              <a:t>Lihaskuntoa ja liikehallintaa toimintakyvyn tueksi </a:t>
            </a:r>
          </a:p>
          <a:p>
            <a:pPr algn="l">
              <a:buNone/>
            </a:pPr>
            <a:endParaRPr lang="fi-FI" b="0" i="0" dirty="0">
              <a:solidFill>
                <a:srgbClr val="253848"/>
              </a:solidFill>
              <a:effectLst/>
              <a:latin typeface="Adelle Sans W01 Bold"/>
            </a:endParaRPr>
          </a:p>
          <a:p>
            <a:pPr algn="l">
              <a:buNone/>
            </a:pPr>
            <a:r>
              <a:rPr lang="fi-FI" b="0" i="1" dirty="0">
                <a:solidFill>
                  <a:srgbClr val="253848"/>
                </a:solidFill>
                <a:effectLst/>
                <a:latin typeface="Adelle Sans W01 Bold"/>
              </a:rPr>
              <a:t>ainakin 2 kertaa viikossa</a:t>
            </a:r>
            <a:r>
              <a:rPr lang="fi-FI" b="0" i="1" dirty="0">
                <a:solidFill>
                  <a:srgbClr val="253848"/>
                </a:solidFill>
                <a:effectLst/>
                <a:latin typeface="Adelle Sans W01 Regular"/>
              </a:rPr>
              <a:t> </a:t>
            </a:r>
          </a:p>
          <a:p>
            <a:pPr algn="l">
              <a:buNone/>
            </a:pPr>
            <a:endParaRPr lang="fi-FI" b="0" i="0"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Kuormita suuria lihasryhmiä ja haasta tasapainoa tavallista enemmän. </a:t>
            </a:r>
          </a:p>
          <a:p>
            <a:pPr algn="l">
              <a:buFont typeface="Arial" panose="020B0604020202020204" pitchFamily="34" charset="0"/>
              <a:buChar char="•"/>
            </a:pPr>
            <a:r>
              <a:rPr lang="fi-FI" b="0" i="0" dirty="0">
                <a:solidFill>
                  <a:srgbClr val="253848"/>
                </a:solidFill>
                <a:effectLst/>
                <a:latin typeface="Adelle Sans W01 Regular"/>
              </a:rPr>
              <a:t>Valitse oma tapasi kuten porraskävely, raskaat pihatyöt, ryhmäliikunta, kuntosali ja pallopelit. </a:t>
            </a:r>
          </a:p>
        </p:txBody>
      </p:sp>
      <p:pic>
        <p:nvPicPr>
          <p:cNvPr id="3" name="Picture 2" descr="Aikuisten liikkumisen suosituksen kartiokuvan yläosa">
            <a:extLst>
              <a:ext uri="{FF2B5EF4-FFF2-40B4-BE49-F238E27FC236}">
                <a16:creationId xmlns:a16="http://schemas.microsoft.com/office/drawing/2014/main" id="{0B502E05-4CEB-787F-2215-EC6F51F4F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6685" y="582707"/>
            <a:ext cx="4256139" cy="2042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746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055122-1C86-D0F7-62AF-8799AF210A3A}"/>
              </a:ext>
            </a:extLst>
          </p:cNvPr>
          <p:cNvSpPr>
            <a:spLocks noGrp="1"/>
          </p:cNvSpPr>
          <p:nvPr>
            <p:ph type="title"/>
          </p:nvPr>
        </p:nvSpPr>
        <p:spPr/>
        <p:txBody>
          <a:bodyPr/>
          <a:lstStyle/>
          <a:p>
            <a:r>
              <a:rPr lang="fi-FI" dirty="0"/>
              <a:t>MIKSI kestävyysliikuntaa?</a:t>
            </a:r>
          </a:p>
        </p:txBody>
      </p:sp>
      <p:sp>
        <p:nvSpPr>
          <p:cNvPr id="4" name="Tekstiruutu 3">
            <a:extLst>
              <a:ext uri="{FF2B5EF4-FFF2-40B4-BE49-F238E27FC236}">
                <a16:creationId xmlns:a16="http://schemas.microsoft.com/office/drawing/2014/main" id="{AFD5170F-5F20-38B5-35BC-5A838F110B6D}"/>
              </a:ext>
            </a:extLst>
          </p:cNvPr>
          <p:cNvSpPr txBox="1"/>
          <p:nvPr/>
        </p:nvSpPr>
        <p:spPr>
          <a:xfrm>
            <a:off x="1030939" y="1700190"/>
            <a:ext cx="8624048" cy="1200329"/>
          </a:xfrm>
          <a:prstGeom prst="rect">
            <a:avLst/>
          </a:prstGeom>
          <a:noFill/>
        </p:spPr>
        <p:txBody>
          <a:bodyPr wrap="square">
            <a:spAutoFit/>
          </a:bodyPr>
          <a:lstStyle/>
          <a:p>
            <a:pPr algn="l">
              <a:buFont typeface="Arial" panose="020B0604020202020204" pitchFamily="34" charset="0"/>
              <a:buChar char="•"/>
            </a:pPr>
            <a:r>
              <a:rPr lang="fi-FI" b="0" i="0" dirty="0">
                <a:solidFill>
                  <a:srgbClr val="253848"/>
                </a:solidFill>
                <a:effectLst/>
                <a:latin typeface="Adelle Sans W01 Regular"/>
              </a:rPr>
              <a:t>kehittää hengitys- ja verenkiertoelimistön kuntoa -&gt; auttaa jaksamaan</a:t>
            </a:r>
          </a:p>
          <a:p>
            <a:pPr algn="l">
              <a:buFont typeface="Arial" panose="020B0604020202020204" pitchFamily="34" charset="0"/>
              <a:buChar char="•"/>
            </a:pPr>
            <a:r>
              <a:rPr lang="fi-FI" b="0" i="0" dirty="0">
                <a:solidFill>
                  <a:srgbClr val="253848"/>
                </a:solidFill>
                <a:effectLst/>
                <a:latin typeface="Adelle Sans W01 Regular"/>
              </a:rPr>
              <a:t>edistää sydämen, verisuonten ja keuhkojen terveyttä </a:t>
            </a:r>
            <a:r>
              <a:rPr lang="fi-FI" dirty="0">
                <a:solidFill>
                  <a:srgbClr val="253848"/>
                </a:solidFill>
                <a:latin typeface="Adelle Sans W01 Regular"/>
              </a:rPr>
              <a:t>-&gt; ehkäisee sairauksia</a:t>
            </a:r>
            <a:endParaRPr lang="fi-FI" b="0" i="0" dirty="0">
              <a:solidFill>
                <a:srgbClr val="253848"/>
              </a:solidFill>
              <a:effectLst/>
              <a:latin typeface="Adelle Sans W01 Regular"/>
            </a:endParaRPr>
          </a:p>
          <a:p>
            <a:pPr algn="l">
              <a:buFont typeface="Arial" panose="020B0604020202020204" pitchFamily="34" charset="0"/>
              <a:buChar char="•"/>
            </a:pPr>
            <a:r>
              <a:rPr lang="fi-FI" b="0" i="0" dirty="0">
                <a:solidFill>
                  <a:srgbClr val="253848"/>
                </a:solidFill>
                <a:effectLst/>
                <a:latin typeface="Adelle Sans W01 Regular"/>
              </a:rPr>
              <a:t>parantaa veren rasva- ja sokeritasapainoa -&gt; ehkäisee sairauksia -&gt;auttaa jaksamaan</a:t>
            </a:r>
          </a:p>
          <a:p>
            <a:pPr algn="l">
              <a:buFont typeface="Arial" panose="020B0604020202020204" pitchFamily="34" charset="0"/>
              <a:buChar char="•"/>
            </a:pPr>
            <a:r>
              <a:rPr lang="fi-FI" b="0" i="0" dirty="0">
                <a:solidFill>
                  <a:srgbClr val="253848"/>
                </a:solidFill>
                <a:effectLst/>
                <a:latin typeface="Adelle Sans W01 Regular"/>
              </a:rPr>
              <a:t>auttaa painonhallinnassa</a:t>
            </a:r>
          </a:p>
        </p:txBody>
      </p:sp>
      <p:sp>
        <p:nvSpPr>
          <p:cNvPr id="6" name="Tekstiruutu 5">
            <a:extLst>
              <a:ext uri="{FF2B5EF4-FFF2-40B4-BE49-F238E27FC236}">
                <a16:creationId xmlns:a16="http://schemas.microsoft.com/office/drawing/2014/main" id="{95FFAF3C-D9FD-F71A-25F3-D747350E1644}"/>
              </a:ext>
            </a:extLst>
          </p:cNvPr>
          <p:cNvSpPr txBox="1"/>
          <p:nvPr/>
        </p:nvSpPr>
        <p:spPr>
          <a:xfrm>
            <a:off x="304798" y="4099161"/>
            <a:ext cx="6096000" cy="1015663"/>
          </a:xfrm>
          <a:prstGeom prst="rect">
            <a:avLst/>
          </a:prstGeom>
          <a:noFill/>
        </p:spPr>
        <p:txBody>
          <a:bodyPr wrap="square">
            <a:spAutoFit/>
          </a:bodyPr>
          <a:lstStyle/>
          <a:p>
            <a:r>
              <a:rPr lang="fi-FI" sz="1200" b="0" i="0" dirty="0">
                <a:solidFill>
                  <a:srgbClr val="253848"/>
                </a:solidFill>
                <a:effectLst/>
                <a:latin typeface="Adelle Sans W01 Bold"/>
              </a:rPr>
              <a:t>Lepoverenpaine ja leposyke laskevat</a:t>
            </a:r>
            <a:r>
              <a:rPr lang="fi-FI" sz="1200" dirty="0">
                <a:solidFill>
                  <a:srgbClr val="253848"/>
                </a:solidFill>
                <a:latin typeface="Adelle Sans W01 Regular"/>
              </a:rPr>
              <a:t>:</a:t>
            </a:r>
            <a:r>
              <a:rPr lang="fi-FI" sz="1200" dirty="0"/>
              <a:t/>
            </a:r>
            <a:br>
              <a:rPr lang="fi-FI" sz="1200" dirty="0"/>
            </a:br>
            <a:r>
              <a:rPr lang="fi-FI" sz="1200" b="0" i="0" dirty="0">
                <a:solidFill>
                  <a:srgbClr val="253848"/>
                </a:solidFill>
                <a:effectLst/>
                <a:latin typeface="Adelle Sans W01 Regular"/>
              </a:rPr>
              <a:t>2 kuukautta harjoittelun aloittamisesta  </a:t>
            </a:r>
            <a:r>
              <a:rPr lang="fi-FI" sz="1200" dirty="0"/>
              <a:t/>
            </a:r>
            <a:br>
              <a:rPr lang="fi-FI" sz="1200" dirty="0"/>
            </a:br>
            <a:r>
              <a:rPr lang="fi-FI" sz="1200" b="0" i="0" dirty="0">
                <a:solidFill>
                  <a:srgbClr val="253848"/>
                </a:solidFill>
                <a:effectLst/>
                <a:latin typeface="Adelle Sans W01 Regular"/>
              </a:rPr>
              <a:t>Kohtalaisesti koholla olevan verenpaineen (140/85 mmHg) on todettu laskevan liikunnan vaikutuksesta jopa 5 mmHg jo noin kahden kuukauden kuluttua kestävyystyyppisen liikunnan aloittamisesta.</a:t>
            </a:r>
            <a:endParaRPr lang="fi-FI" sz="1200" dirty="0"/>
          </a:p>
        </p:txBody>
      </p:sp>
      <p:sp>
        <p:nvSpPr>
          <p:cNvPr id="8" name="Tekstiruutu 7">
            <a:extLst>
              <a:ext uri="{FF2B5EF4-FFF2-40B4-BE49-F238E27FC236}">
                <a16:creationId xmlns:a16="http://schemas.microsoft.com/office/drawing/2014/main" id="{BD3EF9C1-B6A9-376B-20A9-B94119FE6375}"/>
              </a:ext>
            </a:extLst>
          </p:cNvPr>
          <p:cNvSpPr txBox="1"/>
          <p:nvPr/>
        </p:nvSpPr>
        <p:spPr>
          <a:xfrm>
            <a:off x="7055226" y="3304000"/>
            <a:ext cx="4760259" cy="1938992"/>
          </a:xfrm>
          <a:prstGeom prst="rect">
            <a:avLst/>
          </a:prstGeom>
          <a:noFill/>
        </p:spPr>
        <p:txBody>
          <a:bodyPr wrap="square">
            <a:spAutoFit/>
          </a:bodyPr>
          <a:lstStyle/>
          <a:p>
            <a:r>
              <a:rPr lang="fi-FI" sz="1200" b="0" i="0" dirty="0">
                <a:solidFill>
                  <a:srgbClr val="253848"/>
                </a:solidFill>
                <a:effectLst/>
                <a:latin typeface="Adelle Sans W01 Bold"/>
              </a:rPr>
              <a:t>Verenkierto tehostuu:</a:t>
            </a:r>
            <a:r>
              <a:rPr lang="fi-FI" sz="1200" b="0" i="0" dirty="0">
                <a:solidFill>
                  <a:srgbClr val="253848"/>
                </a:solidFill>
                <a:effectLst/>
                <a:latin typeface="Adelle Sans W01 Regular"/>
              </a:rPr>
              <a:t> Hapenkuljetuskyky ja maksimaalinen hapenottokyky kasvavat.  </a:t>
            </a:r>
            <a:r>
              <a:rPr lang="fi-FI" sz="1200" dirty="0"/>
              <a:t/>
            </a:r>
            <a:br>
              <a:rPr lang="fi-FI" sz="1200" dirty="0"/>
            </a:br>
            <a:r>
              <a:rPr lang="fi-FI" sz="1200" b="0" i="0" dirty="0">
                <a:solidFill>
                  <a:srgbClr val="253848"/>
                </a:solidFill>
                <a:effectLst/>
                <a:latin typeface="Adelle Sans W01 Regular"/>
              </a:rPr>
              <a:t>3 kuukautta harjoittelun aloittamisesta  </a:t>
            </a:r>
            <a:r>
              <a:rPr lang="fi-FI" sz="1200" dirty="0"/>
              <a:t/>
            </a:r>
            <a:br>
              <a:rPr lang="fi-FI" sz="1200" dirty="0"/>
            </a:br>
            <a:r>
              <a:rPr lang="fi-FI" sz="1200" b="0" i="0" dirty="0">
                <a:solidFill>
                  <a:srgbClr val="253848"/>
                </a:solidFill>
                <a:effectLst/>
                <a:latin typeface="Adelle Sans W01 Regular"/>
              </a:rPr>
              <a:t>Maksimaalinen hapenottokyky (VO2max) on kestävyyskunnon mittari. Se kertoo hengityselimistön kyvystä kaasujen vaihtoon, sydän- ja verenkiertoelimistön kyvystä pumpata ja kuljettaa hapekasta verta lihaksille ja lihasten kyvystä aerobiseen työskentelyyn.</a:t>
            </a:r>
          </a:p>
          <a:p>
            <a:endParaRPr lang="fi-FI" sz="1200" dirty="0">
              <a:solidFill>
                <a:srgbClr val="253848"/>
              </a:solidFill>
              <a:latin typeface="Adelle Sans W01 Regular"/>
            </a:endParaRPr>
          </a:p>
          <a:p>
            <a:r>
              <a:rPr lang="fi-FI" sz="1200" b="0" i="0" dirty="0">
                <a:solidFill>
                  <a:srgbClr val="253848"/>
                </a:solidFill>
                <a:effectLst/>
                <a:latin typeface="Adelle Sans W01 Regular"/>
              </a:rPr>
              <a:t> Aloittelevalla ja keskikuntoisella kuntomuutoksen suuruus on keskimäärin 10–15 %. </a:t>
            </a:r>
            <a:endParaRPr lang="fi-FI" sz="1200" dirty="0"/>
          </a:p>
        </p:txBody>
      </p:sp>
      <p:sp>
        <p:nvSpPr>
          <p:cNvPr id="10" name="Tekstiruutu 9">
            <a:extLst>
              <a:ext uri="{FF2B5EF4-FFF2-40B4-BE49-F238E27FC236}">
                <a16:creationId xmlns:a16="http://schemas.microsoft.com/office/drawing/2014/main" id="{7C1464CD-D006-CEA3-5BAD-F75C9352C171}"/>
              </a:ext>
            </a:extLst>
          </p:cNvPr>
          <p:cNvSpPr txBox="1"/>
          <p:nvPr/>
        </p:nvSpPr>
        <p:spPr>
          <a:xfrm>
            <a:off x="304798" y="5289806"/>
            <a:ext cx="6212540" cy="1015663"/>
          </a:xfrm>
          <a:prstGeom prst="rect">
            <a:avLst/>
          </a:prstGeom>
          <a:noFill/>
        </p:spPr>
        <p:txBody>
          <a:bodyPr wrap="square">
            <a:spAutoFit/>
          </a:bodyPr>
          <a:lstStyle/>
          <a:p>
            <a:pPr algn="l"/>
            <a:r>
              <a:rPr lang="fi-FI" sz="1200" b="0" i="0" dirty="0">
                <a:solidFill>
                  <a:srgbClr val="253848"/>
                </a:solidFill>
                <a:effectLst/>
                <a:latin typeface="Adelle Sans W01 Bold"/>
              </a:rPr>
              <a:t>Veren rasvojen edulliset muutokset:</a:t>
            </a:r>
            <a:r>
              <a:rPr lang="fi-FI" sz="1200" b="0" i="0" dirty="0">
                <a:solidFill>
                  <a:srgbClr val="253848"/>
                </a:solidFill>
                <a:effectLst/>
                <a:latin typeface="Adelle Sans W01 Regular"/>
              </a:rPr>
              <a:t> HDL- kolesterolin pitoisuus kasvaa.  </a:t>
            </a:r>
            <a:br>
              <a:rPr lang="fi-FI" sz="1200" b="0" i="0" dirty="0">
                <a:solidFill>
                  <a:srgbClr val="253848"/>
                </a:solidFill>
                <a:effectLst/>
                <a:latin typeface="Adelle Sans W01 Regular"/>
              </a:rPr>
            </a:br>
            <a:r>
              <a:rPr lang="fi-FI" sz="1200" b="0" i="0" dirty="0">
                <a:solidFill>
                  <a:srgbClr val="253848"/>
                </a:solidFill>
                <a:effectLst/>
                <a:latin typeface="Adelle Sans W01 Regular"/>
              </a:rPr>
              <a:t>3–6 kuukautta harjoittelun aloittamisesta  </a:t>
            </a:r>
            <a:br>
              <a:rPr lang="fi-FI" sz="1200" b="0" i="0" dirty="0">
                <a:solidFill>
                  <a:srgbClr val="253848"/>
                </a:solidFill>
                <a:effectLst/>
                <a:latin typeface="Adelle Sans W01 Regular"/>
              </a:rPr>
            </a:br>
            <a:r>
              <a:rPr lang="fi-FI" sz="1200" b="0" i="0" dirty="0">
                <a:solidFill>
                  <a:srgbClr val="253848"/>
                </a:solidFill>
                <a:effectLst/>
                <a:latin typeface="Adelle Sans W01 Regular"/>
              </a:rPr>
              <a:t>Veren kolesterolipitoisuuksissa muutokset näkyvät hitaammin. HDL-kolesteroli on ns. hyvä kolesteroli, jonka suuri pitoisuus (vähintään 1 </a:t>
            </a:r>
            <a:r>
              <a:rPr lang="fi-FI" sz="1200" b="0" i="0" dirty="0" err="1">
                <a:solidFill>
                  <a:srgbClr val="253848"/>
                </a:solidFill>
                <a:effectLst/>
                <a:latin typeface="Adelle Sans W01 Regular"/>
              </a:rPr>
              <a:t>mmol</a:t>
            </a:r>
            <a:r>
              <a:rPr lang="fi-FI" sz="1200" b="0" i="0" dirty="0">
                <a:solidFill>
                  <a:srgbClr val="253848"/>
                </a:solidFill>
                <a:effectLst/>
                <a:latin typeface="Adelle Sans W01 Regular"/>
              </a:rPr>
              <a:t>/l) suojaa sepelvaltimotaudilta. Kokonaiskolesterolissa on tavoitteena mahdollisimman pieni arvo (&lt; 5 </a:t>
            </a:r>
            <a:r>
              <a:rPr lang="fi-FI" sz="1200" b="0" i="0" dirty="0" err="1">
                <a:solidFill>
                  <a:srgbClr val="253848"/>
                </a:solidFill>
                <a:effectLst/>
                <a:latin typeface="Adelle Sans W01 Regular"/>
              </a:rPr>
              <a:t>mmol</a:t>
            </a:r>
            <a:r>
              <a:rPr lang="fi-FI" sz="1200" b="0" i="0" dirty="0">
                <a:solidFill>
                  <a:srgbClr val="253848"/>
                </a:solidFill>
                <a:effectLst/>
                <a:latin typeface="Adelle Sans W01 Regular"/>
              </a:rPr>
              <a:t>/l).  </a:t>
            </a:r>
          </a:p>
        </p:txBody>
      </p:sp>
      <p:sp>
        <p:nvSpPr>
          <p:cNvPr id="12" name="Tekstiruutu 11">
            <a:extLst>
              <a:ext uri="{FF2B5EF4-FFF2-40B4-BE49-F238E27FC236}">
                <a16:creationId xmlns:a16="http://schemas.microsoft.com/office/drawing/2014/main" id="{4A0C5999-AA6E-BCDF-37C1-C7E4852AB4EB}"/>
              </a:ext>
            </a:extLst>
          </p:cNvPr>
          <p:cNvSpPr txBox="1"/>
          <p:nvPr/>
        </p:nvSpPr>
        <p:spPr>
          <a:xfrm>
            <a:off x="246528" y="3315174"/>
            <a:ext cx="6212540" cy="646331"/>
          </a:xfrm>
          <a:prstGeom prst="rect">
            <a:avLst/>
          </a:prstGeom>
          <a:noFill/>
        </p:spPr>
        <p:txBody>
          <a:bodyPr wrap="square">
            <a:spAutoFit/>
          </a:bodyPr>
          <a:lstStyle/>
          <a:p>
            <a:r>
              <a:rPr lang="fi-FI" sz="1200" b="1" i="0" dirty="0">
                <a:solidFill>
                  <a:srgbClr val="253848"/>
                </a:solidFill>
                <a:effectLst/>
                <a:latin typeface="Adelle Sans W01 Regular"/>
              </a:rPr>
              <a:t>Rasva- ja sokeriaineenvaihdunnan kannalta edulliset vaikutukset alkavat jo liikunnan aikana, mutta säilyvät vain noin kaksi vuorokautta, liikunnan tehosta ja kestosta riippuen. Tästä syystä liikunnan pitäisi olla päivittäistä tai lähes päivittäistä. </a:t>
            </a:r>
            <a:endParaRPr lang="fi-FI" sz="1200" b="1" dirty="0"/>
          </a:p>
        </p:txBody>
      </p:sp>
    </p:spTree>
    <p:extLst>
      <p:ext uri="{BB962C8B-B14F-4D97-AF65-F5344CB8AC3E}">
        <p14:creationId xmlns:p14="http://schemas.microsoft.com/office/powerpoint/2010/main" val="173945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DB070D-DF54-F528-DC05-D5B78DE4CB0F}"/>
              </a:ext>
            </a:extLst>
          </p:cNvPr>
          <p:cNvSpPr>
            <a:spLocks noGrp="1"/>
          </p:cNvSpPr>
          <p:nvPr>
            <p:ph type="title"/>
          </p:nvPr>
        </p:nvSpPr>
        <p:spPr/>
        <p:txBody>
          <a:bodyPr/>
          <a:lstStyle/>
          <a:p>
            <a:r>
              <a:rPr lang="fi-FI" dirty="0"/>
              <a:t>Mitä kestävyysliikuntaa?</a:t>
            </a:r>
          </a:p>
        </p:txBody>
      </p:sp>
      <p:sp>
        <p:nvSpPr>
          <p:cNvPr id="4" name="Tekstiruutu 3">
            <a:extLst>
              <a:ext uri="{FF2B5EF4-FFF2-40B4-BE49-F238E27FC236}">
                <a16:creationId xmlns:a16="http://schemas.microsoft.com/office/drawing/2014/main" id="{CD1BD6F8-9975-BD39-058C-A2D3A3192AED}"/>
              </a:ext>
            </a:extLst>
          </p:cNvPr>
          <p:cNvSpPr txBox="1"/>
          <p:nvPr/>
        </p:nvSpPr>
        <p:spPr>
          <a:xfrm>
            <a:off x="1344706" y="1839766"/>
            <a:ext cx="6096000" cy="4247317"/>
          </a:xfrm>
          <a:prstGeom prst="rect">
            <a:avLst/>
          </a:prstGeom>
          <a:noFill/>
        </p:spPr>
        <p:txBody>
          <a:bodyPr wrap="square">
            <a:spAutoFit/>
          </a:bodyPr>
          <a:lstStyle/>
          <a:p>
            <a:pPr algn="l">
              <a:buNone/>
            </a:pPr>
            <a:r>
              <a:rPr lang="fi-FI" b="0" i="0" dirty="0">
                <a:solidFill>
                  <a:srgbClr val="253848"/>
                </a:solidFill>
                <a:effectLst/>
                <a:latin typeface="Adelle Sans W01 Bold"/>
              </a:rPr>
              <a:t>Työmatka- ja asiointiliikunta  </a:t>
            </a:r>
            <a:endParaRPr lang="fi-FI" b="0" i="0" dirty="0">
              <a:solidFill>
                <a:srgbClr val="253848"/>
              </a:solidFill>
              <a:effectLst/>
              <a:latin typeface="Adelle Sans W01 Regular"/>
            </a:endParaRPr>
          </a:p>
          <a:p>
            <a:pPr lvl="1">
              <a:buFont typeface="Arial" panose="020B0604020202020204" pitchFamily="34" charset="0"/>
              <a:buChar char="•"/>
            </a:pPr>
            <a:r>
              <a:rPr lang="fi-FI" b="0" i="0" dirty="0">
                <a:solidFill>
                  <a:srgbClr val="253848"/>
                </a:solidFill>
                <a:effectLst/>
                <a:latin typeface="Adelle Sans W01 Regular"/>
              </a:rPr>
              <a:t>kävely, porraskävely  </a:t>
            </a:r>
          </a:p>
          <a:p>
            <a:pPr lvl="1">
              <a:buFont typeface="Arial" panose="020B0604020202020204" pitchFamily="34" charset="0"/>
              <a:buChar char="•"/>
            </a:pPr>
            <a:r>
              <a:rPr lang="fi-FI" b="0" i="0" dirty="0">
                <a:solidFill>
                  <a:srgbClr val="253848"/>
                </a:solidFill>
                <a:effectLst/>
                <a:latin typeface="Adelle Sans W01 Regular"/>
              </a:rPr>
              <a:t>pyöräily  </a:t>
            </a:r>
          </a:p>
          <a:p>
            <a:pPr lvl="1">
              <a:buFont typeface="Arial" panose="020B0604020202020204" pitchFamily="34" charset="0"/>
              <a:buChar char="•"/>
            </a:pPr>
            <a:r>
              <a:rPr lang="fi-FI" b="0" i="0" dirty="0">
                <a:solidFill>
                  <a:srgbClr val="253848"/>
                </a:solidFill>
                <a:effectLst/>
                <a:latin typeface="Adelle Sans W01 Regular"/>
              </a:rPr>
              <a:t>potkulautailu  </a:t>
            </a:r>
          </a:p>
          <a:p>
            <a:pPr algn="l">
              <a:buNone/>
            </a:pPr>
            <a:r>
              <a:rPr lang="fi-FI" b="0" i="0" dirty="0">
                <a:solidFill>
                  <a:srgbClr val="253848"/>
                </a:solidFill>
                <a:effectLst/>
                <a:latin typeface="Adelle Sans W01 Bold"/>
              </a:rPr>
              <a:t>Hyötyliikunta  </a:t>
            </a:r>
            <a:endParaRPr lang="fi-FI" b="0" i="0" dirty="0">
              <a:solidFill>
                <a:srgbClr val="253848"/>
              </a:solidFill>
              <a:effectLst/>
              <a:latin typeface="Adelle Sans W01 Regular"/>
            </a:endParaRPr>
          </a:p>
          <a:p>
            <a:pPr lvl="1">
              <a:buFont typeface="Arial" panose="020B0604020202020204" pitchFamily="34" charset="0"/>
              <a:buChar char="•"/>
            </a:pPr>
            <a:r>
              <a:rPr lang="fi-FI" b="0" i="0" dirty="0">
                <a:solidFill>
                  <a:srgbClr val="253848"/>
                </a:solidFill>
                <a:effectLst/>
                <a:latin typeface="Adelle Sans W01 Regular"/>
              </a:rPr>
              <a:t>Retkeily, sienestys ym.  </a:t>
            </a:r>
          </a:p>
          <a:p>
            <a:pPr lvl="1">
              <a:buFont typeface="Arial" panose="020B0604020202020204" pitchFamily="34" charset="0"/>
              <a:buChar char="•"/>
            </a:pPr>
            <a:r>
              <a:rPr lang="fi-FI" b="0" i="0" dirty="0">
                <a:solidFill>
                  <a:srgbClr val="253848"/>
                </a:solidFill>
                <a:effectLst/>
                <a:latin typeface="Adelle Sans W01 Regular"/>
              </a:rPr>
              <a:t>siivous, kodin remonttityöt  </a:t>
            </a:r>
          </a:p>
          <a:p>
            <a:pPr lvl="1">
              <a:buFont typeface="Arial" panose="020B0604020202020204" pitchFamily="34" charset="0"/>
              <a:buChar char="•"/>
            </a:pPr>
            <a:r>
              <a:rPr lang="fi-FI" b="0" i="0" dirty="0">
                <a:solidFill>
                  <a:srgbClr val="253848"/>
                </a:solidFill>
                <a:effectLst/>
                <a:latin typeface="Adelle Sans W01 Regular"/>
              </a:rPr>
              <a:t>pihatyöt, metsätyöt  </a:t>
            </a:r>
          </a:p>
          <a:p>
            <a:pPr algn="l">
              <a:buNone/>
            </a:pPr>
            <a:r>
              <a:rPr lang="fi-FI" b="0" i="0" dirty="0">
                <a:solidFill>
                  <a:srgbClr val="253848"/>
                </a:solidFill>
                <a:effectLst/>
                <a:latin typeface="Adelle Sans W01 Bold"/>
              </a:rPr>
              <a:t>Kuntoliikuntalajeja  </a:t>
            </a:r>
            <a:endParaRPr lang="fi-FI" b="0" i="0" dirty="0">
              <a:solidFill>
                <a:srgbClr val="253848"/>
              </a:solidFill>
              <a:effectLst/>
              <a:latin typeface="Adelle Sans W01 Regular"/>
            </a:endParaRPr>
          </a:p>
          <a:p>
            <a:pPr lvl="1">
              <a:buFont typeface="Arial" panose="020B0604020202020204" pitchFamily="34" charset="0"/>
              <a:buChar char="•"/>
            </a:pPr>
            <a:r>
              <a:rPr lang="fi-FI" b="0" i="0" dirty="0">
                <a:solidFill>
                  <a:srgbClr val="253848"/>
                </a:solidFill>
                <a:effectLst/>
                <a:latin typeface="Adelle Sans W01 Regular"/>
              </a:rPr>
              <a:t>kävely, sauvakävely, juoksu  </a:t>
            </a:r>
          </a:p>
          <a:p>
            <a:pPr lvl="1">
              <a:buFont typeface="Arial" panose="020B0604020202020204" pitchFamily="34" charset="0"/>
              <a:buChar char="•"/>
            </a:pPr>
            <a:r>
              <a:rPr lang="fi-FI" b="0" i="0" dirty="0">
                <a:solidFill>
                  <a:srgbClr val="253848"/>
                </a:solidFill>
                <a:effectLst/>
                <a:latin typeface="Adelle Sans W01 Regular"/>
              </a:rPr>
              <a:t>hiihto, luistelu, rullaluistelu  </a:t>
            </a:r>
          </a:p>
          <a:p>
            <a:pPr lvl="1">
              <a:buFont typeface="Arial" panose="020B0604020202020204" pitchFamily="34" charset="0"/>
              <a:buChar char="•"/>
            </a:pPr>
            <a:r>
              <a:rPr lang="fi-FI" b="0" i="0" dirty="0">
                <a:solidFill>
                  <a:srgbClr val="253848"/>
                </a:solidFill>
                <a:effectLst/>
                <a:latin typeface="Adelle Sans W01 Regular"/>
              </a:rPr>
              <a:t>Suunnistus, patikointi  </a:t>
            </a:r>
          </a:p>
          <a:p>
            <a:pPr lvl="1">
              <a:buFont typeface="Arial" panose="020B0604020202020204" pitchFamily="34" charset="0"/>
              <a:buChar char="•"/>
            </a:pPr>
            <a:r>
              <a:rPr lang="fi-FI" b="0" i="0" dirty="0">
                <a:solidFill>
                  <a:srgbClr val="253848"/>
                </a:solidFill>
                <a:effectLst/>
                <a:latin typeface="Adelle Sans W01 Regular"/>
              </a:rPr>
              <a:t>uinti, soutu, melonta  </a:t>
            </a:r>
          </a:p>
          <a:p>
            <a:pPr lvl="1">
              <a:buFont typeface="Arial" panose="020B0604020202020204" pitchFamily="34" charset="0"/>
              <a:buChar char="•"/>
            </a:pPr>
            <a:r>
              <a:rPr lang="fi-FI" b="0" i="0" dirty="0">
                <a:solidFill>
                  <a:srgbClr val="253848"/>
                </a:solidFill>
                <a:effectLst/>
                <a:latin typeface="Adelle Sans W01 Regular"/>
              </a:rPr>
              <a:t>maila- ja pallopelit, golf  </a:t>
            </a:r>
          </a:p>
          <a:p>
            <a:pPr lvl="1">
              <a:buFont typeface="Arial" panose="020B0604020202020204" pitchFamily="34" charset="0"/>
              <a:buChar char="•"/>
            </a:pPr>
            <a:r>
              <a:rPr lang="fi-FI" b="0" i="0" dirty="0">
                <a:solidFill>
                  <a:srgbClr val="253848"/>
                </a:solidFill>
                <a:effectLst/>
                <a:latin typeface="Adelle Sans W01 Regular"/>
              </a:rPr>
              <a:t>aerobic, tanssi  </a:t>
            </a:r>
          </a:p>
        </p:txBody>
      </p:sp>
      <p:sp>
        <p:nvSpPr>
          <p:cNvPr id="6" name="Tekstiruutu 5">
            <a:extLst>
              <a:ext uri="{FF2B5EF4-FFF2-40B4-BE49-F238E27FC236}">
                <a16:creationId xmlns:a16="http://schemas.microsoft.com/office/drawing/2014/main" id="{4258500F-FAEF-FDDA-35CE-2AF2787AEC7F}"/>
              </a:ext>
            </a:extLst>
          </p:cNvPr>
          <p:cNvSpPr txBox="1"/>
          <p:nvPr/>
        </p:nvSpPr>
        <p:spPr>
          <a:xfrm>
            <a:off x="8148918" y="1992166"/>
            <a:ext cx="3281083" cy="2862322"/>
          </a:xfrm>
          <a:prstGeom prst="rect">
            <a:avLst/>
          </a:prstGeom>
          <a:noFill/>
        </p:spPr>
        <p:txBody>
          <a:bodyPr wrap="square">
            <a:spAutoFit/>
          </a:bodyPr>
          <a:lstStyle/>
          <a:p>
            <a:r>
              <a:rPr lang="fi-FI" b="0" i="1" dirty="0">
                <a:solidFill>
                  <a:srgbClr val="253848"/>
                </a:solidFill>
                <a:effectLst/>
                <a:latin typeface="Adelle Sans W01 Regular"/>
              </a:rPr>
              <a:t>”Mieti omalta osaltasi hengästymistäsi kävellessäsi reippaasti: tasaisella pohjalla, loivaan ylämäkeen ja kerrostalon portaissa. </a:t>
            </a:r>
          </a:p>
          <a:p>
            <a:r>
              <a:rPr lang="fi-FI" b="0" i="1" dirty="0">
                <a:solidFill>
                  <a:srgbClr val="253848"/>
                </a:solidFill>
                <a:effectLst/>
                <a:latin typeface="Adelle Sans W01 Regular"/>
              </a:rPr>
              <a:t>Jos pystyt nousemaan kolme kerrosta hengästymättä, sydämen ja verenkiertoelimistön kunto on todennäköisesti vähintään kohtalainen.”  </a:t>
            </a:r>
            <a:endParaRPr lang="fi-FI" i="1" dirty="0"/>
          </a:p>
        </p:txBody>
      </p:sp>
    </p:spTree>
    <p:extLst>
      <p:ext uri="{BB962C8B-B14F-4D97-AF65-F5344CB8AC3E}">
        <p14:creationId xmlns:p14="http://schemas.microsoft.com/office/powerpoint/2010/main" val="3340674351"/>
      </p:ext>
    </p:extLst>
  </p:cSld>
  <p:clrMapOvr>
    <a:masterClrMapping/>
  </p:clrMapOvr>
</p:sld>
</file>

<file path=ppt/theme/theme1.xml><?xml version="1.0" encoding="utf-8"?>
<a:theme xmlns:a="http://schemas.openxmlformats.org/drawingml/2006/main" name="Pisar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TM04033925[[fn=Pisara]]</Template>
  <TotalTime>176</TotalTime>
  <Words>2092</Words>
  <Application>Microsoft Office PowerPoint</Application>
  <PresentationFormat>Laajakuva</PresentationFormat>
  <Paragraphs>209</Paragraphs>
  <Slides>21</Slides>
  <Notes>1</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21</vt:i4>
      </vt:variant>
    </vt:vector>
  </HeadingPairs>
  <TitlesOfParts>
    <vt:vector size="27" baseType="lpstr">
      <vt:lpstr>Adelle Sans W01 Bold</vt:lpstr>
      <vt:lpstr>Adelle Sans W01 Regular</vt:lpstr>
      <vt:lpstr>Arial</vt:lpstr>
      <vt:lpstr>Calibri</vt:lpstr>
      <vt:lpstr>Tw Cen MT</vt:lpstr>
      <vt:lpstr>Pisara</vt:lpstr>
      <vt:lpstr>Liikunnan iloa</vt:lpstr>
      <vt:lpstr>Mikä vaikuttaa ajatukseemme liikunnasta?</vt:lpstr>
      <vt:lpstr>Ajatusten polku</vt:lpstr>
      <vt:lpstr>Liikuntasuositus (2019)</vt:lpstr>
      <vt:lpstr>PowerPoint-esitys</vt:lpstr>
      <vt:lpstr>PowerPoint-esitys</vt:lpstr>
      <vt:lpstr>PowerPoint-esitys</vt:lpstr>
      <vt:lpstr>MIKSI kestävyysliikuntaa?</vt:lpstr>
      <vt:lpstr>Mitä kestävyysliikuntaa?</vt:lpstr>
      <vt:lpstr>Miksi liikehallintaa ja liikkuvuutta?</vt:lpstr>
      <vt:lpstr>Mitä liikehallinta- ja liikkuvuusharjoittelua?</vt:lpstr>
      <vt:lpstr>Miksi lihasvoimaharjoittelua?</vt:lpstr>
      <vt:lpstr>Mitä lihasvoimaharjoittelua?</vt:lpstr>
      <vt:lpstr>Venyttely – Liikkuvuusharjoitteet  Voima – Venyvyys Liikehallinta – Liikelaajuus Jäykkyys - Heikkous</vt:lpstr>
      <vt:lpstr>NYT TAUKOJUMPPAA</vt:lpstr>
      <vt:lpstr>Liikunnan ilo – mielen hyvinvointiin vaikuttaminen</vt:lpstr>
      <vt:lpstr>PowerPoint-esitys</vt:lpstr>
      <vt:lpstr>PowerPoint-esitys</vt:lpstr>
      <vt:lpstr>Pitääkö liikunnan tuottaa iloa?</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Liikunnan iloa</dc:title>
  <dc:creator>Joni Nurminen</dc:creator>
  <cp:lastModifiedBy>Mikkonen, Minna</cp:lastModifiedBy>
  <cp:revision>5</cp:revision>
  <dcterms:created xsi:type="dcterms:W3CDTF">2025-04-04T12:36:05Z</dcterms:created>
  <dcterms:modified xsi:type="dcterms:W3CDTF">2025-04-08T04:55:11Z</dcterms:modified>
</cp:coreProperties>
</file>