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7"/>
  </p:notesMasterIdLst>
  <p:sldIdLst>
    <p:sldId id="256" r:id="rId6"/>
    <p:sldId id="257" r:id="rId7"/>
    <p:sldId id="259" r:id="rId8"/>
    <p:sldId id="274" r:id="rId9"/>
    <p:sldId id="258" r:id="rId10"/>
    <p:sldId id="260" r:id="rId11"/>
    <p:sldId id="261" r:id="rId12"/>
    <p:sldId id="263" r:id="rId13"/>
    <p:sldId id="268" r:id="rId14"/>
    <p:sldId id="270" r:id="rId15"/>
    <p:sldId id="265" r:id="rId16"/>
    <p:sldId id="269" r:id="rId17"/>
    <p:sldId id="276" r:id="rId18"/>
    <p:sldId id="264" r:id="rId19"/>
    <p:sldId id="278" r:id="rId20"/>
    <p:sldId id="279" r:id="rId21"/>
    <p:sldId id="280" r:id="rId22"/>
    <p:sldId id="262" r:id="rId23"/>
    <p:sldId id="281" r:id="rId24"/>
    <p:sldId id="282" r:id="rId25"/>
    <p:sldId id="272" r:id="rId26"/>
  </p:sldIdLst>
  <p:sldSz cx="12192000" cy="6858000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F2B530C6-2632-41AA-93AC-ECA5A6D309D4}">
          <p14:sldIdLst>
            <p14:sldId id="256"/>
            <p14:sldId id="257"/>
            <p14:sldId id="259"/>
            <p14:sldId id="274"/>
            <p14:sldId id="258"/>
            <p14:sldId id="260"/>
            <p14:sldId id="261"/>
            <p14:sldId id="263"/>
            <p14:sldId id="268"/>
            <p14:sldId id="270"/>
            <p14:sldId id="265"/>
            <p14:sldId id="269"/>
            <p14:sldId id="276"/>
            <p14:sldId id="264"/>
            <p14:sldId id="278"/>
            <p14:sldId id="279"/>
            <p14:sldId id="280"/>
            <p14:sldId id="262"/>
            <p14:sldId id="281"/>
            <p14:sldId id="282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D3105-0E07-4E8B-9A67-FB47B1DAB6D8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BE6781-5D3D-4498-9F57-26AAFD4C99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286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1109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3708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7792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0362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7641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79115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6880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862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6587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844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7323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8636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BE6781-5D3D-4498-9F57-26AAFD4C99CA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223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E5046B-C356-4DB2-A2B2-867EA309D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F1428C-B213-4712-8466-24CA4E6A6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AF451ED-D963-46C0-B87D-BBB76153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010986-8A42-4BB1-BDBE-C6495BF7D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581238E-A6A2-4BAD-B87C-25253D949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4971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A8E50-AEAD-463C-9A1A-0EFD9A663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5188595D-080C-4518-9776-FE6083587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44D21A3-E741-4587-9860-96E809E0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D1634A-111F-4B43-8F55-EBC20A084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98B45C-13EA-452E-8C6C-08E22927C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67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2DE9EAA-68B8-4935-9F59-C48A239C20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BEAAFB2-3E6A-4141-A4DA-883B87F6C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726AA3-3614-4AB2-AFF4-BF849039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FF9D18B-8EB8-4D9E-8B0C-5346017B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D7AE8A0-3D1F-408C-A84B-B7A6B9CC7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9402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144C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DCDE267-9C4E-C136-72F7-2F773BE2CB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614" y="6110519"/>
            <a:ext cx="2753738" cy="715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98D6E7-F4D0-06DC-05E0-7621AB81D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19600" y="1359097"/>
            <a:ext cx="7772400" cy="5498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403F24-F303-C794-B10C-D9C3C86AF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6329" y="1122363"/>
            <a:ext cx="9144000" cy="2387600"/>
          </a:xfrm>
        </p:spPr>
        <p:txBody>
          <a:bodyPr anchor="b">
            <a:normAutofit/>
          </a:bodyPr>
          <a:lstStyle>
            <a:lvl1pPr algn="l">
              <a:lnSpc>
                <a:spcPts val="58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1BD1A-979F-FF43-0FD4-13CA253C1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329" y="3602038"/>
            <a:ext cx="7836474" cy="1655762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400">
                <a:solidFill>
                  <a:srgbClr val="F9B2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noProof="0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225088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0DB3-F74A-1EA5-CA5D-99C0844D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41AAC21-EDA2-D650-5A4B-8DABB9510A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163" y="1597024"/>
            <a:ext cx="10755094" cy="4419147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  <a:endParaRPr lang="fi-FI" noProof="0" dirty="0"/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EBE6020-86D5-987D-F627-7727539944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277A0A-2A7D-6524-2A5F-8D5B8B9030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0ADB89-1914-4C10-B6F0-39C928D792F8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6C936AA-3DFD-CB3B-E4E9-50702E8C3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156713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A53C0-116C-88A6-1324-EEC76BE0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7924" y="1708833"/>
            <a:ext cx="9154076" cy="5149168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6E453CD6-C647-0D04-4BA8-74D3C4E9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08A052EB-21FD-CEFF-9DCC-442B7779ABD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163" y="1597025"/>
            <a:ext cx="10754636" cy="4419600"/>
          </a:xfrm>
        </p:spPr>
        <p:txBody>
          <a:bodyPr/>
          <a:lstStyle/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B381F-95BC-297C-3E28-20053DE26A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E2BD0-F516-B11C-048C-EE4D3BBE27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34E11B-36B4-42F0-A6A6-95F533C9BA90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EB327-6BCE-E1B7-9C4D-B36A8D79B4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060994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1">
    <p:bg>
      <p:bgPr>
        <a:solidFill>
          <a:srgbClr val="DFF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56A2F8-DAB1-81A8-2E37-07107F6E9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9600" y="1359097"/>
            <a:ext cx="7772400" cy="5498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0ABBF-71ED-C623-40BF-C8E7B29C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8986-9F30-B45A-BE8D-5508DE4B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59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201349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Väliotsikko 2">
    <p:bg>
      <p:bgPr>
        <a:solidFill>
          <a:srgbClr val="FE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56A2F8-DAB1-81A8-2E37-07107F6E9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9600" y="1359097"/>
            <a:ext cx="7772400" cy="54989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0ABBF-71ED-C623-40BF-C8E7B29CC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78986-9F30-B45A-BE8D-5508DE4B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59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227032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0DB3-F74A-1EA5-CA5D-99C0844D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41AAC21-EDA2-D650-5A4B-8DABB9510A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163" y="1597024"/>
            <a:ext cx="5171466" cy="44191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4" name="Sisällön paikkamerkki 7">
            <a:extLst>
              <a:ext uri="{FF2B5EF4-FFF2-40B4-BE49-F238E27FC236}">
                <a16:creationId xmlns:a16="http://schemas.microsoft.com/office/drawing/2014/main" id="{24BC3655-C1E0-B95F-9D57-487BBC79CB3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92880" y="1597024"/>
            <a:ext cx="5171466" cy="441914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EBE6020-86D5-987D-F627-7727539944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277A0A-2A7D-6524-2A5F-8D5B8B9030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5143CC-C2AA-4385-B108-D81D5D098FC9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6C936AA-3DFD-CB3B-E4E9-50702E8C3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10841757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70DB3-F74A-1EA5-CA5D-99C0844D9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A1D6B8-0B87-B80B-7E16-A1FC707D7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162" y="1597025"/>
            <a:ext cx="5176837" cy="413044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B41AAC21-EDA2-D650-5A4B-8DABB9510A9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9163" y="2197915"/>
            <a:ext cx="5171466" cy="38182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BE74966-D776-B4C8-5434-EC2D5BF0E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7509" y="1597025"/>
            <a:ext cx="5171465" cy="413044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4" name="Sisällön paikkamerkki 7">
            <a:extLst>
              <a:ext uri="{FF2B5EF4-FFF2-40B4-BE49-F238E27FC236}">
                <a16:creationId xmlns:a16="http://schemas.microsoft.com/office/drawing/2014/main" id="{24BC3655-C1E0-B95F-9D57-487BBC79CB3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92880" y="2197915"/>
            <a:ext cx="5171466" cy="38182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fi-FI" noProof="0"/>
              <a:t>Muokkaa tekstin perustyylejä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7" name="Alatunnisteen paikkamerkki 6">
            <a:extLst>
              <a:ext uri="{FF2B5EF4-FFF2-40B4-BE49-F238E27FC236}">
                <a16:creationId xmlns:a16="http://schemas.microsoft.com/office/drawing/2014/main" id="{9EBE6020-86D5-987D-F627-7727539944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E277A0A-2A7D-6524-2A5F-8D5B8B90303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2FEBE9-8778-4CB1-A4C4-AE9C5A2B4433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6C936AA-3DFD-CB3B-E4E9-50702E8C3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407208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i+kuva vaale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37D1-4409-0CF0-5F16-3A7AE5CC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DEA8F-BE4B-B64F-70E6-96B5D7327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2ADD3-ED1E-57EB-6AD1-6571C302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3406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850C3-409F-5FE7-778A-3679D9E3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2B672-1FFC-10BC-3C54-7488CF90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B577-FD7E-48DF-BEBC-CF7B5FD45DED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AA05D-4AAB-EF39-370B-E7FD467F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5687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5D9CAC-C9F1-43D0-BE7C-B01415F1D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8F43409-191C-4125-9809-009DCF02BA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D43CCC9-0A97-4428-AC40-C50B2FAD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E966911-A251-46EC-8D9A-A43F42A8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CB0B8BE-C72E-4FD0-A76A-2AFF8EED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8868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i+kuva tumm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37D1-4409-0CF0-5F16-3A7AE5CC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DEA8F-BE4B-B64F-70E6-96B5D7327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2ADD3-ED1E-57EB-6AD1-6571C302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3406"/>
            <a:ext cx="3932237" cy="381158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850C3-409F-5FE7-778A-3679D9E3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2B672-1FFC-10BC-3C54-7488CF90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9D1343-D053-47C5-82E7-F431B5C54C63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AA05D-4AAB-EF39-370B-E7FD467F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4133777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i+kuva vaale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37D1-4409-0CF0-5F16-3A7AE5CC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57777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DEA8F-BE4B-B64F-70E6-96B5D7327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06519" y="0"/>
            <a:ext cx="4385481" cy="68579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2ADD3-ED1E-57EB-6AD1-6571C302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3406"/>
            <a:ext cx="6577770" cy="381158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850C3-409F-5FE7-778A-3679D9E3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2B672-1FFC-10BC-3C54-7488CF90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FA2EA-5BD2-453F-9AEB-463D982325F5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AA05D-4AAB-EF39-370B-E7FD467F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357176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eksti+kuva tumm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037D1-4409-0CF0-5F16-3A7AE5CC6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57777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noProof="0"/>
              <a:t>Muokkaa perustyyl. napsautt.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0DEA8F-BE4B-B64F-70E6-96B5D73279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06519" y="0"/>
            <a:ext cx="4385481" cy="6857999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noProof="0"/>
              <a:t>Lisää kuva napsauttamalla kuvaketta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2ADD3-ED1E-57EB-6AD1-6571C302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73406"/>
            <a:ext cx="6577770" cy="3811588"/>
          </a:xfrm>
        </p:spPr>
        <p:txBody>
          <a:bodyPr>
            <a:normAutofit/>
          </a:bodyPr>
          <a:lstStyle>
            <a:lvl1pPr marL="0" indent="0">
              <a:lnSpc>
                <a:spcPts val="27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noProof="0"/>
              <a:t>Muokkaa tekstin perustyylejä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0850C3-409F-5FE7-778A-3679D9E3D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i-FI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2B672-1FFC-10BC-3C54-7488CF90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A77C988-E05B-4585-AE84-7F9A43B38384}" type="datetime1">
              <a:rPr lang="fi-FI" smtClean="0"/>
              <a:pPr/>
              <a:t>7.2.2024</a:t>
            </a:fld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EAA05D-4AAB-EF39-370B-E7FD467F1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3231312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C1A4B-9576-9A01-2C81-C3C03DF3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DB62C-555D-D6DE-51A7-66129B24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3F76D-84CE-F603-D5EF-175A9F79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49188-26AA-4731-B8AE-F0FAC26077EB}" type="datetime1">
              <a:rPr lang="fi-FI" smtClean="0"/>
              <a:t>7.2.2024</a:t>
            </a:fld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8CD02-7A38-53F1-B132-B66F1AE29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15DB-8468-DA4F-98B9-DC37122F7E4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579385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3A53C0-116C-88A6-1324-EEC76BE0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7924" y="1708833"/>
            <a:ext cx="9154076" cy="5149168"/>
          </a:xfrm>
          <a:prstGeom prst="rect">
            <a:avLst/>
          </a:prstGeom>
        </p:spPr>
      </p:pic>
      <p:sp>
        <p:nvSpPr>
          <p:cNvPr id="8" name="Otsikko 7">
            <a:extLst>
              <a:ext uri="{FF2B5EF4-FFF2-40B4-BE49-F238E27FC236}">
                <a16:creationId xmlns:a16="http://schemas.microsoft.com/office/drawing/2014/main" id="{6E453CD6-C647-0D04-4BA8-74D3C4E9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0"/>
              <a:t>Muokkaa perustyyl. napsautt.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2B381F-95BC-297C-3E28-20053DE26A3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fi-FI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9E2BD0-F516-B11C-048C-EE4D3BBE272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E70DC2A-178E-47D3-923A-D191F5F436EE}" type="datetime1">
              <a:rPr lang="fi-FI" noProof="0" smtClean="0"/>
              <a:t>7.2.2024</a:t>
            </a:fld>
            <a:endParaRPr lang="fi-FI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EB327-6BCE-E1B7-9C4D-B36A8D79B4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299480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A05C4-7AD7-71AE-0E72-38EA5C76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67CA2-C70C-A458-346B-706D4804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F0CDD-EBB9-4F2B-8C14-C77B96A3BAFC}" type="datetime1">
              <a:rPr lang="fi-FI" smtClean="0"/>
              <a:t>7.2.2024</a:t>
            </a:fld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4A672-2AA7-FBE4-BA0F-AE2184E2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15DB-8468-DA4F-98B9-DC37122F7E4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186999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56F964-A346-4C9E-0FE9-C8D73BA1E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37924" y="1708833"/>
            <a:ext cx="9154076" cy="514916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C67CA2-C70C-A458-346B-706D48041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0744C-83BB-4D9F-ACBC-4CD15E3C989C}" type="datetime1">
              <a:rPr lang="fi-FI" smtClean="0"/>
              <a:t>7.2.2024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9A05C4-7AD7-71AE-0E72-38EA5C76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B4A672-2AA7-FBE4-BA0F-AE2184E2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15DB-8468-DA4F-98B9-DC37122F7E4C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08521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5666E6-6435-4EA0-9D6F-6D5711ABD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49C76D2-5AD8-47C7-9849-0471FBB2C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8C7ED3-5ED9-4E43-ABFE-BEAE5536A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92329DA-795B-4DFE-B3D0-41DC88D41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E411429-8E3F-4598-8AB9-B38A8CAC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5597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24D50A-F0C5-46EA-B747-1D0C1721A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B4A015F-6FA1-4BD5-9934-2C09ABF9D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ED152F-1516-411D-8EEC-BEFD470C4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3C4BF7B-9142-480D-B8FD-71C775ED0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09D21F24-1EBB-4063-B0B9-A1990F2A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F6AC22E-70BE-46A3-988B-66AB005AF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9363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F72F21C-821C-4F01-9FC7-812B988F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016C6D3-BD6F-475B-A5E8-AD4073F1A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9CA80E7-09E3-45F3-A84F-CD70E474B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E0D5B78-2EA8-420D-8740-90A037183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493E645-39D1-4C98-A74C-F53DDF113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27926E8-3FE1-4D7D-B579-E7CC6C08B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6D68CE58-8DFD-4C7B-9057-0BC0AF3EC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943A0535-6F17-4539-A682-91CA1A349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0688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028214A-D947-4B01-8865-ABE63A53B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AB7B389F-567E-48FB-8B36-0C13264A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8566802-483E-4033-86DE-270DD227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876A1A7A-A612-4145-8C47-1C12E5AB5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168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236D61E-B89B-41CD-B6E0-7EA11E6FC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4AC3F99-F98B-444A-9536-BD9E1975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FB99434-D775-448A-8B8E-2A9BF84E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1202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023A63-E8B0-4CA2-94DA-63377DF1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5856CE-D8F2-4575-A213-4A4CC09C8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5B6EA5C-50EC-4DA1-AAE1-CBB4E8E2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95DD0F8-7217-48CD-A19F-B7ED770FD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39EF66F-D78C-468E-AD89-B6666E2FD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0A819D5-66AE-4BCB-8E99-E6DB02FC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4675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160D4E7-3D18-4455-82AC-7B001E46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DD3B0A39-1871-4CF3-8B0C-CC64CC6E5C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ECCC274-3DC8-45B6-B695-372250122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7341A83-943B-44BF-AF95-2F98F09F2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778CFD3-BB16-4C3A-B840-BF9DCA73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6E08835-10F7-4F06-9D36-A4F3A41C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497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48A9999F-B577-4C28-A4DC-BD19722E5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3382C5F-95FA-445C-97EC-C735D468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423B288-A10D-4487-B6B0-42A07711E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3DC09-086A-4FB6-ADBC-063CE50B4619}" type="datetimeFigureOut">
              <a:rPr lang="fi-FI" smtClean="0"/>
              <a:t>7.2.2024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D9EF98-5C3A-462A-94F9-F56B2554E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A4637F0-0E12-48FB-9BEA-1BB39C009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34062-9F40-4E18-A8B8-C72E84B6FA4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3820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64EEA-D436-3C4A-3897-F98B42CC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620" y="271181"/>
            <a:ext cx="10516641" cy="1137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noProof="0" dirty="0"/>
              <a:t>Muokkaa </a:t>
            </a:r>
            <a:r>
              <a:rPr lang="fi-FI" noProof="0" dirty="0" err="1"/>
              <a:t>ots</a:t>
            </a:r>
            <a:r>
              <a:rPr lang="fi-FI" noProof="0" dirty="0"/>
              <a:t>. </a:t>
            </a:r>
            <a:r>
              <a:rPr lang="fi-FI" noProof="0" dirty="0" err="1"/>
              <a:t>perustyyl</a:t>
            </a:r>
            <a:r>
              <a:rPr lang="fi-FI" noProof="0" dirty="0"/>
              <a:t>. </a:t>
            </a:r>
            <a:r>
              <a:rPr lang="fi-FI" noProof="0" dirty="0" err="1"/>
              <a:t>napsautt</a:t>
            </a:r>
            <a:r>
              <a:rPr lang="fi-FI" noProof="0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E93CC-C39C-C4AD-736B-757745438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9620" y="1596706"/>
            <a:ext cx="10754637" cy="4419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 dirty="0"/>
              <a:t>Muokkaa tekstin perustyylejä napsauttamalla</a:t>
            </a:r>
          </a:p>
          <a:p>
            <a:pPr lvl="1"/>
            <a:r>
              <a:rPr lang="fi-FI" noProof="0" dirty="0"/>
              <a:t>toinen taso</a:t>
            </a:r>
          </a:p>
          <a:p>
            <a:pPr lvl="2"/>
            <a:r>
              <a:rPr lang="fi-FI" noProof="0" dirty="0"/>
              <a:t>kolmas taso</a:t>
            </a:r>
          </a:p>
          <a:p>
            <a:pPr lvl="3"/>
            <a:r>
              <a:rPr lang="fi-FI" noProof="0" dirty="0"/>
              <a:t>neljäs taso</a:t>
            </a:r>
          </a:p>
          <a:p>
            <a:pPr lvl="4"/>
            <a:r>
              <a:rPr lang="fi-FI" noProof="0" dirty="0"/>
              <a:t>viides taso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EC1D4-A337-4F7B-E3E9-615367E2DA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01202" y="6426027"/>
            <a:ext cx="24169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398BA2"/>
                </a:solidFill>
              </a:defRPr>
            </a:lvl1pPr>
          </a:lstStyle>
          <a:p>
            <a:endParaRPr lang="fi-FI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17DCA-4998-0667-7822-DE9CC0423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02710" y="6426027"/>
            <a:ext cx="82723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398BA2"/>
                </a:solidFill>
              </a:defRPr>
            </a:lvl1pPr>
          </a:lstStyle>
          <a:p>
            <a:fld id="{6BEF1D82-9FC0-4CED-A686-8FC0C0E97F90}" type="datetime1">
              <a:rPr lang="fi-FI" smtClean="0"/>
              <a:t>7.2.2024</a:t>
            </a:fld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3DAB1-061D-A119-85B4-C527D7007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941" y="6426027"/>
            <a:ext cx="6813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398BA2"/>
                </a:solidFill>
              </a:defRPr>
            </a:lvl1pPr>
          </a:lstStyle>
          <a:p>
            <a:fld id="{43AF15DB-8468-DA4F-98B9-DC37122F7E4C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F033760-7FA4-1B3A-1D2A-7FEB2EEBA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7346" y="6110519"/>
            <a:ext cx="2751904" cy="7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8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200" b="0" i="0" kern="1200">
          <a:solidFill>
            <a:schemeClr val="tx2"/>
          </a:solidFill>
          <a:latin typeface="+mj-lt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Clr>
          <a:srgbClr val="F9B233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F9B233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F9B233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F9B23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F9B233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ymenlaaksonperheskus.fi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D773D8C-221D-4A51-A31D-A9FB0A9D3D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817" y="2770632"/>
            <a:ext cx="4672584" cy="2101070"/>
          </a:xfrm>
        </p:spPr>
        <p:txBody>
          <a:bodyPr anchor="t">
            <a:normAutofit/>
          </a:bodyPr>
          <a:lstStyle/>
          <a:p>
            <a:pPr algn="l"/>
            <a:r>
              <a:rPr lang="fi-FI" sz="4400">
                <a:solidFill>
                  <a:srgbClr val="000000"/>
                </a:solidFill>
              </a:rPr>
              <a:t>Tunteiden vuoristorata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B22DD24-A4A1-4B75-9570-00CECC77B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122" y="1938528"/>
            <a:ext cx="4672280" cy="838831"/>
          </a:xfrm>
        </p:spPr>
        <p:txBody>
          <a:bodyPr anchor="b">
            <a:normAutofit/>
          </a:bodyPr>
          <a:lstStyle/>
          <a:p>
            <a:pPr algn="l"/>
            <a:r>
              <a:rPr lang="fi-FI" sz="1800">
                <a:solidFill>
                  <a:srgbClr val="000000"/>
                </a:solidFill>
              </a:rPr>
              <a:t>-Tuki odotusaikana ja vauvan synnyttyä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Low angle view of a rollercoaster against a blue sky">
            <a:extLst>
              <a:ext uri="{FF2B5EF4-FFF2-40B4-BE49-F238E27FC236}">
                <a16:creationId xmlns:a16="http://schemas.microsoft.com/office/drawing/2014/main" id="{865443AF-F62F-4A32-A4A2-39A718F28B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05" r="26990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2818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6269343C-F23B-4851-BD1E-2A8AB80909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882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2C34E85-CE16-48B0-AA83-A92AB2EA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Isien</a:t>
            </a:r>
            <a:r>
              <a:rPr lang="en-US" sz="4000" dirty="0"/>
              <a:t> </a:t>
            </a:r>
            <a:r>
              <a:rPr lang="en-US" sz="4000" dirty="0" err="1"/>
              <a:t>masennus</a:t>
            </a:r>
            <a:r>
              <a:rPr lang="en-US" sz="4000" dirty="0"/>
              <a:t> </a:t>
            </a:r>
            <a:r>
              <a:rPr lang="en-US" sz="4000" dirty="0" err="1"/>
              <a:t>voi</a:t>
            </a:r>
            <a:r>
              <a:rPr lang="en-US" sz="4000" dirty="0"/>
              <a:t> </a:t>
            </a:r>
            <a:r>
              <a:rPr lang="en-US" sz="4000" dirty="0" err="1"/>
              <a:t>ilmetä</a:t>
            </a:r>
            <a:r>
              <a:rPr lang="en-US" sz="4000" dirty="0"/>
              <a:t>…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67F8690-F20B-47C4-8DFD-CB3E8836E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fontAlgn="base">
              <a:buNone/>
            </a:pPr>
            <a:endParaRPr lang="en-US" sz="2000" dirty="0"/>
          </a:p>
          <a:p>
            <a:pPr marL="0" fontAlgn="base"/>
            <a:r>
              <a:rPr lang="en-US" sz="2000" dirty="0" err="1">
                <a:effectLst/>
              </a:rPr>
              <a:t>ärtymyksenä</a:t>
            </a:r>
            <a:endParaRPr lang="en-US" sz="2000" dirty="0">
              <a:effectLst/>
            </a:endParaRPr>
          </a:p>
          <a:p>
            <a:pPr marL="0" fontAlgn="base"/>
            <a:r>
              <a:rPr lang="en-US" sz="2000" dirty="0" err="1">
                <a:effectLst/>
              </a:rPr>
              <a:t>äkkipikaisuutena</a:t>
            </a:r>
            <a:r>
              <a:rPr lang="en-US" sz="2000" dirty="0">
                <a:effectLst/>
              </a:rPr>
              <a:t> </a:t>
            </a:r>
          </a:p>
          <a:p>
            <a:pPr marL="0" fontAlgn="base"/>
            <a:r>
              <a:rPr lang="en-US" sz="2000" dirty="0" err="1">
                <a:effectLst/>
              </a:rPr>
              <a:t>vetäytymisenä</a:t>
            </a:r>
            <a:r>
              <a:rPr lang="en-US" sz="2000" dirty="0">
                <a:effectLst/>
              </a:rPr>
              <a:t> ja 	</a:t>
            </a:r>
            <a:r>
              <a:rPr lang="en-US" sz="2000" dirty="0" err="1">
                <a:effectLst/>
              </a:rPr>
              <a:t>puhumattomuutena</a:t>
            </a:r>
            <a:r>
              <a:rPr lang="en-US" sz="2000" dirty="0">
                <a:effectLst/>
              </a:rPr>
              <a:t> </a:t>
            </a:r>
          </a:p>
          <a:p>
            <a:pPr marL="0" fontAlgn="base"/>
            <a:r>
              <a:rPr lang="en-US" sz="2000" dirty="0" err="1">
                <a:effectLst/>
              </a:rPr>
              <a:t>joskus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myös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liiallisena</a:t>
            </a:r>
            <a:r>
              <a:rPr lang="en-US" sz="2000" dirty="0"/>
              <a:t>	</a:t>
            </a:r>
            <a:r>
              <a:rPr lang="en-US" sz="2000" dirty="0" err="1">
                <a:effectLst/>
              </a:rPr>
              <a:t>alkoholin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käyttönä</a:t>
            </a:r>
            <a:endParaRPr lang="en-US" sz="2000" dirty="0">
              <a:effectLst/>
            </a:endParaRPr>
          </a:p>
          <a:p>
            <a:pPr marL="0" fontAlgn="base"/>
            <a:r>
              <a:rPr lang="en-US" sz="2000" dirty="0" err="1">
                <a:effectLst/>
              </a:rPr>
              <a:t>aggressiivisuutena</a:t>
            </a:r>
            <a:r>
              <a:rPr lang="en-US" sz="2000" dirty="0">
                <a:effectLst/>
              </a:rPr>
              <a:t>, </a:t>
            </a:r>
            <a:r>
              <a:rPr lang="en-US" sz="2000" dirty="0" err="1">
                <a:effectLst/>
              </a:rPr>
              <a:t>jopa</a:t>
            </a:r>
            <a:r>
              <a:rPr lang="en-US" sz="2000" dirty="0">
                <a:effectLst/>
              </a:rPr>
              <a:t> 	</a:t>
            </a:r>
            <a:r>
              <a:rPr lang="en-US" sz="2000" dirty="0" err="1">
                <a:effectLst/>
              </a:rPr>
              <a:t>väkivaltaisuutena</a:t>
            </a:r>
            <a:endParaRPr lang="en-US" sz="2000" dirty="0">
              <a:effectLst/>
            </a:endParaRPr>
          </a:p>
          <a:p>
            <a:pPr marL="0" fontAlgn="base"/>
            <a:r>
              <a:rPr lang="en-US" sz="2000" dirty="0"/>
              <a:t>N. 10% </a:t>
            </a:r>
            <a:r>
              <a:rPr lang="en-US" sz="2000" dirty="0" err="1"/>
              <a:t>isistä</a:t>
            </a:r>
            <a:r>
              <a:rPr lang="en-US" sz="2000" dirty="0"/>
              <a:t> </a:t>
            </a:r>
            <a:r>
              <a:rPr lang="en-US" sz="2000" dirty="0" err="1"/>
              <a:t>masentuu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32563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C1BCB86-443E-4E38-9661-FE2AFA014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Babyblues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F001A4F5-630B-481A-90A5-2225951996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>
            <a:alphaModFix/>
          </a:blip>
          <a:srcRect l="528" r="3927" b="-3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787BE437-70AA-4262-A7F5-93535F2A3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0573" y="2162176"/>
            <a:ext cx="5234651" cy="38987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solidFill>
                  <a:srgbClr val="000000"/>
                </a:solidFill>
              </a:rPr>
              <a:t>Itkuherkkyys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Mielialan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vaihtelu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Ärtyneisyys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Ruokahaluttomuus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r>
              <a:rPr lang="en-US" sz="2400" dirty="0" err="1">
                <a:solidFill>
                  <a:srgbClr val="000000"/>
                </a:solidFill>
              </a:rPr>
              <a:t>Unihäiriöt</a:t>
            </a:r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Kestää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yleensä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muutamia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päiviä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korkeintaan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muutamia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viikkoja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867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517078E-05FC-4127-8466-2B90FD9EB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Jos babyblues jää soimaan…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81A558F-E38D-4B15-86E8-0ED3BA2AE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dirty="0"/>
              <a:t>10 -20% </a:t>
            </a:r>
            <a:r>
              <a:rPr lang="en-US" sz="1500" dirty="0" err="1"/>
              <a:t>äideistä</a:t>
            </a:r>
            <a:r>
              <a:rPr lang="en-US" sz="1500" dirty="0"/>
              <a:t> </a:t>
            </a:r>
            <a:r>
              <a:rPr lang="en-US" sz="1500" dirty="0" err="1"/>
              <a:t>masentuu</a:t>
            </a:r>
            <a:endParaRPr lang="en-US" sz="1500" dirty="0"/>
          </a:p>
          <a:p>
            <a:r>
              <a:rPr lang="en-US" sz="1500" dirty="0" err="1"/>
              <a:t>Elämästä</a:t>
            </a:r>
            <a:r>
              <a:rPr lang="en-US" sz="1500" dirty="0"/>
              <a:t> </a:t>
            </a:r>
            <a:r>
              <a:rPr lang="en-US" sz="1500" dirty="0" err="1"/>
              <a:t>tulee</a:t>
            </a:r>
            <a:r>
              <a:rPr lang="en-US" sz="1500" dirty="0"/>
              <a:t> </a:t>
            </a:r>
            <a:r>
              <a:rPr lang="en-US" sz="1500" dirty="0" err="1"/>
              <a:t>ilotonta</a:t>
            </a:r>
            <a:r>
              <a:rPr lang="en-US" sz="1500" dirty="0"/>
              <a:t>, </a:t>
            </a:r>
            <a:r>
              <a:rPr lang="en-US" sz="1500" dirty="0" err="1"/>
              <a:t>vauvan</a:t>
            </a:r>
            <a:r>
              <a:rPr lang="en-US" sz="1500" dirty="0"/>
              <a:t> </a:t>
            </a:r>
            <a:r>
              <a:rPr lang="en-US" sz="1500" dirty="0" err="1"/>
              <a:t>kanssa</a:t>
            </a:r>
            <a:r>
              <a:rPr lang="en-US" sz="1500" dirty="0"/>
              <a:t> </a:t>
            </a:r>
            <a:r>
              <a:rPr lang="en-US" sz="1500" dirty="0" err="1"/>
              <a:t>olemisesta</a:t>
            </a:r>
            <a:r>
              <a:rPr lang="en-US" sz="1500" dirty="0"/>
              <a:t> </a:t>
            </a:r>
            <a:r>
              <a:rPr lang="en-US" sz="1500" dirty="0" err="1"/>
              <a:t>ei</a:t>
            </a:r>
            <a:r>
              <a:rPr lang="en-US" sz="1500" dirty="0"/>
              <a:t> </a:t>
            </a:r>
            <a:r>
              <a:rPr lang="en-US" sz="1500" dirty="0" err="1"/>
              <a:t>saa</a:t>
            </a:r>
            <a:r>
              <a:rPr lang="en-US" sz="1500" dirty="0"/>
              <a:t> </a:t>
            </a:r>
            <a:r>
              <a:rPr lang="en-US" sz="1500" dirty="0" err="1"/>
              <a:t>mielihyvää</a:t>
            </a:r>
            <a:endParaRPr lang="en-US" sz="1500" dirty="0"/>
          </a:p>
          <a:p>
            <a:r>
              <a:rPr lang="en-US" sz="1500" dirty="0" err="1"/>
              <a:t>Syyllisyyden</a:t>
            </a:r>
            <a:r>
              <a:rPr lang="en-US" sz="1500" dirty="0"/>
              <a:t> ja </a:t>
            </a:r>
            <a:r>
              <a:rPr lang="en-US" sz="1500" dirty="0" err="1"/>
              <a:t>häpeän</a:t>
            </a:r>
            <a:r>
              <a:rPr lang="en-US" sz="1500" dirty="0"/>
              <a:t> </a:t>
            </a:r>
            <a:r>
              <a:rPr lang="en-US" sz="1500" dirty="0" err="1"/>
              <a:t>tunteet</a:t>
            </a:r>
            <a:endParaRPr lang="en-US" sz="1500" dirty="0"/>
          </a:p>
          <a:p>
            <a:r>
              <a:rPr lang="en-US" sz="1500" dirty="0" err="1"/>
              <a:t>Pelot</a:t>
            </a:r>
            <a:r>
              <a:rPr lang="en-US" sz="1500" dirty="0"/>
              <a:t>, </a:t>
            </a:r>
            <a:r>
              <a:rPr lang="en-US" sz="1500" dirty="0" err="1"/>
              <a:t>ahdistuneisuus</a:t>
            </a:r>
            <a:r>
              <a:rPr lang="en-US" sz="1500" dirty="0"/>
              <a:t> ja </a:t>
            </a:r>
            <a:r>
              <a:rPr lang="en-US" sz="1500" dirty="0" err="1"/>
              <a:t>unihäiriöt</a:t>
            </a:r>
            <a:endParaRPr lang="en-US" sz="1500" dirty="0"/>
          </a:p>
          <a:p>
            <a:r>
              <a:rPr lang="en-US" sz="1500" dirty="0" err="1"/>
              <a:t>Puoliso</a:t>
            </a:r>
            <a:r>
              <a:rPr lang="en-US" sz="1500" dirty="0"/>
              <a:t> </a:t>
            </a:r>
            <a:r>
              <a:rPr lang="en-US" sz="1500" dirty="0" err="1"/>
              <a:t>yleensä</a:t>
            </a:r>
            <a:r>
              <a:rPr lang="en-US" sz="1500" dirty="0"/>
              <a:t> </a:t>
            </a:r>
            <a:r>
              <a:rPr lang="en-US" sz="1500" dirty="0" err="1"/>
              <a:t>huomaa</a:t>
            </a:r>
            <a:r>
              <a:rPr lang="en-US" sz="1500" dirty="0"/>
              <a:t> </a:t>
            </a:r>
            <a:r>
              <a:rPr lang="en-US" sz="1500" dirty="0" err="1"/>
              <a:t>ensimmäisenä</a:t>
            </a:r>
            <a:endParaRPr lang="en-US" sz="1500" dirty="0"/>
          </a:p>
          <a:p>
            <a:r>
              <a:rPr lang="en-US" sz="1500" dirty="0" err="1"/>
              <a:t>Keskustelu</a:t>
            </a:r>
            <a:r>
              <a:rPr lang="en-US" sz="1500" dirty="0"/>
              <a:t>, </a:t>
            </a:r>
            <a:r>
              <a:rPr lang="en-US" sz="1500" dirty="0" err="1"/>
              <a:t>avun</a:t>
            </a:r>
            <a:r>
              <a:rPr lang="en-US" sz="1500" dirty="0"/>
              <a:t> </a:t>
            </a:r>
            <a:r>
              <a:rPr lang="en-US" sz="1500" dirty="0" err="1"/>
              <a:t>hakeminen</a:t>
            </a:r>
            <a:r>
              <a:rPr lang="en-US" sz="1500" dirty="0"/>
              <a:t>, </a:t>
            </a:r>
            <a:r>
              <a:rPr lang="en-US" sz="1500" dirty="0" err="1"/>
              <a:t>lääkitys</a:t>
            </a:r>
            <a:r>
              <a:rPr lang="en-US" sz="1500" dirty="0"/>
              <a:t>?, </a:t>
            </a:r>
            <a:r>
              <a:rPr lang="en-US" sz="1500" dirty="0" err="1"/>
              <a:t>vertaistuki</a:t>
            </a:r>
            <a:r>
              <a:rPr lang="en-US" sz="1500" dirty="0"/>
              <a:t>, </a:t>
            </a:r>
            <a:r>
              <a:rPr lang="en-US" sz="1500" dirty="0" err="1"/>
              <a:t>käytännön</a:t>
            </a:r>
            <a:r>
              <a:rPr lang="en-US" sz="1500" dirty="0"/>
              <a:t> </a:t>
            </a:r>
            <a:r>
              <a:rPr lang="en-US" sz="1500" dirty="0" err="1"/>
              <a:t>apu</a:t>
            </a:r>
            <a:r>
              <a:rPr lang="en-US" sz="1500" dirty="0"/>
              <a:t> </a:t>
            </a:r>
            <a:r>
              <a:rPr lang="en-US" sz="1500" dirty="0" err="1"/>
              <a:t>kotiin</a:t>
            </a:r>
            <a:endParaRPr lang="en-US" sz="1500" dirty="0"/>
          </a:p>
          <a:p>
            <a:r>
              <a:rPr lang="en-US" sz="1500" dirty="0" err="1"/>
              <a:t>Vuorovaikutus</a:t>
            </a:r>
            <a:r>
              <a:rPr lang="en-US" sz="1500" dirty="0"/>
              <a:t> </a:t>
            </a:r>
            <a:r>
              <a:rPr lang="en-US" sz="1500" dirty="0" err="1"/>
              <a:t>vauvan</a:t>
            </a:r>
            <a:r>
              <a:rPr lang="en-US" sz="1500" dirty="0"/>
              <a:t> </a:t>
            </a:r>
            <a:r>
              <a:rPr lang="en-US" sz="1500" dirty="0" err="1"/>
              <a:t>kanssa</a:t>
            </a:r>
            <a:endParaRPr lang="en-US" sz="1500" dirty="0"/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C2D1CFDB-4B4C-4052-B240-6BC822A423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5882" b="-1"/>
          <a:stretch/>
        </p:blipFill>
        <p:spPr>
          <a:xfrm>
            <a:off x="4654296" y="980861"/>
            <a:ext cx="6903720" cy="48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08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27EADC2-4BD5-E440-CEC9-F7994C528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Raskauteen liittyvä ahdistuneisuus</a:t>
            </a:r>
            <a:br>
              <a:rPr lang="en-US" sz="4600" b="1"/>
            </a:br>
            <a:endParaRPr lang="en-US" sz="4600" b="1"/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0989F9E-33CB-1B56-FEC8-66A236463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/>
              <a:t>Pelokkuus</a:t>
            </a:r>
            <a:r>
              <a:rPr lang="en-US" sz="2000" dirty="0"/>
              <a:t>, </a:t>
            </a:r>
            <a:r>
              <a:rPr lang="en-US" sz="2000" dirty="0" err="1"/>
              <a:t>huolestuneisuus</a:t>
            </a:r>
            <a:r>
              <a:rPr lang="en-US" sz="2000" dirty="0"/>
              <a:t>, </a:t>
            </a:r>
            <a:r>
              <a:rPr lang="en-US" sz="2000" dirty="0" err="1"/>
              <a:t>jännittyneisyys</a:t>
            </a:r>
            <a:r>
              <a:rPr lang="en-US" sz="2000" dirty="0"/>
              <a:t>, </a:t>
            </a:r>
            <a:r>
              <a:rPr lang="en-US" sz="2000" dirty="0" err="1"/>
              <a:t>ärtyneisyys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Huoliajattelu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liittyen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mm.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sikiön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terveyteen</a:t>
            </a:r>
            <a:r>
              <a:rPr lang="en-US" sz="2000" dirty="0"/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omaan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lang="en-US" sz="2000" dirty="0" err="1"/>
              <a:t>terveyteen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synnytykseen</a:t>
            </a:r>
            <a:r>
              <a:rPr lang="en-US" sz="2000" dirty="0"/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vanhemmuuteen</a:t>
            </a:r>
            <a:r>
              <a:rPr lang="en-US" sz="2000" dirty="0"/>
              <a:t>, 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/>
              <a:t>A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rjen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asioiden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ylisuorittaminen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esim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jatkuva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siivoaminen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terveydentilaan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liittyvä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liiallinen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tarkistelu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ja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varmistelu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ihmisten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paikkojen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ja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tekemisten</a:t>
            </a: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US" sz="20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välttely</a:t>
            </a: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/>
              <a:t>Fyysiset</a:t>
            </a:r>
            <a:r>
              <a:rPr lang="en-US" sz="2000" dirty="0"/>
              <a:t> ja </a:t>
            </a:r>
            <a:r>
              <a:rPr lang="en-US" sz="2000" dirty="0" err="1"/>
              <a:t>psyykkiset</a:t>
            </a:r>
            <a:r>
              <a:rPr lang="en-US" sz="2000" dirty="0"/>
              <a:t> </a:t>
            </a:r>
            <a:r>
              <a:rPr lang="en-US" sz="2000" dirty="0" err="1"/>
              <a:t>oireet</a:t>
            </a:r>
            <a:r>
              <a:rPr lang="en-US" sz="2000" dirty="0"/>
              <a:t> mm. </a:t>
            </a:r>
            <a:r>
              <a:rPr lang="en-US" sz="2000" dirty="0" err="1"/>
              <a:t>tärinä</a:t>
            </a:r>
            <a:r>
              <a:rPr lang="en-US" sz="2000" dirty="0"/>
              <a:t>, </a:t>
            </a:r>
            <a:r>
              <a:rPr lang="en-US" sz="2000" dirty="0" err="1"/>
              <a:t>vapina</a:t>
            </a:r>
            <a:r>
              <a:rPr lang="en-US" sz="2000" dirty="0"/>
              <a:t>, </a:t>
            </a:r>
            <a:r>
              <a:rPr lang="en-US" sz="2000" dirty="0" err="1"/>
              <a:t>levottomuus</a:t>
            </a:r>
            <a:r>
              <a:rPr lang="en-US" sz="2000" dirty="0"/>
              <a:t>, </a:t>
            </a:r>
            <a:r>
              <a:rPr lang="en-US" sz="2000" dirty="0" err="1"/>
              <a:t>uupuminen</a:t>
            </a:r>
            <a:r>
              <a:rPr lang="en-US" sz="2000" dirty="0"/>
              <a:t>, </a:t>
            </a:r>
            <a:r>
              <a:rPr lang="en-US" sz="2000" dirty="0" err="1"/>
              <a:t>hengenahdistus</a:t>
            </a:r>
            <a:r>
              <a:rPr lang="en-US" sz="2000" dirty="0"/>
              <a:t>, </a:t>
            </a:r>
            <a:r>
              <a:rPr lang="en-US" sz="2000" dirty="0" err="1"/>
              <a:t>tihentynyt</a:t>
            </a:r>
            <a:r>
              <a:rPr lang="en-US" sz="2000" dirty="0"/>
              <a:t> </a:t>
            </a:r>
            <a:r>
              <a:rPr lang="en-US" sz="2000" dirty="0" err="1"/>
              <a:t>pulssi</a:t>
            </a:r>
            <a:r>
              <a:rPr lang="en-US" sz="2000" dirty="0"/>
              <a:t>, </a:t>
            </a:r>
            <a:r>
              <a:rPr lang="en-US" sz="2000" dirty="0" err="1"/>
              <a:t>huomaus</a:t>
            </a:r>
            <a:r>
              <a:rPr lang="en-US" sz="2000" dirty="0"/>
              <a:t>, </a:t>
            </a:r>
            <a:r>
              <a:rPr lang="en-US" sz="2000" dirty="0" err="1"/>
              <a:t>keskittymisvaikeudet</a:t>
            </a:r>
            <a:r>
              <a:rPr lang="en-US" sz="2000" dirty="0"/>
              <a:t>, </a:t>
            </a:r>
            <a:r>
              <a:rPr lang="en-US" sz="2000" dirty="0" err="1"/>
              <a:t>univaikeudet</a:t>
            </a:r>
            <a:r>
              <a:rPr lang="en-US" sz="2000" dirty="0"/>
              <a:t>. </a:t>
            </a:r>
          </a:p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/>
              <a:t>Yleistä</a:t>
            </a:r>
            <a:r>
              <a:rPr lang="en-US" sz="2000" dirty="0"/>
              <a:t>; </a:t>
            </a:r>
            <a:r>
              <a:rPr lang="en-US" sz="2000" dirty="0" err="1"/>
              <a:t>naisista</a:t>
            </a:r>
            <a:r>
              <a:rPr lang="en-US" sz="2000" dirty="0"/>
              <a:t> </a:t>
            </a:r>
            <a:r>
              <a:rPr lang="en-US" sz="2000" dirty="0" err="1"/>
              <a:t>kolmasosalla</a:t>
            </a:r>
            <a:r>
              <a:rPr lang="en-US" sz="2000" dirty="0"/>
              <a:t> </a:t>
            </a:r>
            <a:r>
              <a:rPr lang="en-US" sz="2000" dirty="0" err="1"/>
              <a:t>jossain</a:t>
            </a:r>
            <a:r>
              <a:rPr lang="en-US" sz="2000" dirty="0"/>
              <a:t> </a:t>
            </a:r>
            <a:r>
              <a:rPr lang="en-US" sz="2000" dirty="0" err="1"/>
              <a:t>vaiheessa</a:t>
            </a:r>
            <a:r>
              <a:rPr lang="en-US" sz="2000" dirty="0"/>
              <a:t> </a:t>
            </a:r>
            <a:r>
              <a:rPr lang="en-US" sz="2000" dirty="0" err="1"/>
              <a:t>elämää</a:t>
            </a:r>
            <a:endParaRPr lang="en-US" sz="2000" dirty="0"/>
          </a:p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/>
              <a:t>https://www.perinataalimielenterveys.fi/oppaat/</a:t>
            </a:r>
            <a:endParaRPr lang="en-US" sz="2000" dirty="0"/>
          </a:p>
          <a:p>
            <a:pPr marL="228600" marR="0" lvl="0" indent="-228600" fontAlgn="auto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750E4BD5-103D-59B3-F6F5-356443A961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951" r="27833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741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E4E7045-4359-446E-8A5B-B56BCED6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4"/>
            <a:ext cx="4706802" cy="3409571"/>
          </a:xfrm>
        </p:spPr>
        <p:txBody>
          <a:bodyPr>
            <a:noAutofit/>
          </a:bodyPr>
          <a:lstStyle/>
          <a:p>
            <a:r>
              <a:rPr lang="fi-FI" sz="5400" dirty="0">
                <a:solidFill>
                  <a:srgbClr val="000000"/>
                </a:solidFill>
              </a:rPr>
              <a:t>Mitkä asiat tuovat sinulle iloa ja hyvinvointia?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4401EC-D61A-4A60-8875-4C84FE8464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endParaRPr lang="fi-FI" sz="2000" dirty="0">
              <a:solidFill>
                <a:srgbClr val="000000"/>
              </a:solidFill>
            </a:endParaRPr>
          </a:p>
        </p:txBody>
      </p:sp>
      <p:sp>
        <p:nvSpPr>
          <p:cNvPr id="17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3" descr="Everyday Pregnancy Problems Illustrated By A Mother Of Two | DeMilked">
            <a:extLst>
              <a:ext uri="{FF2B5EF4-FFF2-40B4-BE49-F238E27FC236}">
                <a16:creationId xmlns:a16="http://schemas.microsoft.com/office/drawing/2014/main" id="{B95C3CD3-7DF9-430F-A118-7EF3ED0438B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2" b="3"/>
          <a:stretch/>
        </p:blipFill>
        <p:spPr bwMode="auto"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18807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Apua ja tukea on saatavilla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fi-FI" dirty="0"/>
              <a:t>Matalalla kynnyksellä mahdollisuus saada vertaistukea, vanhemmuuden tukea ja palveluohjausta. </a:t>
            </a:r>
          </a:p>
          <a:p>
            <a:r>
              <a:rPr lang="fi-FI" dirty="0"/>
              <a:t>Varhaisella tuella voidaan estää perhetilanteiden </a:t>
            </a:r>
            <a:r>
              <a:rPr lang="fi-FI" dirty="0" err="1"/>
              <a:t>kriisiytyminen</a:t>
            </a:r>
            <a:r>
              <a:rPr lang="fi-FI" dirty="0"/>
              <a:t> ja ongelmien kasautuminen.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3" name="Sisällön paikkamerkki 12" descr="Hallatar : Kansainvälinen perheiden päivä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50" y="1611133"/>
            <a:ext cx="5172075" cy="4391384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ADB89-1914-4C10-B6F0-39C928D792F8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7.2.2024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15DB-8468-DA4F-98B9-DC37122F7E4C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Kuva 7" descr="Kuva, joka sisältää kohteen Grafiikka, symboli, graafinen suunnittelu, logo&#10;&#10;Kuvaus luotu automaattisesti">
            <a:extLst>
              <a:ext uri="{FF2B5EF4-FFF2-40B4-BE49-F238E27FC236}">
                <a16:creationId xmlns:a16="http://schemas.microsoft.com/office/drawing/2014/main" id="{E8FB953E-6E82-3F6D-B806-B32B8DBAA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16" y="6204016"/>
            <a:ext cx="2310882" cy="51396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A64AA721-96D9-D02D-1B59-7453E747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504" y="6189996"/>
            <a:ext cx="2450816" cy="54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02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66502"/>
            <a:ext cx="4962496" cy="1600200"/>
          </a:xfrm>
        </p:spPr>
        <p:txBody>
          <a:bodyPr/>
          <a:lstStyle/>
          <a:p>
            <a:r>
              <a:rPr lang="fi-FI" dirty="0"/>
              <a:t>Toimintaa ja vertaistukea</a:t>
            </a:r>
          </a:p>
        </p:txBody>
      </p:sp>
      <p:pic>
        <p:nvPicPr>
          <p:cNvPr id="8" name="Kuvan paikkamerkki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b="1076"/>
          <a:stretch>
            <a:fillRect/>
          </a:stretch>
        </p:blipFill>
        <p:spPr>
          <a:xfrm>
            <a:off x="7483151" y="705284"/>
            <a:ext cx="4262732" cy="5168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65018" y="1911927"/>
            <a:ext cx="5769033" cy="4073067"/>
          </a:xfrm>
        </p:spPr>
        <p:txBody>
          <a:bodyPr>
            <a:normAutofit fontScale="55000" lnSpcReduction="20000"/>
          </a:bodyPr>
          <a:lstStyle/>
          <a:p>
            <a:r>
              <a:rPr lang="fi-FI" b="1" dirty="0"/>
              <a:t>Ensi- ja turvakotien liitto, Kymenlaakson ensi- ja turvakotiyhdistys, Etelä-Karjalan perhetyön kehittämisyhdistys,  Vuoksenlaakson vammais- ja perhetyö; </a:t>
            </a:r>
            <a:r>
              <a:rPr lang="fi-FI" dirty="0"/>
              <a:t>vauvaperheiden chat, </a:t>
            </a:r>
            <a:r>
              <a:rPr lang="fi-FI" dirty="0" err="1"/>
              <a:t>doulatoiminta</a:t>
            </a:r>
            <a:r>
              <a:rPr lang="fi-FI" dirty="0"/>
              <a:t>, uniohjaus, babyblues toiminta, eroauttamistyö, Päiväryhmä Untuva</a:t>
            </a:r>
          </a:p>
          <a:p>
            <a:pPr lvl="0"/>
            <a:r>
              <a:rPr lang="fi-FI" b="1" dirty="0"/>
              <a:t>MLL Kaakkois-Suomen piiri ja paikallisyhdistykset: </a:t>
            </a:r>
            <a:r>
              <a:rPr lang="fi-FI" dirty="0"/>
              <a:t>perhekahvilat, ryhmätoimintaa, perhekummi</a:t>
            </a:r>
          </a:p>
          <a:p>
            <a:pPr lvl="0"/>
            <a:r>
              <a:rPr lang="fi-FI" b="1" dirty="0"/>
              <a:t>Seurakunta: </a:t>
            </a:r>
            <a:r>
              <a:rPr lang="fi-FI" dirty="0"/>
              <a:t>perhekerhot, lapsiparkit, </a:t>
            </a:r>
            <a:r>
              <a:rPr lang="fi-FI" dirty="0" err="1"/>
              <a:t>pikkuhelppi</a:t>
            </a:r>
            <a:endParaRPr lang="fi-FI" dirty="0"/>
          </a:p>
          <a:p>
            <a:pPr lvl="0"/>
            <a:r>
              <a:rPr lang="fi-FI" b="1" dirty="0"/>
              <a:t>Avoin varhaiskasvatus: </a:t>
            </a:r>
            <a:r>
              <a:rPr lang="fi-FI" dirty="0"/>
              <a:t>monipuolista </a:t>
            </a:r>
            <a:r>
              <a:rPr lang="fi-FI" dirty="0" err="1"/>
              <a:t>sisä</a:t>
            </a:r>
            <a:r>
              <a:rPr lang="fi-FI" dirty="0"/>
              <a:t>- ja ulkotoimintaa, mm. vauva/taaperotapaamisia, perhepäiviä, isien ja lasten iltoja</a:t>
            </a:r>
          </a:p>
          <a:p>
            <a:r>
              <a:rPr lang="fi-FI" b="1" dirty="0"/>
              <a:t>Perhekeskustoiminta: </a:t>
            </a:r>
            <a:r>
              <a:rPr lang="fi-FI" dirty="0"/>
              <a:t>kohtaamispaikkoja, tapahtumia, vertaisryhmiä, sähköinen perhekeskus </a:t>
            </a:r>
            <a:r>
              <a:rPr lang="fi-FI" dirty="0">
                <a:hlinkClick r:id="rId3"/>
              </a:rPr>
              <a:t>www.kymenlaaksonperheskus.fi</a:t>
            </a:r>
            <a:r>
              <a:rPr lang="fi-FI" dirty="0"/>
              <a:t> omaperhe.fi </a:t>
            </a:r>
            <a:endParaRPr lang="fi-FI" b="1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7FA2EA-5BD2-453F-9AEB-463D982325F5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7.2.2024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15DB-8468-DA4F-98B9-DC37122F7E4C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34BC7FA-AF01-D338-2DBA-86D9DE8D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067" y="6279044"/>
            <a:ext cx="2310584" cy="5121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E235392D-C09F-7BBF-4114-B3C956983C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007" y="6248561"/>
            <a:ext cx="2450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81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/>
          <p:cNvSpPr>
            <a:spLocks noGrp="1"/>
          </p:cNvSpPr>
          <p:nvPr>
            <p:ph type="title"/>
          </p:nvPr>
        </p:nvSpPr>
        <p:spPr>
          <a:xfrm>
            <a:off x="781599" y="0"/>
            <a:ext cx="6577770" cy="1600200"/>
          </a:xfrm>
        </p:spPr>
        <p:txBody>
          <a:bodyPr/>
          <a:lstStyle/>
          <a:p>
            <a:r>
              <a:rPr lang="fi-FI" dirty="0"/>
              <a:t>Apua ja tukea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half" idx="2"/>
          </p:nvPr>
        </p:nvSpPr>
        <p:spPr>
          <a:xfrm>
            <a:off x="839788" y="1753985"/>
            <a:ext cx="6577770" cy="4231009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20000"/>
              </a:lnSpc>
            </a:pPr>
            <a:r>
              <a:rPr lang="fi-FI" b="1" dirty="0"/>
              <a:t>Perheneuvola: </a:t>
            </a:r>
            <a:r>
              <a:rPr lang="fi-FI" dirty="0"/>
              <a:t>tehtävänä tukea alle 13-v. lasten perheitä erilaisissa elämäntilanteissa, vanhemmuuden tuki, parisuhteen haasteet yms.</a:t>
            </a:r>
          </a:p>
          <a:p>
            <a:pPr>
              <a:lnSpc>
                <a:spcPct val="120000"/>
              </a:lnSpc>
            </a:pPr>
            <a:r>
              <a:rPr lang="fi-FI" b="1" dirty="0"/>
              <a:t>Perheasiain neuvottelukeskus: </a:t>
            </a:r>
            <a:r>
              <a:rPr lang="fi-FI" dirty="0"/>
              <a:t>keskustelutukea parisuhteen ja perheen haasteissa (yksin, parina, perheenä)</a:t>
            </a:r>
          </a:p>
          <a:p>
            <a:pPr>
              <a:lnSpc>
                <a:spcPct val="120000"/>
              </a:lnSpc>
            </a:pPr>
            <a:r>
              <a:rPr lang="fi-FI" b="1" dirty="0"/>
              <a:t>Lasten ja nuorten talo (Lappeenranta / Imatra): </a:t>
            </a:r>
            <a:r>
              <a:rPr lang="fi-FI" dirty="0"/>
              <a:t>matalan kynnyksen ohjausta ja neuvontaa, hoidon ja tuen arviointia yhdessä</a:t>
            </a:r>
          </a:p>
          <a:p>
            <a:pPr>
              <a:lnSpc>
                <a:spcPct val="120000"/>
              </a:lnSpc>
            </a:pPr>
            <a:r>
              <a:rPr lang="fi-FI" b="1" dirty="0"/>
              <a:t>Neuvolapsykologi (</a:t>
            </a:r>
            <a:r>
              <a:rPr lang="fi-FI" b="1" dirty="0" err="1"/>
              <a:t>Ekhva</a:t>
            </a:r>
            <a:r>
              <a:rPr lang="fi-FI" b="1" dirty="0"/>
              <a:t>): </a:t>
            </a:r>
            <a:r>
              <a:rPr lang="fi-FI" dirty="0"/>
              <a:t>neuvolaikäisten lasten vanhemmille, kun perheen hyvinvointia kuormittaa mm. vanhemmuuden haasteet, sairaus, uupumus tai kriisi. Ohjautuminen neuvolaterveydenhoitajien kautta</a:t>
            </a:r>
          </a:p>
          <a:p>
            <a:pPr>
              <a:lnSpc>
                <a:spcPct val="120000"/>
              </a:lnSpc>
            </a:pPr>
            <a:r>
              <a:rPr lang="fi-FI" b="1" dirty="0"/>
              <a:t>Vauvatiimi (</a:t>
            </a:r>
            <a:r>
              <a:rPr lang="fi-FI" b="1" dirty="0" err="1"/>
              <a:t>KymenHVA</a:t>
            </a:r>
            <a:r>
              <a:rPr lang="fi-FI" b="1" dirty="0"/>
              <a:t>): </a:t>
            </a:r>
            <a:r>
              <a:rPr lang="fi-FI" dirty="0"/>
              <a:t>työparina lastenpsykiatri / varhaisen vuorovaikutuksen psykoterapeutti ja vauvafysioterapeutti.</a:t>
            </a:r>
            <a:r>
              <a:rPr lang="fi-FI" b="1" dirty="0"/>
              <a:t> </a:t>
            </a:r>
            <a:r>
              <a:rPr lang="fi-FI" dirty="0"/>
              <a:t>Asiakkaaksi ohjaudutaan äitiys / lastenneuvolan tai perhetyön kautta.</a:t>
            </a:r>
          </a:p>
          <a:p>
            <a:pPr>
              <a:lnSpc>
                <a:spcPct val="120000"/>
              </a:lnSpc>
            </a:pP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BB577-FD7E-48DF-BEBC-CF7B5FD45DED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7.2.2024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15DB-8468-DA4F-98B9-DC37122F7E4C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2" name="Kuvan paikkamerkki 11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r="32278"/>
          <a:stretch>
            <a:fillRect/>
          </a:stretch>
        </p:blipFill>
        <p:spPr/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23E9D36B-889F-C4F0-B275-1048B82D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439" y="6169973"/>
            <a:ext cx="2310584" cy="51210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B319A316-71F0-299E-9EC0-10F43CD71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4340" y="6136602"/>
            <a:ext cx="2450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6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Tukea verkkopalveluissa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i-FI" dirty="0"/>
              <a:t>Enjaksa.fi: erilaisiin elämätilanteisiin ja vanhemmuuteen liittyviä videoita / </a:t>
            </a:r>
            <a:r>
              <a:rPr lang="fi-FI" dirty="0" err="1"/>
              <a:t>chat</a:t>
            </a:r>
            <a:r>
              <a:rPr lang="fi-FI" dirty="0"/>
              <a:t>-palvelu </a:t>
            </a:r>
          </a:p>
          <a:p>
            <a:r>
              <a:rPr lang="fi-FI" dirty="0"/>
              <a:t>Pyydä apua palvelu (</a:t>
            </a:r>
            <a:r>
              <a:rPr lang="fi-FI" dirty="0" err="1"/>
              <a:t>KymenHVA</a:t>
            </a:r>
            <a:r>
              <a:rPr lang="fi-FI" dirty="0"/>
              <a:t>)</a:t>
            </a:r>
          </a:p>
          <a:p>
            <a:r>
              <a:rPr lang="fi-FI" dirty="0"/>
              <a:t>Apua eroon </a:t>
            </a:r>
            <a:r>
              <a:rPr lang="fi-FI" dirty="0" err="1"/>
              <a:t>chat</a:t>
            </a:r>
            <a:endParaRPr lang="fi-FI" dirty="0"/>
          </a:p>
          <a:p>
            <a:r>
              <a:rPr lang="fi-FI" dirty="0"/>
              <a:t>Tukinet</a:t>
            </a:r>
          </a:p>
          <a:p>
            <a:r>
              <a:rPr lang="fi-FI" dirty="0"/>
              <a:t>MLL vanhempainnetti</a:t>
            </a:r>
          </a:p>
          <a:p>
            <a:r>
              <a:rPr lang="fi-FI" dirty="0"/>
              <a:t>Vauvaperheiden Chat</a:t>
            </a: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22" y="1597024"/>
            <a:ext cx="2901026" cy="1824745"/>
          </a:xfrm>
        </p:spPr>
      </p:pic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ADB89-1914-4C10-B6F0-39C928D792F8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7.2.2024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15DB-8468-DA4F-98B9-DC37122F7E4C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8" name="AutoShape 4" descr="En jaksa – Apua lapsiperheiden vanhemmil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AC5AEC2-F86F-0C46-DA6E-6AC7624AD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7356" y="6169973"/>
            <a:ext cx="2310584" cy="51210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1907F99D-9003-8F06-795C-68E7927E5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439" y="6169973"/>
            <a:ext cx="2450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9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Kotiin vietävät palvelut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quarter" idx="13"/>
          </p:nvPr>
        </p:nvSpPr>
        <p:spPr>
          <a:xfrm>
            <a:off x="919162" y="1597024"/>
            <a:ext cx="6304597" cy="44191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b="1" dirty="0"/>
              <a:t>Perhetyö</a:t>
            </a:r>
          </a:p>
          <a:p>
            <a:pPr lvl="0"/>
            <a:r>
              <a:rPr lang="fi-FI" dirty="0"/>
              <a:t>Sisältää tilanteen kartoitusta, keskustelua, yhdessä tekemistä ja voimavarojen vahvistamista</a:t>
            </a:r>
          </a:p>
          <a:p>
            <a:pPr lvl="0"/>
            <a:r>
              <a:rPr lang="fi-FI" dirty="0"/>
              <a:t>Tarkoituksena auttaa ja opastaa perheitä käytännön neuvoilla ja tuella</a:t>
            </a:r>
          </a:p>
          <a:p>
            <a:r>
              <a:rPr lang="fi-FI" dirty="0"/>
              <a:t>Haasteena mm. oma jaksaminen kuormittunut, väsymys, vanhemmuus, arkirytmi/rutiinit, vuorovaikutus, roolit perheessä</a:t>
            </a:r>
          </a:p>
          <a:p>
            <a:pPr marL="0" indent="0">
              <a:buNone/>
            </a:pPr>
            <a:r>
              <a:rPr lang="fi-FI" b="1" dirty="0"/>
              <a:t>Kotipalvelu</a:t>
            </a:r>
          </a:p>
          <a:p>
            <a:r>
              <a:rPr lang="fi-FI" dirty="0"/>
              <a:t>Konkreettista apua kotiin</a:t>
            </a:r>
          </a:p>
          <a:p>
            <a:r>
              <a:rPr lang="fi-FI" dirty="0"/>
              <a:t>Myönnetään toimintakykyä alentavan syyn tai erityisen perhe- tai elämäntilanteen perusteella. Esim. äkillinen sairastuminen, perheessä kriisi, monikkoperheet, väsymys, kuormittuneisuus…</a:t>
            </a:r>
          </a:p>
          <a:p>
            <a:pPr lvl="0"/>
            <a:r>
              <a:rPr lang="fi-FI" dirty="0"/>
              <a:t>Lyhyt kestoinen tuki</a:t>
            </a:r>
          </a:p>
          <a:p>
            <a:endParaRPr lang="fi-FI" dirty="0"/>
          </a:p>
          <a:p>
            <a:pPr lvl="0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143CC-C2AA-4385-B108-D81D5D098FC9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7.2.2024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15DB-8468-DA4F-98B9-DC37122F7E4C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6" name="Sisällön paikkamerkki 15"/>
          <p:cNvPicPr>
            <a:picLocks noGrp="1" noChangeAspect="1"/>
          </p:cNvPicPr>
          <p:nvPr>
            <p:ph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1690198"/>
            <a:ext cx="4589118" cy="3683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A423EA5-35D8-C9F6-D565-62EE8828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414" y="6169973"/>
            <a:ext cx="2310584" cy="512108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318FB245-7EC3-7BCC-C35F-91A671ED4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940" y="6139490"/>
            <a:ext cx="2450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8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DC07FC-5599-4D40-8411-74711A11E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endParaRPr lang="fi-FI" sz="36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2F6E3C-D972-4E5E-B5D5-4388D0431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9" y="1782981"/>
            <a:ext cx="4008384" cy="4393982"/>
          </a:xfrm>
        </p:spPr>
        <p:txBody>
          <a:bodyPr>
            <a:normAutofit/>
          </a:bodyPr>
          <a:lstStyle/>
          <a:p>
            <a:r>
              <a:rPr lang="fi-FI" sz="2000" dirty="0"/>
              <a:t>Riikka Niemi, avopalveluyksikkö Nuppu</a:t>
            </a:r>
          </a:p>
          <a:p>
            <a:r>
              <a:rPr lang="fi-FI" sz="2000" dirty="0"/>
              <a:t>Marjaana Kosma, päiväryhmä Untuva</a:t>
            </a:r>
          </a:p>
          <a:p>
            <a:r>
              <a:rPr lang="fi-FI" sz="2000" dirty="0"/>
              <a:t>Kirsi Telkkinen, varhaisen tuen perhetyö </a:t>
            </a:r>
            <a:r>
              <a:rPr lang="fi-FI" sz="2000" dirty="0" err="1"/>
              <a:t>Kymenhva</a:t>
            </a:r>
            <a:endParaRPr lang="fi-FI" sz="2000" dirty="0"/>
          </a:p>
          <a:p>
            <a:r>
              <a:rPr lang="fi-FI" sz="2000" dirty="0"/>
              <a:t>Jori Lindholm, isä</a:t>
            </a:r>
          </a:p>
          <a:p>
            <a:pPr marL="0" indent="0">
              <a:buNone/>
            </a:pPr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Kuva 3">
            <a:extLst>
              <a:ext uri="{FF2B5EF4-FFF2-40B4-BE49-F238E27FC236}">
                <a16:creationId xmlns:a16="http://schemas.microsoft.com/office/drawing/2014/main" id="{82B85936-DE58-431E-A43C-7BE4FB58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547" y="2083386"/>
            <a:ext cx="4008384" cy="22446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11536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Tukea mielialan haasteisiin</a:t>
            </a:r>
          </a:p>
        </p:txBody>
      </p:sp>
      <p:sp>
        <p:nvSpPr>
          <p:cNvPr id="26" name="Kuvan paikkamerkki 25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i-FI" b="1" dirty="0" err="1"/>
              <a:t>Miepähoitaja</a:t>
            </a:r>
            <a:r>
              <a:rPr lang="fi-FI" b="1" dirty="0"/>
              <a:t>: </a:t>
            </a:r>
            <a:r>
              <a:rPr lang="fi-FI" dirty="0"/>
              <a:t>lyhytkestoinen työskentely (1-10krt) </a:t>
            </a:r>
          </a:p>
          <a:p>
            <a:r>
              <a:rPr lang="fi-FI" b="1" dirty="0"/>
              <a:t>Äimä ry </a:t>
            </a:r>
            <a:r>
              <a:rPr lang="fi-FI" dirty="0"/>
              <a:t>(äidit irti synnytysmasennuksesta)</a:t>
            </a:r>
          </a:p>
          <a:p>
            <a:r>
              <a:rPr lang="fi-FI" b="1" dirty="0"/>
              <a:t>Masi: </a:t>
            </a:r>
            <a:r>
              <a:rPr lang="fi-FI" dirty="0"/>
              <a:t>Apua isille masennusoireisiin, puhelin ja sähköpostineuvonta, yksilötapaamisia, ohjatut vertaisryhmät, verkkoauttaminen</a:t>
            </a:r>
          </a:p>
          <a:p>
            <a:endParaRPr lang="fi-FI" dirty="0"/>
          </a:p>
          <a:p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5143CC-C2AA-4385-B108-D81D5D098FC9}" type="datetime1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7.2.2024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AF15DB-8468-DA4F-98B9-DC37122F7E4C}" type="slidenum">
              <a:rPr kumimoji="0" lang="fi-FI" sz="1100" b="0" i="0" u="none" strike="noStrike" kern="1200" cap="none" spc="0" normalizeH="0" baseline="0" noProof="0" smtClean="0">
                <a:ln>
                  <a:noFill/>
                </a:ln>
                <a:solidFill>
                  <a:srgbClr val="398BA2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i-FI" sz="1100" b="0" i="0" u="none" strike="noStrike" kern="1200" cap="none" spc="0" normalizeH="0" baseline="0" noProof="0">
              <a:ln>
                <a:noFill/>
              </a:ln>
              <a:solidFill>
                <a:srgbClr val="398BA2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5" name="Sisällön paikkamerkki 24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27" y="1839149"/>
            <a:ext cx="4042063" cy="2747729"/>
          </a:xfr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8982F7F5-D0CF-93BE-D723-7DEEAED1C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5091" y="6169973"/>
            <a:ext cx="2310584" cy="512108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CDD8CE62-1108-B8CE-26F4-620886587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36" y="6154731"/>
            <a:ext cx="2450804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14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Nukkuva vauva">
            <a:extLst>
              <a:ext uri="{FF2B5EF4-FFF2-40B4-BE49-F238E27FC236}">
                <a16:creationId xmlns:a16="http://schemas.microsoft.com/office/drawing/2014/main" id="{79AB796F-AC46-4E03-8E79-05F08586DF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4" r="225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5F3FEAA-C189-489C-A541-E772457E2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fi-FI" sz="3700">
                <a:cs typeface="Calibri Light"/>
              </a:rPr>
              <a:t>Kiitos mielenkiinnosta ja hyvää odotusta!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525C08A-8862-4E1B-AC1D-7DE444207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Vastaathan palautekyselyyn!</a:t>
            </a:r>
          </a:p>
        </p:txBody>
      </p:sp>
    </p:spTree>
    <p:extLst>
      <p:ext uri="{BB962C8B-B14F-4D97-AF65-F5344CB8AC3E}">
        <p14:creationId xmlns:p14="http://schemas.microsoft.com/office/powerpoint/2010/main" val="3038435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A64A9B-D3B5-44E9-AB0A-4319AC97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Millaisia ajatuksia ja tunteita odotus sinussa herättää?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A859228-C678-4139-B97F-361DE171B0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dirty="0"/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62318C3-24A5-45DA-B388-8E079ACC99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3F79657-584E-4C41-A1C0-47784C0AB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376" y="1557201"/>
            <a:ext cx="5080941" cy="284655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4BE864E-A9CC-43AF-8F79-943805EE7C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24" y="2819401"/>
            <a:ext cx="5290676" cy="29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58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80" name="Freeform: Shape 70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72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73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Freeform: Shape 74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EDB631B9-8525-442B-A8DC-51AFD5059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Raskaana ollessa tunteet koetaan voimakkaammin</a:t>
            </a:r>
          </a:p>
        </p:txBody>
      </p:sp>
      <p:sp>
        <p:nvSpPr>
          <p:cNvPr id="61" name="Tekstin paikkamerkki 3">
            <a:extLst>
              <a:ext uri="{FF2B5EF4-FFF2-40B4-BE49-F238E27FC236}">
                <a16:creationId xmlns:a16="http://schemas.microsoft.com/office/drawing/2014/main" id="{522CED4F-EFCE-4A3F-9BA3-40C05041815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sz="2400" dirty="0" err="1">
                <a:solidFill>
                  <a:schemeClr val="tx2"/>
                </a:solidFill>
              </a:rPr>
              <a:t>Syyllisyys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Stressi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Ilo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tx2"/>
                </a:solidFill>
              </a:rPr>
              <a:t>Onni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Odotuksen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tunne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Suru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Empatia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Vihaisuus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Sisäinen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rauha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Ahdistus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Epävarmuus</a:t>
            </a:r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 err="1">
                <a:solidFill>
                  <a:schemeClr val="tx2"/>
                </a:solidFill>
              </a:rPr>
              <a:t>Tylsistyminen</a:t>
            </a:r>
            <a:endParaRPr lang="en-US" sz="2400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317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A169936-23F5-4E3C-B996-7288FFA6C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 fontScale="90000"/>
          </a:bodyPr>
          <a:lstStyle/>
          <a:p>
            <a:r>
              <a:rPr lang="fi-FI" sz="3700"/>
              <a:t>Ensimmäinen kolmannes </a:t>
            </a:r>
            <a:r>
              <a:rPr lang="fi-FI" sz="3700" dirty="0"/>
              <a:t>(raskausviikot 1-12)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E03EF5-42AD-4BE2-8DFE-342B3A506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fontAlgn="base"/>
            <a:r>
              <a:rPr lang="fi-FI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Raskaustesti plussaa, Jipp</a:t>
            </a:r>
            <a:r>
              <a:rPr lang="fi-FI" sz="2000">
                <a:latin typeface="Calibri" panose="020F0502020204030204" pitchFamily="34" charset="0"/>
                <a:ea typeface="Times New Roman" panose="02020603050405020304" pitchFamily="18" charset="0"/>
              </a:rPr>
              <a:t>ii vai Apua!</a:t>
            </a:r>
            <a:endParaRPr lang="fi-FI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Elämänmuutos monella tasolla</a:t>
            </a:r>
            <a:endParaRPr lang="fi-FI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fi-FI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askausoireet</a:t>
            </a:r>
            <a:endParaRPr lang="fi-FI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fi-FI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askaushormonit</a:t>
            </a:r>
          </a:p>
          <a:p>
            <a:pPr marL="0" indent="0" fontAlgn="base">
              <a:buNone/>
            </a:pPr>
            <a:r>
              <a:rPr lang="fi-FI" sz="20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(mm. oksitosiini, prolaktiini, endorfiinit) </a:t>
            </a:r>
            <a:endParaRPr lang="fi-FI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2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Raskausaika | Helsingin kaupunki">
            <a:extLst>
              <a:ext uri="{FF2B5EF4-FFF2-40B4-BE49-F238E27FC236}">
                <a16:creationId xmlns:a16="http://schemas.microsoft.com/office/drawing/2014/main" id="{7B20C739-24A4-407F-BAD8-BE931031AE4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-2" b="-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2831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C81FCCC-8389-46CA-8761-A210135DD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i-FI" sz="3700"/>
              <a:t>Toinen kolmannes (raskausviikot 13 – 28)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8D4A7CA-4078-4E62-BD5B-5001C4600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fontAlgn="base">
              <a:buClr>
                <a:srgbClr val="87B74D"/>
              </a:buClr>
            </a:pP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Raskaus konkretisoituu</a:t>
            </a:r>
            <a:endParaRPr lang="fi-F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Clr>
                <a:srgbClr val="87B74D"/>
              </a:buClr>
            </a:pP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Kehon muutokset</a:t>
            </a:r>
            <a:endParaRPr lang="fi-F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Clr>
                <a:srgbClr val="87B74D"/>
              </a:buClr>
            </a:pPr>
            <a:r>
              <a:rPr lang="fi-FI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ieli herkistyy </a:t>
            </a:r>
            <a:endParaRPr lang="fi-F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Clr>
                <a:srgbClr val="87B74D"/>
              </a:buClr>
            </a:pP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Millainen lapsuus minulla oli? </a:t>
            </a:r>
            <a:endParaRPr lang="fi-F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buClr>
                <a:srgbClr val="87B74D"/>
              </a:buClr>
            </a:pPr>
            <a:r>
              <a:rPr lang="fi-FI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Millainen vanhempi haluan olla? </a:t>
            </a:r>
            <a:endParaRPr lang="fi-FI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Clr>
                <a:srgbClr val="87B74D"/>
              </a:buClr>
            </a:pPr>
            <a:endParaRPr lang="fi-FI" sz="20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Hilarious Memes That Sum Up Pregnancy">
            <a:extLst>
              <a:ext uri="{FF2B5EF4-FFF2-40B4-BE49-F238E27FC236}">
                <a16:creationId xmlns:a16="http://schemas.microsoft.com/office/drawing/2014/main" id="{9E68602C-3837-421D-85B8-C374FFDBFEC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r="2549" b="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25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CCF0ACF-618E-414D-AF24-661F8F8C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fi-FI" sz="4100">
                <a:solidFill>
                  <a:srgbClr val="000000"/>
                </a:solidFill>
              </a:rPr>
              <a:t>Viimeinen kolmannes (raskausviikot 29-40+)</a:t>
            </a:r>
          </a:p>
        </p:txBody>
      </p:sp>
      <p:sp>
        <p:nvSpPr>
          <p:cNvPr id="15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Kuva 5" descr="Kuva, joka sisältää kohteen henkilö, vauva, sisä, taapero&#10;&#10;Kuvaus luotu automaattisesti">
            <a:extLst>
              <a:ext uri="{FF2B5EF4-FFF2-40B4-BE49-F238E27FC236}">
                <a16:creationId xmlns:a16="http://schemas.microsoft.com/office/drawing/2014/main" id="{3556D4E2-9AF9-4EF6-8AF2-9055C44B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6009"/>
          <a:stretch/>
        </p:blipFill>
        <p:spPr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80171CD-A490-41D1-B242-A4D650E4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Oma ja vauvan vointi</a:t>
            </a:r>
          </a:p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lang="fi-FI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ynnytys</a:t>
            </a:r>
          </a:p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Odotukset ja toiveet (vauva, imetys, perhe-elämä)</a:t>
            </a:r>
            <a:endParaRPr lang="fi-FI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Mielikuvat lapsesta </a:t>
            </a:r>
            <a:endParaRPr lang="fi-FI" sz="200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2000">
              <a:solidFill>
                <a:srgbClr val="000000"/>
              </a:solidFill>
            </a:endParaRPr>
          </a:p>
        </p:txBody>
      </p:sp>
      <p:sp>
        <p:nvSpPr>
          <p:cNvPr id="17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Kuva 3" descr="C:\Users\00010211\AppData\Local\Microsoft\Windows\INetCache\Content.MSO\9948793A.tmp">
            <a:extLst>
              <a:ext uri="{FF2B5EF4-FFF2-40B4-BE49-F238E27FC236}">
                <a16:creationId xmlns:a16="http://schemas.microsoft.com/office/drawing/2014/main" id="{284718CB-0ED4-45AB-98A2-BF5850F05279}"/>
              </a:ext>
            </a:extLst>
          </p:cNvPr>
          <p:cNvPicPr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" r="1" b="18847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846681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Äiti, Isä ja Pyhä parisuhde | Vanhemmuus | yle.fi">
            <a:extLst>
              <a:ext uri="{FF2B5EF4-FFF2-40B4-BE49-F238E27FC236}">
                <a16:creationId xmlns:a16="http://schemas.microsoft.com/office/drawing/2014/main" id="{E1110645-4E1E-4FBC-8646-4A9A803DC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6" r="26199"/>
          <a:stretch/>
        </p:blipFill>
        <p:spPr bwMode="auto">
          <a:xfrm>
            <a:off x="5797543" y="10"/>
            <a:ext cx="639415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73CA757-0458-4E85-BB00-8B952FA3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fi-FI">
                <a:solidFill>
                  <a:srgbClr val="000000"/>
                </a:solidFill>
              </a:rPr>
              <a:t>Parisuhde raskausaikana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8A5D62-54FF-4CB4-9924-C2CA9E7F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Ä</a:t>
            </a:r>
            <a:r>
              <a:rPr lang="fi-FI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idiksi ja isäksi eri tahtiin? </a:t>
            </a:r>
            <a:endParaRPr lang="fi-FI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</a:t>
            </a:r>
            <a:r>
              <a:rPr lang="fi-FI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iten ymmärrän ja tuen puolisoani? </a:t>
            </a:r>
            <a:endParaRPr lang="fi-FI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Perheen t</a:t>
            </a:r>
            <a:r>
              <a:rPr lang="fi-FI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yönjako </a:t>
            </a:r>
            <a:endParaRPr lang="fi-FI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fi-FI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ellyys ja läheisyys </a:t>
            </a:r>
            <a:endParaRPr lang="fi-FI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fi-FI" sz="20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H</a:t>
            </a:r>
            <a:r>
              <a:rPr lang="fi-FI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alujen kohtaaminen </a:t>
            </a:r>
            <a:endParaRPr lang="fi-FI" sz="20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fi-FI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9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tsikko 5">
            <a:extLst>
              <a:ext uri="{FF2B5EF4-FFF2-40B4-BE49-F238E27FC236}">
                <a16:creationId xmlns:a16="http://schemas.microsoft.com/office/drawing/2014/main" id="{BCD3CBB3-8504-4D36-96AC-B52497CC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5"/>
            <a:ext cx="10905066" cy="6503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Isyys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3811E825-7E94-498B-9C36-A9B811B0B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469" y="1276350"/>
            <a:ext cx="4008384" cy="4900613"/>
          </a:xfrm>
        </p:spPr>
        <p:txBody>
          <a:bodyPr vert="horz" lIns="91440" tIns="45720" rIns="91440" bIns="45720" rtlCol="0">
            <a:normAutofit/>
          </a:bodyPr>
          <a:lstStyle/>
          <a:p>
            <a:pPr fontAlgn="base"/>
            <a:r>
              <a:rPr lang="en-US" sz="2400" dirty="0" err="1">
                <a:effectLst/>
              </a:rPr>
              <a:t>Elämänmuutos</a:t>
            </a:r>
            <a:endParaRPr lang="en-US" sz="2400" dirty="0">
              <a:effectLst/>
            </a:endParaRPr>
          </a:p>
          <a:p>
            <a:pPr fontAlgn="base"/>
            <a:r>
              <a:rPr lang="en-US" sz="2400" dirty="0">
                <a:effectLst/>
              </a:rPr>
              <a:t>Omat ja </a:t>
            </a:r>
            <a:r>
              <a:rPr lang="en-US" sz="2400" dirty="0" err="1">
                <a:effectLst/>
              </a:rPr>
              <a:t>puolison</a:t>
            </a:r>
            <a:r>
              <a:rPr lang="en-US" sz="2400" dirty="0">
                <a:effectLst/>
              </a:rPr>
              <a:t> </a:t>
            </a:r>
            <a:r>
              <a:rPr lang="en-US" sz="2400" dirty="0" err="1">
                <a:effectLst/>
              </a:rPr>
              <a:t>odotukset</a:t>
            </a:r>
            <a:endParaRPr lang="en-US" sz="2400" dirty="0">
              <a:effectLst/>
            </a:endParaRPr>
          </a:p>
          <a:p>
            <a:pPr fontAlgn="base"/>
            <a:r>
              <a:rPr lang="en-US" sz="2400" dirty="0" err="1"/>
              <a:t>Työn</a:t>
            </a:r>
            <a:r>
              <a:rPr lang="en-US" sz="2400" dirty="0"/>
              <a:t> ja </a:t>
            </a:r>
            <a:r>
              <a:rPr lang="en-US" sz="2400" dirty="0" err="1"/>
              <a:t>perhe-elämän</a:t>
            </a:r>
            <a:r>
              <a:rPr lang="en-US" sz="2400" dirty="0"/>
              <a:t> </a:t>
            </a:r>
            <a:r>
              <a:rPr lang="en-US" sz="2400" dirty="0" err="1"/>
              <a:t>yhteensovittaminen</a:t>
            </a:r>
            <a:endParaRPr lang="en-US" sz="2400" dirty="0"/>
          </a:p>
          <a:p>
            <a:pPr fontAlgn="base"/>
            <a:r>
              <a:rPr lang="en-US" sz="2400" dirty="0"/>
              <a:t>Oma </a:t>
            </a:r>
            <a:r>
              <a:rPr lang="en-US" sz="2400" dirty="0" err="1"/>
              <a:t>hyvinvointi</a:t>
            </a:r>
            <a:endParaRPr lang="en-US" sz="2400" dirty="0"/>
          </a:p>
          <a:p>
            <a:pPr fontAlgn="base"/>
            <a:r>
              <a:rPr lang="en-US" sz="2400" dirty="0" err="1"/>
              <a:t>Isyyteen</a:t>
            </a:r>
            <a:r>
              <a:rPr lang="en-US" sz="2400" dirty="0"/>
              <a:t> </a:t>
            </a:r>
            <a:r>
              <a:rPr lang="en-US" sz="2400" dirty="0" err="1"/>
              <a:t>sitoutuminen</a:t>
            </a:r>
            <a:endParaRPr lang="en-US" sz="2400" dirty="0"/>
          </a:p>
          <a:p>
            <a:pPr fontAlgn="base"/>
            <a:endParaRPr lang="en-US" sz="2400" dirty="0"/>
          </a:p>
          <a:p>
            <a:pPr marL="0" indent="0" fontAlgn="base">
              <a:buNone/>
            </a:pPr>
            <a:r>
              <a:rPr lang="en-US" sz="2400" dirty="0"/>
              <a:t>“</a:t>
            </a:r>
            <a:r>
              <a:rPr lang="en-US" sz="2400" dirty="0" err="1"/>
              <a:t>Muista</a:t>
            </a:r>
            <a:r>
              <a:rPr lang="en-US" sz="2400" dirty="0"/>
              <a:t> </a:t>
            </a:r>
            <a:r>
              <a:rPr lang="en-US" sz="2400" dirty="0" err="1"/>
              <a:t>nuuhkia</a:t>
            </a:r>
            <a:r>
              <a:rPr lang="en-US" sz="2400" dirty="0"/>
              <a:t> ja </a:t>
            </a:r>
            <a:r>
              <a:rPr lang="en-US" sz="2400" dirty="0" err="1"/>
              <a:t>köllötellä</a:t>
            </a:r>
            <a:r>
              <a:rPr lang="en-US" sz="2400" dirty="0"/>
              <a:t> </a:t>
            </a:r>
            <a:r>
              <a:rPr lang="en-US" sz="2400" dirty="0" err="1"/>
              <a:t>niiden</a:t>
            </a:r>
            <a:r>
              <a:rPr lang="en-US" sz="2400" dirty="0"/>
              <a:t> </a:t>
            </a:r>
            <a:r>
              <a:rPr lang="en-US" sz="2400" dirty="0" err="1"/>
              <a:t>kanssa</a:t>
            </a:r>
            <a:r>
              <a:rPr lang="en-US" sz="2400" dirty="0"/>
              <a:t>, </a:t>
            </a:r>
            <a:r>
              <a:rPr lang="en-US" sz="2400" dirty="0" err="1"/>
              <a:t>ota</a:t>
            </a:r>
            <a:r>
              <a:rPr lang="en-US" sz="2400" dirty="0"/>
              <a:t> </a:t>
            </a:r>
            <a:r>
              <a:rPr lang="en-US" sz="2400" dirty="0" err="1"/>
              <a:t>omiksi</a:t>
            </a:r>
            <a:r>
              <a:rPr lang="en-US" sz="2400" dirty="0"/>
              <a:t>, </a:t>
            </a:r>
            <a:r>
              <a:rPr lang="en-US" sz="2400" dirty="0" err="1"/>
              <a:t>äläkä</a:t>
            </a:r>
            <a:r>
              <a:rPr lang="en-US" sz="2400" dirty="0"/>
              <a:t> </a:t>
            </a:r>
            <a:r>
              <a:rPr lang="en-US" sz="2400" dirty="0" err="1"/>
              <a:t>hylkää</a:t>
            </a:r>
            <a:r>
              <a:rPr lang="en-US" sz="2400" dirty="0"/>
              <a:t>”</a:t>
            </a:r>
          </a:p>
          <a:p>
            <a:pPr fontAlgn="base"/>
            <a:endParaRPr lang="en-US" sz="2400" dirty="0"/>
          </a:p>
          <a:p>
            <a:pPr marL="0" indent="0" fontAlgn="base">
              <a:buNone/>
            </a:pPr>
            <a:endParaRPr lang="en-US" sz="1700" dirty="0">
              <a:effectLst/>
            </a:endParaRPr>
          </a:p>
          <a:p>
            <a:pPr marL="0" fontAlgn="base"/>
            <a:endParaRPr lang="en-US" sz="1700" dirty="0">
              <a:effectLst/>
            </a:endParaRPr>
          </a:p>
          <a:p>
            <a:pPr fontAlgn="base"/>
            <a:endParaRPr lang="en-US" sz="1700" dirty="0"/>
          </a:p>
          <a:p>
            <a:pPr marL="0" fontAlgn="base"/>
            <a:endParaRPr lang="en-US" sz="17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5BC06300-B1B4-4BAA-9006-FCDD99B809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6591300" y="2173945"/>
            <a:ext cx="4957232" cy="2838015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41998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ymenhva-2022">
  <a:themeElements>
    <a:clrScheme name="KymenHVA">
      <a:dk1>
        <a:srgbClr val="1E1E1E"/>
      </a:dk1>
      <a:lt1>
        <a:sysClr val="window" lastClr="FFFFFF"/>
      </a:lt1>
      <a:dk2>
        <a:srgbClr val="144C5B"/>
      </a:dk2>
      <a:lt2>
        <a:srgbClr val="E9E9E9"/>
      </a:lt2>
      <a:accent1>
        <a:srgbClr val="398BA2"/>
      </a:accent1>
      <a:accent2>
        <a:srgbClr val="FAB233"/>
      </a:accent2>
      <a:accent3>
        <a:srgbClr val="28B9CE"/>
      </a:accent3>
      <a:accent4>
        <a:srgbClr val="144C5B"/>
      </a:accent4>
      <a:accent5>
        <a:srgbClr val="FACC7D"/>
      </a:accent5>
      <a:accent6>
        <a:srgbClr val="4BCB72"/>
      </a:accent6>
      <a:hlink>
        <a:srgbClr val="009ED4"/>
      </a:hlink>
      <a:folHlink>
        <a:srgbClr val="7F7874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sitys1" id="{D8114509-B409-41AD-9ACC-807A05CF1500}" vid="{C9F4672F-F79B-4DC7-8C01-B31BF6CA6DC7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c31ff3e-58e2-4bdf-943e-ad4930c991de" xsi:nil="true"/>
    <lcf76f155ced4ddcb4097134ff3c332f xmlns="75efeb09-1bff-4bb5-b863-1001c86d823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7A74B3E11919A46A212D479D89458FD" ma:contentTypeVersion="17" ma:contentTypeDescription="Luo uusi asiakirja." ma:contentTypeScope="" ma:versionID="fba03ac5fa8ac17cb14ffb167895e1ee">
  <xsd:schema xmlns:xsd="http://www.w3.org/2001/XMLSchema" xmlns:xs="http://www.w3.org/2001/XMLSchema" xmlns:p="http://schemas.microsoft.com/office/2006/metadata/properties" xmlns:ns2="8c31ff3e-58e2-4bdf-943e-ad4930c991de" xmlns:ns3="75efeb09-1bff-4bb5-b863-1001c86d8231" targetNamespace="http://schemas.microsoft.com/office/2006/metadata/properties" ma:root="true" ma:fieldsID="f1d4869996ce310fc69dd0b64be534b9" ns2:_="" ns3:_="">
    <xsd:import namespace="8c31ff3e-58e2-4bdf-943e-ad4930c991de"/>
    <xsd:import namespace="75efeb09-1bff-4bb5-b863-1001c86d823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1ff3e-58e2-4bdf-943e-ad4930c991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7492c4b-f4be-455c-b6e3-e53773d005ab}" ma:internalName="TaxCatchAll" ma:showField="CatchAllData" ma:web="8c31ff3e-58e2-4bdf-943e-ad4930c991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efeb09-1bff-4bb5-b863-1001c86d8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e9daa458-2570-4812-a68b-c8299ddd61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DBBC48-EF2A-44ED-A6CB-2337D7F05E5A}">
  <ds:schemaRefs>
    <ds:schemaRef ds:uri="http://schemas.microsoft.com/office/infopath/2007/PartnerControls"/>
    <ds:schemaRef ds:uri="http://www.w3.org/XML/1998/namespace"/>
    <ds:schemaRef ds:uri="http://purl.org/dc/elements/1.1/"/>
    <ds:schemaRef ds:uri="http://purl.org/dc/terms/"/>
    <ds:schemaRef ds:uri="8c31ff3e-58e2-4bdf-943e-ad4930c991de"/>
    <ds:schemaRef ds:uri="75efeb09-1bff-4bb5-b863-1001c86d8231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F236A04-93CF-4B81-BADF-022B4254E8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31ff3e-58e2-4bdf-943e-ad4930c991de"/>
    <ds:schemaRef ds:uri="75efeb09-1bff-4bb5-b863-1001c86d82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34BBD2-CFF2-4B62-BEEC-52AEEF9F31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762</Words>
  <Application>Microsoft Office PowerPoint</Application>
  <PresentationFormat>Laajakuva</PresentationFormat>
  <Paragraphs>157</Paragraphs>
  <Slides>21</Slides>
  <Notes>13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Segoe UI Semibold</vt:lpstr>
      <vt:lpstr>Times New Roman</vt:lpstr>
      <vt:lpstr>Office-teema</vt:lpstr>
      <vt:lpstr>Kymenhva-2022</vt:lpstr>
      <vt:lpstr>Tunteiden vuoristorata</vt:lpstr>
      <vt:lpstr>PowerPoint-esitys</vt:lpstr>
      <vt:lpstr>Millaisia ajatuksia ja tunteita odotus sinussa herättää?</vt:lpstr>
      <vt:lpstr>Raskaana ollessa tunteet koetaan voimakkaammin</vt:lpstr>
      <vt:lpstr>Ensimmäinen kolmannes (raskausviikot 1-12)</vt:lpstr>
      <vt:lpstr>Toinen kolmannes (raskausviikot 13 – 28)</vt:lpstr>
      <vt:lpstr>Viimeinen kolmannes (raskausviikot 29-40+)</vt:lpstr>
      <vt:lpstr>Parisuhde raskausaikana</vt:lpstr>
      <vt:lpstr>Isyys</vt:lpstr>
      <vt:lpstr>Isien masennus voi ilmetä…</vt:lpstr>
      <vt:lpstr>Babyblues</vt:lpstr>
      <vt:lpstr>Jos babyblues jää soimaan…</vt:lpstr>
      <vt:lpstr>Raskauteen liittyvä ahdistuneisuus </vt:lpstr>
      <vt:lpstr>Mitkä asiat tuovat sinulle iloa ja hyvinvointia?</vt:lpstr>
      <vt:lpstr>Apua ja tukea on saatavilla</vt:lpstr>
      <vt:lpstr>Toimintaa ja vertaistukea</vt:lpstr>
      <vt:lpstr>Apua ja tukea</vt:lpstr>
      <vt:lpstr>Tukea verkkopalveluissa</vt:lpstr>
      <vt:lpstr>Kotiin vietävät palvelut</vt:lpstr>
      <vt:lpstr>Tukea mielialan haasteisiin</vt:lpstr>
      <vt:lpstr>Kiitos mielenkiinnosta ja hyvää odotusta!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Odotus; tunteiden vuorostorataa</dc:title>
  <dc:creator>Marjaana Kosma</dc:creator>
  <cp:lastModifiedBy>Marjaana Kosma</cp:lastModifiedBy>
  <cp:revision>57</cp:revision>
  <cp:lastPrinted>2021-09-22T11:39:31Z</cp:lastPrinted>
  <dcterms:created xsi:type="dcterms:W3CDTF">2021-03-15T08:57:12Z</dcterms:created>
  <dcterms:modified xsi:type="dcterms:W3CDTF">2024-02-07T06:58:50Z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0x010100B7A74B3E11919A46A212D479D89458FD</vt:lpwstr>
  </property>
</Properties>
</file>