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452" r:id="rId1"/>
  </p:sldMasterIdLst>
  <p:handoutMasterIdLst>
    <p:handoutMasterId r:id="rId14"/>
  </p:handoutMasterIdLst>
  <p:sldIdLst>
    <p:sldId id="256" r:id="rId2"/>
    <p:sldId id="287" r:id="rId3"/>
    <p:sldId id="262" r:id="rId4"/>
    <p:sldId id="274" r:id="rId5"/>
    <p:sldId id="276" r:id="rId6"/>
    <p:sldId id="277" r:id="rId7"/>
    <p:sldId id="278" r:id="rId8"/>
    <p:sldId id="279" r:id="rId9"/>
    <p:sldId id="280" r:id="rId10"/>
    <p:sldId id="282" r:id="rId11"/>
    <p:sldId id="284" r:id="rId12"/>
    <p:sldId id="285" r:id="rId13"/>
  </p:sldIdLst>
  <p:sldSz cx="9144000" cy="6858000" type="screen4x3"/>
  <p:notesSz cx="6797675" cy="9926638"/>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7" d="100"/>
          <a:sy n="77" d="100"/>
        </p:scale>
        <p:origin x="-126" y="1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fi-FI"/>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31DD6AFA-9E41-4B0E-9CDB-AA7711E56127}" type="datetimeFigureOut">
              <a:rPr lang="fi-FI" smtClean="0"/>
              <a:pPr/>
              <a:t>21.11.2011</a:t>
            </a:fld>
            <a:endParaRPr lang="fi-FI"/>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fi-FI"/>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1200DBAB-ACEF-40D5-8D49-1372F29B2B78}" type="slidenum">
              <a:rPr lang="fi-FI" smtClean="0"/>
              <a:pPr/>
              <a:t>‹#›</a:t>
            </a:fld>
            <a:endParaRPr lang="fi-FI"/>
          </a:p>
        </p:txBody>
      </p:sp>
    </p:spTree>
    <p:extLst>
      <p:ext uri="{BB962C8B-B14F-4D97-AF65-F5344CB8AC3E}">
        <p14:creationId xmlns:p14="http://schemas.microsoft.com/office/powerpoint/2010/main" val="17837536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52426" y="2895600"/>
            <a:ext cx="4572000" cy="1368798"/>
          </a:xfrm>
        </p:spPr>
        <p:txBody>
          <a:bodyPr>
            <a:normAutofit/>
          </a:bodyPr>
          <a:lstStyle>
            <a:lvl1pPr marL="0" indent="0" algn="l">
              <a:buNone/>
              <a:defRPr sz="2000" b="0" i="1" cap="none" spc="120"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5" name="Rectangle 14"/>
          <p:cNvSpPr/>
          <p:nvPr/>
        </p:nvSpPr>
        <p:spPr>
          <a:xfrm>
            <a:off x="0" y="4743451"/>
            <a:ext cx="9144000" cy="211455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p:cNvCxnSpPr/>
          <p:nvPr/>
        </p:nvCxnSpPr>
        <p:spPr>
          <a:xfrm>
            <a:off x="0" y="4714875"/>
            <a:ext cx="9144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Date Placeholder 21"/>
          <p:cNvSpPr>
            <a:spLocks noGrp="1"/>
          </p:cNvSpPr>
          <p:nvPr>
            <p:ph type="dt" sz="half" idx="10"/>
          </p:nvPr>
        </p:nvSpPr>
        <p:spPr/>
        <p:txBody>
          <a:bodyPr/>
          <a:lstStyle/>
          <a:p>
            <a:fld id="{48ABCAD8-70E6-47A6-A491-DD763EFE4885}" type="datetimeFigureOut">
              <a:rPr lang="fi-FI" smtClean="0"/>
              <a:pPr/>
              <a:t>21.11.2011</a:t>
            </a:fld>
            <a:endParaRPr lang="fi-FI"/>
          </a:p>
        </p:txBody>
      </p:sp>
      <p:sp>
        <p:nvSpPr>
          <p:cNvPr id="23" name="Slide Number Placeholder 22"/>
          <p:cNvSpPr>
            <a:spLocks noGrp="1"/>
          </p:cNvSpPr>
          <p:nvPr>
            <p:ph type="sldNum" sz="quarter" idx="11"/>
          </p:nvPr>
        </p:nvSpPr>
        <p:spPr/>
        <p:txBody>
          <a:bodyPr/>
          <a:lstStyle/>
          <a:p>
            <a:fld id="{B26EFD3A-0EF6-4333-95BF-BE54B1FCC678}" type="slidenum">
              <a:rPr lang="fi-FI" smtClean="0"/>
              <a:pPr/>
              <a:t>‹#›</a:t>
            </a:fld>
            <a:endParaRPr lang="fi-FI"/>
          </a:p>
        </p:txBody>
      </p:sp>
      <p:sp>
        <p:nvSpPr>
          <p:cNvPr id="24" name="Footer Placeholder 23"/>
          <p:cNvSpPr>
            <a:spLocks noGrp="1"/>
          </p:cNvSpPr>
          <p:nvPr>
            <p:ph type="ftr" sz="quarter" idx="12"/>
          </p:nvPr>
        </p:nvSpPr>
        <p:spPr/>
        <p:txBody>
          <a:bodyPr/>
          <a:lstStyle/>
          <a:p>
            <a:endParaRPr lang="fi-FI"/>
          </a:p>
        </p:txBody>
      </p:sp>
      <p:sp>
        <p:nvSpPr>
          <p:cNvPr id="12" name="Title 11"/>
          <p:cNvSpPr>
            <a:spLocks noGrp="1"/>
          </p:cNvSpPr>
          <p:nvPr>
            <p:ph type="title"/>
          </p:nvPr>
        </p:nvSpPr>
        <p:spPr>
          <a:xfrm>
            <a:off x="352426" y="457200"/>
            <a:ext cx="7680960" cy="2438399"/>
          </a:xfrm>
        </p:spPr>
        <p:txBody>
          <a:bodyPr>
            <a:normAutofit/>
          </a:bodyPr>
          <a:lstStyle>
            <a:lvl1pPr>
              <a:spcBef>
                <a:spcPts val="0"/>
              </a:spcBef>
              <a:defRPr kumimoji="0" lang="en-US" sz="6000" b="1" i="0" u="none" strike="noStrike" kern="1200" cap="none" spc="0" normalizeH="0" baseline="0" noProof="0" smtClean="0">
                <a:ln>
                  <a:noFill/>
                </a:ln>
                <a:gradFill>
                  <a:gsLst>
                    <a:gs pos="0">
                      <a:schemeClr val="tx1">
                        <a:alpha val="92000"/>
                      </a:schemeClr>
                    </a:gs>
                    <a:gs pos="45000">
                      <a:schemeClr val="tx1">
                        <a:alpha val="51000"/>
                      </a:schemeClr>
                    </a:gs>
                    <a:gs pos="100000">
                      <a:schemeClr val="tx1"/>
                    </a:gs>
                  </a:gsLst>
                  <a:lin ang="3600000" scaled="0"/>
                </a:gradFill>
                <a:effectLst/>
                <a:uLnTx/>
                <a:uFillTx/>
                <a:latin typeface="+mj-lt"/>
                <a:ea typeface="+mj-ea"/>
                <a:cs typeface="Tunga" pitchFamily="2"/>
              </a:defRPr>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ABCAD8-70E6-47A6-A491-DD763EFE4885}" type="datetimeFigureOut">
              <a:rPr lang="fi-FI" smtClean="0"/>
              <a:pPr/>
              <a:t>21.11.2011</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B26EFD3A-0EF6-4333-95BF-BE54B1FCC678}" type="slidenum">
              <a:rPr lang="fi-FI" smtClean="0"/>
              <a:pPr/>
              <a:t>‹#›</a:t>
            </a:fld>
            <a:endParaRPr lang="fi-FI"/>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ABCAD8-70E6-47A6-A491-DD763EFE4885}" type="datetimeFigureOut">
              <a:rPr lang="fi-FI" smtClean="0"/>
              <a:pPr/>
              <a:t>21.11.2011</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B26EFD3A-0EF6-4333-95BF-BE54B1FCC678}" type="slidenum">
              <a:rPr lang="fi-FI" smtClean="0"/>
              <a:pPr/>
              <a:t>‹#›</a:t>
            </a:fld>
            <a:endParaRPr lang="fi-FI"/>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Content Placeholder 30"/>
          <p:cNvSpPr>
            <a:spLocks noGrp="1"/>
          </p:cNvSpPr>
          <p:nvPr>
            <p:ph sz="quarter" idx="13"/>
          </p:nvPr>
        </p:nvSpPr>
        <p:spPr>
          <a:xfrm>
            <a:off x="352426" y="1463040"/>
            <a:ext cx="7680960" cy="472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Date Placeholder 11"/>
          <p:cNvSpPr>
            <a:spLocks noGrp="1"/>
          </p:cNvSpPr>
          <p:nvPr>
            <p:ph type="dt" sz="half" idx="14"/>
          </p:nvPr>
        </p:nvSpPr>
        <p:spPr/>
        <p:txBody>
          <a:bodyPr/>
          <a:lstStyle/>
          <a:p>
            <a:fld id="{48ABCAD8-70E6-47A6-A491-DD763EFE4885}" type="datetimeFigureOut">
              <a:rPr lang="fi-FI" smtClean="0"/>
              <a:pPr/>
              <a:t>21.11.2011</a:t>
            </a:fld>
            <a:endParaRPr lang="fi-FI"/>
          </a:p>
        </p:txBody>
      </p:sp>
      <p:sp>
        <p:nvSpPr>
          <p:cNvPr id="19" name="Slide Number Placeholder 18"/>
          <p:cNvSpPr>
            <a:spLocks noGrp="1"/>
          </p:cNvSpPr>
          <p:nvPr>
            <p:ph type="sldNum" sz="quarter" idx="15"/>
          </p:nvPr>
        </p:nvSpPr>
        <p:spPr/>
        <p:txBody>
          <a:bodyPr/>
          <a:lstStyle/>
          <a:p>
            <a:fld id="{B26EFD3A-0EF6-4333-95BF-BE54B1FCC678}" type="slidenum">
              <a:rPr lang="fi-FI" smtClean="0"/>
              <a:pPr/>
              <a:t>‹#›</a:t>
            </a:fld>
            <a:endParaRPr lang="fi-FI"/>
          </a:p>
        </p:txBody>
      </p:sp>
      <p:sp>
        <p:nvSpPr>
          <p:cNvPr id="21" name="Footer Placeholder 20"/>
          <p:cNvSpPr>
            <a:spLocks noGrp="1"/>
          </p:cNvSpPr>
          <p:nvPr>
            <p:ph type="ftr" sz="quarter" idx="16"/>
          </p:nvPr>
        </p:nvSpPr>
        <p:spPr/>
        <p:txBody>
          <a:bodyPr/>
          <a:lstStyle/>
          <a:p>
            <a:endParaRPr lang="fi-FI"/>
          </a:p>
        </p:txBody>
      </p:sp>
      <p:sp>
        <p:nvSpPr>
          <p:cNvPr id="8" name="Title 7"/>
          <p:cNvSpPr>
            <a:spLocks noGrp="1"/>
          </p:cNvSpPr>
          <p:nvPr>
            <p:ph type="title"/>
          </p:nvPr>
        </p:nvSpPr>
        <p:spPr/>
        <p:txBody>
          <a:bodyPr/>
          <a:lstStyle/>
          <a:p>
            <a:r>
              <a:rPr lang="en-US" smtClean="0"/>
              <a:t>Click to edit Master title style</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ubtitle 2"/>
          <p:cNvSpPr>
            <a:spLocks noGrp="1"/>
          </p:cNvSpPr>
          <p:nvPr>
            <p:ph type="subTitle" idx="1"/>
          </p:nvPr>
        </p:nvSpPr>
        <p:spPr>
          <a:xfrm>
            <a:off x="352426" y="4003302"/>
            <a:ext cx="4572000" cy="1178298"/>
          </a:xfrm>
        </p:spPr>
        <p:txBody>
          <a:bodyPr>
            <a:normAutofit/>
          </a:bodyPr>
          <a:lstStyle>
            <a:lvl1pPr marL="0" indent="0" algn="l">
              <a:buNone/>
              <a:defRPr sz="2000" b="0" i="1" cap="none" spc="120"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6" name="Date Placeholder 15"/>
          <p:cNvSpPr>
            <a:spLocks noGrp="1"/>
          </p:cNvSpPr>
          <p:nvPr>
            <p:ph type="dt" sz="half" idx="10"/>
          </p:nvPr>
        </p:nvSpPr>
        <p:spPr/>
        <p:txBody>
          <a:bodyPr/>
          <a:lstStyle/>
          <a:p>
            <a:fld id="{48ABCAD8-70E6-47A6-A491-DD763EFE4885}" type="datetimeFigureOut">
              <a:rPr lang="fi-FI" smtClean="0"/>
              <a:pPr/>
              <a:t>21.11.2011</a:t>
            </a:fld>
            <a:endParaRPr lang="fi-FI"/>
          </a:p>
        </p:txBody>
      </p:sp>
      <p:sp>
        <p:nvSpPr>
          <p:cNvPr id="20" name="Slide Number Placeholder 19"/>
          <p:cNvSpPr>
            <a:spLocks noGrp="1"/>
          </p:cNvSpPr>
          <p:nvPr>
            <p:ph type="sldNum" sz="quarter" idx="11"/>
          </p:nvPr>
        </p:nvSpPr>
        <p:spPr/>
        <p:txBody>
          <a:bodyPr/>
          <a:lstStyle/>
          <a:p>
            <a:fld id="{B26EFD3A-0EF6-4333-95BF-BE54B1FCC678}" type="slidenum">
              <a:rPr lang="fi-FI" smtClean="0"/>
              <a:pPr/>
              <a:t>‹#›</a:t>
            </a:fld>
            <a:endParaRPr lang="fi-FI"/>
          </a:p>
        </p:txBody>
      </p:sp>
      <p:sp>
        <p:nvSpPr>
          <p:cNvPr id="21" name="Footer Placeholder 20"/>
          <p:cNvSpPr>
            <a:spLocks noGrp="1"/>
          </p:cNvSpPr>
          <p:nvPr>
            <p:ph type="ftr" sz="quarter" idx="12"/>
          </p:nvPr>
        </p:nvSpPr>
        <p:spPr/>
        <p:txBody>
          <a:bodyPr/>
          <a:lstStyle/>
          <a:p>
            <a:endParaRPr lang="fi-FI"/>
          </a:p>
        </p:txBody>
      </p:sp>
      <p:sp>
        <p:nvSpPr>
          <p:cNvPr id="13" name="Rectangle 12"/>
          <p:cNvSpPr/>
          <p:nvPr/>
        </p:nvSpPr>
        <p:spPr>
          <a:xfrm>
            <a:off x="0" y="0"/>
            <a:ext cx="9144000" cy="182880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Connector 17"/>
          <p:cNvCxnSpPr/>
          <p:nvPr/>
        </p:nvCxnSpPr>
        <p:spPr>
          <a:xfrm>
            <a:off x="-4439" y="1828800"/>
            <a:ext cx="9144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Title 13"/>
          <p:cNvSpPr>
            <a:spLocks noGrp="1"/>
          </p:cNvSpPr>
          <p:nvPr>
            <p:ph type="title"/>
          </p:nvPr>
        </p:nvSpPr>
        <p:spPr>
          <a:xfrm>
            <a:off x="354366" y="1990078"/>
            <a:ext cx="8439912" cy="1984248"/>
          </a:xfrm>
        </p:spPr>
        <p:txBody>
          <a:bodyPr>
            <a:noAutofit/>
          </a:bodyPr>
          <a:lstStyle>
            <a:lvl1pPr>
              <a:defRPr kumimoji="0" lang="en-US" sz="6000" b="1" i="0" u="none" strike="noStrike" kern="1200" cap="none" spc="0" normalizeH="0" baseline="0" noProof="0" dirty="0" smtClean="0">
                <a:ln>
                  <a:noFill/>
                </a:ln>
                <a:gradFill>
                  <a:gsLst>
                    <a:gs pos="0">
                      <a:schemeClr val="tx1">
                        <a:alpha val="92000"/>
                      </a:schemeClr>
                    </a:gs>
                    <a:gs pos="45000">
                      <a:schemeClr val="tx1">
                        <a:alpha val="51000"/>
                      </a:schemeClr>
                    </a:gs>
                    <a:gs pos="100000">
                      <a:schemeClr val="tx1"/>
                    </a:gs>
                  </a:gsLst>
                  <a:lin ang="3600000" scaled="0"/>
                </a:gradFill>
                <a:effectLst/>
                <a:uLnTx/>
                <a:uFillTx/>
                <a:latin typeface="+mj-lt"/>
                <a:ea typeface="+mj-ea"/>
                <a:cs typeface="Tunga" pitchFamily="2"/>
              </a:defRPr>
            </a:lvl1pPr>
          </a:lstStyle>
          <a:p>
            <a:pPr marL="0" marR="0" lvl="0" indent="0" algn="l" defTabSz="914400" rtl="0" eaLnBrk="1" fontAlgn="auto" latinLnBrk="0" hangingPunct="1">
              <a:lnSpc>
                <a:spcPct val="100000"/>
              </a:lnSpc>
              <a:spcBef>
                <a:spcPts val="400"/>
              </a:spcBef>
              <a:spcAft>
                <a:spcPts val="0"/>
              </a:spcAft>
              <a:buClrTx/>
              <a:buSzTx/>
              <a:buFontTx/>
              <a:buNone/>
              <a:tabLst/>
              <a:defRPr/>
            </a:pPr>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Content Placeholder 11"/>
          <p:cNvSpPr>
            <a:spLocks noGrp="1"/>
          </p:cNvSpPr>
          <p:nvPr>
            <p:ph sz="quarter" idx="14"/>
          </p:nvPr>
        </p:nvSpPr>
        <p:spPr>
          <a:xfrm>
            <a:off x="4901184" y="1463040"/>
            <a:ext cx="3886200" cy="4288536"/>
          </a:xfrm>
        </p:spPr>
        <p:txBody>
          <a:bodyPr>
            <a:normAutofit/>
          </a:bodyPr>
          <a:lstStyle>
            <a:lvl1pPr>
              <a:defRPr sz="1600"/>
            </a:lvl1pPr>
            <a:lvl2pPr>
              <a:defRPr sz="16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8" name="Content Placeholder 30"/>
          <p:cNvSpPr>
            <a:spLocks noGrp="1"/>
          </p:cNvSpPr>
          <p:nvPr>
            <p:ph sz="quarter" idx="13"/>
          </p:nvPr>
        </p:nvSpPr>
        <p:spPr>
          <a:xfrm>
            <a:off x="352426" y="1463040"/>
            <a:ext cx="3886200" cy="4288536"/>
          </a:xfrm>
        </p:spPr>
        <p:txBody>
          <a:bodyPr>
            <a:normAutofit/>
          </a:bodyPr>
          <a:lstStyle>
            <a:lvl1pPr>
              <a:defRPr sz="1600"/>
            </a:lvl1pPr>
            <a:lvl2pPr>
              <a:defRPr sz="16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7" name="Title 26"/>
          <p:cNvSpPr>
            <a:spLocks noGrp="1"/>
          </p:cNvSpPr>
          <p:nvPr>
            <p:ph type="title"/>
          </p:nvPr>
        </p:nvSpPr>
        <p:spPr/>
        <p:txBody>
          <a:bodyPr/>
          <a:lstStyle/>
          <a:p>
            <a:r>
              <a:rPr lang="en-US" smtClean="0"/>
              <a:t>Click to edit Master title style</a:t>
            </a:r>
            <a:endParaRPr lang="en-US" dirty="0"/>
          </a:p>
        </p:txBody>
      </p:sp>
      <p:sp>
        <p:nvSpPr>
          <p:cNvPr id="20" name="Date Placeholder 19"/>
          <p:cNvSpPr>
            <a:spLocks noGrp="1"/>
          </p:cNvSpPr>
          <p:nvPr>
            <p:ph type="dt" sz="half" idx="15"/>
          </p:nvPr>
        </p:nvSpPr>
        <p:spPr/>
        <p:txBody>
          <a:bodyPr/>
          <a:lstStyle/>
          <a:p>
            <a:fld id="{48ABCAD8-70E6-47A6-A491-DD763EFE4885}" type="datetimeFigureOut">
              <a:rPr lang="fi-FI" smtClean="0"/>
              <a:pPr/>
              <a:t>21.11.2011</a:t>
            </a:fld>
            <a:endParaRPr lang="fi-FI"/>
          </a:p>
        </p:txBody>
      </p:sp>
      <p:sp>
        <p:nvSpPr>
          <p:cNvPr id="25" name="Slide Number Placeholder 24"/>
          <p:cNvSpPr>
            <a:spLocks noGrp="1"/>
          </p:cNvSpPr>
          <p:nvPr>
            <p:ph type="sldNum" sz="quarter" idx="16"/>
          </p:nvPr>
        </p:nvSpPr>
        <p:spPr/>
        <p:txBody>
          <a:bodyPr/>
          <a:lstStyle/>
          <a:p>
            <a:fld id="{B26EFD3A-0EF6-4333-95BF-BE54B1FCC678}" type="slidenum">
              <a:rPr lang="fi-FI" smtClean="0"/>
              <a:pPr/>
              <a:t>‹#›</a:t>
            </a:fld>
            <a:endParaRPr lang="fi-FI"/>
          </a:p>
        </p:txBody>
      </p:sp>
      <p:sp>
        <p:nvSpPr>
          <p:cNvPr id="26" name="Footer Placeholder 25"/>
          <p:cNvSpPr>
            <a:spLocks noGrp="1"/>
          </p:cNvSpPr>
          <p:nvPr>
            <p:ph type="ftr" sz="quarter" idx="17"/>
          </p:nvPr>
        </p:nvSpPr>
        <p:spPr/>
        <p:txBody>
          <a:bodyPr/>
          <a:lstStyle/>
          <a:p>
            <a:endParaRPr lang="fi-FI"/>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3" name="Rectangle 12"/>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 Placeholder 3"/>
          <p:cNvSpPr>
            <a:spLocks noGrp="1"/>
          </p:cNvSpPr>
          <p:nvPr>
            <p:ph type="body" sz="half" idx="2"/>
          </p:nvPr>
        </p:nvSpPr>
        <p:spPr>
          <a:xfrm>
            <a:off x="352426" y="1463040"/>
            <a:ext cx="3886200" cy="509587"/>
          </a:xfrm>
        </p:spPr>
        <p:txBody>
          <a:bodyPr>
            <a:normAutofit/>
          </a:bodyPr>
          <a:lstStyle>
            <a:lvl1pPr marL="0" indent="0">
              <a:buNone/>
              <a:defRPr sz="2000" b="0" i="1" spc="0" baseline="0">
                <a:solidFill>
                  <a:schemeClr val="tx1"/>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9" name="Text Placeholder 3"/>
          <p:cNvSpPr>
            <a:spLocks noGrp="1"/>
          </p:cNvSpPr>
          <p:nvPr>
            <p:ph type="body" sz="half" idx="15"/>
          </p:nvPr>
        </p:nvSpPr>
        <p:spPr>
          <a:xfrm>
            <a:off x="4900613" y="1463040"/>
            <a:ext cx="3886200" cy="509587"/>
          </a:xfrm>
        </p:spPr>
        <p:txBody>
          <a:bodyPr>
            <a:normAutofit/>
          </a:bodyPr>
          <a:lstStyle>
            <a:lvl1pPr marL="0" indent="0">
              <a:buNone/>
              <a:defRPr sz="2000" b="0" i="1" spc="0" baseline="0">
                <a:solidFill>
                  <a:schemeClr val="tx1"/>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Content Placeholder 11"/>
          <p:cNvSpPr>
            <a:spLocks noGrp="1"/>
          </p:cNvSpPr>
          <p:nvPr>
            <p:ph sz="quarter" idx="14"/>
          </p:nvPr>
        </p:nvSpPr>
        <p:spPr>
          <a:xfrm>
            <a:off x="4900613" y="2011680"/>
            <a:ext cx="3886200" cy="3736848"/>
          </a:xfrm>
        </p:spPr>
        <p:txBody>
          <a:bodyPr>
            <a:normAutofit/>
          </a:bodyPr>
          <a:lstStyle>
            <a:lvl1pPr>
              <a:defRPr sz="1600"/>
            </a:lvl1pPr>
            <a:lvl2pPr>
              <a:defRPr sz="16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8" name="Content Placeholder 30"/>
          <p:cNvSpPr>
            <a:spLocks noGrp="1"/>
          </p:cNvSpPr>
          <p:nvPr>
            <p:ph sz="quarter" idx="13"/>
          </p:nvPr>
        </p:nvSpPr>
        <p:spPr>
          <a:xfrm>
            <a:off x="352426" y="2011680"/>
            <a:ext cx="3886200" cy="3736848"/>
          </a:xfrm>
        </p:spPr>
        <p:txBody>
          <a:bodyPr>
            <a:normAutofit/>
          </a:bodyPr>
          <a:lstStyle>
            <a:lvl1pPr>
              <a:defRPr sz="1600"/>
            </a:lvl1pPr>
            <a:lvl2pPr>
              <a:defRPr sz="16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30" name="Title 29"/>
          <p:cNvSpPr>
            <a:spLocks noGrp="1"/>
          </p:cNvSpPr>
          <p:nvPr>
            <p:ph type="title"/>
          </p:nvPr>
        </p:nvSpPr>
        <p:spPr/>
        <p:txBody>
          <a:bodyPr/>
          <a:lstStyle/>
          <a:p>
            <a:r>
              <a:rPr lang="en-US" smtClean="0"/>
              <a:t>Click to edit Master title style</a:t>
            </a:r>
            <a:endParaRPr lang="en-US"/>
          </a:p>
        </p:txBody>
      </p:sp>
      <p:sp>
        <p:nvSpPr>
          <p:cNvPr id="20" name="Date Placeholder 19"/>
          <p:cNvSpPr>
            <a:spLocks noGrp="1"/>
          </p:cNvSpPr>
          <p:nvPr>
            <p:ph type="dt" sz="half" idx="16"/>
          </p:nvPr>
        </p:nvSpPr>
        <p:spPr/>
        <p:txBody>
          <a:bodyPr/>
          <a:lstStyle/>
          <a:p>
            <a:fld id="{48ABCAD8-70E6-47A6-A491-DD763EFE4885}" type="datetimeFigureOut">
              <a:rPr lang="fi-FI" smtClean="0"/>
              <a:pPr/>
              <a:t>21.11.2011</a:t>
            </a:fld>
            <a:endParaRPr lang="fi-FI"/>
          </a:p>
        </p:txBody>
      </p:sp>
      <p:sp>
        <p:nvSpPr>
          <p:cNvPr id="24" name="Slide Number Placeholder 23"/>
          <p:cNvSpPr>
            <a:spLocks noGrp="1"/>
          </p:cNvSpPr>
          <p:nvPr>
            <p:ph type="sldNum" sz="quarter" idx="17"/>
          </p:nvPr>
        </p:nvSpPr>
        <p:spPr/>
        <p:txBody>
          <a:bodyPr/>
          <a:lstStyle/>
          <a:p>
            <a:fld id="{B26EFD3A-0EF6-4333-95BF-BE54B1FCC678}" type="slidenum">
              <a:rPr lang="fi-FI" smtClean="0"/>
              <a:pPr/>
              <a:t>‹#›</a:t>
            </a:fld>
            <a:endParaRPr lang="fi-FI"/>
          </a:p>
        </p:txBody>
      </p:sp>
      <p:sp>
        <p:nvSpPr>
          <p:cNvPr id="29" name="Footer Placeholder 28"/>
          <p:cNvSpPr>
            <a:spLocks noGrp="1"/>
          </p:cNvSpPr>
          <p:nvPr>
            <p:ph type="ftr" sz="quarter" idx="18"/>
          </p:nvPr>
        </p:nvSpPr>
        <p:spPr/>
        <p:txBody>
          <a:bodyPr/>
          <a:lstStyle/>
          <a:p>
            <a:endParaRPr lang="fi-FI"/>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10"/>
          <p:cNvSpPr>
            <a:spLocks noGrp="1"/>
          </p:cNvSpPr>
          <p:nvPr>
            <p:ph type="dt" sz="half" idx="10"/>
          </p:nvPr>
        </p:nvSpPr>
        <p:spPr/>
        <p:txBody>
          <a:bodyPr/>
          <a:lstStyle/>
          <a:p>
            <a:fld id="{48ABCAD8-70E6-47A6-A491-DD763EFE4885}" type="datetimeFigureOut">
              <a:rPr lang="fi-FI" smtClean="0"/>
              <a:pPr/>
              <a:t>21.11.2011</a:t>
            </a:fld>
            <a:endParaRPr lang="fi-FI"/>
          </a:p>
        </p:txBody>
      </p:sp>
      <p:sp>
        <p:nvSpPr>
          <p:cNvPr id="14" name="Slide Number Placeholder 13"/>
          <p:cNvSpPr>
            <a:spLocks noGrp="1"/>
          </p:cNvSpPr>
          <p:nvPr>
            <p:ph type="sldNum" sz="quarter" idx="11"/>
          </p:nvPr>
        </p:nvSpPr>
        <p:spPr/>
        <p:txBody>
          <a:bodyPr/>
          <a:lstStyle/>
          <a:p>
            <a:fld id="{B26EFD3A-0EF6-4333-95BF-BE54B1FCC678}" type="slidenum">
              <a:rPr lang="fi-FI" smtClean="0"/>
              <a:pPr/>
              <a:t>‹#›</a:t>
            </a:fld>
            <a:endParaRPr lang="fi-FI"/>
          </a:p>
        </p:txBody>
      </p:sp>
      <p:sp>
        <p:nvSpPr>
          <p:cNvPr id="18" name="Footer Placeholder 17"/>
          <p:cNvSpPr>
            <a:spLocks noGrp="1"/>
          </p:cNvSpPr>
          <p:nvPr>
            <p:ph type="ftr" sz="quarter" idx="12"/>
          </p:nvPr>
        </p:nvSpPr>
        <p:spPr/>
        <p:txBody>
          <a:bodyPr/>
          <a:lstStyle/>
          <a:p>
            <a:endParaRPr lang="fi-FI"/>
          </a:p>
        </p:txBody>
      </p:sp>
      <p:sp>
        <p:nvSpPr>
          <p:cNvPr id="15" name="Title 14"/>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ate Placeholder 6"/>
          <p:cNvSpPr>
            <a:spLocks noGrp="1"/>
          </p:cNvSpPr>
          <p:nvPr>
            <p:ph type="dt" sz="half" idx="10"/>
          </p:nvPr>
        </p:nvSpPr>
        <p:spPr/>
        <p:txBody>
          <a:bodyPr/>
          <a:lstStyle/>
          <a:p>
            <a:fld id="{48ABCAD8-70E6-47A6-A491-DD763EFE4885}" type="datetimeFigureOut">
              <a:rPr lang="fi-FI" smtClean="0"/>
              <a:pPr/>
              <a:t>21.11.2011</a:t>
            </a:fld>
            <a:endParaRPr lang="fi-FI"/>
          </a:p>
        </p:txBody>
      </p:sp>
      <p:sp>
        <p:nvSpPr>
          <p:cNvPr id="12" name="Slide Number Placeholder 11"/>
          <p:cNvSpPr>
            <a:spLocks noGrp="1"/>
          </p:cNvSpPr>
          <p:nvPr>
            <p:ph type="sldNum" sz="quarter" idx="11"/>
          </p:nvPr>
        </p:nvSpPr>
        <p:spPr/>
        <p:txBody>
          <a:bodyPr/>
          <a:lstStyle/>
          <a:p>
            <a:fld id="{B26EFD3A-0EF6-4333-95BF-BE54B1FCC678}" type="slidenum">
              <a:rPr lang="fi-FI" smtClean="0"/>
              <a:pPr/>
              <a:t>‹#›</a:t>
            </a:fld>
            <a:endParaRPr lang="fi-FI"/>
          </a:p>
        </p:txBody>
      </p:sp>
      <p:sp>
        <p:nvSpPr>
          <p:cNvPr id="13" name="Footer Placeholder 12"/>
          <p:cNvSpPr>
            <a:spLocks noGrp="1"/>
          </p:cNvSpPr>
          <p:nvPr>
            <p:ph type="ftr" sz="quarter" idx="12"/>
          </p:nvPr>
        </p:nvSpPr>
        <p:spPr/>
        <p:txBody>
          <a:bodyPr/>
          <a:lstStyle/>
          <a:p>
            <a:endParaRPr lang="fi-FI"/>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5734050"/>
            <a:ext cx="9144000" cy="112395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 name="Straight Connector 21"/>
          <p:cNvCxnSpPr/>
          <p:nvPr/>
        </p:nvCxnSpPr>
        <p:spPr>
          <a:xfrm>
            <a:off x="0" y="5695950"/>
            <a:ext cx="9144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Title 23"/>
          <p:cNvSpPr>
            <a:spLocks noGrp="1"/>
          </p:cNvSpPr>
          <p:nvPr>
            <p:ph type="title"/>
          </p:nvPr>
        </p:nvSpPr>
        <p:spPr/>
        <p:txBody>
          <a:bodyPr/>
          <a:lstStyle/>
          <a:p>
            <a:r>
              <a:rPr lang="en-US" smtClean="0"/>
              <a:t>Click to edit Master title style</a:t>
            </a:r>
            <a:endParaRPr lang="en-US"/>
          </a:p>
        </p:txBody>
      </p:sp>
      <p:sp>
        <p:nvSpPr>
          <p:cNvPr id="11" name="Text Placeholder 3"/>
          <p:cNvSpPr>
            <a:spLocks noGrp="1"/>
          </p:cNvSpPr>
          <p:nvPr>
            <p:ph type="body" sz="half" idx="2"/>
          </p:nvPr>
        </p:nvSpPr>
        <p:spPr>
          <a:xfrm>
            <a:off x="352426" y="1463040"/>
            <a:ext cx="3381375" cy="3967162"/>
          </a:xfrm>
        </p:spPr>
        <p:txBody>
          <a:bodyPr>
            <a:normAutofit/>
          </a:bodyPr>
          <a:lstStyle>
            <a:lvl1pPr marL="0" indent="0">
              <a:lnSpc>
                <a:spcPct val="150000"/>
              </a:lnSpc>
              <a:buNone/>
              <a:defRPr sz="1600" b="0" i="1" spc="0" baseline="0">
                <a:solidFill>
                  <a:schemeClr val="tx2"/>
                </a:solidFill>
                <a:latin typeface="+mn-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6" name="Content Placeholder 11"/>
          <p:cNvSpPr>
            <a:spLocks noGrp="1"/>
          </p:cNvSpPr>
          <p:nvPr>
            <p:ph sz="quarter" idx="14"/>
          </p:nvPr>
        </p:nvSpPr>
        <p:spPr>
          <a:xfrm>
            <a:off x="4105275" y="1463040"/>
            <a:ext cx="4681538" cy="3968496"/>
          </a:xfrm>
        </p:spPr>
        <p:txBody>
          <a:bodyPr>
            <a:normAutofit/>
          </a:bodyPr>
          <a:lstStyle>
            <a:lvl1pPr>
              <a:defRPr sz="1600"/>
            </a:lvl1pPr>
            <a:lvl2pPr>
              <a:defRPr sz="16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Date Placeholder 12"/>
          <p:cNvSpPr>
            <a:spLocks noGrp="1"/>
          </p:cNvSpPr>
          <p:nvPr>
            <p:ph type="dt" sz="half" idx="15"/>
          </p:nvPr>
        </p:nvSpPr>
        <p:spPr/>
        <p:txBody>
          <a:bodyPr/>
          <a:lstStyle/>
          <a:p>
            <a:fld id="{48ABCAD8-70E6-47A6-A491-DD763EFE4885}" type="datetimeFigureOut">
              <a:rPr lang="fi-FI" smtClean="0"/>
              <a:pPr/>
              <a:t>21.11.2011</a:t>
            </a:fld>
            <a:endParaRPr lang="fi-FI"/>
          </a:p>
        </p:txBody>
      </p:sp>
      <p:sp>
        <p:nvSpPr>
          <p:cNvPr id="18" name="Slide Number Placeholder 17"/>
          <p:cNvSpPr>
            <a:spLocks noGrp="1"/>
          </p:cNvSpPr>
          <p:nvPr>
            <p:ph type="sldNum" sz="quarter" idx="16"/>
          </p:nvPr>
        </p:nvSpPr>
        <p:spPr/>
        <p:txBody>
          <a:bodyPr/>
          <a:lstStyle/>
          <a:p>
            <a:fld id="{B26EFD3A-0EF6-4333-95BF-BE54B1FCC678}" type="slidenum">
              <a:rPr lang="fi-FI" smtClean="0"/>
              <a:pPr/>
              <a:t>‹#›</a:t>
            </a:fld>
            <a:endParaRPr lang="fi-FI"/>
          </a:p>
        </p:txBody>
      </p:sp>
      <p:sp>
        <p:nvSpPr>
          <p:cNvPr id="20" name="Footer Placeholder 19"/>
          <p:cNvSpPr>
            <a:spLocks noGrp="1"/>
          </p:cNvSpPr>
          <p:nvPr>
            <p:ph type="ftr" sz="quarter" idx="17"/>
          </p:nvPr>
        </p:nvSpPr>
        <p:spPr/>
        <p:txBody>
          <a:bodyPr/>
          <a:lstStyle/>
          <a:p>
            <a:endParaRPr lang="fi-FI"/>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5229224" y="0"/>
            <a:ext cx="3914775" cy="5657850"/>
          </a:xfrm>
        </p:spPr>
        <p:txBody>
          <a:bodyPr anchor="ctr" anchorCtr="0"/>
          <a:lstStyle>
            <a:lvl1pPr marL="0" indent="0" algn="ctr">
              <a:buNone/>
              <a:defRPr sz="32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25" name="Text Placeholder 24"/>
          <p:cNvSpPr>
            <a:spLocks noGrp="1"/>
          </p:cNvSpPr>
          <p:nvPr>
            <p:ph type="body" sz="quarter" idx="13"/>
          </p:nvPr>
        </p:nvSpPr>
        <p:spPr>
          <a:xfrm>
            <a:off x="352426" y="1600199"/>
            <a:ext cx="4572000" cy="3593237"/>
          </a:xfrm>
        </p:spPr>
        <p:txBody>
          <a:bodyPr>
            <a:normAutofit/>
          </a:bodyPr>
          <a:lstStyle>
            <a:lvl1pPr marL="0" indent="0">
              <a:lnSpc>
                <a:spcPct val="150000"/>
              </a:lnSpc>
              <a:spcBef>
                <a:spcPts val="0"/>
              </a:spcBef>
              <a:buNone/>
              <a:defRPr sz="1600" i="1">
                <a:solidFill>
                  <a:schemeClr val="tx1"/>
                </a:solidFill>
              </a:defRPr>
            </a:lvl1pPr>
            <a:lvl2pPr marL="171450" indent="1588">
              <a:buNone/>
              <a:defRPr>
                <a:solidFill>
                  <a:schemeClr val="bg2"/>
                </a:solidFill>
              </a:defRPr>
            </a:lvl2pPr>
            <a:lvl3pPr marL="344488" indent="6350">
              <a:buNone/>
              <a:defRPr>
                <a:solidFill>
                  <a:schemeClr val="bg2"/>
                </a:solidFill>
              </a:defRPr>
            </a:lvl3pPr>
            <a:lvl4pPr marL="515938" indent="3175">
              <a:buNone/>
              <a:defRPr>
                <a:solidFill>
                  <a:schemeClr val="bg2"/>
                </a:solidFill>
              </a:defRPr>
            </a:lvl4pPr>
            <a:lvl5pPr marL="688975" indent="-1588">
              <a:buNone/>
              <a:defRPr>
                <a:solidFill>
                  <a:schemeClr val="bg2"/>
                </a:solidFill>
              </a:defRPr>
            </a:lvl5pPr>
          </a:lstStyle>
          <a:p>
            <a:pPr lvl="0"/>
            <a:r>
              <a:rPr lang="en-US" smtClean="0"/>
              <a:t>Click to edit Master text styles</a:t>
            </a:r>
          </a:p>
        </p:txBody>
      </p:sp>
      <p:sp>
        <p:nvSpPr>
          <p:cNvPr id="11" name="Rectangle 10"/>
          <p:cNvSpPr/>
          <p:nvPr/>
        </p:nvSpPr>
        <p:spPr>
          <a:xfrm>
            <a:off x="0" y="5734050"/>
            <a:ext cx="9144000" cy="112395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p:cNvCxnSpPr/>
          <p:nvPr/>
        </p:nvCxnSpPr>
        <p:spPr>
          <a:xfrm>
            <a:off x="0" y="5695950"/>
            <a:ext cx="9144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Title Placeholder 1"/>
          <p:cNvSpPr>
            <a:spLocks noGrp="1"/>
          </p:cNvSpPr>
          <p:nvPr>
            <p:ph type="title"/>
          </p:nvPr>
        </p:nvSpPr>
        <p:spPr>
          <a:xfrm>
            <a:off x="352425" y="275208"/>
            <a:ext cx="4572000" cy="1324992"/>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13" name="Date Placeholder 12"/>
          <p:cNvSpPr>
            <a:spLocks noGrp="1"/>
          </p:cNvSpPr>
          <p:nvPr>
            <p:ph type="dt" sz="half" idx="14"/>
          </p:nvPr>
        </p:nvSpPr>
        <p:spPr/>
        <p:txBody>
          <a:bodyPr/>
          <a:lstStyle/>
          <a:p>
            <a:fld id="{48ABCAD8-70E6-47A6-A491-DD763EFE4885}" type="datetimeFigureOut">
              <a:rPr lang="fi-FI" smtClean="0"/>
              <a:pPr/>
              <a:t>21.11.2011</a:t>
            </a:fld>
            <a:endParaRPr lang="fi-FI"/>
          </a:p>
        </p:txBody>
      </p:sp>
      <p:sp>
        <p:nvSpPr>
          <p:cNvPr id="20" name="Slide Number Placeholder 19"/>
          <p:cNvSpPr>
            <a:spLocks noGrp="1"/>
          </p:cNvSpPr>
          <p:nvPr>
            <p:ph type="sldNum" sz="quarter" idx="15"/>
          </p:nvPr>
        </p:nvSpPr>
        <p:spPr/>
        <p:txBody>
          <a:bodyPr/>
          <a:lstStyle/>
          <a:p>
            <a:fld id="{B26EFD3A-0EF6-4333-95BF-BE54B1FCC678}" type="slidenum">
              <a:rPr lang="fi-FI" smtClean="0"/>
              <a:pPr/>
              <a:t>‹#›</a:t>
            </a:fld>
            <a:endParaRPr lang="fi-FI"/>
          </a:p>
        </p:txBody>
      </p:sp>
      <p:sp>
        <p:nvSpPr>
          <p:cNvPr id="21" name="Footer Placeholder 20"/>
          <p:cNvSpPr>
            <a:spLocks noGrp="1"/>
          </p:cNvSpPr>
          <p:nvPr>
            <p:ph type="ftr" sz="quarter" idx="16"/>
          </p:nvPr>
        </p:nvSpPr>
        <p:spPr/>
        <p:txBody>
          <a:bodyPr/>
          <a:lstStyle/>
          <a:p>
            <a:endParaRPr lang="fi-FI"/>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52426" y="228600"/>
            <a:ext cx="7680960" cy="106680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352426" y="1463040"/>
            <a:ext cx="7680960" cy="4343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52426" y="6543676"/>
            <a:ext cx="1466850" cy="247650"/>
          </a:xfrm>
          <a:prstGeom prst="rect">
            <a:avLst/>
          </a:prstGeom>
        </p:spPr>
        <p:txBody>
          <a:bodyPr vert="horz" lIns="91440" tIns="45720" rIns="91440" bIns="45720" rtlCol="0" anchor="ctr">
            <a:normAutofit/>
          </a:bodyPr>
          <a:lstStyle>
            <a:lvl1pPr algn="l">
              <a:defRPr sz="1000" b="1">
                <a:solidFill>
                  <a:schemeClr val="tx1">
                    <a:alpha val="65000"/>
                  </a:schemeClr>
                </a:solidFill>
              </a:defRPr>
            </a:lvl1pPr>
          </a:lstStyle>
          <a:p>
            <a:fld id="{48ABCAD8-70E6-47A6-A491-DD763EFE4885}" type="datetimeFigureOut">
              <a:rPr lang="fi-FI" smtClean="0"/>
              <a:pPr/>
              <a:t>21.11.2011</a:t>
            </a:fld>
            <a:endParaRPr lang="fi-FI"/>
          </a:p>
        </p:txBody>
      </p:sp>
      <p:sp>
        <p:nvSpPr>
          <p:cNvPr id="5" name="Footer Placeholder 4"/>
          <p:cNvSpPr>
            <a:spLocks noGrp="1"/>
          </p:cNvSpPr>
          <p:nvPr>
            <p:ph type="ftr" sz="quarter" idx="3"/>
          </p:nvPr>
        </p:nvSpPr>
        <p:spPr>
          <a:xfrm>
            <a:off x="1809749" y="6543676"/>
            <a:ext cx="4086225" cy="247650"/>
          </a:xfrm>
          <a:prstGeom prst="rect">
            <a:avLst/>
          </a:prstGeom>
        </p:spPr>
        <p:txBody>
          <a:bodyPr vert="horz" lIns="91440" tIns="45720" rIns="91440" bIns="45720" rtlCol="0" anchor="ctr">
            <a:normAutofit/>
          </a:bodyPr>
          <a:lstStyle>
            <a:lvl1pPr algn="l">
              <a:defRPr sz="1000" b="1" i="1">
                <a:solidFill>
                  <a:schemeClr val="tx1">
                    <a:alpha val="65000"/>
                  </a:schemeClr>
                </a:solidFill>
              </a:defRPr>
            </a:lvl1pPr>
          </a:lstStyle>
          <a:p>
            <a:endParaRPr lang="fi-FI"/>
          </a:p>
        </p:txBody>
      </p:sp>
      <p:sp>
        <p:nvSpPr>
          <p:cNvPr id="6" name="Slide Number Placeholder 5"/>
          <p:cNvSpPr>
            <a:spLocks noGrp="1"/>
          </p:cNvSpPr>
          <p:nvPr>
            <p:ph type="sldNum" sz="quarter" idx="4"/>
          </p:nvPr>
        </p:nvSpPr>
        <p:spPr>
          <a:xfrm>
            <a:off x="7886700" y="6543676"/>
            <a:ext cx="876300" cy="247650"/>
          </a:xfrm>
          <a:prstGeom prst="rect">
            <a:avLst/>
          </a:prstGeom>
        </p:spPr>
        <p:txBody>
          <a:bodyPr vert="horz" lIns="91440" tIns="45720" rIns="91440" bIns="45720" rtlCol="0" anchor="ctr">
            <a:normAutofit/>
          </a:bodyPr>
          <a:lstStyle>
            <a:lvl1pPr algn="r">
              <a:defRPr sz="1000" b="1">
                <a:solidFill>
                  <a:schemeClr val="tx1">
                    <a:alpha val="65000"/>
                  </a:schemeClr>
                </a:solidFill>
              </a:defRPr>
            </a:lvl1pPr>
          </a:lstStyle>
          <a:p>
            <a:fld id="{B26EFD3A-0EF6-4333-95BF-BE54B1FCC678}" type="slidenum">
              <a:rPr lang="fi-FI" smtClean="0"/>
              <a:pPr/>
              <a:t>‹#›</a:t>
            </a:fld>
            <a:endParaRPr lang="fi-FI"/>
          </a:p>
        </p:txBody>
      </p:sp>
    </p:spTree>
  </p:cSld>
  <p:clrMap bg1="dk1" tx1="lt1" bg2="dk2" tx2="lt2" accent1="accent1" accent2="accent2" accent3="accent3" accent4="accent4" accent5="accent5" accent6="accent6" hlink="hlink" folHlink="folHlink"/>
  <p:sldLayoutIdLst>
    <p:sldLayoutId id="2147484453" r:id="rId1"/>
    <p:sldLayoutId id="2147484454" r:id="rId2"/>
    <p:sldLayoutId id="2147484455" r:id="rId3"/>
    <p:sldLayoutId id="2147484456" r:id="rId4"/>
    <p:sldLayoutId id="2147484457" r:id="rId5"/>
    <p:sldLayoutId id="2147484458" r:id="rId6"/>
    <p:sldLayoutId id="2147484459" r:id="rId7"/>
    <p:sldLayoutId id="2147484460" r:id="rId8"/>
    <p:sldLayoutId id="2147484461" r:id="rId9"/>
    <p:sldLayoutId id="2147484462" r:id="rId10"/>
    <p:sldLayoutId id="2147484463" r:id="rId11"/>
  </p:sldLayoutIdLst>
  <p:txStyles>
    <p:titleStyle>
      <a:lvl1pPr algn="l" defTabSz="914400" rtl="0" eaLnBrk="1" latinLnBrk="0" hangingPunct="1">
        <a:spcBef>
          <a:spcPts val="400"/>
        </a:spcBef>
        <a:buNone/>
        <a:defRPr sz="4000" b="0" kern="1200" cap="none" spc="0" baseline="0">
          <a:solidFill>
            <a:schemeClr val="tx1"/>
          </a:solidFill>
          <a:latin typeface="+mj-lt"/>
          <a:ea typeface="+mj-ea"/>
          <a:cs typeface="Tunga" pitchFamily="2"/>
        </a:defRPr>
      </a:lvl1pPr>
    </p:titleStyle>
    <p:bodyStyle>
      <a:lvl1pPr marL="0" indent="0" algn="l" defTabSz="914400" rtl="0" eaLnBrk="1" latinLnBrk="0" hangingPunct="1">
        <a:spcBef>
          <a:spcPts val="1200"/>
        </a:spcBef>
        <a:spcAft>
          <a:spcPts val="0"/>
        </a:spcAft>
        <a:buClr>
          <a:schemeClr val="accent5"/>
        </a:buClr>
        <a:buFont typeface="Arial" pitchFamily="34" charset="0"/>
        <a:buNone/>
        <a:defRPr sz="1800" b="0" i="0" kern="1200" cap="none" spc="30" baseline="0">
          <a:solidFill>
            <a:schemeClr val="tx1"/>
          </a:solidFill>
          <a:latin typeface="+mn-lt"/>
          <a:ea typeface="+mn-ea"/>
          <a:cs typeface="Tahoma" pitchFamily="34" charset="0"/>
        </a:defRPr>
      </a:lvl1pPr>
      <a:lvl2pPr marL="171450" indent="-171450"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2pPr>
      <a:lvl3pPr marL="344488" indent="-165100"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3pPr>
      <a:lvl4pPr marL="517525" indent="-169863"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4pPr>
      <a:lvl5pPr marL="688975" indent="-173038"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5pPr>
      <a:lvl6pPr marL="868680"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6pPr>
      <a:lvl7pPr marL="1069848"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7pPr>
      <a:lvl8pPr marL="1243584"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8pPr>
      <a:lvl9pPr marL="1408176"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251520" y="1340768"/>
            <a:ext cx="7680960" cy="2438399"/>
          </a:xfrm>
        </p:spPr>
        <p:txBody>
          <a:bodyPr>
            <a:noAutofit/>
          </a:bodyPr>
          <a:lstStyle/>
          <a:p>
            <a:r>
              <a:rPr lang="fi-FI" sz="4000" dirty="0" smtClean="0">
                <a:solidFill>
                  <a:schemeClr val="tx1"/>
                </a:solidFill>
              </a:rPr>
              <a:t>SOSIAALINEN MEDIA OSANA PALVELUYRITYSTEN KULUTTAJAMARKKINOINTIA</a:t>
            </a:r>
            <a:br>
              <a:rPr lang="fi-FI" sz="4000" dirty="0" smtClean="0">
                <a:solidFill>
                  <a:schemeClr val="tx1"/>
                </a:solidFill>
              </a:rPr>
            </a:br>
            <a:r>
              <a:rPr lang="fi-FI" sz="4000" dirty="0" smtClean="0">
                <a:solidFill>
                  <a:schemeClr val="tx1"/>
                </a:solidFill>
              </a:rPr>
              <a:t>- Miten matkatoimistot kokevat sosiaalisen median?</a:t>
            </a:r>
            <a:endParaRPr lang="fi-FI" sz="4000" dirty="0">
              <a:solidFill>
                <a:schemeClr val="tx1"/>
              </a:solidFill>
            </a:endParaRPr>
          </a:p>
        </p:txBody>
      </p:sp>
      <p:sp>
        <p:nvSpPr>
          <p:cNvPr id="4" name="Tekstikehys 3"/>
          <p:cNvSpPr txBox="1"/>
          <p:nvPr/>
        </p:nvSpPr>
        <p:spPr>
          <a:xfrm>
            <a:off x="251520" y="5805264"/>
            <a:ext cx="7992888" cy="830997"/>
          </a:xfrm>
          <a:prstGeom prst="rect">
            <a:avLst/>
          </a:prstGeom>
          <a:noFill/>
        </p:spPr>
        <p:txBody>
          <a:bodyPr wrap="square" rtlCol="0">
            <a:spAutoFit/>
          </a:bodyPr>
          <a:lstStyle/>
          <a:p>
            <a:r>
              <a:rPr lang="fi-FI" sz="2400" dirty="0" smtClean="0"/>
              <a:t>17.11.2011</a:t>
            </a:r>
          </a:p>
          <a:p>
            <a:r>
              <a:rPr lang="fi-FI" sz="2400" dirty="0" smtClean="0"/>
              <a:t>Marleena Lehtonen</a:t>
            </a:r>
            <a:endParaRPr lang="fi-FI" sz="24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p:cNvSpPr>
            <a:spLocks noGrp="1"/>
          </p:cNvSpPr>
          <p:nvPr>
            <p:ph sz="quarter" idx="13"/>
          </p:nvPr>
        </p:nvSpPr>
        <p:spPr>
          <a:xfrm>
            <a:off x="352426" y="1463040"/>
            <a:ext cx="8791574" cy="5394960"/>
          </a:xfrm>
        </p:spPr>
        <p:txBody>
          <a:bodyPr>
            <a:normAutofit fontScale="92500" lnSpcReduction="10000"/>
          </a:bodyPr>
          <a:lstStyle/>
          <a:p>
            <a:pPr>
              <a:buFont typeface="Arial" pitchFamily="34" charset="0"/>
              <a:buChar char="•"/>
            </a:pPr>
            <a:r>
              <a:rPr lang="fi-FI" sz="2400" dirty="0" err="1" smtClean="0"/>
              <a:t>Finnmatkat</a:t>
            </a:r>
            <a:r>
              <a:rPr lang="fi-FI" sz="2400" dirty="0" smtClean="0"/>
              <a:t> olivat tekemässä strategiaa </a:t>
            </a:r>
          </a:p>
          <a:p>
            <a:pPr lvl="2"/>
            <a:r>
              <a:rPr lang="fi-FI" sz="2400" dirty="0" smtClean="0"/>
              <a:t>Strategia tulee olemaan erilainen kuin muut markkinointiviestintäkanien strategiat </a:t>
            </a:r>
            <a:r>
              <a:rPr lang="fi-FI" sz="2400" dirty="0" smtClean="0">
                <a:sym typeface="Wingdings" pitchFamily="2" charset="2"/>
              </a:rPr>
              <a:t> </a:t>
            </a:r>
            <a:r>
              <a:rPr lang="fi-FI" sz="2400" dirty="0" smtClean="0"/>
              <a:t>tulee ottaa huomioon vuorovaikutteisuus, asiakaspalvelu ja suoramyynti</a:t>
            </a:r>
          </a:p>
          <a:p>
            <a:pPr lvl="1"/>
            <a:r>
              <a:rPr lang="fi-FI" sz="2400" dirty="0" smtClean="0"/>
              <a:t>Aurinkomatkoilta strategia jo löytyy</a:t>
            </a:r>
          </a:p>
          <a:p>
            <a:pPr lvl="2"/>
            <a:r>
              <a:rPr lang="fi-FI" sz="2400" dirty="0" smtClean="0"/>
              <a:t>Nivoutuu muuhun markkinointistrategiaan</a:t>
            </a:r>
          </a:p>
          <a:p>
            <a:pPr lvl="2"/>
            <a:r>
              <a:rPr lang="fi-FI" sz="2400" dirty="0" smtClean="0"/>
              <a:t>Sosiaaliset mediat ja tapa toimia niissä on kaiken lähtökohta</a:t>
            </a:r>
          </a:p>
          <a:p>
            <a:pPr lvl="2">
              <a:buFont typeface="Wingdings"/>
              <a:buChar char="à"/>
            </a:pPr>
            <a:r>
              <a:rPr lang="fi-FI" sz="2400" i="1" dirty="0" smtClean="0">
                <a:sym typeface="Wingdings" pitchFamily="2" charset="2"/>
              </a:rPr>
              <a:t>”S</a:t>
            </a:r>
            <a:r>
              <a:rPr lang="fi-FI" sz="2400" i="1" dirty="0" smtClean="0"/>
              <a:t>osiaalinen media on meillä ytimessä - dna:ssa.”</a:t>
            </a:r>
          </a:p>
          <a:p>
            <a:pPr lvl="2"/>
            <a:r>
              <a:rPr lang="fi-FI" sz="2400" dirty="0" smtClean="0"/>
              <a:t>Aina ensimmäiseksi omat mahdolliset kanavat ja vasta sen jälkeen rahaa mediataloille</a:t>
            </a:r>
          </a:p>
          <a:p>
            <a:pPr lvl="1"/>
            <a:r>
              <a:rPr lang="fi-FI" sz="2400" dirty="0" smtClean="0"/>
              <a:t>Segmentoinnissa ei eroja : tavoitellaan samoja asiakkaita kuin muutenkin</a:t>
            </a:r>
          </a:p>
          <a:p>
            <a:pPr lvl="2"/>
            <a:r>
              <a:rPr lang="fi-FI" sz="2400" dirty="0" smtClean="0"/>
              <a:t>Kohderyhmä: ”pari miljoonaa suomalaista”</a:t>
            </a:r>
          </a:p>
          <a:p>
            <a:pPr lvl="2"/>
            <a:r>
              <a:rPr lang="fi-FI" sz="2400" dirty="0" smtClean="0"/>
              <a:t>Segmentointikriteereinä: ikä, perhe, mielenkiinnonkohteet (hyvä </a:t>
            </a:r>
            <a:r>
              <a:rPr lang="fi-FI" sz="2400" dirty="0" err="1" smtClean="0"/>
              <a:t>niche-tuotteille</a:t>
            </a:r>
            <a:r>
              <a:rPr lang="fi-FI" sz="2400" dirty="0" smtClean="0"/>
              <a:t>)</a:t>
            </a:r>
          </a:p>
          <a:p>
            <a:pPr>
              <a:buFont typeface="Arial" pitchFamily="34" charset="0"/>
              <a:buChar char="•"/>
            </a:pPr>
            <a:endParaRPr lang="fi-FI" sz="2400" b="1" dirty="0"/>
          </a:p>
        </p:txBody>
      </p:sp>
      <p:sp>
        <p:nvSpPr>
          <p:cNvPr id="3" name="Otsikko 2"/>
          <p:cNvSpPr>
            <a:spLocks noGrp="1"/>
          </p:cNvSpPr>
          <p:nvPr>
            <p:ph type="title"/>
          </p:nvPr>
        </p:nvSpPr>
        <p:spPr/>
        <p:txBody>
          <a:bodyPr/>
          <a:lstStyle/>
          <a:p>
            <a:r>
              <a:rPr lang="fi-FI" dirty="0" smtClean="0"/>
              <a:t>STRATEGIA</a:t>
            </a:r>
            <a:endParaRPr lang="fi-FI"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p:cNvSpPr>
            <a:spLocks noGrp="1"/>
          </p:cNvSpPr>
          <p:nvPr>
            <p:ph sz="quarter" idx="13"/>
          </p:nvPr>
        </p:nvSpPr>
        <p:spPr/>
        <p:txBody>
          <a:bodyPr>
            <a:normAutofit/>
          </a:bodyPr>
          <a:lstStyle/>
          <a:p>
            <a:pPr>
              <a:buFont typeface="Arial" pitchFamily="34" charset="0"/>
              <a:buChar char="•"/>
            </a:pPr>
            <a:r>
              <a:rPr lang="fi-FI" sz="2400" dirty="0" smtClean="0"/>
              <a:t>Sosiaalisten medioiden nähtiin tuovan paljon hyötyjä</a:t>
            </a:r>
          </a:p>
          <a:p>
            <a:pPr>
              <a:buFont typeface="Arial" pitchFamily="34" charset="0"/>
              <a:buChar char="•"/>
            </a:pPr>
            <a:r>
              <a:rPr lang="fi-FI" sz="2400" dirty="0" smtClean="0"/>
              <a:t>Uhkia matkatoimistot eivät nähneet lainkaan</a:t>
            </a:r>
          </a:p>
          <a:p>
            <a:pPr>
              <a:buFont typeface="Arial" pitchFamily="34" charset="0"/>
              <a:buChar char="•"/>
            </a:pPr>
            <a:r>
              <a:rPr lang="fi-FI" sz="2400" dirty="0" smtClean="0"/>
              <a:t>Kaikki on kiinni siitä, miten hommansa hoitaa!</a:t>
            </a:r>
          </a:p>
          <a:p>
            <a:pPr>
              <a:buFont typeface="Arial" pitchFamily="34" charset="0"/>
              <a:buChar char="•"/>
            </a:pPr>
            <a:r>
              <a:rPr lang="fi-FI" sz="2400" dirty="0" smtClean="0"/>
              <a:t>”</a:t>
            </a:r>
            <a:r>
              <a:rPr lang="fi-FI" sz="2400" dirty="0" err="1" smtClean="0"/>
              <a:t>Mut</a:t>
            </a:r>
            <a:r>
              <a:rPr lang="fi-FI" sz="2400" dirty="0" smtClean="0"/>
              <a:t> se on ainoastaan hyvä, jos joku sanoo, että joku on mennyt pieleen, koska silloin meidän pitää kuunnella ja sen jälkeen korjata meidän toimintaa. Se siis auttaa meitä. Niin kauan, kun me hoidetaan hommat niin, että ihmisillä on paljon hyvää puhuttavaa, niin ei </a:t>
            </a:r>
            <a:r>
              <a:rPr lang="fi-FI" sz="2400" dirty="0" err="1" smtClean="0"/>
              <a:t>oo</a:t>
            </a:r>
            <a:r>
              <a:rPr lang="fi-FI" sz="2400" dirty="0" smtClean="0"/>
              <a:t> uhkia. Sen parempi, mitä enemmän ihmiset puhuu. ”</a:t>
            </a:r>
            <a:endParaRPr lang="fi-FI" sz="2400" dirty="0"/>
          </a:p>
        </p:txBody>
      </p:sp>
      <p:sp>
        <p:nvSpPr>
          <p:cNvPr id="3" name="Otsikko 2"/>
          <p:cNvSpPr>
            <a:spLocks noGrp="1"/>
          </p:cNvSpPr>
          <p:nvPr>
            <p:ph type="title"/>
          </p:nvPr>
        </p:nvSpPr>
        <p:spPr/>
        <p:txBody>
          <a:bodyPr/>
          <a:lstStyle/>
          <a:p>
            <a:r>
              <a:rPr lang="fi-FI" dirty="0" smtClean="0"/>
              <a:t>UHAT</a:t>
            </a:r>
            <a:endParaRPr lang="fi-FI"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p:cNvSpPr>
            <a:spLocks noGrp="1"/>
          </p:cNvSpPr>
          <p:nvPr>
            <p:ph sz="quarter" idx="13"/>
          </p:nvPr>
        </p:nvSpPr>
        <p:spPr/>
        <p:txBody>
          <a:bodyPr/>
          <a:lstStyle/>
          <a:p>
            <a:endParaRPr lang="fi-FI" dirty="0" smtClean="0"/>
          </a:p>
          <a:p>
            <a:endParaRPr lang="fi-FI" dirty="0" smtClean="0"/>
          </a:p>
          <a:p>
            <a:endParaRPr lang="fi-FI" dirty="0" smtClean="0"/>
          </a:p>
          <a:p>
            <a:r>
              <a:rPr lang="fi-FI" dirty="0" smtClean="0"/>
              <a:t>			</a:t>
            </a:r>
            <a:r>
              <a:rPr lang="fi-FI" sz="7200" b="1" dirty="0" smtClean="0"/>
              <a:t>Kiitos!</a:t>
            </a:r>
            <a:endParaRPr lang="fi-FI" sz="7200" b="1" dirty="0"/>
          </a:p>
        </p:txBody>
      </p:sp>
      <p:sp>
        <p:nvSpPr>
          <p:cNvPr id="3" name="Otsikko 2"/>
          <p:cNvSpPr>
            <a:spLocks noGrp="1"/>
          </p:cNvSpPr>
          <p:nvPr>
            <p:ph type="title"/>
          </p:nvPr>
        </p:nvSpPr>
        <p:spPr/>
        <p:txBody>
          <a:bodyPr/>
          <a:lstStyle/>
          <a:p>
            <a:endParaRPr lang="fi-FI"/>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p:cNvSpPr>
            <a:spLocks noGrp="1"/>
          </p:cNvSpPr>
          <p:nvPr>
            <p:ph sz="quarter" idx="13"/>
          </p:nvPr>
        </p:nvSpPr>
        <p:spPr>
          <a:xfrm>
            <a:off x="467544" y="1628800"/>
            <a:ext cx="8183880" cy="4403976"/>
          </a:xfrm>
        </p:spPr>
        <p:txBody>
          <a:bodyPr>
            <a:normAutofit/>
          </a:bodyPr>
          <a:lstStyle/>
          <a:p>
            <a:endParaRPr lang="fi-FI" dirty="0" smtClean="0"/>
          </a:p>
          <a:p>
            <a:pPr lvl="0">
              <a:buFont typeface="Arial" pitchFamily="34" charset="0"/>
              <a:buChar char="•"/>
            </a:pPr>
            <a:r>
              <a:rPr lang="fi-FI" sz="2400" dirty="0" smtClean="0"/>
              <a:t>Mielenkiinto </a:t>
            </a:r>
            <a:r>
              <a:rPr lang="fi-FI" sz="2400" dirty="0" err="1" smtClean="0"/>
              <a:t>SOMEa</a:t>
            </a:r>
            <a:r>
              <a:rPr lang="fi-FI" sz="2400" dirty="0" smtClean="0"/>
              <a:t> kohtaan</a:t>
            </a:r>
          </a:p>
          <a:p>
            <a:pPr lvl="0">
              <a:buFont typeface="Arial" pitchFamily="34" charset="0"/>
              <a:buChar char="•"/>
            </a:pPr>
            <a:r>
              <a:rPr lang="fi-FI" sz="2400" dirty="0" smtClean="0"/>
              <a:t>Kuluttajat hakevat tietoa sosiaalisista medioista hakiessaan tietoa matkakohteista</a:t>
            </a:r>
          </a:p>
          <a:p>
            <a:pPr lvl="0">
              <a:buFont typeface="Arial" pitchFamily="34" charset="0"/>
              <a:buChar char="•"/>
            </a:pPr>
            <a:r>
              <a:rPr lang="fi-FI" sz="2400" dirty="0" smtClean="0"/>
              <a:t>Matkatoimistot aktiivisia </a:t>
            </a:r>
            <a:r>
              <a:rPr lang="fi-FI" sz="2400" dirty="0" err="1" smtClean="0"/>
              <a:t>SOMEn</a:t>
            </a:r>
            <a:r>
              <a:rPr lang="fi-FI" sz="2400" dirty="0" smtClean="0"/>
              <a:t> käyttäjiä</a:t>
            </a:r>
          </a:p>
          <a:p>
            <a:pPr lvl="0">
              <a:buFont typeface="Arial" pitchFamily="34" charset="0"/>
              <a:buChar char="•"/>
            </a:pPr>
            <a:endParaRPr lang="fi-FI" sz="2400" dirty="0" smtClean="0"/>
          </a:p>
          <a:p>
            <a:pPr marL="342900" indent="-342900"/>
            <a:endParaRPr lang="fi-FI" sz="2400" dirty="0" smtClean="0"/>
          </a:p>
        </p:txBody>
      </p:sp>
      <p:sp>
        <p:nvSpPr>
          <p:cNvPr id="2" name="Otsikko 1"/>
          <p:cNvSpPr>
            <a:spLocks noGrp="1"/>
          </p:cNvSpPr>
          <p:nvPr>
            <p:ph type="title"/>
          </p:nvPr>
        </p:nvSpPr>
        <p:spPr>
          <a:xfrm>
            <a:off x="323528" y="404664"/>
            <a:ext cx="8183880" cy="1051560"/>
          </a:xfrm>
        </p:spPr>
        <p:txBody>
          <a:bodyPr/>
          <a:lstStyle/>
          <a:p>
            <a:r>
              <a:rPr lang="fi-FI" dirty="0" smtClean="0"/>
              <a:t>AIHEEN VALINTA</a:t>
            </a:r>
            <a:endParaRPr lang="fi-FI" dirty="0">
              <a:solidFill>
                <a:schemeClr val="tx1"/>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p:cNvSpPr>
            <a:spLocks noGrp="1"/>
          </p:cNvSpPr>
          <p:nvPr>
            <p:ph sz="quarter" idx="13"/>
          </p:nvPr>
        </p:nvSpPr>
        <p:spPr>
          <a:xfrm>
            <a:off x="467544" y="1628800"/>
            <a:ext cx="8183880" cy="4403976"/>
          </a:xfrm>
        </p:spPr>
        <p:txBody>
          <a:bodyPr>
            <a:normAutofit/>
          </a:bodyPr>
          <a:lstStyle/>
          <a:p>
            <a:endParaRPr lang="fi-FI" dirty="0" smtClean="0"/>
          </a:p>
          <a:p>
            <a:pPr lvl="0">
              <a:buFont typeface="Arial" pitchFamily="34" charset="0"/>
              <a:buChar char="•"/>
            </a:pPr>
            <a:r>
              <a:rPr lang="fi-FI" sz="2400" dirty="0" smtClean="0"/>
              <a:t>Mitä sosiaaliset mediat ovat?</a:t>
            </a:r>
          </a:p>
          <a:p>
            <a:pPr lvl="0">
              <a:buFont typeface="Arial" pitchFamily="34" charset="0"/>
              <a:buChar char="•"/>
            </a:pPr>
            <a:r>
              <a:rPr lang="fi-FI" sz="2400" dirty="0" smtClean="0"/>
              <a:t>Miten palveluyritykset voivat käyttää sosiaalisia medioita kuluttajamarkkinoinnissaan?</a:t>
            </a:r>
          </a:p>
          <a:p>
            <a:pPr lvl="0">
              <a:buFont typeface="Arial" pitchFamily="34" charset="0"/>
              <a:buChar char="•"/>
            </a:pPr>
            <a:r>
              <a:rPr lang="fi-FI" sz="2400" dirty="0" smtClean="0"/>
              <a:t>Miten markkinointi sosiaalisissa medioissa eroaa perinteisten medioiden kautta tapahtuvasta markkinoinnista?</a:t>
            </a:r>
          </a:p>
          <a:p>
            <a:pPr lvl="0">
              <a:buFont typeface="Arial" pitchFamily="34" charset="0"/>
              <a:buChar char="•"/>
            </a:pPr>
            <a:r>
              <a:rPr lang="fi-FI" sz="2400" dirty="0" smtClean="0"/>
              <a:t>Tuottavatko sosiaaliset mediat matkatoimistoille lisäarvoa tai toisaalta taas uhkia?</a:t>
            </a:r>
          </a:p>
          <a:p>
            <a:pPr marL="342900" indent="-342900"/>
            <a:endParaRPr lang="fi-FI" sz="2400" dirty="0" smtClean="0"/>
          </a:p>
        </p:txBody>
      </p:sp>
      <p:sp>
        <p:nvSpPr>
          <p:cNvPr id="2" name="Otsikko 1"/>
          <p:cNvSpPr>
            <a:spLocks noGrp="1"/>
          </p:cNvSpPr>
          <p:nvPr>
            <p:ph type="title"/>
          </p:nvPr>
        </p:nvSpPr>
        <p:spPr>
          <a:xfrm>
            <a:off x="323528" y="404664"/>
            <a:ext cx="8183880" cy="1051560"/>
          </a:xfrm>
        </p:spPr>
        <p:txBody>
          <a:bodyPr/>
          <a:lstStyle/>
          <a:p>
            <a:r>
              <a:rPr lang="fi-FI" dirty="0" smtClean="0">
                <a:solidFill>
                  <a:schemeClr val="tx1"/>
                </a:solidFill>
              </a:rPr>
              <a:t>TUTKIMUSONGELMAT</a:t>
            </a:r>
            <a:endParaRPr lang="fi-FI" dirty="0">
              <a:solidFill>
                <a:schemeClr val="tx1"/>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p:cNvSpPr>
            <a:spLocks noGrp="1"/>
          </p:cNvSpPr>
          <p:nvPr>
            <p:ph sz="quarter" idx="13"/>
          </p:nvPr>
        </p:nvSpPr>
        <p:spPr>
          <a:xfrm>
            <a:off x="352426" y="1268760"/>
            <a:ext cx="7680960" cy="5904656"/>
          </a:xfrm>
        </p:spPr>
        <p:txBody>
          <a:bodyPr>
            <a:noAutofit/>
          </a:bodyPr>
          <a:lstStyle/>
          <a:p>
            <a:pPr>
              <a:buFont typeface="Arial" pitchFamily="34" charset="0"/>
              <a:buChar char="•"/>
            </a:pPr>
            <a:r>
              <a:rPr lang="fi-FI" sz="2200" dirty="0" smtClean="0"/>
              <a:t>Tutkimus toteutettiin teemahaastatteluilla</a:t>
            </a:r>
          </a:p>
          <a:p>
            <a:pPr lvl="2"/>
            <a:r>
              <a:rPr lang="fi-FI" sz="2200" dirty="0" err="1" smtClean="0"/>
              <a:t>Finnmatkojen</a:t>
            </a:r>
            <a:r>
              <a:rPr lang="fi-FI" sz="2200" dirty="0" smtClean="0"/>
              <a:t> myyntipäällikkö Susanne </a:t>
            </a:r>
            <a:r>
              <a:rPr lang="fi-FI" sz="2200" dirty="0" err="1" smtClean="0"/>
              <a:t>Kaarnimo-Knight</a:t>
            </a:r>
            <a:endParaRPr lang="fi-FI" sz="2200" dirty="0" smtClean="0"/>
          </a:p>
          <a:p>
            <a:pPr lvl="2"/>
            <a:r>
              <a:rPr lang="fi-FI" sz="2200" dirty="0" smtClean="0"/>
              <a:t>Aurinkomatkojen toimitusjohtaja Tuomo </a:t>
            </a:r>
            <a:r>
              <a:rPr lang="fi-FI" sz="2200" dirty="0" err="1" smtClean="0"/>
              <a:t>Meretniemi</a:t>
            </a:r>
            <a:endParaRPr lang="fi-FI" sz="2200" dirty="0" smtClean="0"/>
          </a:p>
          <a:p>
            <a:pPr lvl="1"/>
            <a:r>
              <a:rPr lang="fi-FI" sz="2200" dirty="0" smtClean="0"/>
              <a:t>Haastattelut tehtiin helmikuussa 2011</a:t>
            </a:r>
          </a:p>
          <a:p>
            <a:pPr lvl="1"/>
            <a:r>
              <a:rPr lang="fi-FI" sz="2200" dirty="0" smtClean="0"/>
              <a:t>Haastattelut perustuivat ennalta valittuihin teemoihin</a:t>
            </a:r>
          </a:p>
          <a:p>
            <a:pPr lvl="2"/>
            <a:r>
              <a:rPr lang="fi-FI" sz="2200" dirty="0" smtClean="0"/>
              <a:t>sosiaalinen media käsitteenä, motiivit sosiaalisten medioiden käyttämiseen, sosiaalisten medioiden käyttötarkoitus, tehokas viestintä sosiaalisissa medioissa, perinteisten medioiden ja sosiaalisten medioiden eroavaisuudet, strategia, resursointi, hyödyt ja uhat</a:t>
            </a:r>
          </a:p>
        </p:txBody>
      </p:sp>
      <p:sp>
        <p:nvSpPr>
          <p:cNvPr id="3" name="Otsikko 2"/>
          <p:cNvSpPr>
            <a:spLocks noGrp="1"/>
          </p:cNvSpPr>
          <p:nvPr>
            <p:ph type="title"/>
          </p:nvPr>
        </p:nvSpPr>
        <p:spPr/>
        <p:txBody>
          <a:bodyPr/>
          <a:lstStyle/>
          <a:p>
            <a:r>
              <a:rPr lang="fi-FI" dirty="0" smtClean="0"/>
              <a:t>TUTKIMUKSEN TOTEUTUS</a:t>
            </a:r>
            <a:endParaRPr lang="fi-FI"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p:cNvSpPr>
            <a:spLocks noGrp="1"/>
          </p:cNvSpPr>
          <p:nvPr>
            <p:ph sz="quarter" idx="13"/>
          </p:nvPr>
        </p:nvSpPr>
        <p:spPr>
          <a:xfrm>
            <a:off x="352426" y="1795696"/>
            <a:ext cx="8791574" cy="5062304"/>
          </a:xfrm>
        </p:spPr>
        <p:txBody>
          <a:bodyPr>
            <a:normAutofit/>
          </a:bodyPr>
          <a:lstStyle/>
          <a:p>
            <a:pPr>
              <a:buFont typeface="Arial" pitchFamily="34" charset="0"/>
              <a:buChar char="•"/>
            </a:pPr>
            <a:r>
              <a:rPr lang="fi-FI" sz="2400" dirty="0" smtClean="0"/>
              <a:t>Matkatoimistoissa sosiaaliset mediat koetaan ennen kaikkea verkossa tapahtuvaksi dialogiksi ja kommunikoinniksi kaikin mahdollisin keinoin</a:t>
            </a:r>
          </a:p>
          <a:p>
            <a:pPr>
              <a:buFont typeface="Arial" pitchFamily="34" charset="0"/>
              <a:buChar char="•"/>
            </a:pPr>
            <a:r>
              <a:rPr lang="fi-FI" sz="2400" i="1" dirty="0" smtClean="0"/>
              <a:t>”No kyllä kai sillä tarkoitetaan tuolla verkossa tapahtuvaa individuaalisten ihmisten kommentointia ja kommunikointia kaikin mahdollisin keinoin.”</a:t>
            </a:r>
          </a:p>
          <a:p>
            <a:pPr>
              <a:buFont typeface="Arial" pitchFamily="34" charset="0"/>
              <a:buChar char="•"/>
            </a:pPr>
            <a:r>
              <a:rPr lang="fi-FI" sz="2400" dirty="0" smtClean="0"/>
              <a:t>Sosiaaliset mediat nähdään jakautuvan keskustelu- ja arviointifoorumeihin, verkkoyhteisöihin, sisällönjakosivustoihin, yhteistuotantoon, </a:t>
            </a:r>
            <a:r>
              <a:rPr lang="fi-FI" sz="2400" dirty="0" err="1" smtClean="0"/>
              <a:t>blogeihin</a:t>
            </a:r>
            <a:r>
              <a:rPr lang="fi-FI" sz="2400" dirty="0" smtClean="0"/>
              <a:t> ja virtuaalimaailmoihin </a:t>
            </a:r>
            <a:r>
              <a:rPr lang="fi-FI" sz="2400" dirty="0" smtClean="0">
                <a:sym typeface="Wingdings" pitchFamily="2" charset="2"/>
              </a:rPr>
              <a:t> yhteistuotantosivustoilla ei kuitenkaan koettu tapahtuvan varsinaista dialogia</a:t>
            </a:r>
            <a:endParaRPr lang="fi-FI" sz="2400" b="1" i="1" dirty="0"/>
          </a:p>
        </p:txBody>
      </p:sp>
      <p:sp>
        <p:nvSpPr>
          <p:cNvPr id="3" name="Otsikko 2"/>
          <p:cNvSpPr>
            <a:spLocks noGrp="1"/>
          </p:cNvSpPr>
          <p:nvPr>
            <p:ph type="title"/>
          </p:nvPr>
        </p:nvSpPr>
        <p:spPr>
          <a:xfrm>
            <a:off x="323528" y="476672"/>
            <a:ext cx="8568952" cy="1066800"/>
          </a:xfrm>
        </p:spPr>
        <p:txBody>
          <a:bodyPr>
            <a:normAutofit fontScale="90000"/>
          </a:bodyPr>
          <a:lstStyle/>
          <a:p>
            <a:r>
              <a:rPr lang="fi-FI" dirty="0" smtClean="0"/>
              <a:t>SOSIAALISEN MEDIAN KÄSITE MATKATOIMISTOJEN MÄÄRITTELEMÄNÄ</a:t>
            </a:r>
            <a:endParaRPr lang="fi-FI"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p:cNvSpPr>
            <a:spLocks noGrp="1"/>
          </p:cNvSpPr>
          <p:nvPr>
            <p:ph sz="quarter" idx="13"/>
          </p:nvPr>
        </p:nvSpPr>
        <p:spPr>
          <a:xfrm>
            <a:off x="179512" y="1340768"/>
            <a:ext cx="9260134" cy="5206320"/>
          </a:xfrm>
        </p:spPr>
        <p:txBody>
          <a:bodyPr>
            <a:noAutofit/>
          </a:bodyPr>
          <a:lstStyle/>
          <a:p>
            <a:pPr>
              <a:buFont typeface="Arial" pitchFamily="34" charset="0"/>
              <a:buChar char="•"/>
            </a:pPr>
            <a:r>
              <a:rPr lang="fi-FI" sz="2000" dirty="0" smtClean="0"/>
              <a:t>Keskustelut ovat siirtyneet verkkoon </a:t>
            </a:r>
            <a:r>
              <a:rPr lang="fi-FI" sz="2000" dirty="0" smtClean="0">
                <a:sym typeface="Wingdings" pitchFamily="2" charset="2"/>
              </a:rPr>
              <a:t> tiedonjano suuri  kattavaa tietoa sosiaalisista medioista  myynnin tuki  kuluttajat valitsevat todennäköisemmin itselleen sopivan matkakohteen  asiakastyytyväisyyden kasvu </a:t>
            </a:r>
          </a:p>
          <a:p>
            <a:pPr>
              <a:buFont typeface="Arial" pitchFamily="34" charset="0"/>
              <a:buChar char="•"/>
            </a:pPr>
            <a:r>
              <a:rPr lang="fi-FI" sz="2000" i="1" dirty="0" smtClean="0"/>
              <a:t>”Pääteemat sosiaalisessa mediassa on siinä, että asiakkaat saa parempaa palvelua, koska ne saa sellaista tietoa, mitä ei voida tuottaa. Me voidaan tuottaa sitä tietoa meidän </a:t>
            </a:r>
            <a:r>
              <a:rPr lang="fi-FI" sz="2000" i="1" dirty="0" err="1" smtClean="0"/>
              <a:t>brändin</a:t>
            </a:r>
            <a:r>
              <a:rPr lang="fi-FI" sz="2000" i="1" dirty="0" smtClean="0"/>
              <a:t> alla ja tarjota se </a:t>
            </a:r>
            <a:r>
              <a:rPr lang="fi-FI" sz="2000" i="1" dirty="0" err="1" smtClean="0"/>
              <a:t>platformi</a:t>
            </a:r>
            <a:r>
              <a:rPr lang="fi-FI" sz="2000" i="1" dirty="0" smtClean="0"/>
              <a:t>, jolloin asiakas on tietysti tyytyväisempi</a:t>
            </a:r>
            <a:r>
              <a:rPr lang="fi-FI" sz="2000" dirty="0" smtClean="0"/>
              <a:t>.”</a:t>
            </a:r>
            <a:endParaRPr lang="fi-FI" sz="2000" dirty="0" smtClean="0">
              <a:sym typeface="Wingdings" pitchFamily="2" charset="2"/>
            </a:endParaRPr>
          </a:p>
          <a:p>
            <a:pPr>
              <a:buFont typeface="Arial" pitchFamily="34" charset="0"/>
              <a:buChar char="•"/>
            </a:pPr>
            <a:r>
              <a:rPr lang="fi-FI" sz="2000" dirty="0" smtClean="0">
                <a:sym typeface="Wingdings" pitchFamily="2" charset="2"/>
              </a:rPr>
              <a:t>Nopeatempoinen keskustelu kuluttajien kanssa  nopea palautekanava</a:t>
            </a:r>
          </a:p>
          <a:p>
            <a:pPr>
              <a:buFont typeface="Arial" pitchFamily="34" charset="0"/>
              <a:buChar char="•"/>
            </a:pPr>
            <a:r>
              <a:rPr lang="fi-FI" sz="2000" i="1" dirty="0" smtClean="0"/>
              <a:t>”Hyödyistä just se, että saa nopeata palautetta, ihmiset voivat puhua keskenään asioista ja saa sitä kautta referenssejä asioista. Ja sitten tietenkin se avaa uusia kanavia meille, että millä tavoin me voidaan päästä puhumaan ihmisten kanssa.”</a:t>
            </a:r>
            <a:endParaRPr lang="fi-FI" sz="2000" i="1" dirty="0" smtClean="0">
              <a:sym typeface="Wingdings" pitchFamily="2" charset="2"/>
            </a:endParaRPr>
          </a:p>
          <a:p>
            <a:pPr>
              <a:buFont typeface="Arial" pitchFamily="34" charset="0"/>
              <a:buChar char="•"/>
            </a:pPr>
            <a:r>
              <a:rPr lang="fi-FI" sz="2000" b="1" dirty="0" smtClean="0"/>
              <a:t> </a:t>
            </a:r>
            <a:r>
              <a:rPr lang="fi-FI" sz="2000" dirty="0" smtClean="0"/>
              <a:t>Mediakustannusten pieneneminen (riippuen käyttöasteesta)</a:t>
            </a:r>
          </a:p>
          <a:p>
            <a:r>
              <a:rPr lang="fi-FI" sz="2000" dirty="0" smtClean="0">
                <a:sym typeface="Wingdings" pitchFamily="2" charset="2"/>
              </a:rPr>
              <a:t> Taustalla </a:t>
            </a:r>
            <a:r>
              <a:rPr lang="fi-FI" sz="2000" dirty="0" smtClean="0"/>
              <a:t>markkinoinnin muutosvoimat: kuluttajakäyttäytymisen muuttuminen, mediakentän </a:t>
            </a:r>
            <a:r>
              <a:rPr lang="fi-FI" sz="2000" dirty="0" err="1" smtClean="0"/>
              <a:t>pirstaloituminen</a:t>
            </a:r>
            <a:r>
              <a:rPr lang="fi-FI" sz="2000" dirty="0" smtClean="0"/>
              <a:t> ja vuorovaikutteisuuden lisääntyminen</a:t>
            </a:r>
            <a:endParaRPr lang="fi-FI" sz="2000" dirty="0"/>
          </a:p>
        </p:txBody>
      </p:sp>
      <p:sp>
        <p:nvSpPr>
          <p:cNvPr id="3" name="Otsikko 2"/>
          <p:cNvSpPr>
            <a:spLocks noGrp="1"/>
          </p:cNvSpPr>
          <p:nvPr>
            <p:ph type="title"/>
          </p:nvPr>
        </p:nvSpPr>
        <p:spPr/>
        <p:txBody>
          <a:bodyPr>
            <a:normAutofit fontScale="90000"/>
          </a:bodyPr>
          <a:lstStyle/>
          <a:p>
            <a:r>
              <a:rPr lang="fi-FI" dirty="0" smtClean="0"/>
              <a:t>HYÖDYT MOTIVOIVAT KÄYTTÄMÄÄN SOSIAALISIA MEDIOITA</a:t>
            </a:r>
            <a:endParaRPr lang="fi-FI"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p:cNvSpPr>
            <a:spLocks noGrp="1"/>
          </p:cNvSpPr>
          <p:nvPr>
            <p:ph sz="quarter" idx="13"/>
          </p:nvPr>
        </p:nvSpPr>
        <p:spPr>
          <a:xfrm>
            <a:off x="352426" y="1463040"/>
            <a:ext cx="8396038" cy="5206320"/>
          </a:xfrm>
        </p:spPr>
        <p:txBody>
          <a:bodyPr>
            <a:normAutofit fontScale="92500" lnSpcReduction="10000"/>
          </a:bodyPr>
          <a:lstStyle/>
          <a:p>
            <a:pPr>
              <a:buFont typeface="Arial" pitchFamily="34" charset="0"/>
              <a:buChar char="•"/>
            </a:pPr>
            <a:r>
              <a:rPr lang="fi-FI" sz="2100" dirty="0" smtClean="0"/>
              <a:t>Aktiivisesti mukana </a:t>
            </a:r>
            <a:r>
              <a:rPr lang="fi-FI" sz="2100" dirty="0" err="1" smtClean="0"/>
              <a:t>Facebookissa</a:t>
            </a:r>
            <a:r>
              <a:rPr lang="fi-FI" sz="2100" dirty="0" smtClean="0"/>
              <a:t> ja keskustelupalstoilla (Aurinkomatkoilla lisäksi oma sosiaalisen median sivusto Paikka Auringossa ja Aurinkokanava) </a:t>
            </a:r>
            <a:r>
              <a:rPr lang="fi-FI" sz="2100" dirty="0" smtClean="0">
                <a:sym typeface="Wingdings" pitchFamily="2" charset="2"/>
              </a:rPr>
              <a:t> muilla ei niin suurta roolia markkinoinnissa</a:t>
            </a:r>
          </a:p>
          <a:p>
            <a:pPr>
              <a:buFont typeface="Arial" pitchFamily="34" charset="0"/>
              <a:buChar char="•"/>
            </a:pPr>
            <a:r>
              <a:rPr lang="fi-FI" sz="2100" dirty="0" smtClean="0">
                <a:sym typeface="Wingdings" pitchFamily="2" charset="2"/>
              </a:rPr>
              <a:t>Kuuntelu : erittäin tärkeässä osassa, vaikka aina ei niin asiaa löydykään</a:t>
            </a:r>
          </a:p>
          <a:p>
            <a:pPr>
              <a:buFont typeface="Arial" pitchFamily="34" charset="0"/>
              <a:buChar char="•"/>
            </a:pPr>
            <a:r>
              <a:rPr lang="fi-FI" sz="2100" dirty="0" smtClean="0">
                <a:sym typeface="Wingdings" pitchFamily="2" charset="2"/>
              </a:rPr>
              <a:t>Puhuminen / Tuki / Tiedottaminen :</a:t>
            </a:r>
          </a:p>
          <a:p>
            <a:pPr lvl="2"/>
            <a:r>
              <a:rPr lang="fi-FI" sz="2100" dirty="0" smtClean="0">
                <a:sym typeface="Wingdings" pitchFamily="2" charset="2"/>
              </a:rPr>
              <a:t>vuorovaikutteisuus nopeaa  keino ylläpitää asiakassuhdetta</a:t>
            </a:r>
          </a:p>
          <a:p>
            <a:pPr lvl="2">
              <a:buNone/>
            </a:pPr>
            <a:r>
              <a:rPr lang="fi-FI" sz="2100" dirty="0" smtClean="0"/>
              <a:t>    ”</a:t>
            </a:r>
            <a:r>
              <a:rPr lang="fi-FI" sz="2100" i="1" dirty="0" smtClean="0"/>
              <a:t>Kun perheen loma ostetaan perinteisesti kerran puolessatoista vuodessa, niin se on </a:t>
            </a:r>
            <a:r>
              <a:rPr lang="fi-FI" sz="2100" i="1" dirty="0" err="1" smtClean="0"/>
              <a:t>kauheen</a:t>
            </a:r>
            <a:r>
              <a:rPr lang="fi-FI" sz="2100" i="1" dirty="0" smtClean="0"/>
              <a:t> harvoin. Sen takia jatkuvaa asiakassuhdetta on </a:t>
            </a:r>
            <a:r>
              <a:rPr lang="fi-FI" sz="2100" i="1" dirty="0" err="1" smtClean="0"/>
              <a:t>vaikeeta</a:t>
            </a:r>
            <a:r>
              <a:rPr lang="fi-FI" sz="2100" i="1" dirty="0" smtClean="0"/>
              <a:t> ylläpitää maksullisin kanavin. </a:t>
            </a:r>
            <a:r>
              <a:rPr lang="fi-FI" sz="2100" i="1" dirty="0" err="1" smtClean="0"/>
              <a:t>Tälläsessa</a:t>
            </a:r>
            <a:r>
              <a:rPr lang="fi-FI" sz="2100" i="1" dirty="0" smtClean="0"/>
              <a:t> tilanteessa sen täytyy tulla suoran kontaktin kautta. ”</a:t>
            </a:r>
          </a:p>
          <a:p>
            <a:pPr lvl="2"/>
            <a:r>
              <a:rPr lang="fi-FI" sz="2100" dirty="0" smtClean="0"/>
              <a:t>= palvelukanava = nopea vastaus kysymyksiin </a:t>
            </a:r>
            <a:r>
              <a:rPr lang="fi-FI" sz="2100" dirty="0" smtClean="0">
                <a:sym typeface="Wingdings" pitchFamily="2" charset="2"/>
              </a:rPr>
              <a:t> monet saavat hyödyn  kustannussäästöt</a:t>
            </a:r>
          </a:p>
          <a:p>
            <a:pPr lvl="2"/>
            <a:r>
              <a:rPr lang="fi-FI" sz="2100" dirty="0" smtClean="0">
                <a:sym typeface="Wingdings" pitchFamily="2" charset="2"/>
              </a:rPr>
              <a:t>Lisänä muille tiedotuskanaville (äkkilähdöt , uusi kohde), poikkeustilanteissa erittäin tehokas</a:t>
            </a:r>
          </a:p>
          <a:p>
            <a:pPr lvl="1"/>
            <a:r>
              <a:rPr lang="fi-FI" sz="2100" dirty="0" smtClean="0">
                <a:sym typeface="Wingdings" pitchFamily="2" charset="2"/>
              </a:rPr>
              <a:t>Aktivointi  : muiden kommentit kannustavat ostamaan = myynnin tuki</a:t>
            </a:r>
          </a:p>
          <a:p>
            <a:pPr lvl="1"/>
            <a:r>
              <a:rPr lang="fi-FI" sz="2100" dirty="0" err="1" smtClean="0">
                <a:sym typeface="Wingdings" pitchFamily="2" charset="2"/>
              </a:rPr>
              <a:t>Osallistaminen</a:t>
            </a:r>
            <a:r>
              <a:rPr lang="fi-FI" sz="2100" dirty="0" smtClean="0">
                <a:sym typeface="Wingdings" pitchFamily="2" charset="2"/>
              </a:rPr>
              <a:t> : tuotekehitys </a:t>
            </a:r>
            <a:r>
              <a:rPr lang="fi-FI" sz="2100" smtClean="0">
                <a:sym typeface="Wingdings" pitchFamily="2" charset="2"/>
              </a:rPr>
              <a:t>koettiin tärkeänä</a:t>
            </a:r>
            <a:endParaRPr lang="fi-FI" sz="2100" dirty="0" smtClean="0">
              <a:sym typeface="Wingdings" pitchFamily="2" charset="2"/>
            </a:endParaRPr>
          </a:p>
          <a:p>
            <a:pPr>
              <a:buFont typeface="Arial" pitchFamily="34" charset="0"/>
              <a:buChar char="•"/>
            </a:pPr>
            <a:endParaRPr lang="fi-FI" sz="1900" dirty="0" smtClean="0"/>
          </a:p>
          <a:p>
            <a:pPr>
              <a:buFont typeface="Arial" pitchFamily="34" charset="0"/>
              <a:buChar char="•"/>
            </a:pPr>
            <a:endParaRPr lang="fi-FI" sz="2600" dirty="0" smtClean="0"/>
          </a:p>
        </p:txBody>
      </p:sp>
      <p:sp>
        <p:nvSpPr>
          <p:cNvPr id="3" name="Otsikko 2"/>
          <p:cNvSpPr>
            <a:spLocks noGrp="1"/>
          </p:cNvSpPr>
          <p:nvPr>
            <p:ph type="title"/>
          </p:nvPr>
        </p:nvSpPr>
        <p:spPr/>
        <p:txBody>
          <a:bodyPr/>
          <a:lstStyle/>
          <a:p>
            <a:r>
              <a:rPr lang="fi-FI" dirty="0" smtClean="0"/>
              <a:t>KÄYTTÖTARKOITUS</a:t>
            </a:r>
            <a:endParaRPr lang="fi-FI"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p:cNvSpPr>
            <a:spLocks noGrp="1"/>
          </p:cNvSpPr>
          <p:nvPr>
            <p:ph sz="quarter" idx="13"/>
          </p:nvPr>
        </p:nvSpPr>
        <p:spPr>
          <a:xfrm>
            <a:off x="352426" y="1463040"/>
            <a:ext cx="8972102" cy="5134312"/>
          </a:xfrm>
        </p:spPr>
        <p:txBody>
          <a:bodyPr>
            <a:normAutofit/>
          </a:bodyPr>
          <a:lstStyle/>
          <a:p>
            <a:pPr>
              <a:buFont typeface="Arial" pitchFamily="34" charset="0"/>
              <a:buChar char="•"/>
            </a:pPr>
            <a:r>
              <a:rPr lang="fi-FI" sz="2600" dirty="0" smtClean="0"/>
              <a:t>Kiinnostava aihe</a:t>
            </a:r>
          </a:p>
          <a:p>
            <a:pPr>
              <a:buFont typeface="Arial" pitchFamily="34" charset="0"/>
              <a:buChar char="•"/>
            </a:pPr>
            <a:r>
              <a:rPr lang="fi-FI" sz="2600" dirty="0" smtClean="0"/>
              <a:t>Kuluttajan saama hyöty</a:t>
            </a:r>
          </a:p>
          <a:p>
            <a:pPr>
              <a:buFont typeface="Arial" pitchFamily="34" charset="0"/>
              <a:buChar char="•"/>
            </a:pPr>
            <a:r>
              <a:rPr lang="fi-FI" sz="2600" dirty="0" smtClean="0"/>
              <a:t>Rehellisyys ja avoimuus</a:t>
            </a:r>
          </a:p>
          <a:p>
            <a:pPr>
              <a:buFont typeface="Arial" pitchFamily="34" charset="0"/>
              <a:buChar char="•"/>
            </a:pPr>
            <a:r>
              <a:rPr lang="fi-FI" sz="2600" dirty="0" smtClean="0"/>
              <a:t>Mahdollisimman vähän kaupallista (ei avoin mainontakanava) – puhutaan niin kuin ihmiset yleensä toisilleen puhuvat</a:t>
            </a:r>
          </a:p>
          <a:p>
            <a:pPr>
              <a:buFont typeface="Arial" pitchFamily="34" charset="0"/>
              <a:buChar char="•"/>
            </a:pPr>
            <a:r>
              <a:rPr lang="fi-FI" sz="2600" dirty="0" smtClean="0"/>
              <a:t>Ajantasaisuus</a:t>
            </a:r>
          </a:p>
          <a:p>
            <a:pPr>
              <a:buFont typeface="Arial" pitchFamily="34" charset="0"/>
              <a:buChar char="•"/>
            </a:pPr>
            <a:r>
              <a:rPr lang="fi-FI" sz="2600" dirty="0" smtClean="0"/>
              <a:t>Negatiiviset viestit: jos väärää informaatiota, korjataan asia </a:t>
            </a:r>
          </a:p>
          <a:p>
            <a:r>
              <a:rPr lang="fi-FI" sz="2600" dirty="0" smtClean="0">
                <a:sym typeface="Wingdings" pitchFamily="2" charset="2"/>
              </a:rPr>
              <a:t>	 ei turhanpäiväistä väittelyä</a:t>
            </a:r>
          </a:p>
          <a:p>
            <a:pPr>
              <a:buFont typeface="Arial" pitchFamily="34" charset="0"/>
              <a:buChar char="•"/>
            </a:pPr>
            <a:r>
              <a:rPr lang="fi-FI" sz="2600" dirty="0" smtClean="0">
                <a:sym typeface="Wingdings" pitchFamily="2" charset="2"/>
              </a:rPr>
              <a:t>Integrointi muuhun markkinointiviestintään</a:t>
            </a:r>
          </a:p>
          <a:p>
            <a:endParaRPr lang="fi-FI" sz="1900" b="1" dirty="0" smtClean="0"/>
          </a:p>
          <a:p>
            <a:pPr>
              <a:buFont typeface="Arial" pitchFamily="34" charset="0"/>
              <a:buChar char="•"/>
            </a:pPr>
            <a:endParaRPr lang="fi-FI" sz="1900" b="1" dirty="0" smtClean="0"/>
          </a:p>
          <a:p>
            <a:pPr>
              <a:buFont typeface="Arial" pitchFamily="34" charset="0"/>
              <a:buChar char="•"/>
            </a:pPr>
            <a:endParaRPr lang="fi-FI" sz="2400" b="1" dirty="0"/>
          </a:p>
        </p:txBody>
      </p:sp>
      <p:sp>
        <p:nvSpPr>
          <p:cNvPr id="3" name="Otsikko 2"/>
          <p:cNvSpPr>
            <a:spLocks noGrp="1"/>
          </p:cNvSpPr>
          <p:nvPr>
            <p:ph type="title"/>
          </p:nvPr>
        </p:nvSpPr>
        <p:spPr/>
        <p:txBody>
          <a:bodyPr/>
          <a:lstStyle/>
          <a:p>
            <a:r>
              <a:rPr lang="fi-FI" dirty="0" smtClean="0"/>
              <a:t>TEHOKAS VIESTINTÄ</a:t>
            </a:r>
            <a:endParaRPr lang="fi-FI"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p:cNvSpPr>
            <a:spLocks noGrp="1"/>
          </p:cNvSpPr>
          <p:nvPr>
            <p:ph sz="quarter" idx="13"/>
          </p:nvPr>
        </p:nvSpPr>
        <p:spPr>
          <a:xfrm>
            <a:off x="352426" y="1463040"/>
            <a:ext cx="8612062" cy="5206320"/>
          </a:xfrm>
        </p:spPr>
        <p:txBody>
          <a:bodyPr>
            <a:normAutofit/>
          </a:bodyPr>
          <a:lstStyle/>
          <a:p>
            <a:pPr>
              <a:buFont typeface="Arial" pitchFamily="34" charset="0"/>
              <a:buChar char="•"/>
            </a:pPr>
            <a:r>
              <a:rPr lang="fi-FI" sz="2400" dirty="0" err="1" smtClean="0">
                <a:sym typeface="Wingdings" pitchFamily="2" charset="2"/>
              </a:rPr>
              <a:t>Finnmatkoilla</a:t>
            </a:r>
            <a:r>
              <a:rPr lang="fi-FI" sz="2400" dirty="0" smtClean="0">
                <a:sym typeface="Wingdings" pitchFamily="2" charset="2"/>
              </a:rPr>
              <a:t> sosiaaliset mediat eivät ole VIELÄ vaikuttaneet toiminnan logiikkaan  markkinointi on kuitenkin erilaista, koska se on dialogia</a:t>
            </a:r>
          </a:p>
          <a:p>
            <a:pPr lvl="2"/>
            <a:r>
              <a:rPr lang="fi-FI" sz="2400" i="1" dirty="0" smtClean="0"/>
              <a:t>”Sosiaaliset mediat eivät ole vaikuttaneet markkinointiin muissa medioissa. Mutta </a:t>
            </a:r>
            <a:r>
              <a:rPr lang="fi-FI" sz="2400" i="1" dirty="0" err="1" smtClean="0"/>
              <a:t>tää</a:t>
            </a:r>
            <a:r>
              <a:rPr lang="fi-FI" sz="2400" i="1" dirty="0" smtClean="0"/>
              <a:t> on tietysti vaan alkua. Että kyllä </a:t>
            </a:r>
            <a:r>
              <a:rPr lang="fi-FI" sz="2400" i="1" dirty="0" err="1" smtClean="0"/>
              <a:t>mä</a:t>
            </a:r>
            <a:r>
              <a:rPr lang="fi-FI" sz="2400" i="1" dirty="0" smtClean="0"/>
              <a:t> </a:t>
            </a:r>
            <a:r>
              <a:rPr lang="fi-FI" sz="2400" i="1" dirty="0" err="1" smtClean="0"/>
              <a:t>nään</a:t>
            </a:r>
            <a:r>
              <a:rPr lang="fi-FI" sz="2400" i="1" dirty="0" smtClean="0"/>
              <a:t>, että parin vuoden päästä me ollaan paljon pidemmällä siinä, että meidän asiakkaat itse jollain tavalla rakentaa sitä. ”</a:t>
            </a:r>
            <a:endParaRPr lang="fi-FI" sz="2400" dirty="0" smtClean="0"/>
          </a:p>
          <a:p>
            <a:pPr lvl="1"/>
            <a:r>
              <a:rPr lang="fi-FI" sz="2400" dirty="0" smtClean="0"/>
              <a:t>Aurinkomatkoilla toiminnan logiikka muuttunut</a:t>
            </a:r>
          </a:p>
          <a:p>
            <a:pPr lvl="2"/>
            <a:r>
              <a:rPr lang="fi-FI" sz="2400" dirty="0" smtClean="0"/>
              <a:t>Muu mediakäyttö vähentynyt 15 % (erityisesti sanomalehdet) </a:t>
            </a:r>
            <a:r>
              <a:rPr lang="fi-FI" sz="2400" dirty="0" smtClean="0">
                <a:sym typeface="Wingdings" pitchFamily="2" charset="2"/>
              </a:rPr>
              <a:t> tulevaisuudessa vielä enemmän</a:t>
            </a:r>
          </a:p>
          <a:p>
            <a:pPr lvl="2"/>
            <a:r>
              <a:rPr lang="fi-FI" sz="2400" dirty="0" smtClean="0">
                <a:sym typeface="Wingdings" pitchFamily="2" charset="2"/>
              </a:rPr>
              <a:t>Tavoitteena, että ei tarvitsisi mainostaa enää ollenkaan!</a:t>
            </a:r>
            <a:endParaRPr lang="fi-FI" sz="2400" dirty="0" smtClean="0"/>
          </a:p>
          <a:p>
            <a:pPr lvl="2"/>
            <a:endParaRPr lang="fi-FI" sz="1900" dirty="0" smtClean="0"/>
          </a:p>
          <a:p>
            <a:pPr lvl="2"/>
            <a:endParaRPr lang="fi-FI" sz="1700" dirty="0" smtClean="0"/>
          </a:p>
          <a:p>
            <a:pPr>
              <a:buFont typeface="Arial" pitchFamily="34" charset="0"/>
              <a:buChar char="•"/>
            </a:pPr>
            <a:endParaRPr lang="fi-FI" sz="2400" dirty="0"/>
          </a:p>
        </p:txBody>
      </p:sp>
      <p:sp>
        <p:nvSpPr>
          <p:cNvPr id="3" name="Otsikko 2"/>
          <p:cNvSpPr>
            <a:spLocks noGrp="1"/>
          </p:cNvSpPr>
          <p:nvPr>
            <p:ph type="title"/>
          </p:nvPr>
        </p:nvSpPr>
        <p:spPr/>
        <p:txBody>
          <a:bodyPr>
            <a:normAutofit fontScale="90000"/>
          </a:bodyPr>
          <a:lstStyle/>
          <a:p>
            <a:r>
              <a:rPr lang="fi-FI" dirty="0" smtClean="0"/>
              <a:t>VAIKUTUS PERINTEISTEN MEDIOIDEN KÄYTTÖÖN</a:t>
            </a:r>
            <a:endParaRPr lang="fi-FI"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ylar">
  <a:themeElements>
    <a:clrScheme name="Mylar">
      <a:dk1>
        <a:srgbClr val="000000"/>
      </a:dk1>
      <a:lt1>
        <a:srgbClr val="FFFFFF"/>
      </a:lt1>
      <a:dk2>
        <a:srgbClr val="656162"/>
      </a:dk2>
      <a:lt2>
        <a:srgbClr val="E0DACC"/>
      </a:lt2>
      <a:accent1>
        <a:srgbClr val="4A5A7A"/>
      </a:accent1>
      <a:accent2>
        <a:srgbClr val="F7BD40"/>
      </a:accent2>
      <a:accent3>
        <a:srgbClr val="975C00"/>
      </a:accent3>
      <a:accent4>
        <a:srgbClr val="754D41"/>
      </a:accent4>
      <a:accent5>
        <a:srgbClr val="838995"/>
      </a:accent5>
      <a:accent6>
        <a:srgbClr val="687B66"/>
      </a:accent6>
      <a:hlink>
        <a:srgbClr val="B5740B"/>
      </a:hlink>
      <a:folHlink>
        <a:srgbClr val="7483A0"/>
      </a:folHlink>
    </a:clrScheme>
    <a:fontScheme name="Mylar">
      <a:majorFont>
        <a:latin typeface="Corbel"/>
        <a:ea typeface=""/>
        <a:cs typeface=""/>
        <a:font script="Jpan" typeface="HGｺﾞｼｯｸM"/>
        <a:font script="Hang" typeface="맑은 고딕"/>
        <a:font script="Hans" typeface="华文楷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맑은 고딕"/>
        <a:font script="Hans" typeface="华文楷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ylar">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effectStyle>
        <a:effectStyle>
          <a:effectLst>
            <a:innerShdw blurRad="50800" dist="25400" dir="13500000">
              <a:srgbClr val="000000">
                <a:alpha val="75000"/>
              </a:srgbClr>
            </a:innerShdw>
            <a:outerShdw blurRad="50800" dist="25400" dir="5400000" rotWithShape="0">
              <a:srgbClr val="000000">
                <a:alpha val="50000"/>
              </a:srgbClr>
            </a:outerShdw>
          </a:effectLst>
          <a:scene3d>
            <a:camera prst="orthographicFront">
              <a:rot lat="0" lon="0" rev="0"/>
            </a:camera>
            <a:lightRig rig="threePt" dir="tl"/>
          </a:scene3d>
          <a:sp3d prstMaterial="dkEdge">
            <a:bevelT w="25400" h="5080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tint val="100000"/>
                <a:shade val="30000"/>
                <a:alpha val="100000"/>
                <a:satMod val="255000"/>
                <a:lumMod val="100000"/>
              </a:schemeClr>
            </a:gs>
          </a:gsLst>
          <a:path path="circle">
            <a:fillToRect l="50000" t="-80000" r="50000" b="180000"/>
          </a:path>
        </a:gradFill>
        <a:blipFill rotWithShape="1">
          <a:blip xmlns:r="http://schemas.openxmlformats.org/officeDocument/2006/relationships" r:embed="rId1">
            <a:duotone>
              <a:schemeClr val="phClr">
                <a:lumMod val="80000"/>
              </a:schemeClr>
              <a:schemeClr val="phClr">
                <a:tint val="50000"/>
                <a:lumMod val="15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TC101790491[[fn=Mylar]]</Template>
  <TotalTime>1354</TotalTime>
  <Words>738</Words>
  <Application>Microsoft Office PowerPoint</Application>
  <PresentationFormat>Näytössä katseltava diaesitys (4:3)</PresentationFormat>
  <Paragraphs>79</Paragraphs>
  <Slides>12</Slides>
  <Notes>0</Notes>
  <HiddenSlides>0</HiddenSlides>
  <MMClips>0</MMClips>
  <ScaleCrop>false</ScaleCrop>
  <HeadingPairs>
    <vt:vector size="4" baseType="variant">
      <vt:variant>
        <vt:lpstr>Teema</vt:lpstr>
      </vt:variant>
      <vt:variant>
        <vt:i4>1</vt:i4>
      </vt:variant>
      <vt:variant>
        <vt:lpstr>Dian otsikot</vt:lpstr>
      </vt:variant>
      <vt:variant>
        <vt:i4>12</vt:i4>
      </vt:variant>
    </vt:vector>
  </HeadingPairs>
  <TitlesOfParts>
    <vt:vector size="13" baseType="lpstr">
      <vt:lpstr>Mylar</vt:lpstr>
      <vt:lpstr>SOSIAALINEN MEDIA OSANA PALVELUYRITYSTEN KULUTTAJAMARKKINOINTIA - Miten matkatoimistot kokevat sosiaalisen median?</vt:lpstr>
      <vt:lpstr>AIHEEN VALINTA</vt:lpstr>
      <vt:lpstr>TUTKIMUSONGELMAT</vt:lpstr>
      <vt:lpstr>TUTKIMUKSEN TOTEUTUS</vt:lpstr>
      <vt:lpstr>SOSIAALISEN MEDIAN KÄSITE MATKATOIMISTOJEN MÄÄRITTELEMÄNÄ</vt:lpstr>
      <vt:lpstr>HYÖDYT MOTIVOIVAT KÄYTTÄMÄÄN SOSIAALISIA MEDIOITA</vt:lpstr>
      <vt:lpstr>KÄYTTÖTARKOITUS</vt:lpstr>
      <vt:lpstr>TEHOKAS VIESTINTÄ</vt:lpstr>
      <vt:lpstr>VAIKUTUS PERINTEISTEN MEDIOIDEN KÄYTTÖÖN</vt:lpstr>
      <vt:lpstr>STRATEGIA</vt:lpstr>
      <vt:lpstr>UHAT</vt:lpstr>
      <vt:lpstr>PowerPoint-esitys</vt:lpstr>
    </vt:vector>
  </TitlesOfParts>
  <Company>Uusi Insinööriliitto UIL ry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GRADU AIHEANALYYSI</dc:title>
  <dc:creator>Anna-Maija Posti</dc:creator>
  <cp:lastModifiedBy>Oliva Päivi</cp:lastModifiedBy>
  <cp:revision>106</cp:revision>
  <cp:lastPrinted>2010-09-09T08:59:38Z</cp:lastPrinted>
  <dcterms:created xsi:type="dcterms:W3CDTF">2010-09-06T11:05:00Z</dcterms:created>
  <dcterms:modified xsi:type="dcterms:W3CDTF">2011-11-21T08:36:55Z</dcterms:modified>
</cp:coreProperties>
</file>