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9" r:id="rId4"/>
    <p:sldId id="260" r:id="rId5"/>
    <p:sldId id="261" r:id="rId6"/>
    <p:sldId id="262" r:id="rId7"/>
    <p:sldId id="269" r:id="rId8"/>
    <p:sldId id="263" r:id="rId9"/>
    <p:sldId id="266" r:id="rId10"/>
    <p:sldId id="264" r:id="rId11"/>
    <p:sldId id="265" r:id="rId12"/>
    <p:sldId id="267" r:id="rId13"/>
    <p:sldId id="268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-laskentataulukko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Hamburger Börs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Sähköposti</c:v>
                </c:pt>
                <c:pt idx="1">
                  <c:v>Omat internetsivut</c:v>
                </c:pt>
                <c:pt idx="2">
                  <c:v>Puhelin</c:v>
                </c:pt>
                <c:pt idx="3">
                  <c:v>Muut internetsivut</c:v>
                </c:pt>
                <c:pt idx="4">
                  <c:v>Walk-in</c:v>
                </c:pt>
                <c:pt idx="5">
                  <c:v>Matkatoimisto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</c:v>
                </c:pt>
                <c:pt idx="1">
                  <c:v>10</c:v>
                </c:pt>
                <c:pt idx="2">
                  <c:v>24</c:v>
                </c:pt>
                <c:pt idx="3">
                  <c:v>4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Seurahuone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Sähköposti</c:v>
                </c:pt>
                <c:pt idx="1">
                  <c:v>Omat internetsivut</c:v>
                </c:pt>
                <c:pt idx="2">
                  <c:v>Puhelin</c:v>
                </c:pt>
                <c:pt idx="3">
                  <c:v>Muut internetsivut</c:v>
                </c:pt>
                <c:pt idx="4">
                  <c:v>Walk-in</c:v>
                </c:pt>
                <c:pt idx="5">
                  <c:v>Matkatoimisto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</c:v>
                </c:pt>
                <c:pt idx="1">
                  <c:v>19</c:v>
                </c:pt>
                <c:pt idx="2">
                  <c:v>25</c:v>
                </c:pt>
                <c:pt idx="3">
                  <c:v>8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Marina Palace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Sähköposti</c:v>
                </c:pt>
                <c:pt idx="1">
                  <c:v>Omat internetsivut</c:v>
                </c:pt>
                <c:pt idx="2">
                  <c:v>Puhelin</c:v>
                </c:pt>
                <c:pt idx="3">
                  <c:v>Muut internetsivut</c:v>
                </c:pt>
                <c:pt idx="4">
                  <c:v>Walk-in</c:v>
                </c:pt>
                <c:pt idx="5">
                  <c:v>Matkatoimisto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6</c:v>
                </c:pt>
                <c:pt idx="1">
                  <c:v>19</c:v>
                </c:pt>
                <c:pt idx="2">
                  <c:v>33</c:v>
                </c:pt>
                <c:pt idx="3">
                  <c:v>27</c:v>
                </c:pt>
                <c:pt idx="4">
                  <c:v>3</c:v>
                </c:pt>
                <c:pt idx="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410048"/>
        <c:axId val="159411584"/>
      </c:barChart>
      <c:catAx>
        <c:axId val="159410048"/>
        <c:scaling>
          <c:orientation val="minMax"/>
        </c:scaling>
        <c:delete val="0"/>
        <c:axPos val="b"/>
        <c:majorTickMark val="out"/>
        <c:minorTickMark val="none"/>
        <c:tickLblPos val="nextTo"/>
        <c:crossAx val="159411584"/>
        <c:crosses val="autoZero"/>
        <c:auto val="1"/>
        <c:lblAlgn val="ctr"/>
        <c:lblOffset val="100"/>
        <c:noMultiLvlLbl val="0"/>
      </c:catAx>
      <c:valAx>
        <c:axId val="1594115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41004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Hamburger Börs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Yksin</c:v>
                </c:pt>
                <c:pt idx="1">
                  <c:v>Puoliso</c:v>
                </c:pt>
                <c:pt idx="2">
                  <c:v>Työkaverit</c:v>
                </c:pt>
                <c:pt idx="3">
                  <c:v>Perhe</c:v>
                </c:pt>
                <c:pt idx="4">
                  <c:v>Ystävät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2</c:v>
                </c:pt>
                <c:pt idx="3">
                  <c:v>18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Seurahuone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Yksin</c:v>
                </c:pt>
                <c:pt idx="1">
                  <c:v>Puoliso</c:v>
                </c:pt>
                <c:pt idx="2">
                  <c:v>Työkaverit</c:v>
                </c:pt>
                <c:pt idx="3">
                  <c:v>Perhe</c:v>
                </c:pt>
                <c:pt idx="4">
                  <c:v>Ystävät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27</c:v>
                </c:pt>
                <c:pt idx="1">
                  <c:v>14</c:v>
                </c:pt>
                <c:pt idx="2">
                  <c:v>10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Marina Palace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Yksin</c:v>
                </c:pt>
                <c:pt idx="1">
                  <c:v>Puoliso</c:v>
                </c:pt>
                <c:pt idx="2">
                  <c:v>Työkaverit</c:v>
                </c:pt>
                <c:pt idx="3">
                  <c:v>Perhe</c:v>
                </c:pt>
                <c:pt idx="4">
                  <c:v>Ystävät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6</c:v>
                </c:pt>
                <c:pt idx="1">
                  <c:v>49</c:v>
                </c:pt>
                <c:pt idx="2">
                  <c:v>4</c:v>
                </c:pt>
                <c:pt idx="3">
                  <c:v>31</c:v>
                </c:pt>
                <c:pt idx="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9561984"/>
        <c:axId val="159563776"/>
      </c:barChart>
      <c:catAx>
        <c:axId val="159561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59563776"/>
        <c:crosses val="autoZero"/>
        <c:auto val="1"/>
        <c:lblAlgn val="ctr"/>
        <c:lblOffset val="100"/>
        <c:noMultiLvlLbl val="0"/>
      </c:catAx>
      <c:valAx>
        <c:axId val="15956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95619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E9CB60-1014-484D-8E80-BB781520EBBC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4D7A9D51-87C1-49E8-9CEA-F0957389C716}">
      <dgm:prSet phldrT="[Text]"/>
      <dgm:spPr/>
      <dgm:t>
        <a:bodyPr/>
        <a:lstStyle/>
        <a:p>
          <a:r>
            <a:rPr lang="fi-FI" dirty="0"/>
            <a:t>Tarpeen tunnistaminen</a:t>
          </a:r>
        </a:p>
      </dgm:t>
    </dgm:pt>
    <dgm:pt modelId="{42E2FCF5-0838-4615-9957-ADCBFB1CB19B}" type="parTrans" cxnId="{994E2F4C-2358-479A-87B4-3FE812202755}">
      <dgm:prSet/>
      <dgm:spPr/>
      <dgm:t>
        <a:bodyPr/>
        <a:lstStyle/>
        <a:p>
          <a:endParaRPr lang="fi-FI"/>
        </a:p>
      </dgm:t>
    </dgm:pt>
    <dgm:pt modelId="{674F62B7-C807-4C95-9472-6982268AB5AB}" type="sibTrans" cxnId="{994E2F4C-2358-479A-87B4-3FE812202755}">
      <dgm:prSet/>
      <dgm:spPr/>
      <dgm:t>
        <a:bodyPr/>
        <a:lstStyle/>
        <a:p>
          <a:endParaRPr lang="fi-FI"/>
        </a:p>
      </dgm:t>
    </dgm:pt>
    <dgm:pt modelId="{6A87606A-4444-4902-A938-0A5C88B296CE}">
      <dgm:prSet phldrT="[Text]"/>
      <dgm:spPr/>
      <dgm:t>
        <a:bodyPr/>
        <a:lstStyle/>
        <a:p>
          <a:r>
            <a:rPr lang="fi-FI"/>
            <a:t>Tiedon etsiminen</a:t>
          </a:r>
        </a:p>
      </dgm:t>
    </dgm:pt>
    <dgm:pt modelId="{F1127196-C26B-4507-A0D9-900609A66ED6}" type="parTrans" cxnId="{0D41F2EC-020A-471F-BAA2-959B7800FA99}">
      <dgm:prSet/>
      <dgm:spPr/>
      <dgm:t>
        <a:bodyPr/>
        <a:lstStyle/>
        <a:p>
          <a:endParaRPr lang="fi-FI"/>
        </a:p>
      </dgm:t>
    </dgm:pt>
    <dgm:pt modelId="{35AABBD1-E24B-4900-9EDF-B7EDD0BFE20B}" type="sibTrans" cxnId="{0D41F2EC-020A-471F-BAA2-959B7800FA99}">
      <dgm:prSet/>
      <dgm:spPr/>
      <dgm:t>
        <a:bodyPr/>
        <a:lstStyle/>
        <a:p>
          <a:endParaRPr lang="fi-FI"/>
        </a:p>
      </dgm:t>
    </dgm:pt>
    <dgm:pt modelId="{344B19AB-EF51-448B-AF1D-DDE3892C0F3F}">
      <dgm:prSet phldrT="[Text]"/>
      <dgm:spPr/>
      <dgm:t>
        <a:bodyPr/>
        <a:lstStyle/>
        <a:p>
          <a:r>
            <a:rPr lang="fi-FI"/>
            <a:t>Vaihtoehtojen arviointi</a:t>
          </a:r>
        </a:p>
      </dgm:t>
    </dgm:pt>
    <dgm:pt modelId="{CF5A001A-3F7A-48C5-A386-EAE37DE96C9C}" type="parTrans" cxnId="{CB744638-D3FC-44E0-8AEE-8C22D3938893}">
      <dgm:prSet/>
      <dgm:spPr/>
      <dgm:t>
        <a:bodyPr/>
        <a:lstStyle/>
        <a:p>
          <a:endParaRPr lang="fi-FI"/>
        </a:p>
      </dgm:t>
    </dgm:pt>
    <dgm:pt modelId="{33697063-DEDC-4D05-B5C6-166B6513C270}" type="sibTrans" cxnId="{CB744638-D3FC-44E0-8AEE-8C22D3938893}">
      <dgm:prSet/>
      <dgm:spPr/>
      <dgm:t>
        <a:bodyPr/>
        <a:lstStyle/>
        <a:p>
          <a:endParaRPr lang="fi-FI"/>
        </a:p>
      </dgm:t>
    </dgm:pt>
    <dgm:pt modelId="{770469A0-56DA-42FC-94FE-7038ED64A8BE}">
      <dgm:prSet/>
      <dgm:spPr/>
      <dgm:t>
        <a:bodyPr/>
        <a:lstStyle/>
        <a:p>
          <a:r>
            <a:rPr lang="fi-FI"/>
            <a:t>Osto</a:t>
          </a:r>
        </a:p>
      </dgm:t>
    </dgm:pt>
    <dgm:pt modelId="{2FF0ADC9-FD68-412B-8E0E-EE5857B8B341}" type="parTrans" cxnId="{72873DD6-BB9D-41CD-A484-EF0AD36C8D53}">
      <dgm:prSet/>
      <dgm:spPr/>
      <dgm:t>
        <a:bodyPr/>
        <a:lstStyle/>
        <a:p>
          <a:endParaRPr lang="fi-FI"/>
        </a:p>
      </dgm:t>
    </dgm:pt>
    <dgm:pt modelId="{6D511DDF-81DE-4739-ABD2-7E8E817CBD69}" type="sibTrans" cxnId="{72873DD6-BB9D-41CD-A484-EF0AD36C8D53}">
      <dgm:prSet/>
      <dgm:spPr/>
      <dgm:t>
        <a:bodyPr/>
        <a:lstStyle/>
        <a:p>
          <a:endParaRPr lang="fi-FI"/>
        </a:p>
      </dgm:t>
    </dgm:pt>
    <dgm:pt modelId="{88D42120-EFC8-4E76-855A-527D73549550}">
      <dgm:prSet/>
      <dgm:spPr/>
      <dgm:t>
        <a:bodyPr/>
        <a:lstStyle/>
        <a:p>
          <a:r>
            <a:rPr lang="fi-FI"/>
            <a:t>Kuluttaminen</a:t>
          </a:r>
        </a:p>
      </dgm:t>
    </dgm:pt>
    <dgm:pt modelId="{4B5C6716-43F0-441C-9544-46B33F163D88}" type="parTrans" cxnId="{901A19A1-34C8-486A-87F3-A961174BE85B}">
      <dgm:prSet/>
      <dgm:spPr/>
      <dgm:t>
        <a:bodyPr/>
        <a:lstStyle/>
        <a:p>
          <a:endParaRPr lang="fi-FI"/>
        </a:p>
      </dgm:t>
    </dgm:pt>
    <dgm:pt modelId="{DEA20C03-04FC-48FE-B9A3-94ADA546636C}" type="sibTrans" cxnId="{901A19A1-34C8-486A-87F3-A961174BE85B}">
      <dgm:prSet/>
      <dgm:spPr/>
      <dgm:t>
        <a:bodyPr/>
        <a:lstStyle/>
        <a:p>
          <a:endParaRPr lang="fi-FI"/>
        </a:p>
      </dgm:t>
    </dgm:pt>
    <dgm:pt modelId="{02938302-530B-47FB-BB79-BACDF9556666}">
      <dgm:prSet/>
      <dgm:spPr/>
      <dgm:t>
        <a:bodyPr/>
        <a:lstStyle/>
        <a:p>
          <a:r>
            <a:rPr lang="fi-FI"/>
            <a:t>Kulutuksen jälkeinen arviointi</a:t>
          </a:r>
        </a:p>
      </dgm:t>
    </dgm:pt>
    <dgm:pt modelId="{F6B4CF66-205A-4B17-A95D-0A430E2670C6}" type="parTrans" cxnId="{BB743DC0-1DF4-4936-9FCB-EEDF943A22D3}">
      <dgm:prSet/>
      <dgm:spPr/>
      <dgm:t>
        <a:bodyPr/>
        <a:lstStyle/>
        <a:p>
          <a:endParaRPr lang="fi-FI"/>
        </a:p>
      </dgm:t>
    </dgm:pt>
    <dgm:pt modelId="{2F9E8ED4-4FC9-4858-BC84-4F4D1E6B522F}" type="sibTrans" cxnId="{BB743DC0-1DF4-4936-9FCB-EEDF943A22D3}">
      <dgm:prSet/>
      <dgm:spPr/>
      <dgm:t>
        <a:bodyPr/>
        <a:lstStyle/>
        <a:p>
          <a:endParaRPr lang="fi-FI"/>
        </a:p>
      </dgm:t>
    </dgm:pt>
    <dgm:pt modelId="{4B004173-CD16-49BB-9238-75114076C6F2}">
      <dgm:prSet/>
      <dgm:spPr/>
      <dgm:t>
        <a:bodyPr/>
        <a:lstStyle/>
        <a:p>
          <a:r>
            <a:rPr lang="fi-FI" dirty="0"/>
            <a:t>Hankinnasta luopuminen</a:t>
          </a:r>
        </a:p>
      </dgm:t>
    </dgm:pt>
    <dgm:pt modelId="{F0104041-4E05-4716-9B0F-39A66F4EB01E}" type="parTrans" cxnId="{46A7A930-E3D4-4F51-B6DB-724E201EC7EF}">
      <dgm:prSet/>
      <dgm:spPr/>
      <dgm:t>
        <a:bodyPr/>
        <a:lstStyle/>
        <a:p>
          <a:endParaRPr lang="fi-FI"/>
        </a:p>
      </dgm:t>
    </dgm:pt>
    <dgm:pt modelId="{D849BB03-EF13-417B-AE5D-8E9CDA555C77}" type="sibTrans" cxnId="{46A7A930-E3D4-4F51-B6DB-724E201EC7EF}">
      <dgm:prSet/>
      <dgm:spPr/>
      <dgm:t>
        <a:bodyPr/>
        <a:lstStyle/>
        <a:p>
          <a:endParaRPr lang="fi-FI"/>
        </a:p>
      </dgm:t>
    </dgm:pt>
    <dgm:pt modelId="{3C1FF596-69F6-4D42-AFAA-A39786A57715}" type="pres">
      <dgm:prSet presAssocID="{C2E9CB60-1014-484D-8E80-BB781520EBBC}" presName="CompostProcess" presStyleCnt="0">
        <dgm:presLayoutVars>
          <dgm:dir/>
          <dgm:resizeHandles val="exact"/>
        </dgm:presLayoutVars>
      </dgm:prSet>
      <dgm:spPr/>
    </dgm:pt>
    <dgm:pt modelId="{37C79422-F9F7-4D07-A89D-CF99E7BBE506}" type="pres">
      <dgm:prSet presAssocID="{C2E9CB60-1014-484D-8E80-BB781520EBBC}" presName="arrow" presStyleLbl="bgShp" presStyleIdx="0" presStyleCnt="1"/>
      <dgm:spPr/>
    </dgm:pt>
    <dgm:pt modelId="{33733284-FACA-44B6-99FF-CDBB099F19A0}" type="pres">
      <dgm:prSet presAssocID="{C2E9CB60-1014-484D-8E80-BB781520EBBC}" presName="linearProcess" presStyleCnt="0"/>
      <dgm:spPr/>
    </dgm:pt>
    <dgm:pt modelId="{82965BF8-3518-44BF-8E65-31C0156A111D}" type="pres">
      <dgm:prSet presAssocID="{4D7A9D51-87C1-49E8-9CEA-F0957389C716}" presName="text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5BD3AF97-4668-4986-A084-C93ABBC176EA}" type="pres">
      <dgm:prSet presAssocID="{674F62B7-C807-4C95-9472-6982268AB5AB}" presName="sibTrans" presStyleCnt="0"/>
      <dgm:spPr/>
    </dgm:pt>
    <dgm:pt modelId="{31D55637-E8AA-4A17-844B-C552E6AE9F9A}" type="pres">
      <dgm:prSet presAssocID="{6A87606A-4444-4902-A938-0A5C88B296CE}" presName="text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C542529-BBD7-4509-BF53-E0EB99814A8A}" type="pres">
      <dgm:prSet presAssocID="{35AABBD1-E24B-4900-9EDF-B7EDD0BFE20B}" presName="sibTrans" presStyleCnt="0"/>
      <dgm:spPr/>
    </dgm:pt>
    <dgm:pt modelId="{018B144F-2EDF-43F1-A8EE-5C5AE6B1E69C}" type="pres">
      <dgm:prSet presAssocID="{344B19AB-EF51-448B-AF1D-DDE3892C0F3F}" presName="text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A49CE0D4-5780-44F3-BDBE-4CAEE01DC722}" type="pres">
      <dgm:prSet presAssocID="{33697063-DEDC-4D05-B5C6-166B6513C270}" presName="sibTrans" presStyleCnt="0"/>
      <dgm:spPr/>
    </dgm:pt>
    <dgm:pt modelId="{E750BAD5-8CEB-496B-A4C3-D87B9DF0C46D}" type="pres">
      <dgm:prSet presAssocID="{770469A0-56DA-42FC-94FE-7038ED64A8BE}" presName="text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732DB86C-1E80-4261-AF30-FB0D49535AAD}" type="pres">
      <dgm:prSet presAssocID="{6D511DDF-81DE-4739-ABD2-7E8E817CBD69}" presName="sibTrans" presStyleCnt="0"/>
      <dgm:spPr/>
    </dgm:pt>
    <dgm:pt modelId="{9F647F3D-4F0C-4CA1-B343-3141099090D2}" type="pres">
      <dgm:prSet presAssocID="{88D42120-EFC8-4E76-855A-527D73549550}" presName="text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1B0743E2-D0DD-47D5-8658-2FFC902C8AC1}" type="pres">
      <dgm:prSet presAssocID="{DEA20C03-04FC-48FE-B9A3-94ADA546636C}" presName="sibTrans" presStyleCnt="0"/>
      <dgm:spPr/>
    </dgm:pt>
    <dgm:pt modelId="{899F0EE6-2C7C-4F4A-A535-223306FCC30E}" type="pres">
      <dgm:prSet presAssocID="{02938302-530B-47FB-BB79-BACDF9556666}" presName="text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  <dgm:pt modelId="{C92983A9-6D67-4DD0-9574-6F4FC8EFF7EF}" type="pres">
      <dgm:prSet presAssocID="{2F9E8ED4-4FC9-4858-BC84-4F4D1E6B522F}" presName="sibTrans" presStyleCnt="0"/>
      <dgm:spPr/>
    </dgm:pt>
    <dgm:pt modelId="{EF9F3197-F8CB-40F6-B568-20CE9092748A}" type="pres">
      <dgm:prSet presAssocID="{4B004173-CD16-49BB-9238-75114076C6F2}" presName="text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i-FI"/>
        </a:p>
      </dgm:t>
    </dgm:pt>
  </dgm:ptLst>
  <dgm:cxnLst>
    <dgm:cxn modelId="{CB744638-D3FC-44E0-8AEE-8C22D3938893}" srcId="{C2E9CB60-1014-484D-8E80-BB781520EBBC}" destId="{344B19AB-EF51-448B-AF1D-DDE3892C0F3F}" srcOrd="2" destOrd="0" parTransId="{CF5A001A-3F7A-48C5-A386-EAE37DE96C9C}" sibTransId="{33697063-DEDC-4D05-B5C6-166B6513C270}"/>
    <dgm:cxn modelId="{BCBED0DD-2F79-44FB-9D18-5C993C864B27}" type="presOf" srcId="{88D42120-EFC8-4E76-855A-527D73549550}" destId="{9F647F3D-4F0C-4CA1-B343-3141099090D2}" srcOrd="0" destOrd="0" presId="urn:microsoft.com/office/officeart/2005/8/layout/hProcess9"/>
    <dgm:cxn modelId="{0EBD39FB-C662-4073-B4E2-11EF469CD682}" type="presOf" srcId="{4D7A9D51-87C1-49E8-9CEA-F0957389C716}" destId="{82965BF8-3518-44BF-8E65-31C0156A111D}" srcOrd="0" destOrd="0" presId="urn:microsoft.com/office/officeart/2005/8/layout/hProcess9"/>
    <dgm:cxn modelId="{901A19A1-34C8-486A-87F3-A961174BE85B}" srcId="{C2E9CB60-1014-484D-8E80-BB781520EBBC}" destId="{88D42120-EFC8-4E76-855A-527D73549550}" srcOrd="4" destOrd="0" parTransId="{4B5C6716-43F0-441C-9544-46B33F163D88}" sibTransId="{DEA20C03-04FC-48FE-B9A3-94ADA546636C}"/>
    <dgm:cxn modelId="{74315FA2-0196-4EBC-A918-E6DDDA429C9F}" type="presOf" srcId="{344B19AB-EF51-448B-AF1D-DDE3892C0F3F}" destId="{018B144F-2EDF-43F1-A8EE-5C5AE6B1E69C}" srcOrd="0" destOrd="0" presId="urn:microsoft.com/office/officeart/2005/8/layout/hProcess9"/>
    <dgm:cxn modelId="{994E2F4C-2358-479A-87B4-3FE812202755}" srcId="{C2E9CB60-1014-484D-8E80-BB781520EBBC}" destId="{4D7A9D51-87C1-49E8-9CEA-F0957389C716}" srcOrd="0" destOrd="0" parTransId="{42E2FCF5-0838-4615-9957-ADCBFB1CB19B}" sibTransId="{674F62B7-C807-4C95-9472-6982268AB5AB}"/>
    <dgm:cxn modelId="{72873DD6-BB9D-41CD-A484-EF0AD36C8D53}" srcId="{C2E9CB60-1014-484D-8E80-BB781520EBBC}" destId="{770469A0-56DA-42FC-94FE-7038ED64A8BE}" srcOrd="3" destOrd="0" parTransId="{2FF0ADC9-FD68-412B-8E0E-EE5857B8B341}" sibTransId="{6D511DDF-81DE-4739-ABD2-7E8E817CBD69}"/>
    <dgm:cxn modelId="{1849CA1B-BEAA-4529-9F58-4CAC06DA8C69}" type="presOf" srcId="{C2E9CB60-1014-484D-8E80-BB781520EBBC}" destId="{3C1FF596-69F6-4D42-AFAA-A39786A57715}" srcOrd="0" destOrd="0" presId="urn:microsoft.com/office/officeart/2005/8/layout/hProcess9"/>
    <dgm:cxn modelId="{F4933DB2-2008-4A89-B703-D24740939066}" type="presOf" srcId="{770469A0-56DA-42FC-94FE-7038ED64A8BE}" destId="{E750BAD5-8CEB-496B-A4C3-D87B9DF0C46D}" srcOrd="0" destOrd="0" presId="urn:microsoft.com/office/officeart/2005/8/layout/hProcess9"/>
    <dgm:cxn modelId="{BB743DC0-1DF4-4936-9FCB-EEDF943A22D3}" srcId="{C2E9CB60-1014-484D-8E80-BB781520EBBC}" destId="{02938302-530B-47FB-BB79-BACDF9556666}" srcOrd="5" destOrd="0" parTransId="{F6B4CF66-205A-4B17-A95D-0A430E2670C6}" sibTransId="{2F9E8ED4-4FC9-4858-BC84-4F4D1E6B522F}"/>
    <dgm:cxn modelId="{46A7A930-E3D4-4F51-B6DB-724E201EC7EF}" srcId="{C2E9CB60-1014-484D-8E80-BB781520EBBC}" destId="{4B004173-CD16-49BB-9238-75114076C6F2}" srcOrd="6" destOrd="0" parTransId="{F0104041-4E05-4716-9B0F-39A66F4EB01E}" sibTransId="{D849BB03-EF13-417B-AE5D-8E9CDA555C77}"/>
    <dgm:cxn modelId="{AF4070C8-17C0-4C23-BA94-A0DC47435E2E}" type="presOf" srcId="{6A87606A-4444-4902-A938-0A5C88B296CE}" destId="{31D55637-E8AA-4A17-844B-C552E6AE9F9A}" srcOrd="0" destOrd="0" presId="urn:microsoft.com/office/officeart/2005/8/layout/hProcess9"/>
    <dgm:cxn modelId="{27DA2DD4-9CFB-4776-91EA-65CC5BDC61E8}" type="presOf" srcId="{02938302-530B-47FB-BB79-BACDF9556666}" destId="{899F0EE6-2C7C-4F4A-A535-223306FCC30E}" srcOrd="0" destOrd="0" presId="urn:microsoft.com/office/officeart/2005/8/layout/hProcess9"/>
    <dgm:cxn modelId="{0D41F2EC-020A-471F-BAA2-959B7800FA99}" srcId="{C2E9CB60-1014-484D-8E80-BB781520EBBC}" destId="{6A87606A-4444-4902-A938-0A5C88B296CE}" srcOrd="1" destOrd="0" parTransId="{F1127196-C26B-4507-A0D9-900609A66ED6}" sibTransId="{35AABBD1-E24B-4900-9EDF-B7EDD0BFE20B}"/>
    <dgm:cxn modelId="{B811CC58-032B-405D-BB6F-53DFE8FC9496}" type="presOf" srcId="{4B004173-CD16-49BB-9238-75114076C6F2}" destId="{EF9F3197-F8CB-40F6-B568-20CE9092748A}" srcOrd="0" destOrd="0" presId="urn:microsoft.com/office/officeart/2005/8/layout/hProcess9"/>
    <dgm:cxn modelId="{5E0A6CF3-C6FB-410A-B2F5-AD575ABAE9A0}" type="presParOf" srcId="{3C1FF596-69F6-4D42-AFAA-A39786A57715}" destId="{37C79422-F9F7-4D07-A89D-CF99E7BBE506}" srcOrd="0" destOrd="0" presId="urn:microsoft.com/office/officeart/2005/8/layout/hProcess9"/>
    <dgm:cxn modelId="{0FCE4E48-5CD0-432D-9BC3-7D9CB9F77AEF}" type="presParOf" srcId="{3C1FF596-69F6-4D42-AFAA-A39786A57715}" destId="{33733284-FACA-44B6-99FF-CDBB099F19A0}" srcOrd="1" destOrd="0" presId="urn:microsoft.com/office/officeart/2005/8/layout/hProcess9"/>
    <dgm:cxn modelId="{A90C46F3-D97B-4439-89D0-0382759C07EC}" type="presParOf" srcId="{33733284-FACA-44B6-99FF-CDBB099F19A0}" destId="{82965BF8-3518-44BF-8E65-31C0156A111D}" srcOrd="0" destOrd="0" presId="urn:microsoft.com/office/officeart/2005/8/layout/hProcess9"/>
    <dgm:cxn modelId="{64EA208C-7AD3-463E-AEE3-5DFF5C04AFC2}" type="presParOf" srcId="{33733284-FACA-44B6-99FF-CDBB099F19A0}" destId="{5BD3AF97-4668-4986-A084-C93ABBC176EA}" srcOrd="1" destOrd="0" presId="urn:microsoft.com/office/officeart/2005/8/layout/hProcess9"/>
    <dgm:cxn modelId="{0553FEC1-C45E-47AB-B82C-9C01191FA022}" type="presParOf" srcId="{33733284-FACA-44B6-99FF-CDBB099F19A0}" destId="{31D55637-E8AA-4A17-844B-C552E6AE9F9A}" srcOrd="2" destOrd="0" presId="urn:microsoft.com/office/officeart/2005/8/layout/hProcess9"/>
    <dgm:cxn modelId="{466F0D69-A7C7-426B-B072-6AE7B3D24A84}" type="presParOf" srcId="{33733284-FACA-44B6-99FF-CDBB099F19A0}" destId="{7C542529-BBD7-4509-BF53-E0EB99814A8A}" srcOrd="3" destOrd="0" presId="urn:microsoft.com/office/officeart/2005/8/layout/hProcess9"/>
    <dgm:cxn modelId="{7E2230D2-EF32-4FDC-A684-BF592C16C664}" type="presParOf" srcId="{33733284-FACA-44B6-99FF-CDBB099F19A0}" destId="{018B144F-2EDF-43F1-A8EE-5C5AE6B1E69C}" srcOrd="4" destOrd="0" presId="urn:microsoft.com/office/officeart/2005/8/layout/hProcess9"/>
    <dgm:cxn modelId="{06776F68-0172-423D-AB97-72B39611C845}" type="presParOf" srcId="{33733284-FACA-44B6-99FF-CDBB099F19A0}" destId="{A49CE0D4-5780-44F3-BDBE-4CAEE01DC722}" srcOrd="5" destOrd="0" presId="urn:microsoft.com/office/officeart/2005/8/layout/hProcess9"/>
    <dgm:cxn modelId="{DE3D660A-3B24-4578-A298-A1D1EBDB2F8F}" type="presParOf" srcId="{33733284-FACA-44B6-99FF-CDBB099F19A0}" destId="{E750BAD5-8CEB-496B-A4C3-D87B9DF0C46D}" srcOrd="6" destOrd="0" presId="urn:microsoft.com/office/officeart/2005/8/layout/hProcess9"/>
    <dgm:cxn modelId="{A31FC2A2-144E-41B3-83F2-148654E2578D}" type="presParOf" srcId="{33733284-FACA-44B6-99FF-CDBB099F19A0}" destId="{732DB86C-1E80-4261-AF30-FB0D49535AAD}" srcOrd="7" destOrd="0" presId="urn:microsoft.com/office/officeart/2005/8/layout/hProcess9"/>
    <dgm:cxn modelId="{D76A563E-D6B2-4822-919E-E39235CE3700}" type="presParOf" srcId="{33733284-FACA-44B6-99FF-CDBB099F19A0}" destId="{9F647F3D-4F0C-4CA1-B343-3141099090D2}" srcOrd="8" destOrd="0" presId="urn:microsoft.com/office/officeart/2005/8/layout/hProcess9"/>
    <dgm:cxn modelId="{8D6AC2D9-79C6-4999-A8C4-20D01F92EF1B}" type="presParOf" srcId="{33733284-FACA-44B6-99FF-CDBB099F19A0}" destId="{1B0743E2-D0DD-47D5-8658-2FFC902C8AC1}" srcOrd="9" destOrd="0" presId="urn:microsoft.com/office/officeart/2005/8/layout/hProcess9"/>
    <dgm:cxn modelId="{CA76CDA7-5AC9-477A-8E47-859003FD8178}" type="presParOf" srcId="{33733284-FACA-44B6-99FF-CDBB099F19A0}" destId="{899F0EE6-2C7C-4F4A-A535-223306FCC30E}" srcOrd="10" destOrd="0" presId="urn:microsoft.com/office/officeart/2005/8/layout/hProcess9"/>
    <dgm:cxn modelId="{E1E7A469-909F-499C-AF4D-4D04DA5D05E0}" type="presParOf" srcId="{33733284-FACA-44B6-99FF-CDBB099F19A0}" destId="{C92983A9-6D67-4DD0-9574-6F4FC8EFF7EF}" srcOrd="11" destOrd="0" presId="urn:microsoft.com/office/officeart/2005/8/layout/hProcess9"/>
    <dgm:cxn modelId="{5D5C3934-31F5-41A9-A9F6-40A650A0738A}" type="presParOf" srcId="{33733284-FACA-44B6-99FF-CDBB099F19A0}" destId="{EF9F3197-F8CB-40F6-B568-20CE9092748A}" srcOrd="1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C79422-F9F7-4D07-A89D-CF99E7BBE506}">
      <dsp:nvSpPr>
        <dsp:cNvPr id="0" name=""/>
        <dsp:cNvSpPr/>
      </dsp:nvSpPr>
      <dsp:spPr>
        <a:xfrm>
          <a:off x="491454" y="0"/>
          <a:ext cx="5569818" cy="223224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965BF8-3518-44BF-8E65-31C0156A111D}">
      <dsp:nvSpPr>
        <dsp:cNvPr id="0" name=""/>
        <dsp:cNvSpPr/>
      </dsp:nvSpPr>
      <dsp:spPr>
        <a:xfrm>
          <a:off x="559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/>
            <a:t>Tarpeen tunnistaminen</a:t>
          </a:r>
        </a:p>
      </dsp:txBody>
      <dsp:txXfrm>
        <a:off x="44147" y="713262"/>
        <a:ext cx="810304" cy="805723"/>
      </dsp:txXfrm>
    </dsp:sp>
    <dsp:sp modelId="{31D55637-E8AA-4A17-844B-C552E6AE9F9A}">
      <dsp:nvSpPr>
        <dsp:cNvPr id="0" name=""/>
        <dsp:cNvSpPr/>
      </dsp:nvSpPr>
      <dsp:spPr>
        <a:xfrm>
          <a:off x="942914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/>
            <a:t>Tiedon etsiminen</a:t>
          </a:r>
        </a:p>
      </dsp:txBody>
      <dsp:txXfrm>
        <a:off x="986502" y="713262"/>
        <a:ext cx="810304" cy="805723"/>
      </dsp:txXfrm>
    </dsp:sp>
    <dsp:sp modelId="{018B144F-2EDF-43F1-A8EE-5C5AE6B1E69C}">
      <dsp:nvSpPr>
        <dsp:cNvPr id="0" name=""/>
        <dsp:cNvSpPr/>
      </dsp:nvSpPr>
      <dsp:spPr>
        <a:xfrm>
          <a:off x="1885269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/>
            <a:t>Vaihtoehtojen arviointi</a:t>
          </a:r>
        </a:p>
      </dsp:txBody>
      <dsp:txXfrm>
        <a:off x="1928857" y="713262"/>
        <a:ext cx="810304" cy="805723"/>
      </dsp:txXfrm>
    </dsp:sp>
    <dsp:sp modelId="{E750BAD5-8CEB-496B-A4C3-D87B9DF0C46D}">
      <dsp:nvSpPr>
        <dsp:cNvPr id="0" name=""/>
        <dsp:cNvSpPr/>
      </dsp:nvSpPr>
      <dsp:spPr>
        <a:xfrm>
          <a:off x="2827623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/>
            <a:t>Osto</a:t>
          </a:r>
        </a:p>
      </dsp:txBody>
      <dsp:txXfrm>
        <a:off x="2871211" y="713262"/>
        <a:ext cx="810304" cy="805723"/>
      </dsp:txXfrm>
    </dsp:sp>
    <dsp:sp modelId="{9F647F3D-4F0C-4CA1-B343-3141099090D2}">
      <dsp:nvSpPr>
        <dsp:cNvPr id="0" name=""/>
        <dsp:cNvSpPr/>
      </dsp:nvSpPr>
      <dsp:spPr>
        <a:xfrm>
          <a:off x="3769978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/>
            <a:t>Kuluttaminen</a:t>
          </a:r>
        </a:p>
      </dsp:txBody>
      <dsp:txXfrm>
        <a:off x="3813566" y="713262"/>
        <a:ext cx="810304" cy="805723"/>
      </dsp:txXfrm>
    </dsp:sp>
    <dsp:sp modelId="{899F0EE6-2C7C-4F4A-A535-223306FCC30E}">
      <dsp:nvSpPr>
        <dsp:cNvPr id="0" name=""/>
        <dsp:cNvSpPr/>
      </dsp:nvSpPr>
      <dsp:spPr>
        <a:xfrm>
          <a:off x="4712332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/>
            <a:t>Kulutuksen jälkeinen arviointi</a:t>
          </a:r>
        </a:p>
      </dsp:txBody>
      <dsp:txXfrm>
        <a:off x="4755920" y="713262"/>
        <a:ext cx="810304" cy="805723"/>
      </dsp:txXfrm>
    </dsp:sp>
    <dsp:sp modelId="{EF9F3197-F8CB-40F6-B568-20CE9092748A}">
      <dsp:nvSpPr>
        <dsp:cNvPr id="0" name=""/>
        <dsp:cNvSpPr/>
      </dsp:nvSpPr>
      <dsp:spPr>
        <a:xfrm>
          <a:off x="5654687" y="669674"/>
          <a:ext cx="897480" cy="8928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000" kern="1200" dirty="0"/>
            <a:t>Hankinnasta luopuminen</a:t>
          </a:r>
        </a:p>
      </dsp:txBody>
      <dsp:txXfrm>
        <a:off x="5698275" y="713262"/>
        <a:ext cx="810304" cy="8057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4B2621-5518-4BEE-A398-ADA84C083463}" type="datetimeFigureOut">
              <a:rPr lang="fi-FI" smtClean="0"/>
              <a:pPr/>
              <a:t>21.11.2011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FD806-71A0-4EE4-BDEB-A9534A1A187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1943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fi-FI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8FD806-71A0-4EE4-BDEB-A9534A1A1870}" type="slidenum">
              <a:rPr lang="fi-FI" smtClean="0"/>
              <a:pPr/>
              <a:t>12</a:t>
            </a:fld>
            <a:endParaRPr 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C7D76F-8A05-4301-B02F-D45B161210BF}" type="datetime1">
              <a:rPr lang="fi-FI" smtClean="0"/>
              <a:t>21.11.2011</a:t>
            </a:fld>
            <a:endParaRPr lang="fi-FI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C18C627-4A67-43B1-8333-63DB0E9080A4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74DE85-CC70-40E1-B2F3-5F4982F655B1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314030-859A-41A5-9AE4-CDBEB87B9912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CCC0C8-06F0-4942-A746-952587F5FA35}" type="datetime1">
              <a:rPr lang="fi-FI" smtClean="0"/>
              <a:t>21.11.2011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6E699E-927D-4ED2-8A24-C5D0B5AAA111}" type="datetime1">
              <a:rPr lang="fi-FI" smtClean="0"/>
              <a:t>21.11.2011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45A3B2-5BD9-4CD0-82CE-EFDF74CA6D0E}" type="datetime1">
              <a:rPr lang="fi-FI" smtClean="0"/>
              <a:t>21.11.2011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7BBBF-48E4-4BE0-8064-2FE158514A3E}" type="datetime1">
              <a:rPr lang="fi-FI" smtClean="0"/>
              <a:t>21.11.2011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E3A6375-318E-4A1E-9C99-B68F33304546}" type="datetime1">
              <a:rPr lang="fi-FI" smtClean="0"/>
              <a:t>21.11.2011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58C45F-7689-4AF3-A9D9-AD6DDD2A5DE6}" type="datetime1">
              <a:rPr lang="fi-FI" smtClean="0"/>
              <a:t>21.11.2011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21CE3A-982C-421D-80CA-EB9CE9C5C2F8}" type="datetime1">
              <a:rPr lang="fi-FI" smtClean="0"/>
              <a:t>21.11.2011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A651BE0-92E4-4A17-9D39-1DD01776DE6C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03648" y="2060848"/>
            <a:ext cx="7416824" cy="204824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Majoituspalvelun ostopäätökseen vaikuttavat tekijät Turun Osuuskaupan hotelleissa</a:t>
            </a:r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38E-DB9A-4A1A-AE1A-49E75EAE45FF}" type="datetime1">
              <a:rPr lang="fi-FI" smtClean="0"/>
              <a:t>21.11.2011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Työn onnistuminen ja hyöty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Varauksista suuri osa tehdään edelleen puhelimitse </a:t>
            </a:r>
            <a:r>
              <a:rPr lang="fi-FI" dirty="0" smtClean="0">
                <a:sym typeface="Wingdings" pitchFamily="2" charset="2"/>
              </a:rPr>
              <a:t> henkilökohtaisen palvelun arvostus</a:t>
            </a:r>
            <a:endParaRPr lang="fi-FI" dirty="0" smtClean="0"/>
          </a:p>
          <a:p>
            <a:r>
              <a:rPr lang="fi-FI" dirty="0" smtClean="0"/>
              <a:t>Selkeästi eniten vaikuttavat tekijät kaikkien hotellien kesken:</a:t>
            </a:r>
          </a:p>
          <a:p>
            <a:pPr lvl="2"/>
            <a:r>
              <a:rPr lang="fi-FI" b="1" dirty="0" smtClean="0"/>
              <a:t>Saavutettavuus</a:t>
            </a:r>
          </a:p>
          <a:p>
            <a:pPr lvl="2"/>
            <a:r>
              <a:rPr lang="fi-FI" dirty="0" smtClean="0"/>
              <a:t>Kanta-asiakkuus</a:t>
            </a:r>
          </a:p>
          <a:p>
            <a:pPr lvl="2"/>
            <a:r>
              <a:rPr lang="fi-FI" dirty="0" smtClean="0"/>
              <a:t>Hinta</a:t>
            </a:r>
          </a:p>
          <a:p>
            <a:pPr lvl="2"/>
            <a:r>
              <a:rPr lang="fi-FI" dirty="0" smtClean="0"/>
              <a:t>Aikaisemmat kokemukset</a:t>
            </a:r>
          </a:p>
          <a:p>
            <a:pPr lvl="2"/>
            <a:r>
              <a:rPr lang="fi-FI" dirty="0" smtClean="0"/>
              <a:t>Imago</a:t>
            </a: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Työn onnistuminen ja hyöty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Tulevaisuudessa palvelujen tuottamiseen vaikuttavat mm.</a:t>
            </a:r>
          </a:p>
          <a:p>
            <a:pPr lvl="1"/>
            <a:r>
              <a:rPr lang="fi-FI" dirty="0" smtClean="0"/>
              <a:t>Ikääntyminen</a:t>
            </a:r>
          </a:p>
          <a:p>
            <a:pPr lvl="1"/>
            <a:r>
              <a:rPr lang="fi-FI" dirty="0" smtClean="0"/>
              <a:t>Teknologian kehitys</a:t>
            </a:r>
          </a:p>
          <a:p>
            <a:pPr lvl="1"/>
            <a:r>
              <a:rPr lang="fi-FI" dirty="0" smtClean="0"/>
              <a:t>Verkostoituminen</a:t>
            </a:r>
          </a:p>
          <a:p>
            <a:r>
              <a:rPr lang="fi-FI" dirty="0" smtClean="0">
                <a:sym typeface="Wingdings" pitchFamily="2" charset="2"/>
              </a:rPr>
              <a:t>Turun Osuuskaupan sisällä hyvät mahdollisuudet verkostoitumisen hyödyntämiseen  Palvelujen räätälöinti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Työn onnistuminen ja hyöty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Kansainvälisesti tulee huomioida myös alle 30-vuotiaiden asiakasryhmä</a:t>
            </a:r>
          </a:p>
          <a:p>
            <a:pPr lvl="1"/>
            <a:r>
              <a:rPr lang="fi-FI" dirty="0" smtClean="0"/>
              <a:t>Kyselyn perusteella esimerkiksi ystävien kanssa matkustavia hyvin vähän</a:t>
            </a:r>
          </a:p>
          <a:p>
            <a:r>
              <a:rPr lang="fi-FI" dirty="0" smtClean="0"/>
              <a:t>TOK voisi keskittää eri asiakassegmentit tiettyihin hotelleihin</a:t>
            </a:r>
          </a:p>
          <a:p>
            <a:pPr lvl="1"/>
            <a:r>
              <a:rPr lang="fi-FI" dirty="0" smtClean="0"/>
              <a:t>Seurahuone (+City Börs): hinta (nuoret)</a:t>
            </a:r>
          </a:p>
          <a:p>
            <a:pPr lvl="1"/>
            <a:r>
              <a:rPr lang="fi-FI" dirty="0" smtClean="0"/>
              <a:t>Hamburger Börs: perheet</a:t>
            </a:r>
          </a:p>
          <a:p>
            <a:pPr lvl="1"/>
            <a:r>
              <a:rPr lang="fi-FI" dirty="0" smtClean="0"/>
              <a:t>Marina Palace: pariskunnat</a:t>
            </a:r>
          </a:p>
          <a:p>
            <a:pPr lvl="1"/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75656" y="2708920"/>
            <a:ext cx="7498080" cy="1143000"/>
          </a:xfrm>
        </p:spPr>
        <p:txBody>
          <a:bodyPr/>
          <a:lstStyle/>
          <a:p>
            <a:pPr algn="ctr"/>
            <a:r>
              <a:rPr lang="fi-FI" dirty="0" smtClean="0"/>
              <a:t>Kiitos!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Tutkimuksen toteutus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 smtClean="0"/>
              <a:t>Turun Osuuskaupan hotellit</a:t>
            </a:r>
          </a:p>
          <a:p>
            <a:pPr lvl="2"/>
            <a:r>
              <a:rPr lang="fi-FI" dirty="0" smtClean="0"/>
              <a:t>Sokos Hotel Hamburger Börs &amp; City Börs</a:t>
            </a:r>
          </a:p>
          <a:p>
            <a:pPr lvl="2"/>
            <a:r>
              <a:rPr lang="fi-FI" dirty="0" smtClean="0"/>
              <a:t>Sokos Hotel Seurahuone</a:t>
            </a:r>
          </a:p>
          <a:p>
            <a:pPr lvl="2"/>
            <a:r>
              <a:rPr lang="fi-FI" dirty="0" smtClean="0"/>
              <a:t>Radisson Blu Marina Palace</a:t>
            </a:r>
          </a:p>
          <a:p>
            <a:r>
              <a:rPr lang="fi-FI" dirty="0" smtClean="0"/>
              <a:t>Millä perusteilla asiakkaat valitsevat hotellinsa TOK:n hotellien välillä?</a:t>
            </a:r>
          </a:p>
          <a:p>
            <a:r>
              <a:rPr lang="fi-FI" dirty="0" smtClean="0"/>
              <a:t>Kvantitatiivinen tutkimus</a:t>
            </a:r>
          </a:p>
          <a:p>
            <a:pPr lvl="1"/>
            <a:r>
              <a:rPr lang="fi-FI" dirty="0" smtClean="0"/>
              <a:t>Sisäänkirjautumisvaiheessa jaettu lomake</a:t>
            </a:r>
          </a:p>
          <a:p>
            <a:pPr lvl="2"/>
            <a:r>
              <a:rPr lang="fi-FI" dirty="0" smtClean="0"/>
              <a:t>Yhden sivun mittainen, yksinkertainen, nopeasti täytettävä</a:t>
            </a:r>
          </a:p>
          <a:p>
            <a:pPr lvl="2"/>
            <a:r>
              <a:rPr lang="fi-FI" dirty="0" smtClean="0"/>
              <a:t>Sekä suomeksi että englanniksi</a:t>
            </a:r>
          </a:p>
          <a:p>
            <a:r>
              <a:rPr lang="fi-FI" dirty="0" smtClean="0"/>
              <a:t>Tavoitteena 100 vastausta/hotelli</a:t>
            </a:r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AC36C-531A-44E6-90AF-47C7AB598A64}" type="datetime1">
              <a:rPr lang="fi-FI" smtClean="0"/>
              <a:t>21.11.2011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Kuluttajakäyttäytyminen majoituspalveluissa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7978080" cy="4525963"/>
          </a:xfrm>
        </p:spPr>
        <p:txBody>
          <a:bodyPr>
            <a:normAutofit fontScale="77500" lnSpcReduction="20000"/>
          </a:bodyPr>
          <a:lstStyle/>
          <a:p>
            <a:r>
              <a:rPr lang="fi-FI" dirty="0" smtClean="0"/>
              <a:t>Hankkiminen/Kuluttaminen/Luopuminen</a:t>
            </a:r>
          </a:p>
          <a:p>
            <a:pPr lvl="1"/>
            <a:r>
              <a:rPr lang="fi-FI" dirty="0" smtClean="0"/>
              <a:t>Asiakkaan päätöksentekomalli</a:t>
            </a:r>
          </a:p>
          <a:p>
            <a:pPr lvl="1"/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/>
          </a:p>
          <a:p>
            <a:pPr lvl="1"/>
            <a:endParaRPr lang="fi-FI" dirty="0" smtClean="0"/>
          </a:p>
          <a:p>
            <a:pPr lvl="1">
              <a:buNone/>
            </a:pPr>
            <a:endParaRPr lang="fi-FI" dirty="0" smtClean="0"/>
          </a:p>
          <a:p>
            <a:pPr lvl="1">
              <a:buNone/>
            </a:pPr>
            <a:endParaRPr lang="fi-FI" dirty="0" smtClean="0"/>
          </a:p>
          <a:p>
            <a:r>
              <a:rPr lang="fi-FI" dirty="0" smtClean="0"/>
              <a:t>Päätöksiin vaikuttavat </a:t>
            </a:r>
          </a:p>
          <a:p>
            <a:pPr lvl="1"/>
            <a:r>
              <a:rPr lang="fi-FI" dirty="0" smtClean="0"/>
              <a:t>Henkilökohtaiset tekijät</a:t>
            </a:r>
          </a:p>
          <a:p>
            <a:pPr lvl="2"/>
            <a:r>
              <a:rPr lang="fi-FI" dirty="0" smtClean="0"/>
              <a:t>demografiset/psykologiset/sosiaaliset </a:t>
            </a:r>
          </a:p>
          <a:p>
            <a:pPr lvl="1"/>
            <a:r>
              <a:rPr lang="fi-FI" dirty="0" smtClean="0"/>
              <a:t>Yritykselliset tekijät</a:t>
            </a:r>
          </a:p>
          <a:p>
            <a:pPr lvl="2"/>
            <a:r>
              <a:rPr lang="fi-FI" dirty="0" smtClean="0"/>
              <a:t>Mainonta,  hinta, laatu…</a:t>
            </a:r>
          </a:p>
          <a:p>
            <a:endParaRPr lang="fi-FI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969584969"/>
              </p:ext>
            </p:extLst>
          </p:nvPr>
        </p:nvGraphicFramePr>
        <p:xfrm>
          <a:off x="1763688" y="2420888"/>
          <a:ext cx="6552728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7DCBE-FF9E-4B5C-B062-6365176F28E2}" type="datetime1">
              <a:rPr lang="fi-FI" smtClean="0"/>
              <a:t>21.11.2011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 smtClean="0"/>
              <a:t>Kuluttajakäyttäytyminen majoituspalveluissa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Palveluiden kuluttaminen</a:t>
            </a:r>
          </a:p>
          <a:p>
            <a:pPr lvl="1"/>
            <a:r>
              <a:rPr lang="fi-FI" dirty="0" smtClean="0"/>
              <a:t>Osittain aineettomia</a:t>
            </a:r>
          </a:p>
          <a:p>
            <a:pPr lvl="1"/>
            <a:r>
              <a:rPr lang="fi-FI" dirty="0" smtClean="0"/>
              <a:t>Asiakas mukana toteutuksessa</a:t>
            </a:r>
          </a:p>
          <a:p>
            <a:pPr lvl="1"/>
            <a:r>
              <a:rPr lang="fi-FI" dirty="0" smtClean="0"/>
              <a:t>Kulutetaan samalla kuin tuotetaan</a:t>
            </a:r>
          </a:p>
          <a:p>
            <a:r>
              <a:rPr lang="fi-FI" dirty="0" smtClean="0"/>
              <a:t>Asiakkailla erilaisia odotuksia, joita ei välttämättä itsekään tiedosta</a:t>
            </a:r>
          </a:p>
          <a:p>
            <a:pPr lvl="1">
              <a:buNone/>
            </a:pPr>
            <a:r>
              <a:rPr lang="fi-FI" dirty="0" smtClean="0">
                <a:sym typeface="Wingdings" pitchFamily="2" charset="2"/>
              </a:rPr>
              <a:t>	 Vaikuttaa laatukokemukseen</a:t>
            </a:r>
            <a:endParaRPr lang="fi-FI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555C3-7BE8-443D-8B66-271AB8F02213}" type="datetime1">
              <a:rPr lang="fi-FI" smtClean="0"/>
              <a:t>21.11.2011</a:t>
            </a:fld>
            <a:endParaRPr lang="fi-FI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Kyselyn toteutuminen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15616" y="1628800"/>
          <a:ext cx="7776865" cy="4403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5373"/>
                <a:gridCol w="1555373"/>
                <a:gridCol w="1555373"/>
                <a:gridCol w="1555373"/>
                <a:gridCol w="1555373"/>
              </a:tblGrid>
              <a:tr h="1079225">
                <a:tc>
                  <a:txBody>
                    <a:bodyPr/>
                    <a:lstStyle/>
                    <a:p>
                      <a:pPr algn="ctr"/>
                      <a:r>
                        <a:rPr lang="fi-FI" sz="1400" dirty="0" smtClean="0"/>
                        <a:t>Hotelli</a:t>
                      </a:r>
                      <a:endParaRPr lang="fi-FI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 smtClean="0"/>
                        <a:t>Vastauksia</a:t>
                      </a:r>
                      <a:endParaRPr lang="fi-FI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 smtClean="0"/>
                        <a:t>Sukupuoli</a:t>
                      </a:r>
                      <a:endParaRPr lang="fi-FI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 smtClean="0"/>
                        <a:t>Matkan tarkoitus</a:t>
                      </a:r>
                      <a:endParaRPr lang="fi-FI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400" dirty="0" smtClean="0"/>
                        <a:t>Keski-ikä</a:t>
                      </a:r>
                      <a:endParaRPr lang="fi-FI" sz="1400" dirty="0"/>
                    </a:p>
                  </a:txBody>
                  <a:tcPr anchor="ctr"/>
                </a:tc>
              </a:tr>
              <a:tr h="850782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Hamburger Börs</a:t>
                      </a:r>
                      <a:endParaRPr lang="fi-FI" sz="16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38 kpl (45)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19 miestä, 21 naista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Vapaa-aika: 90,5%</a:t>
                      </a:r>
                      <a:br>
                        <a:rPr lang="fi-FI" sz="1600" dirty="0" smtClean="0"/>
                      </a:br>
                      <a:r>
                        <a:rPr lang="fi-FI" sz="1600" dirty="0" smtClean="0"/>
                        <a:t>Työ: 9,5%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42,6 vuotta</a:t>
                      </a:r>
                      <a:endParaRPr lang="fi-FI" sz="1600" dirty="0"/>
                    </a:p>
                  </a:txBody>
                  <a:tcPr anchor="ctr"/>
                </a:tc>
              </a:tr>
              <a:tr h="772387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City Börs</a:t>
                      </a:r>
                      <a:endParaRPr lang="fi-FI" sz="16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4 kpl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2 miestä, </a:t>
                      </a:r>
                      <a:br>
                        <a:rPr lang="fi-FI" sz="1600" dirty="0" smtClean="0"/>
                      </a:br>
                      <a:r>
                        <a:rPr lang="fi-FI" sz="1600" dirty="0" smtClean="0"/>
                        <a:t>2 naista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Vapaa-aika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53,8 vuotta</a:t>
                      </a:r>
                      <a:endParaRPr lang="fi-FI" sz="1600" dirty="0"/>
                    </a:p>
                  </a:txBody>
                  <a:tcPr anchor="ctr"/>
                </a:tc>
              </a:tr>
              <a:tr h="850782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Seurahuone</a:t>
                      </a:r>
                      <a:endParaRPr lang="fi-FI" sz="16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58 kpl (63)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40 miestä, 18 naista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Vapaa-aika: 36,2%</a:t>
                      </a:r>
                    </a:p>
                    <a:p>
                      <a:pPr algn="ctr"/>
                      <a:r>
                        <a:rPr lang="fi-FI" sz="1600" dirty="0" smtClean="0"/>
                        <a:t>Työ:</a:t>
                      </a:r>
                      <a:r>
                        <a:rPr lang="fi-FI" sz="1600" baseline="0" dirty="0" smtClean="0"/>
                        <a:t> </a:t>
                      </a:r>
                      <a:r>
                        <a:rPr lang="fi-FI" sz="1600" dirty="0" smtClean="0"/>
                        <a:t>63,8%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43,5 vuotta</a:t>
                      </a:r>
                      <a:endParaRPr lang="fi-FI" sz="1600" dirty="0"/>
                    </a:p>
                  </a:txBody>
                  <a:tcPr anchor="ctr"/>
                </a:tc>
              </a:tr>
              <a:tr h="850782"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Marina Palace</a:t>
                      </a:r>
                      <a:endParaRPr lang="fi-FI" sz="1600" dirty="0"/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92</a:t>
                      </a:r>
                      <a:r>
                        <a:rPr lang="fi-FI" sz="1600" baseline="0" dirty="0" smtClean="0"/>
                        <a:t> </a:t>
                      </a:r>
                      <a:r>
                        <a:rPr lang="fi-FI" sz="1600" dirty="0" smtClean="0"/>
                        <a:t>kpl (97)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31 miestä, 59 naista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Vapaa-aika: 88,0%</a:t>
                      </a:r>
                    </a:p>
                    <a:p>
                      <a:pPr algn="ctr"/>
                      <a:r>
                        <a:rPr lang="fi-FI" sz="1600" dirty="0" smtClean="0"/>
                        <a:t>Työ: 12,0%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46,1 vuotta</a:t>
                      </a:r>
                      <a:endParaRPr lang="fi-FI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12C24-1CA5-4865-B7E8-157961386B8A}" type="datetime1">
              <a:rPr lang="fi-FI" smtClean="0"/>
              <a:t>21.11.2011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Varauskanavat</a:t>
            </a:r>
            <a:endParaRPr lang="fi-FI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F517C-1BF3-4A15-8384-E6E44EEFC8D9}" type="datetime1">
              <a:rPr lang="fi-FI" smtClean="0"/>
              <a:t>21.11.2011</a:t>
            </a:fld>
            <a:endParaRPr lang="fi-FI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  <p:graphicFrame>
        <p:nvGraphicFramePr>
          <p:cNvPr id="16" name="Chart 15"/>
          <p:cNvGraphicFramePr/>
          <p:nvPr/>
        </p:nvGraphicFramePr>
        <p:xfrm>
          <a:off x="2123728" y="1340768"/>
          <a:ext cx="6336704" cy="4480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Matkaseura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Valintakriteerit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87624" y="1412774"/>
          <a:ext cx="7704856" cy="453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6214"/>
                <a:gridCol w="1926214"/>
                <a:gridCol w="1926214"/>
                <a:gridCol w="1926214"/>
              </a:tblGrid>
              <a:tr h="1077295">
                <a:tc>
                  <a:txBody>
                    <a:bodyPr/>
                    <a:lstStyle/>
                    <a:p>
                      <a:pPr algn="ctr"/>
                      <a:r>
                        <a:rPr lang="fi-FI" b="1" dirty="0" smtClean="0"/>
                        <a:t>Hotelli</a:t>
                      </a:r>
                      <a:endParaRPr lang="fi-FI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1.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2.</a:t>
                      </a:r>
                      <a:endParaRPr lang="fi-FI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 smtClean="0"/>
                        <a:t>3.</a:t>
                      </a:r>
                      <a:endParaRPr lang="fi-FI" dirty="0"/>
                    </a:p>
                  </a:txBody>
                  <a:tcPr anchor="ctr"/>
                </a:tc>
              </a:tr>
              <a:tr h="1240392">
                <a:tc>
                  <a:txBody>
                    <a:bodyPr/>
                    <a:lstStyle/>
                    <a:p>
                      <a:pPr algn="ctr"/>
                      <a:r>
                        <a:rPr lang="fi-FI" b="1" dirty="0" smtClean="0"/>
                        <a:t>Hamburger Börs</a:t>
                      </a:r>
                      <a:endParaRPr lang="fi-FI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Aikaisemmat kokemukset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Hinta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Saavutettavuus/</a:t>
                      </a:r>
                      <a:br>
                        <a:rPr lang="fi-FI" sz="1600" dirty="0" smtClean="0"/>
                      </a:br>
                      <a:r>
                        <a:rPr lang="fi-FI" sz="1600" dirty="0" smtClean="0"/>
                        <a:t>kanta-asiakkuus</a:t>
                      </a:r>
                      <a:endParaRPr lang="fi-FI" sz="1600" dirty="0"/>
                    </a:p>
                  </a:txBody>
                  <a:tcPr anchor="ctr"/>
                </a:tc>
              </a:tr>
              <a:tr h="1141523">
                <a:tc>
                  <a:txBody>
                    <a:bodyPr/>
                    <a:lstStyle/>
                    <a:p>
                      <a:pPr algn="ctr"/>
                      <a:r>
                        <a:rPr lang="fi-FI" b="1" dirty="0" smtClean="0"/>
                        <a:t>Seurahuone</a:t>
                      </a:r>
                      <a:endParaRPr lang="fi-FI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Hinta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Saavutettavuus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Kanta-asiakkuus/</a:t>
                      </a:r>
                      <a:br>
                        <a:rPr lang="fi-FI" sz="1600" dirty="0" smtClean="0"/>
                      </a:br>
                      <a:r>
                        <a:rPr lang="fi-FI" sz="1600" dirty="0" smtClean="0"/>
                        <a:t>aikaisemmat kokemukset</a:t>
                      </a:r>
                      <a:endParaRPr lang="fi-FI" sz="1600" dirty="0"/>
                    </a:p>
                  </a:txBody>
                  <a:tcPr anchor="ctr"/>
                </a:tc>
              </a:tr>
              <a:tr h="1077295">
                <a:tc>
                  <a:txBody>
                    <a:bodyPr/>
                    <a:lstStyle/>
                    <a:p>
                      <a:pPr algn="ctr"/>
                      <a:r>
                        <a:rPr lang="fi-FI" b="1" dirty="0" smtClean="0"/>
                        <a:t>Marina Palace</a:t>
                      </a:r>
                      <a:endParaRPr lang="fi-FI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Saavutettavuus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Aikaisemmat kokemukset</a:t>
                      </a:r>
                      <a:endParaRPr lang="fi-FI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600" dirty="0" smtClean="0"/>
                        <a:t>Imago/hinta</a:t>
                      </a:r>
                      <a:endParaRPr lang="fi-FI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ADF61-6BDE-468D-B43E-A8173ED9641B}" type="datetime1">
              <a:rPr lang="fi-FI" smtClean="0"/>
              <a:t>21.11.2011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Valintakriteerit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sym typeface="Wingdings" pitchFamily="2" charset="2"/>
              </a:rPr>
              <a:t>Hotellit valittu melko samanlaisin kriteerein</a:t>
            </a:r>
            <a:endParaRPr lang="fi-FI" dirty="0" smtClean="0"/>
          </a:p>
          <a:p>
            <a:r>
              <a:rPr lang="fi-FI" dirty="0" smtClean="0"/>
              <a:t>City Börs: saavutettavuus, kanta-asiakkuus, huoneen hinta</a:t>
            </a:r>
          </a:p>
          <a:p>
            <a:r>
              <a:rPr lang="fi-FI" dirty="0" smtClean="0"/>
              <a:t>Kyselystä kävi ilmi hotellien ”järjestys”</a:t>
            </a:r>
          </a:p>
          <a:p>
            <a:pPr lvl="1"/>
            <a:r>
              <a:rPr lang="fi-FI" dirty="0" smtClean="0"/>
              <a:t>Seurahuone </a:t>
            </a:r>
            <a:r>
              <a:rPr lang="fi-FI" dirty="0" smtClean="0">
                <a:sym typeface="Wingdings" pitchFamily="2" charset="2"/>
              </a:rPr>
              <a:t> Hamburger Börs  Marina Palace </a:t>
            </a:r>
          </a:p>
          <a:p>
            <a:pPr lvl="1"/>
            <a:endParaRPr lang="fi-FI" dirty="0" smtClean="0">
              <a:sym typeface="Wingdings" pitchFamily="2" charset="2"/>
            </a:endParaRPr>
          </a:p>
          <a:p>
            <a:pPr lvl="1"/>
            <a:endParaRPr lang="fi-FI" dirty="0" smtClean="0">
              <a:sym typeface="Wingdings" pitchFamily="2" charset="2"/>
            </a:endParaRPr>
          </a:p>
          <a:p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0CAA6-707A-44F7-A1D8-B15A123F14C5}" type="datetime1">
              <a:rPr lang="fi-FI" smtClean="0"/>
              <a:t>21.11.2011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Opinnäytetyö, Hanne-Mari Tuike, Turun ammattikorkeakoulu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744</TotalTime>
  <Words>446</Words>
  <Application>Microsoft Office PowerPoint</Application>
  <PresentationFormat>Näytössä katseltava diaesitys (4:3)</PresentationFormat>
  <Paragraphs>144</Paragraphs>
  <Slides>13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4" baseType="lpstr">
      <vt:lpstr>Solstice</vt:lpstr>
      <vt:lpstr>Majoituspalvelun ostopäätökseen vaikuttavat tekijät Turun Osuuskaupan hotelleissa</vt:lpstr>
      <vt:lpstr>Tutkimuksen toteutus</vt:lpstr>
      <vt:lpstr>Kuluttajakäyttäytyminen majoituspalveluissa</vt:lpstr>
      <vt:lpstr>Kuluttajakäyttäytyminen majoituspalveluissa</vt:lpstr>
      <vt:lpstr>Kyselyn toteutuminen</vt:lpstr>
      <vt:lpstr>Varauskanavat</vt:lpstr>
      <vt:lpstr>Matkaseura</vt:lpstr>
      <vt:lpstr>Valintakriteerit</vt:lpstr>
      <vt:lpstr>Valintakriteerit</vt:lpstr>
      <vt:lpstr>Työn onnistuminen ja hyöty</vt:lpstr>
      <vt:lpstr>Työn onnistuminen ja hyöty</vt:lpstr>
      <vt:lpstr>Työn onnistuminen ja hyöty</vt:lpstr>
      <vt:lpstr>Kiitos!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Kuluttajakäyttäytyminen hotellipalveluissa</dc:title>
  <dc:creator>Your User Name</dc:creator>
  <cp:lastModifiedBy>Oliva Päivi</cp:lastModifiedBy>
  <cp:revision>57</cp:revision>
  <dcterms:created xsi:type="dcterms:W3CDTF">2011-11-15T09:57:09Z</dcterms:created>
  <dcterms:modified xsi:type="dcterms:W3CDTF">2011-11-21T08:36:11Z</dcterms:modified>
</cp:coreProperties>
</file>