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7" r:id="rId2"/>
    <p:sldId id="29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293" r:id="rId11"/>
    <p:sldId id="288" r:id="rId12"/>
    <p:sldId id="298" r:id="rId13"/>
    <p:sldId id="291" r:id="rId14"/>
    <p:sldId id="296" r:id="rId15"/>
    <p:sldId id="310" r:id="rId16"/>
    <p:sldId id="297" r:id="rId17"/>
    <p:sldId id="299" r:id="rId18"/>
    <p:sldId id="300" r:id="rId19"/>
    <p:sldId id="301" r:id="rId20"/>
    <p:sldId id="302" r:id="rId21"/>
    <p:sldId id="311" r:id="rId22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>
          <p15:clr>
            <a:srgbClr val="A4A3A4"/>
          </p15:clr>
        </p15:guide>
        <p15:guide id="2" orient="horz" pos="1117">
          <p15:clr>
            <a:srgbClr val="A4A3A4"/>
          </p15:clr>
        </p15:guide>
        <p15:guide id="3" orient="horz" pos="420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1344">
          <p15:clr>
            <a:srgbClr val="A4A3A4"/>
          </p15:clr>
        </p15:guide>
        <p15:guide id="7" pos="2880">
          <p15:clr>
            <a:srgbClr val="A4A3A4"/>
          </p15:clr>
        </p15:guide>
        <p15:guide id="8" pos="249">
          <p15:clr>
            <a:srgbClr val="A4A3A4"/>
          </p15:clr>
        </p15:guide>
        <p15:guide id="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5" autoAdjust="0"/>
    <p:restoredTop sz="94660"/>
  </p:normalViewPr>
  <p:slideViewPr>
    <p:cSldViewPr showGuides="1">
      <p:cViewPr varScale="1">
        <p:scale>
          <a:sx n="78" d="100"/>
          <a:sy n="78" d="100"/>
        </p:scale>
        <p:origin x="202" y="58"/>
      </p:cViewPr>
      <p:guideLst>
        <p:guide orient="horz" pos="210"/>
        <p:guide orient="horz" pos="1117"/>
        <p:guide orient="horz" pos="4201"/>
        <p:guide orient="horz" pos="3884"/>
        <p:guide orient="horz" pos="2160"/>
        <p:guide orient="horz" pos="1344"/>
        <p:guide pos="2880"/>
        <p:guide pos="249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76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2ADF9-6C8D-4CA6-A279-E54001BFF8B5}" type="datetimeFigureOut">
              <a:rPr lang="fi-FI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22.1.2016</a:t>
            </a:fld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9B7A5-D53B-428C-A9FC-1F36D0CABBFB}" type="slidenum">
              <a:rPr lang="fi-FI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58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41918D-72E4-4156-BFCC-9401C9944C97}" type="datetimeFigureOut">
              <a:rPr lang="fi-FI" smtClean="0"/>
              <a:pPr/>
              <a:t>22.1.2016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536F7A-C805-42C3-96F9-6F91AC6C07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70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45223"/>
            <a:ext cx="2689372" cy="4194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1628775"/>
            <a:ext cx="8353425" cy="1584201"/>
          </a:xfrm>
          <a:noFill/>
        </p:spPr>
        <p:txBody>
          <a:bodyPr lIns="72000" tIns="36000" rIns="72000" bIns="36000"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3212976"/>
            <a:ext cx="8353425" cy="115212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820C44-D2BD-4A97-9546-5B0165B5AC98}" type="datetime1">
              <a:rPr lang="fi-FI" smtClean="0"/>
              <a:t>22.1.2016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92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ith pictur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0" y="0"/>
            <a:ext cx="4499992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009" y="333375"/>
            <a:ext cx="4104704" cy="1007394"/>
          </a:xfrm>
        </p:spPr>
        <p:txBody>
          <a:bodyPr lIns="72000" rIns="28800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007" y="1773238"/>
            <a:ext cx="4104705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4208" y="6453189"/>
            <a:ext cx="1872208" cy="215900"/>
          </a:xfrm>
        </p:spPr>
        <p:txBody>
          <a:bodyPr/>
          <a:lstStyle>
            <a:lvl1pPr algn="r">
              <a:defRPr/>
            </a:lvl1pPr>
          </a:lstStyle>
          <a:p>
            <a:fld id="{DDE7EA43-93E4-489B-BC9C-A4AF5D9E181F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288" y="6453188"/>
            <a:ext cx="6048920" cy="215900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417" y="6453188"/>
            <a:ext cx="432296" cy="215900"/>
          </a:xfrm>
        </p:spPr>
        <p:txBody>
          <a:bodyPr/>
          <a:lstStyle>
            <a:lvl1pPr algn="r">
              <a:defRPr/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6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4"/>
          </p:nvPr>
        </p:nvSpPr>
        <p:spPr>
          <a:xfrm>
            <a:off x="0" y="1484784"/>
            <a:ext cx="9144000" cy="537321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3EE8-FF63-446D-AED6-C3FAB681E802}" type="datetime1">
              <a:rPr lang="fi-FI" smtClean="0"/>
              <a:t>22.1.2016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67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37DF-C659-4947-AE1C-17FECB08DBAF}" type="datetime1">
              <a:rPr lang="fi-FI" smtClean="0"/>
              <a:t>22.1.2016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40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F8E7-C939-452B-9D70-9C235234AAB8}" type="datetime1">
              <a:rPr lang="fi-FI" smtClean="0"/>
              <a:t>22.1.2016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74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2B0E-ACBA-4329-A16F-9F64022D348E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09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19363-7143-4AB6-9521-B73AEE72A55F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95287" y="2636899"/>
            <a:ext cx="8353425" cy="1584201"/>
          </a:xfrm>
          <a:noFill/>
        </p:spPr>
        <p:txBody>
          <a:bodyPr lIns="72000" tIns="36000" rIns="72000" bIns="36000" anchor="ctr" anchorCtr="0"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8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9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95287" y="2636899"/>
            <a:ext cx="8353425" cy="1584201"/>
          </a:xfrm>
          <a:noFill/>
        </p:spPr>
        <p:txBody>
          <a:bodyPr lIns="72000" tIns="36000" rIns="72000" bIns="36000" anchor="ctr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9B10-38D3-4AB1-ACE9-4168F34B4982}" type="datetime1">
              <a:rPr lang="fi-FI" smtClean="0"/>
              <a:t>22.1.2016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3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133600"/>
            <a:ext cx="8353425" cy="40322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C649-8744-46E6-8245-FF09F2D96601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395287" y="1773237"/>
            <a:ext cx="8353425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8055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773238"/>
            <a:ext cx="4100512" cy="439261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73238"/>
            <a:ext cx="4100513" cy="439261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48C-B1AC-4C96-A704-3D872F0988F9}" type="datetime1">
              <a:rPr lang="fi-FI" smtClean="0"/>
              <a:t>22.1.2016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28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8" y="1773237"/>
            <a:ext cx="4102100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288" y="2133600"/>
            <a:ext cx="4102100" cy="403224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7"/>
            <a:ext cx="4103688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103688" cy="403224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B35-8AF6-4DA5-B6DB-F1062AF5D10D}" type="datetime1">
              <a:rPr lang="fi-FI" smtClean="0"/>
              <a:t>22.1.2016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935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133600"/>
            <a:ext cx="8353425" cy="40322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A77-7FB9-4937-BA85-02CC4F7A44A2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395287" y="1773237"/>
            <a:ext cx="8353425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3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ith pictur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4644008" y="0"/>
            <a:ext cx="4499992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333375"/>
            <a:ext cx="4104704" cy="1007394"/>
          </a:xfrm>
        </p:spPr>
        <p:txBody>
          <a:bodyPr lIns="72000" rIns="7200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1773238"/>
            <a:ext cx="4104705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8839E-094D-4B0A-AFFF-C0B6750B84A6}" type="datetime1">
              <a:rPr lang="fi-FI" smtClean="0"/>
              <a:t>22.1.2016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15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353425" cy="1007394"/>
          </a:xfrm>
          <a:prstGeom prst="rect">
            <a:avLst/>
          </a:prstGeom>
          <a:noFill/>
        </p:spPr>
        <p:txBody>
          <a:bodyPr vert="horz" lIns="288000" tIns="36000" rIns="288000" bIns="3600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7" y="1773238"/>
            <a:ext cx="8353425" cy="439261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7584" y="6453189"/>
            <a:ext cx="187220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F71914-5F0E-4021-9F25-88E745C0B839}" type="datetime1">
              <a:rPr lang="fi-FI" smtClean="0"/>
              <a:t>22.1.2016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9793" y="6453188"/>
            <a:ext cx="6048920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289" y="6453188"/>
            <a:ext cx="432296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8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14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60" r:id="rId5"/>
    <p:sldLayoutId id="2147483652" r:id="rId6"/>
    <p:sldLayoutId id="2147483653" r:id="rId7"/>
    <p:sldLayoutId id="2147483661" r:id="rId8"/>
    <p:sldLayoutId id="2147483662" r:id="rId9"/>
    <p:sldLayoutId id="2147483663" r:id="rId10"/>
    <p:sldLayoutId id="2147483664" r:id="rId11"/>
    <p:sldLayoutId id="2147483654" r:id="rId12"/>
    <p:sldLayoutId id="2147483655" r:id="rId1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tj.fi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marL="0" lvl="0" indent="0" algn="ctr">
              <a:buNone/>
            </a:pPr>
            <a:endParaRPr lang="fi-FI" dirty="0"/>
          </a:p>
          <a:p>
            <a:pPr marL="0" lvl="0" indent="0" algn="ctr">
              <a:buNone/>
            </a:pPr>
            <a:r>
              <a:rPr lang="fi-FI" dirty="0" smtClean="0"/>
              <a:t>HANKINTALAIN MUUTOKSET</a:t>
            </a:r>
          </a:p>
          <a:p>
            <a:pPr marL="0" lvl="0" indent="0" algn="ctr">
              <a:buNone/>
            </a:pPr>
            <a:endParaRPr lang="fi-FI" dirty="0"/>
          </a:p>
          <a:p>
            <a:pPr marL="0" lvl="0" indent="0" algn="ctr">
              <a:buNone/>
            </a:pPr>
            <a:endParaRPr lang="fi-FI" dirty="0" smtClean="0"/>
          </a:p>
          <a:p>
            <a:pPr marL="0" lvl="0" indent="0" algn="ctr">
              <a:buNone/>
            </a:pPr>
            <a:r>
              <a:rPr lang="fi-FI" dirty="0"/>
              <a:t>HAUTAUSMAAHALLINNON NEUVOTTELUPÄIVÄT</a:t>
            </a:r>
          </a:p>
          <a:p>
            <a:pPr marL="0" lvl="0" indent="0" algn="ctr">
              <a:buNone/>
            </a:pPr>
            <a:r>
              <a:rPr lang="fi-FI" dirty="0"/>
              <a:t>TAMPERE 22.1.216</a:t>
            </a:r>
          </a:p>
          <a:p>
            <a:pPr marL="0" lvl="0" indent="0" algn="ctr">
              <a:buNone/>
            </a:pPr>
            <a:endParaRPr lang="fi-FI" dirty="0"/>
          </a:p>
          <a:p>
            <a:pPr marL="0" lvl="0" indent="0" algn="ctr">
              <a:buNone/>
            </a:pPr>
            <a:endParaRPr lang="fi-FI" dirty="0" smtClean="0"/>
          </a:p>
          <a:p>
            <a:pPr marL="0" lvl="0" indent="0" algn="ctr">
              <a:buNone/>
            </a:pPr>
            <a:r>
              <a:rPr lang="fi-FI" dirty="0" smtClean="0"/>
              <a:t>MIKKO TÄHKÄNEN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17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Hautausmaan suunnittelun hankinta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Palveluhankintana vai suunnittelukilpailuna?</a:t>
            </a:r>
          </a:p>
          <a:p>
            <a:pPr lvl="0"/>
            <a:endParaRPr lang="fi-FI" dirty="0"/>
          </a:p>
          <a:p>
            <a:r>
              <a:rPr lang="fi-FI" dirty="0" smtClean="0"/>
              <a:t>Kansallinen </a:t>
            </a:r>
            <a:r>
              <a:rPr lang="fi-FI" dirty="0"/>
              <a:t>kynnysarvo palveluhankinnoissa ja suunnittelukilpailuissa 30 000 eurosta esitetty nostettavaksi 60 000 euroon</a:t>
            </a:r>
          </a:p>
          <a:p>
            <a:pPr lvl="0"/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74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Tilaajavastuulaki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sz="2200" dirty="0" smtClean="0"/>
              <a:t>Tilaajavastuulaki eli tilaajan vastuu ulkopuolista työvoimaa käytettäessä (vuokratyöntekijä ja alihankintasopimukseen perustuvat työtilanteet; rakentamistoiminta, siivous, laitteiden ja tilojen huolto sekä kunnossapito, muu tavanomainen työ tilaajan työtiloissa tai työkohteissa)</a:t>
            </a:r>
          </a:p>
          <a:p>
            <a:pPr lvl="0"/>
            <a:r>
              <a:rPr lang="fi-FI" sz="2200" dirty="0" smtClean="0"/>
              <a:t>Muutoksia 1.9.2015 mm. (ks. </a:t>
            </a:r>
            <a:r>
              <a:rPr lang="fi-FI" sz="2200" dirty="0" err="1" smtClean="0"/>
              <a:t>KKHn</a:t>
            </a:r>
            <a:r>
              <a:rPr lang="fi-FI" sz="2200" dirty="0" smtClean="0"/>
              <a:t> yleiskirje 15/2015)</a:t>
            </a:r>
          </a:p>
          <a:p>
            <a:pPr lvl="1"/>
            <a:r>
              <a:rPr lang="fi-FI" sz="2200" dirty="0" smtClean="0"/>
              <a:t>Lain soveltamisalan alaraja nousi 7500 -&gt; 9000 e (alv 0%)</a:t>
            </a:r>
          </a:p>
          <a:p>
            <a:pPr lvl="1"/>
            <a:r>
              <a:rPr lang="fi-FI" sz="2200" dirty="0" smtClean="0"/>
              <a:t>Selvitettävä sopimuskumppanista verovelkatiedot julkisesta verovelkarekisteristä (</a:t>
            </a:r>
            <a:r>
              <a:rPr lang="fi-FI" sz="2200" dirty="0" smtClean="0">
                <a:hlinkClick r:id="rId2"/>
              </a:rPr>
              <a:t>www.ytj.fi</a:t>
            </a:r>
            <a:r>
              <a:rPr lang="fi-FI" sz="2200" dirty="0" smtClean="0"/>
              <a:t>)</a:t>
            </a:r>
          </a:p>
          <a:p>
            <a:pPr lvl="1"/>
            <a:r>
              <a:rPr lang="fi-FI" sz="2200" dirty="0" smtClean="0"/>
              <a:t>Selvitys työterveyshuollosta</a:t>
            </a:r>
          </a:p>
          <a:p>
            <a:r>
              <a:rPr lang="fi-FI" sz="2200" dirty="0" smtClean="0"/>
              <a:t>Lisäksi muut selvitykset kuten aikaisemminkin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266700" lvl="1" indent="0">
              <a:buNone/>
            </a:pPr>
            <a:endParaRPr lang="fi-FI" dirty="0" smtClean="0"/>
          </a:p>
          <a:p>
            <a:pPr marL="0" lvl="0" indent="0">
              <a:buNone/>
            </a:pP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16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Tuomioistuinmaksulaki (1455/2015)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Tuomioistuinmaksulaki tuli voimaan 1.1.2016</a:t>
            </a:r>
          </a:p>
          <a:p>
            <a:pPr lvl="0"/>
            <a:r>
              <a:rPr lang="fi-FI" dirty="0" smtClean="0"/>
              <a:t>Yleisesti korotettu oikeudenkäyntimaksuja</a:t>
            </a:r>
          </a:p>
          <a:p>
            <a:pPr lvl="0"/>
            <a:r>
              <a:rPr lang="fi-FI" dirty="0" err="1" smtClean="0"/>
              <a:t>MAOssa</a:t>
            </a:r>
            <a:r>
              <a:rPr lang="fi-FI" dirty="0" smtClean="0"/>
              <a:t> käsittelymaksu aikaisemmin 244 euroa</a:t>
            </a:r>
          </a:p>
          <a:p>
            <a:pPr lvl="0"/>
            <a:r>
              <a:rPr lang="fi-FI" dirty="0" smtClean="0"/>
              <a:t>Nyt 2000 euroa jos alla 1 </a:t>
            </a:r>
            <a:r>
              <a:rPr lang="fi-FI" dirty="0" err="1" smtClean="0"/>
              <a:t>Meuron</a:t>
            </a:r>
            <a:r>
              <a:rPr lang="fi-FI" dirty="0" smtClean="0"/>
              <a:t> hankinta</a:t>
            </a:r>
          </a:p>
          <a:p>
            <a:pPr lvl="0"/>
            <a:r>
              <a:rPr lang="fi-FI" dirty="0" smtClean="0"/>
              <a:t>Nyt 4000 euroa jos 1 – 10 </a:t>
            </a:r>
            <a:r>
              <a:rPr lang="fi-FI" dirty="0" err="1" smtClean="0"/>
              <a:t>Meuron</a:t>
            </a:r>
            <a:r>
              <a:rPr lang="fi-FI" dirty="0" smtClean="0"/>
              <a:t> hankinta</a:t>
            </a:r>
          </a:p>
          <a:p>
            <a:pPr lvl="0"/>
            <a:r>
              <a:rPr lang="fi-FI" dirty="0" smtClean="0"/>
              <a:t>Nyt 6000 euroa jos yli 10 </a:t>
            </a:r>
            <a:r>
              <a:rPr lang="fi-FI" dirty="0" err="1" smtClean="0"/>
              <a:t>Meuron</a:t>
            </a:r>
            <a:r>
              <a:rPr lang="fi-FI" dirty="0" smtClean="0"/>
              <a:t> hankinta</a:t>
            </a:r>
          </a:p>
          <a:p>
            <a:pPr lvl="0"/>
            <a:r>
              <a:rPr lang="fi-FI" dirty="0" smtClean="0"/>
              <a:t>Nyt 500 euroa jos ei anneta pääasiaratkaisua</a:t>
            </a:r>
          </a:p>
          <a:p>
            <a:pPr lvl="0"/>
            <a:r>
              <a:rPr lang="fi-FI" dirty="0" smtClean="0"/>
              <a:t>Merkitys valitusherkkyyteen?</a:t>
            </a:r>
            <a:endParaRPr lang="fi-FI" dirty="0"/>
          </a:p>
          <a:p>
            <a:pPr lvl="0"/>
            <a:r>
              <a:rPr lang="fi-FI" dirty="0" smtClean="0"/>
              <a:t>Käsittelymaksun kohtalo, jos valitus hylätään tai jos valitus hyväksytään?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801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Uusi hankintadirektiivi 2014/24/EU</a:t>
            </a:r>
          </a:p>
          <a:p>
            <a:pPr lvl="0"/>
            <a:r>
              <a:rPr lang="fi-FI" dirty="0" smtClean="0"/>
              <a:t>Olisi saatettava voimaan kansallisesti 18.4.2016 mennessä</a:t>
            </a:r>
          </a:p>
          <a:p>
            <a:pPr lvl="0"/>
            <a:r>
              <a:rPr lang="fi-FI" dirty="0" smtClean="0"/>
              <a:t>Lainvalmistelun taustalla työryhmän mietintö</a:t>
            </a:r>
          </a:p>
          <a:p>
            <a:pPr lvl="0"/>
            <a:r>
              <a:rPr lang="fi-FI" dirty="0" smtClean="0"/>
              <a:t>Uutta hankintalakia koskeva hallituksen esitys ei vielä eduskunnassa, menossa alkuvuodesta</a:t>
            </a:r>
          </a:p>
          <a:p>
            <a:pPr lvl="0"/>
            <a:r>
              <a:rPr lang="fi-FI" dirty="0" smtClean="0"/>
              <a:t>Uusi hankintalaki tullee voimaan aikaisintaan kesäkuussa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080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1"/>
            <a:r>
              <a:rPr lang="fi-FI" dirty="0" smtClean="0"/>
              <a:t>Kansallinen kynnysarvo tavara- ja palveluhankinnoissa ja suunnittelukilpailuissa 30 000 eurosta 60 000 euroon</a:t>
            </a:r>
          </a:p>
          <a:p>
            <a:pPr lvl="1"/>
            <a:r>
              <a:rPr lang="fi-FI" dirty="0" err="1" smtClean="0"/>
              <a:t>sosiaali</a:t>
            </a:r>
            <a:r>
              <a:rPr lang="fi-FI" dirty="0" smtClean="0"/>
              <a:t>- ja terveyspalveluissa (ml. työterveydenhuolto) 100 000 eurosta 300 000 euroon</a:t>
            </a:r>
          </a:p>
          <a:p>
            <a:pPr lvl="1"/>
            <a:r>
              <a:rPr lang="fi-FI" dirty="0" smtClean="0"/>
              <a:t>Palveluja koskevissa käyttöoikeussopimuksissa 30 000 eurosta 500 000 euroon</a:t>
            </a:r>
          </a:p>
          <a:p>
            <a:pPr lvl="1"/>
            <a:r>
              <a:rPr lang="fi-FI" dirty="0" smtClean="0"/>
              <a:t>Käyttöoikeusurakat 150 000 eurosta 500 000 euroon</a:t>
            </a:r>
            <a:endParaRPr lang="fi-FI" dirty="0"/>
          </a:p>
          <a:p>
            <a:pPr lvl="1"/>
            <a:r>
              <a:rPr lang="fi-FI" dirty="0" smtClean="0"/>
              <a:t>Kansallinen kynnysarvo rakennusurakoissa edelleenkin 150 000 euroa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63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1"/>
            <a:r>
              <a:rPr lang="fi-FI" dirty="0" smtClean="0"/>
              <a:t>EU-hankinnoissa nykyiset menettelyt pysyvät pääosin samanlaisina (avoin, rajoitettu, puitejärjestely, sähköinen huutokauppa, dynaaminen hankintajärjestelmä)</a:t>
            </a:r>
          </a:p>
          <a:p>
            <a:pPr lvl="1"/>
            <a:r>
              <a:rPr lang="fi-FI" dirty="0" smtClean="0"/>
              <a:t>Neuvotteluja sisältävät nykyiset menettelyt uudistuvat</a:t>
            </a:r>
          </a:p>
          <a:p>
            <a:pPr lvl="2"/>
            <a:r>
              <a:rPr lang="fi-FI" dirty="0" smtClean="0"/>
              <a:t>Joustavammaksi ja voidaan käyttää aina, kun hankintayksikön tarpeita ei voida tyydyttää markkinoilta suoraan löytyvällä ratkaisuilla eli kun ei osteta ns. bulkkituotteita</a:t>
            </a:r>
          </a:p>
          <a:p>
            <a:pPr lvl="1"/>
            <a:r>
              <a:rPr lang="fi-FI" dirty="0" smtClean="0"/>
              <a:t>Kaksi täysin uutta menettelyä</a:t>
            </a:r>
          </a:p>
          <a:p>
            <a:pPr lvl="2"/>
            <a:r>
              <a:rPr lang="fi-FI" dirty="0" smtClean="0"/>
              <a:t>Innovaatiokumppanuus</a:t>
            </a:r>
          </a:p>
          <a:p>
            <a:pPr lvl="2"/>
            <a:r>
              <a:rPr lang="fi-FI" dirty="0" smtClean="0"/>
              <a:t>Sähköiset katalogit/luettelot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56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1"/>
            <a:r>
              <a:rPr lang="fi-FI" u="sng" dirty="0" smtClean="0"/>
              <a:t>Kansallisia hankintoja </a:t>
            </a:r>
            <a:r>
              <a:rPr lang="fi-FI" dirty="0" smtClean="0"/>
              <a:t>koskevia menettelysäännöksiä vain vähän nykyiseen verrattuna</a:t>
            </a:r>
          </a:p>
          <a:p>
            <a:pPr lvl="2"/>
            <a:r>
              <a:rPr lang="fi-FI" sz="2200" dirty="0" smtClean="0"/>
              <a:t>Hankinnasta edelleenkin ilmoitettava Hilmassa</a:t>
            </a:r>
          </a:p>
          <a:p>
            <a:pPr lvl="2"/>
            <a:r>
              <a:rPr lang="fi-FI" sz="2200" dirty="0" smtClean="0"/>
              <a:t>”noudatettava sellaista menettelyä, joka on </a:t>
            </a:r>
            <a:r>
              <a:rPr lang="fi-FI" sz="2200" u="sng" dirty="0" smtClean="0"/>
              <a:t>tarkoituksenmukainen hankinnan kohteen ja tavoitteen toteuttamiseksi</a:t>
            </a:r>
            <a:r>
              <a:rPr lang="fi-FI" sz="2200" dirty="0" smtClean="0"/>
              <a:t>; kuvattava käyttämänsä hankintamenettely hankintailmoituksessa tai tarjouspyynnössä”</a:t>
            </a:r>
          </a:p>
          <a:p>
            <a:pPr lvl="2"/>
            <a:r>
              <a:rPr lang="fi-FI" sz="2200" dirty="0" smtClean="0"/>
              <a:t>Suorahankinnat edelleenkin sallittuja laissa erikseen määritellyissä poikkeustilanteissa</a:t>
            </a:r>
            <a:endParaRPr lang="fi-FI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783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Markkinakartoitukset suositeltavia</a:t>
            </a:r>
          </a:p>
          <a:p>
            <a:r>
              <a:rPr lang="fi-FI" dirty="0" smtClean="0"/>
              <a:t>Poissulkemisperusteet</a:t>
            </a:r>
          </a:p>
          <a:p>
            <a:pPr lvl="1"/>
            <a:r>
              <a:rPr lang="fi-FI" dirty="0" smtClean="0"/>
              <a:t>Pakollisia </a:t>
            </a:r>
            <a:r>
              <a:rPr lang="fi-FI" dirty="0" err="1" smtClean="0"/>
              <a:t>tiettyihin</a:t>
            </a:r>
            <a:r>
              <a:rPr lang="fi-FI" dirty="0" smtClean="0"/>
              <a:t> rikoksiin syyllistymisissä</a:t>
            </a:r>
          </a:p>
          <a:p>
            <a:pPr lvl="1"/>
            <a:r>
              <a:rPr lang="fi-FI" dirty="0" smtClean="0"/>
              <a:t>Harkinnanvaraisia mm. ympäristö-, työ- ja sosiaalioikeuden rikkominen; aikaisemmat virheet/ongelmat sopimusten toteuttamisessa</a:t>
            </a:r>
          </a:p>
          <a:p>
            <a:pPr lvl="0"/>
            <a:r>
              <a:rPr lang="fi-FI" dirty="0" smtClean="0"/>
              <a:t>Tarjoajan soveltuvuuden arviointi</a:t>
            </a:r>
          </a:p>
          <a:p>
            <a:pPr lvl="1"/>
            <a:r>
              <a:rPr lang="fi-FI" dirty="0" smtClean="0"/>
              <a:t>Ns. yhteinen eurooppalainen hankinta-asiakirja (YEHA) näyttönä soveltuvuuden täyttymisestä; liittyy EU-hankintoihin, kansallisissa hankinnoissa ei pakollista</a:t>
            </a:r>
          </a:p>
          <a:p>
            <a:pPr lvl="0"/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52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Tarjousten täsmentäminen</a:t>
            </a:r>
          </a:p>
          <a:p>
            <a:pPr lvl="1"/>
            <a:r>
              <a:rPr lang="fi-FI" dirty="0" smtClean="0"/>
              <a:t>Joustavammaksi pienten virheiden tai puutteiden osalta</a:t>
            </a:r>
          </a:p>
          <a:p>
            <a:pPr lvl="0"/>
            <a:r>
              <a:rPr lang="fi-FI" dirty="0" smtClean="0"/>
              <a:t>Hankintojen jakamisesta pääsääntö, mutta ei pakkoa</a:t>
            </a:r>
          </a:p>
          <a:p>
            <a:pPr lvl="1"/>
            <a:r>
              <a:rPr lang="fi-FI" dirty="0" smtClean="0"/>
              <a:t>Parantaa </a:t>
            </a:r>
            <a:r>
              <a:rPr lang="fi-FI" dirty="0" err="1" smtClean="0"/>
              <a:t>PK-yritysten</a:t>
            </a:r>
            <a:r>
              <a:rPr lang="fi-FI" dirty="0" smtClean="0"/>
              <a:t> osallistumismahdollisuuksia</a:t>
            </a:r>
          </a:p>
          <a:p>
            <a:pPr lvl="1"/>
            <a:r>
              <a:rPr lang="fi-FI" dirty="0" smtClean="0"/>
              <a:t>Suositellaan pääsäännöksi</a:t>
            </a:r>
          </a:p>
          <a:p>
            <a:pPr lvl="1"/>
            <a:r>
              <a:rPr lang="fi-FI" dirty="0" smtClean="0"/>
              <a:t>Viime kädessä jäisi </a:t>
            </a:r>
            <a:r>
              <a:rPr lang="fi-FI" dirty="0" err="1" smtClean="0"/>
              <a:t>Hyn</a:t>
            </a:r>
            <a:r>
              <a:rPr lang="fi-FI" dirty="0" smtClean="0"/>
              <a:t> harkintavaltaan</a:t>
            </a:r>
          </a:p>
          <a:p>
            <a:r>
              <a:rPr lang="fi-FI" dirty="0" smtClean="0"/>
              <a:t>Ympäristönäkökohdat</a:t>
            </a:r>
          </a:p>
          <a:p>
            <a:pPr lvl="1"/>
            <a:r>
              <a:rPr lang="fi-FI" dirty="0" smtClean="0"/>
              <a:t>Ympäristömerkin vaatiminen helpommaksi</a:t>
            </a:r>
          </a:p>
          <a:p>
            <a:pPr lvl="1"/>
            <a:r>
              <a:rPr lang="fi-FI" dirty="0" smtClean="0"/>
              <a:t>Elinkaarikustannuksista ja laskennasta kokonaan uusi pykälä</a:t>
            </a:r>
          </a:p>
          <a:p>
            <a:pPr lvl="1"/>
            <a:r>
              <a:rPr lang="fi-FI" dirty="0" smtClean="0"/>
              <a:t>Ympäristölainsäädännön laiminlyönnistä/rikkomisesta voi seurata poissulkeminen kilpailusta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3394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Sopimusmuutokset sopimuksen voimassaoloaikana</a:t>
            </a:r>
          </a:p>
          <a:p>
            <a:pPr lvl="1"/>
            <a:r>
              <a:rPr lang="fi-FI" dirty="0" smtClean="0"/>
              <a:t>Säännellään kiellettyjä ja sallittuja muutoksia</a:t>
            </a:r>
          </a:p>
          <a:p>
            <a:pPr lvl="1"/>
            <a:r>
              <a:rPr lang="fi-FI" dirty="0" smtClean="0"/>
              <a:t>Perustuu pitkälti EU-tuomioistuimen oikeuskäytäntöön</a:t>
            </a:r>
          </a:p>
          <a:p>
            <a:pPr lvl="1"/>
            <a:r>
              <a:rPr lang="fi-FI" dirty="0" smtClean="0"/>
              <a:t>Kielletyt eli olennaiset sopimusmuutokset olisivat rinnasteisia suorahankintoihin</a:t>
            </a:r>
          </a:p>
          <a:p>
            <a:r>
              <a:rPr lang="fi-FI" dirty="0" smtClean="0"/>
              <a:t>Hankintapäätöstä ja hankintaoikaisua koskevat muutokset</a:t>
            </a:r>
          </a:p>
          <a:p>
            <a:pPr lvl="1"/>
            <a:r>
              <a:rPr lang="fi-FI" dirty="0" smtClean="0"/>
              <a:t>Hankintapäätöksen perustelut yleistasoisempia; ei niin yksityiskohtaisesti kuin nykyinen lainsäädäntö ja siihen liittyvä oikeuskäytäntö edellyttävät</a:t>
            </a:r>
          </a:p>
          <a:p>
            <a:pPr lvl="1"/>
            <a:r>
              <a:rPr lang="fi-FI" dirty="0" smtClean="0"/>
              <a:t>Hankintaoikaisua HY voisi oma-aloitteisesti käyttää 90 päivän sisällä päätöksen tekemisestä (nyt 60 päivää)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7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err="1" smtClean="0"/>
              <a:t>Srkn</a:t>
            </a:r>
            <a:r>
              <a:rPr lang="fi-FI" dirty="0" smtClean="0"/>
              <a:t> viheralueiden nurmikon leikkaus MAO 173/2008</a:t>
            </a:r>
          </a:p>
          <a:p>
            <a:pPr lvl="1"/>
            <a:r>
              <a:rPr lang="fi-FI" dirty="0" smtClean="0"/>
              <a:t>Srk ei ollut asianmukaisesti vertaillut tarjouksia tarjouspyynnössä ilmoittamiensa arviointiperusteiden perusteella eikä ollut perustellut muutoinkaan hankintapäätöstään -&gt; </a:t>
            </a:r>
            <a:r>
              <a:rPr lang="fi-FI" dirty="0" err="1" smtClean="0"/>
              <a:t>HankLn</a:t>
            </a:r>
            <a:r>
              <a:rPr lang="fi-FI" dirty="0" smtClean="0"/>
              <a:t> vastaista</a:t>
            </a:r>
          </a:p>
          <a:p>
            <a:pPr lvl="1"/>
            <a:r>
              <a:rPr lang="fi-FI" dirty="0" smtClean="0"/>
              <a:t>Srk oli </a:t>
            </a:r>
            <a:r>
              <a:rPr lang="fi-FI" dirty="0" err="1" smtClean="0"/>
              <a:t>MAOssa</a:t>
            </a:r>
            <a:r>
              <a:rPr lang="fi-FI" dirty="0" smtClean="0"/>
              <a:t> perustellut valintaansa myös voittaneesta tarjoajasta olleilla aiemmilla myönteisillä kokemuksilla</a:t>
            </a:r>
          </a:p>
          <a:p>
            <a:pPr lvl="2"/>
            <a:r>
              <a:rPr lang="fi-FI" dirty="0" smtClean="0"/>
              <a:t>MAO: oikeuskäytännössä vakiintuneesti katsottu, että aikaisempien myönteisten kokemusten käyttäminen hankintapäätöksen perusteena ei ole omiaan turvaamaan tarjoajien tasapuolista ja syrjimätöntä kohtelua tilanteessa, jossa hankintayksiköllä ei ole kokemusta kaikista tarjoajista tai tarjotuista tuotteista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833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r>
              <a:rPr lang="fi-FI" dirty="0" smtClean="0"/>
              <a:t>EU-hankinnoissa sähköisten viestintävälineiden käyttö pakolliseksi 18.10.2018</a:t>
            </a:r>
          </a:p>
          <a:p>
            <a:pPr lvl="1"/>
            <a:r>
              <a:rPr lang="fi-FI" dirty="0" smtClean="0"/>
              <a:t>Sähköinen kilpailuttamisjärjestelmä; ilmoitukset sähköisesti, tarjouspyynnöt sähköisesti saataville, tarjoukset voitava jättää sähköisesti</a:t>
            </a:r>
          </a:p>
          <a:p>
            <a:pPr lvl="1"/>
            <a:r>
              <a:rPr lang="fi-FI" dirty="0" smtClean="0"/>
              <a:t>Kansallisissa hankinnoissa ei pakollista, mutta voi käyttää</a:t>
            </a:r>
          </a:p>
          <a:p>
            <a:pPr marL="2667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809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 hankintalaki – mikä muuttuu?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266700" lvl="1" indent="0">
              <a:buNone/>
            </a:pPr>
            <a:endParaRPr lang="fi-FI" dirty="0"/>
          </a:p>
          <a:p>
            <a:pPr marL="0" indent="0" algn="ctr">
              <a:buNone/>
            </a:pPr>
            <a:r>
              <a:rPr lang="fi-FI" sz="9600" dirty="0" smtClean="0"/>
              <a:t>?        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72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Etukuormaajalla varustettu traktori MAO 611/2009</a:t>
            </a:r>
          </a:p>
          <a:p>
            <a:pPr lvl="0"/>
            <a:r>
              <a:rPr lang="fi-FI" dirty="0" smtClean="0"/>
              <a:t>Tarjouspyynnössä teknisiä ja toiminnallisia ominaisuuksia koskevat minimivaatimukset mm.  ”Traktorin tulee täyttää seuraavat tekniset vaatimukset: teho 88 – 100 hv.”</a:t>
            </a:r>
          </a:p>
          <a:p>
            <a:pPr lvl="1"/>
            <a:r>
              <a:rPr lang="fi-FI" dirty="0" smtClean="0"/>
              <a:t>MAO: asetettu tekniset vähimmäisvaatimukset, eikä voittaneen tarjoajan tarjousta ole voitu pitää tarjouspyynnön vastaisena vaikka sen tarjoaman traktorin </a:t>
            </a:r>
            <a:r>
              <a:rPr lang="fi-FI" u="sng" dirty="0" smtClean="0"/>
              <a:t>teho olisi ylittänyt </a:t>
            </a:r>
            <a:r>
              <a:rPr lang="fi-FI" dirty="0" smtClean="0"/>
              <a:t>tarjouspyynnössä asetetun vähimmäisvaatimuksen. Srk </a:t>
            </a:r>
            <a:r>
              <a:rPr lang="fi-FI" u="sng" dirty="0" smtClean="0"/>
              <a:t>ei ole toiminut hankintasäännösten vastaisesti ottaessaan </a:t>
            </a:r>
            <a:r>
              <a:rPr lang="fi-FI" dirty="0" smtClean="0"/>
              <a:t>voittaneen tarjoajan tarjouksen mukaan tarjousten vertailuun.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11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Etukuormaajalla varustettu traktori MAO 611/2009</a:t>
            </a:r>
          </a:p>
          <a:p>
            <a:pPr lvl="0"/>
            <a:r>
              <a:rPr lang="fi-FI" dirty="0" smtClean="0"/>
              <a:t>Tarjouspyynnössä määritelty useita arvioitavia traktorin ominaisuuksia; hankintapäätöksestä ilmenee, että kaikkia muita ominaisuuksia arvioitu, mutta ei polttoaineen kulutusta ja pakokaasupäästöjä</a:t>
            </a:r>
          </a:p>
          <a:p>
            <a:pPr lvl="1"/>
            <a:r>
              <a:rPr lang="fi-FI" dirty="0" smtClean="0"/>
              <a:t>MAO: </a:t>
            </a:r>
            <a:r>
              <a:rPr lang="fi-FI" dirty="0"/>
              <a:t>S</a:t>
            </a:r>
            <a:r>
              <a:rPr lang="fi-FI" dirty="0" smtClean="0"/>
              <a:t>rk oli menetellyt hankintasäännösten vastaisesti, kun traktoreita ei ole vertailtu tarjouspyynnössä ilmoitettujen polttoaineen kulutuksen ja pakokaasupäästöjen osalta.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80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dirty="0" smtClean="0"/>
              <a:t>Etukuormaajalla varustettu traktori MAO 611/2009</a:t>
            </a:r>
          </a:p>
          <a:p>
            <a:pPr lvl="0"/>
            <a:r>
              <a:rPr lang="fi-FI" dirty="0" smtClean="0"/>
              <a:t>Hankintapäätöksen mukaan John </a:t>
            </a:r>
            <a:r>
              <a:rPr lang="fi-FI" dirty="0" err="1" smtClean="0"/>
              <a:t>Deer</a:t>
            </a:r>
            <a:r>
              <a:rPr lang="fi-FI" dirty="0" smtClean="0"/>
              <a:t> –merkkinen traktori toimitettiin koeajotilaisuuteen ilman etukuormaajaa</a:t>
            </a:r>
          </a:p>
          <a:p>
            <a:pPr lvl="1"/>
            <a:r>
              <a:rPr lang="fi-FI" dirty="0" smtClean="0"/>
              <a:t>MAO: Menettely, jossa on vertailtu yhden tarjotun  traktorin ketteryyttä ilman etukuormaajaa, vaikka etukuormaajan puuttumisen on arvioitu vaikuttavan vertailun lopputulokseen, ei ole ollut muiden tarjoajien kannalta syrjimätöntä ja tasapuolista -&gt; hankintasäännösten vastaista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37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sz="2400" dirty="0" smtClean="0"/>
              <a:t>Kappelin krematorion laajennusta koskeva rakennusurakka, josta tehty kansallinen hankintailmoitus (MAO 285/2013)</a:t>
            </a:r>
          </a:p>
          <a:p>
            <a:pPr lvl="0"/>
            <a:r>
              <a:rPr lang="fi-FI" sz="2400" dirty="0"/>
              <a:t>E</a:t>
            </a:r>
            <a:r>
              <a:rPr lang="fi-FI" sz="2400" dirty="0" smtClean="0"/>
              <a:t>nnakoitu kokonaisarvo noin 815.000 euroa</a:t>
            </a:r>
          </a:p>
          <a:p>
            <a:pPr lvl="0"/>
            <a:r>
              <a:rPr lang="fi-FI" sz="2400" dirty="0" smtClean="0"/>
              <a:t>Valittaja: uunin hankinta perusteettomasti yhdistetty krematorion laajennusta koskevaan rakennusurakkaan</a:t>
            </a:r>
          </a:p>
          <a:p>
            <a:pPr lvl="0"/>
            <a:r>
              <a:rPr lang="fi-FI" sz="2400" dirty="0" smtClean="0"/>
              <a:t>Rakennusselostus: laajennukseen sijoitetaan uusi uuni ja siihen liittyviä eräitä apu- ja lisälaitteistoja</a:t>
            </a:r>
          </a:p>
          <a:p>
            <a:pPr lvl="1"/>
            <a:r>
              <a:rPr lang="fi-FI" dirty="0" smtClean="0"/>
              <a:t>MAO: uunin ja muiden laitteiden sekä niihin liittyvien asennustöiden hankinnassa kyse tavarahankinnasta eikä rakennusurakasta; ei voi liittää rakennusurakkaan; uunihankinta kansallisen sijasta EU-hankinta -&gt; lain vastaista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89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sz="2400" dirty="0" smtClean="0"/>
              <a:t>Krematoriolaitteet MAO 286/2013</a:t>
            </a:r>
          </a:p>
          <a:p>
            <a:pPr lvl="0"/>
            <a:r>
              <a:rPr lang="fi-FI" sz="2000" dirty="0" smtClean="0"/>
              <a:t>Kansallinen hankintailmoitus</a:t>
            </a:r>
          </a:p>
          <a:p>
            <a:pPr lvl="0"/>
            <a:r>
              <a:rPr lang="fi-FI" sz="2000" dirty="0" smtClean="0"/>
              <a:t>Hankintailmoituksessa ilmoitettu hankinnan lajiksi rakennusurakka; yhteisen hankintanimikkeistön pääkohteeksi ilmoitettu rakennustyöt 45000000-7</a:t>
            </a:r>
          </a:p>
          <a:p>
            <a:pPr lvl="0"/>
            <a:r>
              <a:rPr lang="fi-FI" sz="2000" dirty="0" smtClean="0"/>
              <a:t>Rakennusurakkasopimuksella tarkoitetaan hankintasopimusta, jonka tarkoituksena on jonkin lain liitteessä C tarkoitettuun toimintaan liittyvän rakennustyön tai rakennusurakan toteuttamien taikka suunnittelu ja toteuttaminen yhdessä</a:t>
            </a:r>
          </a:p>
          <a:p>
            <a:pPr lvl="0"/>
            <a:r>
              <a:rPr lang="fi-FI" sz="2000" dirty="0" smtClean="0"/>
              <a:t>MAO: rakennusurakan sijasta kyse tavarahankinnasta; hankinnan arvo noin 600 000 euroa -&gt; EU-hankinta</a:t>
            </a:r>
          </a:p>
          <a:p>
            <a:pPr lvl="0"/>
            <a:r>
              <a:rPr lang="fi-FI" sz="2000" dirty="0" smtClean="0"/>
              <a:t>Krematoriolaitteiden toimittajat ja rakennusurakoiden toteuttajat toimivat lähtökohtaisesti eri toimialoilla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72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sz="2400" dirty="0" smtClean="0"/>
              <a:t>Hautausmaiden multaseulakauhat MAO 134/2012</a:t>
            </a:r>
          </a:p>
          <a:p>
            <a:pPr lvl="0"/>
            <a:r>
              <a:rPr lang="fi-FI" sz="2200" dirty="0" smtClean="0"/>
              <a:t>Tarjouksen valintaperusteena on tarjouspyynnön mukaan ollut halvin hinta niin, että valituksi tulevat ”yhteishinnaltaan halvimmat seulakauhat, jotka täyttävät tarjouspyynnön ja sen liitteen 1 mukaiset ominaisuudet”</a:t>
            </a:r>
          </a:p>
          <a:p>
            <a:pPr lvl="0"/>
            <a:r>
              <a:rPr lang="fi-FI" sz="2200" dirty="0" smtClean="0"/>
              <a:t>Voittanut tarjoaja sitoutunut tarjouksessaan siihen, että tarjous täyttää tarjouspyynnön vaatimukset</a:t>
            </a:r>
          </a:p>
          <a:p>
            <a:pPr lvl="0"/>
            <a:r>
              <a:rPr lang="fi-FI" sz="2200" dirty="0" smtClean="0"/>
              <a:t>MAO: SRK on voinut luottaa siihen, että tarjous täyttää vaatimukset. Se seikka, että liitteenä olevissa yleisesitteissä on voinut olla eroja siihen, mitä tarjouspyynnössä on ilmoitettu, ei ole merkinnyt sitä, että </a:t>
            </a:r>
            <a:r>
              <a:rPr lang="fi-FI" sz="2200" dirty="0" err="1" smtClean="0"/>
              <a:t>srk</a:t>
            </a:r>
            <a:r>
              <a:rPr lang="fi-FI" sz="2200" dirty="0" smtClean="0"/>
              <a:t> olisi ollut </a:t>
            </a:r>
            <a:r>
              <a:rPr lang="fi-FI" sz="2200" u="sng" dirty="0" smtClean="0"/>
              <a:t>velvollinen</a:t>
            </a:r>
            <a:r>
              <a:rPr lang="fi-FI" sz="2200" dirty="0" smtClean="0"/>
              <a:t> sulkemaan voittaneen tarjoajan tarjouskilpailusta tarjouspyynnön vastaisena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059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markkinaoikeudessa?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072610"/>
            <a:ext cx="8353425" cy="4392612"/>
          </a:xfrm>
        </p:spPr>
        <p:txBody>
          <a:bodyPr/>
          <a:lstStyle/>
          <a:p>
            <a:pPr lvl="0"/>
            <a:r>
              <a:rPr lang="fi-FI" sz="2400" dirty="0" smtClean="0"/>
              <a:t>Hautausmaan talvi- ja kesäkunnossapito MAO 230/2010</a:t>
            </a:r>
          </a:p>
          <a:p>
            <a:pPr lvl="0"/>
            <a:r>
              <a:rPr lang="fi-FI" sz="2400" dirty="0" smtClean="0"/>
              <a:t>”Urakoitsijaksi valitaan kokonaistaloudellisesti edullisin tarjous ottaen huomioon seuraavat vertailuperusteet:</a:t>
            </a:r>
          </a:p>
          <a:p>
            <a:pPr lvl="1"/>
            <a:r>
              <a:rPr lang="fi-FI" sz="2200" dirty="0" smtClean="0"/>
              <a:t>Hinta 50 %</a:t>
            </a:r>
          </a:p>
          <a:p>
            <a:pPr lvl="1"/>
            <a:r>
              <a:rPr lang="fi-FI" sz="2200" dirty="0" smtClean="0"/>
              <a:t>Toimitusvarmuus 25 %</a:t>
            </a:r>
          </a:p>
          <a:p>
            <a:pPr lvl="1"/>
            <a:r>
              <a:rPr lang="fi-FI" sz="2200" dirty="0" smtClean="0"/>
              <a:t>Kaluston soveltuvuus 25 %”</a:t>
            </a:r>
            <a:endParaRPr lang="fi-FI" sz="2200" dirty="0"/>
          </a:p>
          <a:p>
            <a:r>
              <a:rPr lang="fi-FI" sz="2400" dirty="0" smtClean="0"/>
              <a:t>MAO: tarjouspyynnössä ei ollut yksilöity toimintavarmuuden ja kaluston soveltuvuuden  arvioinnissa huomioon otettavia tekijöitä; liian yleisiä ja yksilöimättömiä sekä liikaa harkintavaltaa </a:t>
            </a:r>
            <a:r>
              <a:rPr lang="fi-FI" sz="2400" dirty="0" err="1" smtClean="0"/>
              <a:t>SRKlle</a:t>
            </a:r>
            <a:r>
              <a:rPr lang="fi-FI" sz="2400" dirty="0" smtClean="0"/>
              <a:t> antavia; tarjoajilla tarjouksia tehdessään ei ollut tietoa, mitä vertailussa tältä osin vertaillaan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85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rkkohallitus_malli">
  <a:themeElements>
    <a:clrScheme name="Mukautettu 5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146A2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irkkohallitus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D32BA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irkkohallitus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D32BA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kirkkohallitus_malli</Template>
  <TotalTime>2254</TotalTime>
  <Words>1128</Words>
  <Application>Microsoft Office PowerPoint</Application>
  <PresentationFormat>Näytössä katseltava diaesitys (4:3)</PresentationFormat>
  <Paragraphs>153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4" baseType="lpstr">
      <vt:lpstr>Arial</vt:lpstr>
      <vt:lpstr>Martti</vt:lpstr>
      <vt:lpstr>kirkkohallitus_malli</vt:lpstr>
      <vt:lpstr>PowerPoint-esitys</vt:lpstr>
      <vt:lpstr>Mitä markkinaoikeudessa?</vt:lpstr>
      <vt:lpstr>Mitä markkinaoikeudessa?</vt:lpstr>
      <vt:lpstr>Mitä markkinaoikeudessa?</vt:lpstr>
      <vt:lpstr>Mitä markkinaoikeudessa?</vt:lpstr>
      <vt:lpstr>Mitä markkinaoikeudessa?</vt:lpstr>
      <vt:lpstr>Mitä markkinaoikeudessa?</vt:lpstr>
      <vt:lpstr>Mitä markkinaoikeudessa?</vt:lpstr>
      <vt:lpstr>Mitä markkinaoikeudessa?</vt:lpstr>
      <vt:lpstr>Hautausmaan suunnittelun hankinta</vt:lpstr>
      <vt:lpstr>Tilaajavastuulaki</vt:lpstr>
      <vt:lpstr>Tuomioistuinmaksulaki (1455/2015)</vt:lpstr>
      <vt:lpstr>Uusi hankintalaki – mikä muuttuu?</vt:lpstr>
      <vt:lpstr>Uusi hankintalaki – mikä muuttuu?</vt:lpstr>
      <vt:lpstr>Uusi hankintalaki – mikä muuttuu?</vt:lpstr>
      <vt:lpstr>Uusi hankintalaki – mikä muuttuu?</vt:lpstr>
      <vt:lpstr>Uusi hankintalaki – mikä muuttuu?</vt:lpstr>
      <vt:lpstr>Uusi hankintalaki – mikä muuttuu?</vt:lpstr>
      <vt:lpstr>Uusi hankintalaki – mikä muuttuu?</vt:lpstr>
      <vt:lpstr>Uusi hankintalaki – mikä muuttuu?</vt:lpstr>
      <vt:lpstr>Uusi hankintalaki – mikä muuttuu?</vt:lpstr>
    </vt:vector>
  </TitlesOfParts>
  <Manager>Kirkkohallitus</Manager>
  <Company>Kirkkohallitus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otsikko</dc:title>
  <dc:creator>Wuorsalo Carita</dc:creator>
  <cp:lastModifiedBy>Kiviniemi Päivi</cp:lastModifiedBy>
  <cp:revision>147</cp:revision>
  <cp:lastPrinted>2016-01-21T14:06:47Z</cp:lastPrinted>
  <dcterms:created xsi:type="dcterms:W3CDTF">2012-11-21T10:59:39Z</dcterms:created>
  <dcterms:modified xsi:type="dcterms:W3CDTF">2016-01-22T10:07:54Z</dcterms:modified>
</cp:coreProperties>
</file>