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4" r:id="rId4"/>
    <p:sldId id="261" r:id="rId5"/>
    <p:sldId id="266" r:id="rId6"/>
    <p:sldId id="267" r:id="rId7"/>
    <p:sldId id="257" r:id="rId8"/>
    <p:sldId id="259" r:id="rId9"/>
    <p:sldId id="260" r:id="rId10"/>
    <p:sldId id="274" r:id="rId11"/>
    <p:sldId id="268" r:id="rId12"/>
    <p:sldId id="271" r:id="rId13"/>
    <p:sldId id="272" r:id="rId14"/>
    <p:sldId id="273" r:id="rId15"/>
    <p:sldId id="275" r:id="rId16"/>
    <p:sldId id="277" r:id="rId17"/>
    <p:sldId id="276"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194" autoAdjust="0"/>
  </p:normalViewPr>
  <p:slideViewPr>
    <p:cSldViewPr snapToGrid="0">
      <p:cViewPr varScale="1">
        <p:scale>
          <a:sx n="44" d="100"/>
          <a:sy n="44" d="100"/>
        </p:scale>
        <p:origin x="15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9087A195-E8C1-47E9-9505-A6000A6CE20B}" type="datetimeFigureOut">
              <a:rPr lang="fi-FI" smtClean="0"/>
              <a:t>24.7.2023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16DADD3-33A3-4963-A2C1-EA981C8B7D3A}" type="slidenum">
              <a:rPr lang="fi-FI" smtClean="0"/>
              <a:t>‹#›</a:t>
            </a:fld>
            <a:endParaRPr lang="fi-FI"/>
          </a:p>
        </p:txBody>
      </p:sp>
    </p:spTree>
    <p:extLst>
      <p:ext uri="{BB962C8B-B14F-4D97-AF65-F5344CB8AC3E}">
        <p14:creationId xmlns:p14="http://schemas.microsoft.com/office/powerpoint/2010/main" val="48825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9087A195-E8C1-47E9-9505-A6000A6CE20B}" type="datetimeFigureOut">
              <a:rPr lang="fi-FI" smtClean="0"/>
              <a:t>24.7.2023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16DADD3-33A3-4963-A2C1-EA981C8B7D3A}" type="slidenum">
              <a:rPr lang="fi-FI" smtClean="0"/>
              <a:t>‹#›</a:t>
            </a:fld>
            <a:endParaRPr lang="fi-FI"/>
          </a:p>
        </p:txBody>
      </p:sp>
    </p:spTree>
    <p:extLst>
      <p:ext uri="{BB962C8B-B14F-4D97-AF65-F5344CB8AC3E}">
        <p14:creationId xmlns:p14="http://schemas.microsoft.com/office/powerpoint/2010/main" val="176276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9087A195-E8C1-47E9-9505-A6000A6CE20B}" type="datetimeFigureOut">
              <a:rPr lang="fi-FI" smtClean="0"/>
              <a:t>24.7.2023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16DADD3-33A3-4963-A2C1-EA981C8B7D3A}" type="slidenum">
              <a:rPr lang="fi-FI" smtClean="0"/>
              <a:t>‹#›</a:t>
            </a:fld>
            <a:endParaRPr lang="fi-FI"/>
          </a:p>
        </p:txBody>
      </p:sp>
    </p:spTree>
    <p:extLst>
      <p:ext uri="{BB962C8B-B14F-4D97-AF65-F5344CB8AC3E}">
        <p14:creationId xmlns:p14="http://schemas.microsoft.com/office/powerpoint/2010/main" val="162982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9087A195-E8C1-47E9-9505-A6000A6CE20B}" type="datetimeFigureOut">
              <a:rPr lang="fi-FI" smtClean="0"/>
              <a:t>24.7.2023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16DADD3-33A3-4963-A2C1-EA981C8B7D3A}" type="slidenum">
              <a:rPr lang="fi-FI" smtClean="0"/>
              <a:t>‹#›</a:t>
            </a:fld>
            <a:endParaRPr lang="fi-FI"/>
          </a:p>
        </p:txBody>
      </p:sp>
    </p:spTree>
    <p:extLst>
      <p:ext uri="{BB962C8B-B14F-4D97-AF65-F5344CB8AC3E}">
        <p14:creationId xmlns:p14="http://schemas.microsoft.com/office/powerpoint/2010/main" val="398267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9087A195-E8C1-47E9-9505-A6000A6CE20B}" type="datetimeFigureOut">
              <a:rPr lang="fi-FI" smtClean="0"/>
              <a:t>24.7.2023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16DADD3-33A3-4963-A2C1-EA981C8B7D3A}" type="slidenum">
              <a:rPr lang="fi-FI" smtClean="0"/>
              <a:t>‹#›</a:t>
            </a:fld>
            <a:endParaRPr lang="fi-FI"/>
          </a:p>
        </p:txBody>
      </p:sp>
    </p:spTree>
    <p:extLst>
      <p:ext uri="{BB962C8B-B14F-4D97-AF65-F5344CB8AC3E}">
        <p14:creationId xmlns:p14="http://schemas.microsoft.com/office/powerpoint/2010/main" val="354448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9087A195-E8C1-47E9-9505-A6000A6CE20B}" type="datetimeFigureOut">
              <a:rPr lang="fi-FI" smtClean="0"/>
              <a:t>24.7.2023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16DADD3-33A3-4963-A2C1-EA981C8B7D3A}" type="slidenum">
              <a:rPr lang="fi-FI" smtClean="0"/>
              <a:t>‹#›</a:t>
            </a:fld>
            <a:endParaRPr lang="fi-FI"/>
          </a:p>
        </p:txBody>
      </p:sp>
    </p:spTree>
    <p:extLst>
      <p:ext uri="{BB962C8B-B14F-4D97-AF65-F5344CB8AC3E}">
        <p14:creationId xmlns:p14="http://schemas.microsoft.com/office/powerpoint/2010/main" val="3195803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9087A195-E8C1-47E9-9505-A6000A6CE20B}" type="datetimeFigureOut">
              <a:rPr lang="fi-FI" smtClean="0"/>
              <a:t>24.7.2023</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716DADD3-33A3-4963-A2C1-EA981C8B7D3A}" type="slidenum">
              <a:rPr lang="fi-FI" smtClean="0"/>
              <a:t>‹#›</a:t>
            </a:fld>
            <a:endParaRPr lang="fi-FI"/>
          </a:p>
        </p:txBody>
      </p:sp>
    </p:spTree>
    <p:extLst>
      <p:ext uri="{BB962C8B-B14F-4D97-AF65-F5344CB8AC3E}">
        <p14:creationId xmlns:p14="http://schemas.microsoft.com/office/powerpoint/2010/main" val="134607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9087A195-E8C1-47E9-9505-A6000A6CE20B}" type="datetimeFigureOut">
              <a:rPr lang="fi-FI" smtClean="0"/>
              <a:t>24.7.2023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16DADD3-33A3-4963-A2C1-EA981C8B7D3A}" type="slidenum">
              <a:rPr lang="fi-FI" smtClean="0"/>
              <a:t>‹#›</a:t>
            </a:fld>
            <a:endParaRPr lang="fi-FI"/>
          </a:p>
        </p:txBody>
      </p:sp>
    </p:spTree>
    <p:extLst>
      <p:ext uri="{BB962C8B-B14F-4D97-AF65-F5344CB8AC3E}">
        <p14:creationId xmlns:p14="http://schemas.microsoft.com/office/powerpoint/2010/main" val="380486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9087A195-E8C1-47E9-9505-A6000A6CE20B}" type="datetimeFigureOut">
              <a:rPr lang="fi-FI" smtClean="0"/>
              <a:t>24.7.2023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716DADD3-33A3-4963-A2C1-EA981C8B7D3A}" type="slidenum">
              <a:rPr lang="fi-FI" smtClean="0"/>
              <a:t>‹#›</a:t>
            </a:fld>
            <a:endParaRPr lang="fi-FI"/>
          </a:p>
        </p:txBody>
      </p:sp>
    </p:spTree>
    <p:extLst>
      <p:ext uri="{BB962C8B-B14F-4D97-AF65-F5344CB8AC3E}">
        <p14:creationId xmlns:p14="http://schemas.microsoft.com/office/powerpoint/2010/main" val="165939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9087A195-E8C1-47E9-9505-A6000A6CE20B}" type="datetimeFigureOut">
              <a:rPr lang="fi-FI" smtClean="0"/>
              <a:t>24.7.2023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16DADD3-33A3-4963-A2C1-EA981C8B7D3A}" type="slidenum">
              <a:rPr lang="fi-FI" smtClean="0"/>
              <a:t>‹#›</a:t>
            </a:fld>
            <a:endParaRPr lang="fi-FI"/>
          </a:p>
        </p:txBody>
      </p:sp>
    </p:spTree>
    <p:extLst>
      <p:ext uri="{BB962C8B-B14F-4D97-AF65-F5344CB8AC3E}">
        <p14:creationId xmlns:p14="http://schemas.microsoft.com/office/powerpoint/2010/main" val="389426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9087A195-E8C1-47E9-9505-A6000A6CE20B}" type="datetimeFigureOut">
              <a:rPr lang="fi-FI" smtClean="0"/>
              <a:t>24.7.2023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16DADD3-33A3-4963-A2C1-EA981C8B7D3A}" type="slidenum">
              <a:rPr lang="fi-FI" smtClean="0"/>
              <a:t>‹#›</a:t>
            </a:fld>
            <a:endParaRPr lang="fi-FI"/>
          </a:p>
        </p:txBody>
      </p:sp>
    </p:spTree>
    <p:extLst>
      <p:ext uri="{BB962C8B-B14F-4D97-AF65-F5344CB8AC3E}">
        <p14:creationId xmlns:p14="http://schemas.microsoft.com/office/powerpoint/2010/main" val="246069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7A195-E8C1-47E9-9505-A6000A6CE20B}" type="datetimeFigureOut">
              <a:rPr lang="fi-FI" smtClean="0"/>
              <a:t>24.7.2023</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DADD3-33A3-4963-A2C1-EA981C8B7D3A}" type="slidenum">
              <a:rPr lang="fi-FI" smtClean="0"/>
              <a:t>‹#›</a:t>
            </a:fld>
            <a:endParaRPr lang="fi-FI"/>
          </a:p>
        </p:txBody>
      </p:sp>
    </p:spTree>
    <p:extLst>
      <p:ext uri="{BB962C8B-B14F-4D97-AF65-F5344CB8AC3E}">
        <p14:creationId xmlns:p14="http://schemas.microsoft.com/office/powerpoint/2010/main" val="3316648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ukiliitto.fi/uploads/2022/09/b7b12f95-tukiyhdistyksen-mallisaannot-yksi-kokous-rinnakkaisjasenyys-saavutettava-asiakirja.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finlex.fi/fi/laki/ajantasa/1989/19890503?search%5Btype%5D=pika&amp;search%5Bpika%5D=yhdistyslak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ukiliitto.fi/tuki-ja-neuvot/" TargetMode="External"/><Relationship Id="rId7" Type="http://schemas.openxmlformats.org/officeDocument/2006/relationships/hyperlink" Target="https://www.tukiliitto.fi/tukiliitto-ja-yhdistykset/tukiliiton-apurahat/" TargetMode="External"/><Relationship Id="rId2" Type="http://schemas.openxmlformats.org/officeDocument/2006/relationships/hyperlink" Target="https://www.tukiliitto.fi/tukipiiri/valtakunnalliset/" TargetMode="External"/><Relationship Id="rId1" Type="http://schemas.openxmlformats.org/officeDocument/2006/relationships/slideLayout" Target="../slideLayouts/slideLayout2.xml"/><Relationship Id="rId6" Type="http://schemas.openxmlformats.org/officeDocument/2006/relationships/hyperlink" Target="https://www.tukiliitto.fi/malike/" TargetMode="External"/><Relationship Id="rId5" Type="http://schemas.openxmlformats.org/officeDocument/2006/relationships/hyperlink" Target="https://www.tukiliitto.fi/toiminta/materiaaleja/" TargetMode="External"/><Relationship Id="rId4" Type="http://schemas.openxmlformats.org/officeDocument/2006/relationships/hyperlink" Target="https://www.tukiliitto.fi/toimint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ukiliitto.fi/tukiliitto-ja-yhdistykset/" TargetMode="External"/><Relationship Id="rId2" Type="http://schemas.openxmlformats.org/officeDocument/2006/relationships/hyperlink" Target="https://www.tukiliitto.fi/tukiliitto-ja-yhdistykset/liittona-olemme-enemma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ukiliitto.fi/ajankohtaista/hakuaja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ukiliitto.fi/tukiliitto-ja-yhdistykset/liittona-olemme-enemman/tukiliiton-saanno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625600" y="207963"/>
            <a:ext cx="9144000" cy="2387600"/>
          </a:xfrm>
        </p:spPr>
        <p:txBody>
          <a:bodyPr>
            <a:normAutofit/>
          </a:bodyPr>
          <a:lstStyle/>
          <a:p>
            <a:r>
              <a:rPr lang="fi-FI" sz="4000" dirty="0" err="1"/>
              <a:t>Downiaiset</a:t>
            </a:r>
            <a:r>
              <a:rPr lang="fi-FI" sz="4000" dirty="0"/>
              <a:t> - Suomen Downin Syndrooma ry</a:t>
            </a:r>
            <a:br>
              <a:rPr lang="fi-FI" sz="4000" dirty="0"/>
            </a:br>
            <a:r>
              <a:rPr lang="fi-FI" sz="4000" dirty="0"/>
              <a:t>Yhdistyksen ylimääräinen kokous 17.8.2023</a:t>
            </a:r>
          </a:p>
        </p:txBody>
      </p:sp>
      <p:sp>
        <p:nvSpPr>
          <p:cNvPr id="3" name="Alaotsikko 2"/>
          <p:cNvSpPr>
            <a:spLocks noGrp="1"/>
          </p:cNvSpPr>
          <p:nvPr>
            <p:ph type="subTitle" idx="1"/>
          </p:nvPr>
        </p:nvSpPr>
        <p:spPr>
          <a:xfrm>
            <a:off x="1524000" y="2952751"/>
            <a:ext cx="9144000" cy="1655762"/>
          </a:xfrm>
        </p:spPr>
        <p:txBody>
          <a:bodyPr>
            <a:normAutofit/>
          </a:bodyPr>
          <a:lstStyle/>
          <a:p>
            <a:r>
              <a:rPr lang="fi-FI" dirty="0"/>
              <a:t>Tukiliiton jäsenyyden hakeminen</a:t>
            </a:r>
          </a:p>
          <a:p>
            <a:r>
              <a:rPr lang="fi-FI" dirty="0"/>
              <a:t>TEAMS, etäkokous</a:t>
            </a:r>
          </a:p>
          <a:p>
            <a:r>
              <a:rPr lang="fi-FI" dirty="0"/>
              <a:t>Klo 18:00</a:t>
            </a:r>
          </a:p>
          <a:p>
            <a:endParaRPr lang="fi-FI" dirty="0"/>
          </a:p>
        </p:txBody>
      </p:sp>
      <p:sp>
        <p:nvSpPr>
          <p:cNvPr id="4" name="Alaotsikko 2">
            <a:extLst>
              <a:ext uri="{FF2B5EF4-FFF2-40B4-BE49-F238E27FC236}">
                <a16:creationId xmlns:a16="http://schemas.microsoft.com/office/drawing/2014/main" id="{48E8CFB3-D9A7-472D-90E2-554ED038A035}"/>
              </a:ext>
            </a:extLst>
          </p:cNvPr>
          <p:cNvSpPr txBox="1">
            <a:spLocks/>
          </p:cNvSpPr>
          <p:nvPr/>
        </p:nvSpPr>
        <p:spPr>
          <a:xfrm>
            <a:off x="1710871" y="6005707"/>
            <a:ext cx="8973457"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i-FI" sz="1200" dirty="0"/>
          </a:p>
          <a:p>
            <a:r>
              <a:rPr lang="fi-FI" sz="1200" dirty="0">
                <a:solidFill>
                  <a:srgbClr val="FF0000"/>
                </a:solidFill>
              </a:rPr>
              <a:t>PPT esityksen materiaalista osa on kopioitu tekstiä Kehitysvammaisten Tukiliiton nettisivuilta ja se on käyty läpi Tukiliiton Lea </a:t>
            </a:r>
            <a:r>
              <a:rPr lang="fi-FI" sz="1200" dirty="0" err="1">
                <a:solidFill>
                  <a:srgbClr val="FF0000"/>
                </a:solidFill>
              </a:rPr>
              <a:t>Vaitin</a:t>
            </a:r>
            <a:r>
              <a:rPr lang="fi-FI" sz="1200" dirty="0">
                <a:solidFill>
                  <a:srgbClr val="FF0000"/>
                </a:solidFill>
              </a:rPr>
              <a:t> kanssa</a:t>
            </a:r>
          </a:p>
        </p:txBody>
      </p:sp>
      <p:pic>
        <p:nvPicPr>
          <p:cNvPr id="6" name="Kuva 5">
            <a:extLst>
              <a:ext uri="{FF2B5EF4-FFF2-40B4-BE49-F238E27FC236}">
                <a16:creationId xmlns:a16="http://schemas.microsoft.com/office/drawing/2014/main" id="{95370465-A389-40A7-A3A9-40E18A066F9B}"/>
              </a:ext>
            </a:extLst>
          </p:cNvPr>
          <p:cNvPicPr>
            <a:picLocks noChangeAspect="1"/>
          </p:cNvPicPr>
          <p:nvPr/>
        </p:nvPicPr>
        <p:blipFill>
          <a:blip r:embed="rId2"/>
          <a:stretch>
            <a:fillRect/>
          </a:stretch>
        </p:blipFill>
        <p:spPr>
          <a:xfrm>
            <a:off x="4809501" y="4357769"/>
            <a:ext cx="2776198" cy="1923095"/>
          </a:xfrm>
          <a:prstGeom prst="rect">
            <a:avLst/>
          </a:prstGeom>
        </p:spPr>
      </p:pic>
    </p:spTree>
    <p:extLst>
      <p:ext uri="{BB962C8B-B14F-4D97-AF65-F5344CB8AC3E}">
        <p14:creationId xmlns:p14="http://schemas.microsoft.com/office/powerpoint/2010/main" val="71396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Tukiliiton jäsenyys vaatii </a:t>
            </a:r>
            <a:r>
              <a:rPr lang="fi-FI" dirty="0" err="1"/>
              <a:t>Downiaiset</a:t>
            </a:r>
            <a:r>
              <a:rPr lang="fi-FI" dirty="0"/>
              <a:t> ry:n sääntöjen muuttamisen</a:t>
            </a:r>
          </a:p>
        </p:txBody>
      </p:sp>
      <p:sp>
        <p:nvSpPr>
          <p:cNvPr id="3" name="Sisällön paikkamerkki 2"/>
          <p:cNvSpPr>
            <a:spLocks noGrp="1"/>
          </p:cNvSpPr>
          <p:nvPr>
            <p:ph idx="1"/>
          </p:nvPr>
        </p:nvSpPr>
        <p:spPr>
          <a:xfrm>
            <a:off x="838200" y="1985282"/>
            <a:ext cx="10515600" cy="4351338"/>
          </a:xfrm>
        </p:spPr>
        <p:txBody>
          <a:bodyPr/>
          <a:lstStyle/>
          <a:p>
            <a:pPr marL="0" indent="0">
              <a:buNone/>
            </a:pPr>
            <a:r>
              <a:rPr lang="fi-FI" b="1" dirty="0"/>
              <a:t>Yhdistyksen sääntöjen muuttaminen</a:t>
            </a:r>
          </a:p>
          <a:p>
            <a:r>
              <a:rPr lang="fi-FI" dirty="0"/>
              <a:t>Päätös yhdistyksen sääntöjen muuttamisesta tehdään niin kuin yhdistyksen säännöissä on määrätty. </a:t>
            </a:r>
          </a:p>
        </p:txBody>
      </p:sp>
    </p:spTree>
    <p:extLst>
      <p:ext uri="{BB962C8B-B14F-4D97-AF65-F5344CB8AC3E}">
        <p14:creationId xmlns:p14="http://schemas.microsoft.com/office/powerpoint/2010/main" val="3679726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Tukiliiton jäsenyys vaatii </a:t>
            </a:r>
            <a:r>
              <a:rPr lang="fi-FI" dirty="0" err="1"/>
              <a:t>Downiaiset</a:t>
            </a:r>
            <a:r>
              <a:rPr lang="fi-FI" dirty="0"/>
              <a:t> ry:n sääntöjen muuttamisen</a:t>
            </a:r>
          </a:p>
        </p:txBody>
      </p:sp>
      <p:sp>
        <p:nvSpPr>
          <p:cNvPr id="3" name="Sisällön paikkamerkki 2"/>
          <p:cNvSpPr>
            <a:spLocks noGrp="1"/>
          </p:cNvSpPr>
          <p:nvPr>
            <p:ph idx="1"/>
          </p:nvPr>
        </p:nvSpPr>
        <p:spPr/>
        <p:txBody>
          <a:bodyPr/>
          <a:lstStyle/>
          <a:p>
            <a:pPr marL="0" indent="0">
              <a:buNone/>
            </a:pPr>
            <a:r>
              <a:rPr lang="fi-FI" dirty="0" err="1"/>
              <a:t>Downiaisten</a:t>
            </a:r>
            <a:r>
              <a:rPr lang="fi-FI" dirty="0"/>
              <a:t> säännöt:</a:t>
            </a:r>
          </a:p>
          <a:p>
            <a:pPr marL="0" indent="0">
              <a:buNone/>
            </a:pPr>
            <a:r>
              <a:rPr lang="fi-FI" b="1" dirty="0"/>
              <a:t>12. SÄÄNTÖJEN MUUTTAMINEN JA YHDISTYKSEN PURKAMINEN</a:t>
            </a:r>
            <a:endParaRPr lang="fi-FI" dirty="0"/>
          </a:p>
          <a:p>
            <a:r>
              <a:rPr lang="fi-FI" dirty="0"/>
              <a:t>Päätös sääntöjen muuttamisesta ja yhdistyksen purkamisesta on tehtävä yhdistyksen kokouksessa vähintään kolmen neljäsosan (3/4) enemmistöllä annetuista äänistä. Kokouskutsussa on mainittava sääntöjen muuttamisesta tai yhdistyksen purkamisesta. Yhdistyksen purkautuessa käytetään yhdistyksen varat yhdistyksen tarkoituksen edistämiseen purkamisesta päättävän kokouksen määräämällä tavalla. Yhdistyksen tullessa lakkautetuksi käytetään sen varat samaan tarkoitukseen.</a:t>
            </a:r>
          </a:p>
          <a:p>
            <a:endParaRPr lang="fi-FI" dirty="0"/>
          </a:p>
        </p:txBody>
      </p:sp>
    </p:spTree>
    <p:extLst>
      <p:ext uri="{BB962C8B-B14F-4D97-AF65-F5344CB8AC3E}">
        <p14:creationId xmlns:p14="http://schemas.microsoft.com/office/powerpoint/2010/main" val="337134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Tukiliiton ennakkotarkastetut mallisäännöt</a:t>
            </a:r>
          </a:p>
        </p:txBody>
      </p:sp>
      <p:sp>
        <p:nvSpPr>
          <p:cNvPr id="3" name="Sisällön paikkamerkki 2"/>
          <p:cNvSpPr>
            <a:spLocks noGrp="1"/>
          </p:cNvSpPr>
          <p:nvPr>
            <p:ph idx="1"/>
          </p:nvPr>
        </p:nvSpPr>
        <p:spPr/>
        <p:txBody>
          <a:bodyPr>
            <a:normAutofit lnSpcReduction="10000"/>
          </a:bodyPr>
          <a:lstStyle/>
          <a:p>
            <a:r>
              <a:rPr lang="fi-FI" dirty="0"/>
              <a:t>Tukiliiton jäsenyhdistys voi määritellä sääntönsä itse, kunhan yhdistyksen tarkoitus on samansuuntainen liiton tarkoituksen kanssa. Mallisääntöjen käyttäminen helpottaa ja nopeuttaa sääntöjen käyttöönottoa, koska mallisäännöt on ennakkotarkastettu Patentti- ja rekisterihallituksessa (PRH). Kun jäsenyhdistys ottaa käyttöönsä Tukiliiton mallisäännöt </a:t>
            </a:r>
            <a:r>
              <a:rPr lang="fi-FI" dirty="0" err="1"/>
              <a:t>PRH:n</a:t>
            </a:r>
            <a:r>
              <a:rPr lang="fi-FI" dirty="0"/>
              <a:t> suoraan sellaisinaan, PRH hyväksyy säännöt ilman käsittelyä pitkittäviä muutospyyntöjä. Mallisääntöjen käyttöönotto yhdistyksen säännöiksi säästää myös sääntömuutoksista aiheutuvia kustannuksia.</a:t>
            </a:r>
          </a:p>
          <a:p>
            <a:r>
              <a:rPr lang="fi-FI" dirty="0"/>
              <a:t>Patentti- ja rekisterihallitus on syyskuussa 2022 hyväksynyt ja rekisteröinyt ennakkotarkastetut rinnakkaisjäsenyysmahdollisuuden sisältävät tukiyhdistysten mallisäännöt. </a:t>
            </a:r>
          </a:p>
          <a:p>
            <a:endParaRPr lang="fi-FI" dirty="0"/>
          </a:p>
        </p:txBody>
      </p:sp>
    </p:spTree>
    <p:extLst>
      <p:ext uri="{BB962C8B-B14F-4D97-AF65-F5344CB8AC3E}">
        <p14:creationId xmlns:p14="http://schemas.microsoft.com/office/powerpoint/2010/main" val="2090062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Tukiliiton ennakkotarkastetut mallisäännöt</a:t>
            </a:r>
          </a:p>
        </p:txBody>
      </p:sp>
      <p:sp>
        <p:nvSpPr>
          <p:cNvPr id="3" name="Sisällön paikkamerkki 2"/>
          <p:cNvSpPr>
            <a:spLocks noGrp="1"/>
          </p:cNvSpPr>
          <p:nvPr>
            <p:ph idx="1"/>
          </p:nvPr>
        </p:nvSpPr>
        <p:spPr/>
        <p:txBody>
          <a:bodyPr/>
          <a:lstStyle/>
          <a:p>
            <a:r>
              <a:rPr lang="fi-FI" dirty="0"/>
              <a:t>Jokaisella mallisäännöllä on oma diaarinumeronsa, joka tarvitaan, kun Tukiliiton jäsenyhdistys tekee ennakkotarkastettuihin sääntöihin perustuvan sääntöjen muutosilmoituksen </a:t>
            </a:r>
            <a:r>
              <a:rPr lang="fi-FI" dirty="0" err="1"/>
              <a:t>PRH:n</a:t>
            </a:r>
            <a:r>
              <a:rPr lang="fi-FI" dirty="0"/>
              <a:t> yhdistysrekisteriin (diaarinumerot löytyvät alla liitteenä olevista mallisäännöistä). Nopeimmin ja edullisimmin tämän muutosilmoituksen voi tehdä </a:t>
            </a:r>
            <a:r>
              <a:rPr lang="fi-FI" dirty="0" err="1"/>
              <a:t>PRH:n</a:t>
            </a:r>
            <a:r>
              <a:rPr lang="fi-FI" dirty="0"/>
              <a:t> sähköisessä asioinnissa. Jos jäsenyhdistys haluaa poiketa ennakkotarkastettujen mallisääntöjen sisällöstä, sen täytyy tehdä tavallinen sääntöjen muutosilmoitus.</a:t>
            </a:r>
          </a:p>
        </p:txBody>
      </p:sp>
    </p:spTree>
    <p:extLst>
      <p:ext uri="{BB962C8B-B14F-4D97-AF65-F5344CB8AC3E}">
        <p14:creationId xmlns:p14="http://schemas.microsoft.com/office/powerpoint/2010/main" val="211005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Tukiliiton ennakkotarkastetut mallisäännöt</a:t>
            </a:r>
          </a:p>
        </p:txBody>
      </p:sp>
      <p:sp>
        <p:nvSpPr>
          <p:cNvPr id="3" name="Sisällön paikkamerkki 2"/>
          <p:cNvSpPr>
            <a:spLocks noGrp="1"/>
          </p:cNvSpPr>
          <p:nvPr>
            <p:ph idx="1"/>
          </p:nvPr>
        </p:nvSpPr>
        <p:spPr/>
        <p:txBody>
          <a:bodyPr/>
          <a:lstStyle/>
          <a:p>
            <a:pPr marL="0" indent="0">
              <a:buNone/>
            </a:pPr>
            <a:r>
              <a:rPr lang="fi-FI" dirty="0"/>
              <a:t>Vuonna 2022 ennakkotarkastetut rinnakkaisjäsenyysmahdollisuuden sisältävien mallisääntöjen Word-pohjat. Yhdistys lisää pohjaan omat tietonsa ennen sen lähettämistä Patentti- ja rekisterihallitukseen rekisteröitäväksi:</a:t>
            </a:r>
          </a:p>
          <a:p>
            <a:r>
              <a:rPr lang="fi-FI" u="sng" dirty="0">
                <a:hlinkClick r:id="rId2"/>
              </a:rPr>
              <a:t>Tukiyhdistyksen mallisäännöt 2022/771165Y yksi (1) vuosittainen kokous, rinnakkaisjäsenyysmahdollisuus</a:t>
            </a:r>
            <a:r>
              <a:rPr lang="fi-FI" u="sng" dirty="0"/>
              <a:t>  </a:t>
            </a:r>
            <a:r>
              <a:rPr lang="fi-FI" dirty="0">
                <a:solidFill>
                  <a:srgbClr val="FF0000"/>
                </a:solidFill>
              </a:rPr>
              <a:t>&gt; ehdotetaan käytettäväksi tätä pohjaa!</a:t>
            </a:r>
          </a:p>
          <a:p>
            <a:r>
              <a:rPr lang="fi-FI" dirty="0">
                <a:solidFill>
                  <a:srgbClr val="FF0000"/>
                </a:solidFill>
              </a:rPr>
              <a:t>Katso esimerkki uusista säännöistä </a:t>
            </a:r>
            <a:r>
              <a:rPr lang="fi-FI" dirty="0" err="1">
                <a:solidFill>
                  <a:srgbClr val="FF0000"/>
                </a:solidFill>
              </a:rPr>
              <a:t>word</a:t>
            </a:r>
            <a:r>
              <a:rPr lang="fi-FI" dirty="0">
                <a:solidFill>
                  <a:srgbClr val="FF0000"/>
                </a:solidFill>
              </a:rPr>
              <a:t>-pohjasta</a:t>
            </a:r>
          </a:p>
        </p:txBody>
      </p:sp>
    </p:spTree>
    <p:extLst>
      <p:ext uri="{BB962C8B-B14F-4D97-AF65-F5344CB8AC3E}">
        <p14:creationId xmlns:p14="http://schemas.microsoft.com/office/powerpoint/2010/main" val="416094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600" b="1" dirty="0"/>
              <a:t>Kokouksen 17.8.2023 aiheena sääntöjen muuttaminen</a:t>
            </a:r>
          </a:p>
        </p:txBody>
      </p:sp>
      <p:sp>
        <p:nvSpPr>
          <p:cNvPr id="3" name="Sisällön paikkamerkki 2"/>
          <p:cNvSpPr>
            <a:spLocks noGrp="1"/>
          </p:cNvSpPr>
          <p:nvPr>
            <p:ph idx="1"/>
          </p:nvPr>
        </p:nvSpPr>
        <p:spPr/>
        <p:txBody>
          <a:bodyPr>
            <a:normAutofit fontScale="92500" lnSpcReduction="20000"/>
          </a:bodyPr>
          <a:lstStyle/>
          <a:p>
            <a:r>
              <a:rPr lang="fi-FI" dirty="0" err="1"/>
              <a:t>Downiaiset</a:t>
            </a:r>
            <a:r>
              <a:rPr lang="fi-FI" dirty="0"/>
              <a:t> ry järjestää jäsenilleen etäkokouksen </a:t>
            </a:r>
            <a:r>
              <a:rPr lang="fi-FI" dirty="0" err="1"/>
              <a:t>TEAMS:lla</a:t>
            </a:r>
            <a:r>
              <a:rPr lang="fi-FI" dirty="0"/>
              <a:t> </a:t>
            </a:r>
            <a:r>
              <a:rPr lang="fi-FI" dirty="0">
                <a:effectLst/>
                <a:ea typeface="Calibri" panose="020F0502020204030204" pitchFamily="34" charset="0"/>
                <a:cs typeface="Times New Roman" panose="02020603050405020304" pitchFamily="18" charset="0"/>
              </a:rPr>
              <a:t>torstaina 17.8.2023 klo 18.00</a:t>
            </a:r>
            <a:r>
              <a:rPr lang="fi-FI" dirty="0"/>
              <a:t>, jossa käsitellään päätös </a:t>
            </a:r>
            <a:r>
              <a:rPr lang="fi-FI" dirty="0" err="1"/>
              <a:t>Downiaiset</a:t>
            </a:r>
            <a:r>
              <a:rPr lang="fi-FI" dirty="0"/>
              <a:t> ry:n sääntöjen muuttamisesta. </a:t>
            </a:r>
          </a:p>
          <a:p>
            <a:r>
              <a:rPr lang="fi-FI" dirty="0"/>
              <a:t>Kokouskutsu on lähetetty jäsenille 24.7.2023 sähköpostilla. Lisäksi kokouskutsu ja liitemateriaalit ovat luettavissa yhdistyksen kotisivuilta. </a:t>
            </a:r>
          </a:p>
          <a:p>
            <a:pPr lvl="1"/>
            <a:r>
              <a:rPr lang="fi-FI" dirty="0"/>
              <a:t>Tämä vaatii yhdistyksen kokouksessa vähintään kolmen neljäsosan (3/4) enemmistöllä annetuista äänistä. </a:t>
            </a:r>
          </a:p>
          <a:p>
            <a:pPr lvl="1"/>
            <a:r>
              <a:rPr lang="fi-FI" dirty="0"/>
              <a:t>Kokouskutsussa on mainittu sääntöjen muuttamisesta. </a:t>
            </a:r>
          </a:p>
          <a:p>
            <a:r>
              <a:rPr lang="fi-FI" dirty="0"/>
              <a:t>17.8.2023 kokouksessa on mukana myös Lea </a:t>
            </a:r>
            <a:r>
              <a:rPr lang="fi-FI" dirty="0" err="1"/>
              <a:t>Vaitti</a:t>
            </a:r>
            <a:r>
              <a:rPr lang="fi-FI" dirty="0"/>
              <a:t> vastaamassa jäsenten kysymyksiin Tukiliiton osalta.</a:t>
            </a:r>
          </a:p>
          <a:p>
            <a:r>
              <a:rPr lang="fi-FI" dirty="0">
                <a:ea typeface="Calibri" panose="020F0502020204030204" pitchFamily="34" charset="0"/>
                <a:cs typeface="Times New Roman" panose="02020603050405020304" pitchFamily="18" charset="0"/>
              </a:rPr>
              <a:t>J</a:t>
            </a:r>
            <a:r>
              <a:rPr lang="fi-FI" dirty="0">
                <a:effectLst/>
                <a:ea typeface="Calibri" panose="020F0502020204030204" pitchFamily="34" charset="0"/>
                <a:cs typeface="Times New Roman" panose="02020603050405020304" pitchFamily="18" charset="0"/>
              </a:rPr>
              <a:t>otta voimme lähettää osallistujille TEAMS linkin, pyydämme kokoukseen osallistujia laittamaan yhteystiedot 17.8.2023 klo 18:00 mennessä sähköpostilla: downiaiset.ry@gmail.com</a:t>
            </a:r>
            <a:endParaRPr lang="fi-FI" dirty="0"/>
          </a:p>
          <a:p>
            <a:endParaRPr lang="fi-FI" dirty="0"/>
          </a:p>
        </p:txBody>
      </p:sp>
    </p:spTree>
    <p:extLst>
      <p:ext uri="{BB962C8B-B14F-4D97-AF65-F5344CB8AC3E}">
        <p14:creationId xmlns:p14="http://schemas.microsoft.com/office/powerpoint/2010/main" val="2768990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B834EB-15EF-44C6-8263-7A589474F136}"/>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3ADFBEED-F023-40BA-A8CE-D1E1A9B37A74}"/>
              </a:ext>
            </a:extLst>
          </p:cNvPr>
          <p:cNvSpPr>
            <a:spLocks noGrp="1"/>
          </p:cNvSpPr>
          <p:nvPr>
            <p:ph idx="1"/>
          </p:nvPr>
        </p:nvSpPr>
        <p:spPr/>
        <p:txBody>
          <a:bodyPr/>
          <a:lstStyle/>
          <a:p>
            <a:endParaRPr lang="fi-FI" dirty="0"/>
          </a:p>
        </p:txBody>
      </p:sp>
    </p:spTree>
    <p:extLst>
      <p:ext uri="{BB962C8B-B14F-4D97-AF65-F5344CB8AC3E}">
        <p14:creationId xmlns:p14="http://schemas.microsoft.com/office/powerpoint/2010/main" val="1320708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E05EA5-B833-46C4-9921-4BF1EA6B0B6F}"/>
              </a:ext>
            </a:extLst>
          </p:cNvPr>
          <p:cNvSpPr>
            <a:spLocks noGrp="1"/>
          </p:cNvSpPr>
          <p:nvPr>
            <p:ph type="ctrTitle"/>
          </p:nvPr>
        </p:nvSpPr>
        <p:spPr>
          <a:xfrm>
            <a:off x="1524000" y="570772"/>
            <a:ext cx="9144000" cy="2387600"/>
          </a:xfrm>
        </p:spPr>
        <p:txBody>
          <a:bodyPr/>
          <a:lstStyle/>
          <a:p>
            <a:r>
              <a:rPr lang="fi-FI" dirty="0"/>
              <a:t>Kiitos!</a:t>
            </a:r>
          </a:p>
        </p:txBody>
      </p:sp>
      <p:pic>
        <p:nvPicPr>
          <p:cNvPr id="6" name="Kuva 5">
            <a:extLst>
              <a:ext uri="{FF2B5EF4-FFF2-40B4-BE49-F238E27FC236}">
                <a16:creationId xmlns:a16="http://schemas.microsoft.com/office/drawing/2014/main" id="{86F4EAE5-8E6A-42D4-8852-75A45E3E6E59}"/>
              </a:ext>
            </a:extLst>
          </p:cNvPr>
          <p:cNvPicPr>
            <a:picLocks noChangeAspect="1"/>
          </p:cNvPicPr>
          <p:nvPr/>
        </p:nvPicPr>
        <p:blipFill>
          <a:blip r:embed="rId2"/>
          <a:stretch>
            <a:fillRect/>
          </a:stretch>
        </p:blipFill>
        <p:spPr>
          <a:xfrm>
            <a:off x="4824015" y="3184824"/>
            <a:ext cx="2776198" cy="1923095"/>
          </a:xfrm>
          <a:prstGeom prst="rect">
            <a:avLst/>
          </a:prstGeom>
        </p:spPr>
      </p:pic>
    </p:spTree>
    <p:extLst>
      <p:ext uri="{BB962C8B-B14F-4D97-AF65-F5344CB8AC3E}">
        <p14:creationId xmlns:p14="http://schemas.microsoft.com/office/powerpoint/2010/main" val="169969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Yhdistyksen tunnusmerkit</a:t>
            </a:r>
          </a:p>
        </p:txBody>
      </p:sp>
      <p:sp>
        <p:nvSpPr>
          <p:cNvPr id="3" name="Sisällön paikkamerkki 2"/>
          <p:cNvSpPr>
            <a:spLocks noGrp="1"/>
          </p:cNvSpPr>
          <p:nvPr>
            <p:ph idx="1"/>
          </p:nvPr>
        </p:nvSpPr>
        <p:spPr/>
        <p:txBody>
          <a:bodyPr>
            <a:normAutofit fontScale="92500" lnSpcReduction="10000"/>
          </a:bodyPr>
          <a:lstStyle/>
          <a:p>
            <a:pPr marL="0" indent="0">
              <a:buNone/>
            </a:pPr>
            <a:r>
              <a:rPr lang="fi-FI" dirty="0"/>
              <a:t>Vapaaehtoisia ja asiasta kiinnostuneita ihmisiä vähintään kolme</a:t>
            </a:r>
          </a:p>
          <a:p>
            <a:pPr marL="0" indent="0">
              <a:buNone/>
            </a:pPr>
            <a:r>
              <a:rPr lang="fi-FI" dirty="0"/>
              <a:t>Yhteinen päämäärä ja kiinnostuksen kohde</a:t>
            </a:r>
          </a:p>
          <a:p>
            <a:pPr marL="0" indent="0">
              <a:buNone/>
            </a:pPr>
            <a:r>
              <a:rPr lang="fi-FI" dirty="0"/>
              <a:t>Tarkoitettu pitkäaikaiseksi toiminnaksi</a:t>
            </a:r>
          </a:p>
          <a:p>
            <a:pPr marL="0" indent="0">
              <a:buNone/>
            </a:pPr>
            <a:r>
              <a:rPr lang="fi-FI" dirty="0"/>
              <a:t>Toiminta on aatteellista, eli se ei tähtää taloudelliseen voittoon</a:t>
            </a:r>
          </a:p>
          <a:p>
            <a:pPr marL="0" indent="0">
              <a:buNone/>
            </a:pPr>
            <a:r>
              <a:rPr lang="fi-FI" dirty="0"/>
              <a:t>Yhdistysten toiminta on yleishyödyllistä vaikuttamista ja yhteistoimintaa. Yhdistyksen toiminta perustuu vapaaehtoisuuteen ja sitoutuneisiin aktiivisiin toimijoihin. Yhdistyksen toiminta on palkitsevaa, vaikka se viekin toimijalta aikaa ja teettää myös työtä.</a:t>
            </a:r>
          </a:p>
          <a:p>
            <a:pPr marL="0" indent="0">
              <a:buNone/>
            </a:pPr>
            <a:r>
              <a:rPr lang="fi-FI" b="1" dirty="0"/>
              <a:t>Yhdistyslaki: </a:t>
            </a:r>
            <a:r>
              <a:rPr lang="fi-FI" dirty="0"/>
              <a:t>Keskeisin yhdistyksiä ja niiden toimintaa säätelevä laki on </a:t>
            </a:r>
            <a:r>
              <a:rPr lang="fi-FI" u="sng" dirty="0">
                <a:hlinkClick r:id="rId2"/>
              </a:rPr>
              <a:t>yhdistyslaki</a:t>
            </a:r>
            <a:r>
              <a:rPr lang="fi-FI" dirty="0"/>
              <a:t>. Yhdistyslaki jättää kuitenkin paljon joustonvaraa ja asioita yhdistyksen itsensä päätettäväksi ja omilla säännöillään määrättäväksi.</a:t>
            </a:r>
          </a:p>
          <a:p>
            <a:endParaRPr lang="fi-FI" dirty="0"/>
          </a:p>
          <a:p>
            <a:endParaRPr lang="fi-FI" dirty="0"/>
          </a:p>
        </p:txBody>
      </p:sp>
    </p:spTree>
    <p:extLst>
      <p:ext uri="{BB962C8B-B14F-4D97-AF65-F5344CB8AC3E}">
        <p14:creationId xmlns:p14="http://schemas.microsoft.com/office/powerpoint/2010/main" val="243043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a:t>Kehitysvammaisten Tukiliitto ry pähkinänkuoressa</a:t>
            </a:r>
          </a:p>
        </p:txBody>
      </p:sp>
      <p:sp>
        <p:nvSpPr>
          <p:cNvPr id="3" name="Sisällön paikkamerkki 2"/>
          <p:cNvSpPr>
            <a:spLocks noGrp="1"/>
          </p:cNvSpPr>
          <p:nvPr>
            <p:ph idx="1"/>
          </p:nvPr>
        </p:nvSpPr>
        <p:spPr>
          <a:xfrm>
            <a:off x="838200" y="1570182"/>
            <a:ext cx="10319327" cy="4606781"/>
          </a:xfrm>
        </p:spPr>
        <p:txBody>
          <a:bodyPr>
            <a:normAutofit fontScale="55000" lnSpcReduction="20000"/>
          </a:bodyPr>
          <a:lstStyle/>
          <a:p>
            <a:r>
              <a:rPr lang="fi-FI" sz="3600" dirty="0"/>
              <a:t>Tukiliitossa on jäseninä paikallisia tukiyhdistyksiä, alueellisia tukipiirejä sekä valtakunnallisia yhdistyksiä. Diagnoosikohtaisia yhdistyksiä on kolme, kts. </a:t>
            </a:r>
            <a:r>
              <a:rPr lang="fi-FI" sz="3600" dirty="0">
                <a:hlinkClick r:id="rId2"/>
              </a:rPr>
              <a:t>https://www.tukiliitto.fi/tukipiiri/valtakunnalliset/</a:t>
            </a:r>
            <a:endParaRPr lang="fi-FI" sz="3600" dirty="0"/>
          </a:p>
          <a:p>
            <a:r>
              <a:rPr lang="fi-FI" sz="3600" dirty="0"/>
              <a:t>Jäseninä 153 ja noin 14 500 henkilöjäsentä. </a:t>
            </a:r>
          </a:p>
          <a:p>
            <a:r>
              <a:rPr lang="fi-FI" sz="3600" dirty="0">
                <a:solidFill>
                  <a:srgbClr val="FF0000"/>
                </a:solidFill>
              </a:rPr>
              <a:t>Kesällä 2022 Tukiliiton liittokokous päätti muuttaa Tukiliiton sääntöjä ja otti käyttöön rinnakkaisjäsenyyden. Rinnakkaisjäsen maksaa Tukiliitolle menevän osuuden jäsenmaksusta vain siihen yhdistykseen, jossa hän on varsinaisena jäsenenä.</a:t>
            </a:r>
          </a:p>
          <a:p>
            <a:pPr marL="0" indent="0">
              <a:buNone/>
            </a:pPr>
            <a:endParaRPr lang="fi-FI" sz="3300" dirty="0"/>
          </a:p>
          <a:p>
            <a:pPr marL="0" indent="0">
              <a:buNone/>
            </a:pPr>
            <a:r>
              <a:rPr lang="fi-FI" sz="3300" dirty="0"/>
              <a:t>Vaikutamme lainsäädäntöön, päättäjiin, alan ammattilaisiin ja yleisiin asenteisiin.</a:t>
            </a:r>
          </a:p>
          <a:p>
            <a:pPr marL="0" indent="0">
              <a:buNone/>
            </a:pPr>
            <a:r>
              <a:rPr lang="fi-FI" sz="3300" u="sng" dirty="0">
                <a:hlinkClick r:id="rId3"/>
              </a:rPr>
              <a:t>Neuvomme</a:t>
            </a:r>
            <a:r>
              <a:rPr lang="fi-FI" sz="3300" dirty="0"/>
              <a:t> palveluihin ja tukeen liittyvissä oikeusasioissa.</a:t>
            </a:r>
          </a:p>
          <a:p>
            <a:pPr marL="0" indent="0">
              <a:buNone/>
            </a:pPr>
            <a:r>
              <a:rPr lang="fi-FI" sz="3300" u="sng" dirty="0">
                <a:hlinkClick r:id="rId4"/>
              </a:rPr>
              <a:t>Järjestämme</a:t>
            </a:r>
            <a:r>
              <a:rPr lang="fi-FI" sz="3300" dirty="0"/>
              <a:t> tapaamisia, koulutuksia, kursseja ja tapahtumia kehitysvammaisille ihmisille, heidän läheisilleen ja alan toimijoille.</a:t>
            </a:r>
          </a:p>
          <a:p>
            <a:pPr marL="0" indent="0">
              <a:buNone/>
            </a:pPr>
            <a:r>
              <a:rPr lang="fi-FI" sz="3300" u="sng" dirty="0">
                <a:hlinkClick r:id="rId5"/>
              </a:rPr>
              <a:t>Julkaisemme</a:t>
            </a:r>
            <a:r>
              <a:rPr lang="fi-FI" sz="3300" dirty="0"/>
              <a:t> oppaita ja esitteitä sekä painettuna että verkossa.</a:t>
            </a:r>
          </a:p>
          <a:p>
            <a:pPr marL="0" indent="0">
              <a:buNone/>
            </a:pPr>
            <a:r>
              <a:rPr lang="fi-FI" sz="3300" dirty="0"/>
              <a:t>Kehitämme vapaaehtoistyötä ja vertaistoimintaa.</a:t>
            </a:r>
          </a:p>
          <a:p>
            <a:pPr marL="0" indent="0">
              <a:buNone/>
            </a:pPr>
            <a:r>
              <a:rPr lang="fi-FI" sz="3300" dirty="0"/>
              <a:t>Järjestämme </a:t>
            </a:r>
            <a:r>
              <a:rPr lang="fi-FI" sz="3300" u="sng" dirty="0">
                <a:hlinkClick r:id="rId6"/>
              </a:rPr>
              <a:t>toimintavälinekoulutuksia</a:t>
            </a:r>
            <a:r>
              <a:rPr lang="fi-FI" sz="3300" dirty="0"/>
              <a:t> ja tarjoamme välineiden kokeilumahdollisuuksia yli diagnoosirajojen.</a:t>
            </a:r>
          </a:p>
          <a:p>
            <a:pPr marL="0" indent="0">
              <a:buNone/>
            </a:pPr>
            <a:r>
              <a:rPr lang="fi-FI" sz="3300" dirty="0"/>
              <a:t>Jaamme osallisuutta tukevia </a:t>
            </a:r>
            <a:r>
              <a:rPr lang="fi-FI" sz="3300" u="sng" dirty="0">
                <a:hlinkClick r:id="rId7"/>
              </a:rPr>
              <a:t>apurahoja</a:t>
            </a:r>
            <a:r>
              <a:rPr lang="fi-FI" sz="3300" dirty="0"/>
              <a:t> yksittäisille henkilöille ja ryhmille.</a:t>
            </a:r>
          </a:p>
          <a:p>
            <a:pPr marL="0" indent="0">
              <a:buNone/>
            </a:pPr>
            <a:endParaRPr lang="fi-FI" dirty="0">
              <a:solidFill>
                <a:srgbClr val="FF0000"/>
              </a:solidFill>
            </a:endParaRPr>
          </a:p>
          <a:p>
            <a:endParaRPr lang="fi-FI" dirty="0"/>
          </a:p>
        </p:txBody>
      </p:sp>
    </p:spTree>
    <p:extLst>
      <p:ext uri="{BB962C8B-B14F-4D97-AF65-F5344CB8AC3E}">
        <p14:creationId xmlns:p14="http://schemas.microsoft.com/office/powerpoint/2010/main" val="357228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836679" y="723898"/>
            <a:ext cx="6002110" cy="1495425"/>
          </a:xfrm>
        </p:spPr>
        <p:txBody>
          <a:bodyPr>
            <a:normAutofit/>
          </a:bodyPr>
          <a:lstStyle/>
          <a:p>
            <a:r>
              <a:rPr lang="fi-FI" sz="4000" dirty="0"/>
              <a:t>Miksi </a:t>
            </a:r>
            <a:r>
              <a:rPr lang="fi-FI" sz="4000"/>
              <a:t>Dowiaiset</a:t>
            </a:r>
            <a:r>
              <a:rPr lang="fi-FI" sz="4000" dirty="0"/>
              <a:t> ry. hakee Tukiliiton jäsenyyttä?</a:t>
            </a:r>
          </a:p>
        </p:txBody>
      </p:sp>
      <p:sp>
        <p:nvSpPr>
          <p:cNvPr id="3" name="Sisällön paikkamerkki 2"/>
          <p:cNvSpPr>
            <a:spLocks noGrp="1"/>
          </p:cNvSpPr>
          <p:nvPr>
            <p:ph idx="1"/>
          </p:nvPr>
        </p:nvSpPr>
        <p:spPr>
          <a:xfrm>
            <a:off x="836680" y="2405067"/>
            <a:ext cx="6002110" cy="3729034"/>
          </a:xfrm>
        </p:spPr>
        <p:txBody>
          <a:bodyPr>
            <a:normAutofit/>
          </a:bodyPr>
          <a:lstStyle/>
          <a:p>
            <a:r>
              <a:rPr lang="fi-FI" sz="2000" dirty="0"/>
              <a:t>Downiaiset ry haluaa liittyä osaksi valtakunnallista </a:t>
            </a:r>
            <a:r>
              <a:rPr lang="fi-FI" sz="2000" u="sng" dirty="0">
                <a:hlinkClick r:id="rId2"/>
              </a:rPr>
              <a:t>Kehitysvammaisten Tukiliitto ry:n</a:t>
            </a:r>
            <a:r>
              <a:rPr lang="fi-FI" sz="2000" dirty="0"/>
              <a:t> toimintaa. </a:t>
            </a:r>
          </a:p>
          <a:p>
            <a:r>
              <a:rPr lang="fi-FI" sz="2000" b="1" dirty="0"/>
              <a:t>Tukiliiton tavoitteet sopivat yhteen Downiaiset ry:n tavoitteiden kanssa. Tukiliiton tavoitteena ovat</a:t>
            </a:r>
          </a:p>
          <a:p>
            <a:pPr lvl="1"/>
            <a:r>
              <a:rPr lang="fi-FI" sz="2000" dirty="0"/>
              <a:t>kehitysvammaisten ihmisten osallisuuden sekä perus- ja ihmisoikeuksien toteutuminen</a:t>
            </a:r>
          </a:p>
          <a:p>
            <a:pPr lvl="1"/>
            <a:r>
              <a:rPr lang="fi-FI" sz="2000" dirty="0"/>
              <a:t>se, että perheet saavat tarvitsemansa tuen.</a:t>
            </a:r>
          </a:p>
          <a:p>
            <a:pPr marL="457200" lvl="1" indent="0">
              <a:buNone/>
            </a:pPr>
            <a:endParaRPr lang="fi-FI" sz="2000" dirty="0"/>
          </a:p>
          <a:p>
            <a:r>
              <a:rPr kumimoji="0" lang="fi-FI" sz="2000" b="0" i="0" u="none" strike="noStrike" kern="1200" cap="none" spc="0" normalizeH="0" baseline="0" noProof="0" dirty="0">
                <a:ln>
                  <a:noFill/>
                </a:ln>
                <a:effectLst/>
                <a:uLnTx/>
                <a:uFillTx/>
                <a:ea typeface="+mn-ea"/>
                <a:cs typeface="+mn-cs"/>
              </a:rPr>
              <a:t>Tukiliitto ohjaa, kouluttaa ja tukee taloudellisesti jäsenyhdistyksiä </a:t>
            </a:r>
            <a:r>
              <a:rPr kumimoji="0" lang="fi-FI" sz="2000" b="0" i="0" u="none" strike="noStrike" kern="1200" cap="none" spc="0" normalizeH="0" baseline="0" noProof="0" dirty="0">
                <a:ln>
                  <a:noFill/>
                </a:ln>
                <a:effectLst/>
                <a:uLnTx/>
                <a:uFillTx/>
                <a:hlinkClick r:id="rId3"/>
              </a:rPr>
              <a:t>h</a:t>
            </a:r>
            <a:r>
              <a:rPr lang="fi-FI" sz="2000" dirty="0">
                <a:hlinkClick r:id="rId3"/>
              </a:rPr>
              <a:t>ttps://www.tukiliitto.fi/tukiliitto-ja-yhdistykset/</a:t>
            </a:r>
            <a:endParaRPr lang="fi-FI" sz="2000" dirty="0"/>
          </a:p>
          <a:p>
            <a:endParaRPr lang="fi-FI" sz="2000" dirty="0"/>
          </a:p>
          <a:p>
            <a:endParaRPr lang="fi-FI" sz="2000" dirty="0"/>
          </a:p>
        </p:txBody>
      </p:sp>
      <p:pic>
        <p:nvPicPr>
          <p:cNvPr id="7" name="Kuva 6">
            <a:extLst>
              <a:ext uri="{FF2B5EF4-FFF2-40B4-BE49-F238E27FC236}">
                <a16:creationId xmlns:a16="http://schemas.microsoft.com/office/drawing/2014/main" id="{7343F72C-55F7-5791-22FE-AE408FEBCAB8}"/>
              </a:ext>
            </a:extLst>
          </p:cNvPr>
          <p:cNvPicPr>
            <a:picLocks noChangeAspect="1"/>
          </p:cNvPicPr>
          <p:nvPr/>
        </p:nvPicPr>
        <p:blipFill>
          <a:blip r:embed="rId4"/>
          <a:stretch>
            <a:fillRect/>
          </a:stretch>
        </p:blipFill>
        <p:spPr>
          <a:xfrm>
            <a:off x="7280910" y="271462"/>
            <a:ext cx="4152900" cy="6315075"/>
          </a:xfrm>
          <a:prstGeom prst="rect">
            <a:avLst/>
          </a:prstGeom>
        </p:spPr>
      </p:pic>
    </p:spTree>
    <p:extLst>
      <p:ext uri="{BB962C8B-B14F-4D97-AF65-F5344CB8AC3E}">
        <p14:creationId xmlns:p14="http://schemas.microsoft.com/office/powerpoint/2010/main" val="849066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Kuva 6">
            <a:extLst>
              <a:ext uri="{FF2B5EF4-FFF2-40B4-BE49-F238E27FC236}">
                <a16:creationId xmlns:a16="http://schemas.microsoft.com/office/drawing/2014/main" id="{F37D633F-49D1-075F-750F-569DDE047D37}"/>
              </a:ext>
            </a:extLst>
          </p:cNvPr>
          <p:cNvPicPr>
            <a:picLocks noChangeAspect="1"/>
          </p:cNvPicPr>
          <p:nvPr/>
        </p:nvPicPr>
        <p:blipFill rotWithShape="1">
          <a:blip r:embed="rId2"/>
          <a:srcRect l="976"/>
          <a:stretch/>
        </p:blipFill>
        <p:spPr>
          <a:xfrm>
            <a:off x="643468" y="408305"/>
            <a:ext cx="4114670" cy="5811520"/>
          </a:xfrm>
          <a:custGeom>
            <a:avLst/>
            <a:gdLst/>
            <a:ahLst/>
            <a:cxnLst/>
            <a:rect l="l" t="t" r="r" b="b"/>
            <a:pathLst>
              <a:path w="4636517" h="6858000">
                <a:moveTo>
                  <a:pt x="0" y="0"/>
                </a:moveTo>
                <a:lnTo>
                  <a:pt x="4636517" y="0"/>
                </a:lnTo>
                <a:lnTo>
                  <a:pt x="4636517" y="6858000"/>
                </a:lnTo>
                <a:lnTo>
                  <a:pt x="0" y="6858000"/>
                </a:lnTo>
                <a:close/>
              </a:path>
            </a:pathLst>
          </a:custGeom>
        </p:spPr>
      </p:pic>
      <p:sp>
        <p:nvSpPr>
          <p:cNvPr id="14"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Otsikko 1"/>
          <p:cNvSpPr>
            <a:spLocks noGrp="1"/>
          </p:cNvSpPr>
          <p:nvPr>
            <p:ph type="title"/>
          </p:nvPr>
        </p:nvSpPr>
        <p:spPr>
          <a:xfrm>
            <a:off x="5827048" y="407987"/>
            <a:ext cx="5721484" cy="1325563"/>
          </a:xfrm>
        </p:spPr>
        <p:txBody>
          <a:bodyPr>
            <a:normAutofit/>
          </a:bodyPr>
          <a:lstStyle/>
          <a:p>
            <a:r>
              <a:rPr lang="fi-FI" sz="4100"/>
              <a:t>Miksi Downiaiset ry. hakee Tukiliiton jäsenyyttä?</a:t>
            </a:r>
          </a:p>
        </p:txBody>
      </p:sp>
      <p:sp>
        <p:nvSpPr>
          <p:cNvPr id="3" name="Sisällön paikkamerkki 2"/>
          <p:cNvSpPr>
            <a:spLocks noGrp="1"/>
          </p:cNvSpPr>
          <p:nvPr>
            <p:ph idx="1"/>
          </p:nvPr>
        </p:nvSpPr>
        <p:spPr>
          <a:xfrm>
            <a:off x="5827048" y="1868487"/>
            <a:ext cx="5721484" cy="4351338"/>
          </a:xfrm>
        </p:spPr>
        <p:txBody>
          <a:bodyPr>
            <a:normAutofit/>
          </a:bodyPr>
          <a:lstStyle/>
          <a:p>
            <a:r>
              <a:rPr lang="fi-FI" sz="2000" dirty="0"/>
              <a:t>Tukiliiton palveluihin jäsenyhdistyksille kuuluvat keskitetty jäsenrekisteripalvelu sekä keskitetty jäsenmaksuperintä.</a:t>
            </a:r>
          </a:p>
          <a:p>
            <a:r>
              <a:rPr lang="fi-FI" sz="2000" dirty="0"/>
              <a:t>Tukiliitto jakaa taloudellista tukea jäsenyhdistyksilleen (</a:t>
            </a:r>
            <a:r>
              <a:rPr lang="fi-FI" sz="2000" dirty="0" err="1"/>
              <a:t>STEAn</a:t>
            </a:r>
            <a:r>
              <a:rPr lang="fi-FI" sz="2000" dirty="0"/>
              <a:t> jäsenjärjestöavustus)</a:t>
            </a:r>
          </a:p>
          <a:p>
            <a:r>
              <a:rPr lang="fi-FI" sz="2000" dirty="0"/>
              <a:t>Tukiliitto kouluttaa yhdistystoimijoita ja antaa neuvontaa sekä tukee toiminnan kehittämisessä. </a:t>
            </a:r>
          </a:p>
          <a:p>
            <a:r>
              <a:rPr lang="fi-FI" sz="2000" dirty="0"/>
              <a:t>Tällä hetkellä tärkeää alueellinen vaikuttaminen ja vammaislainsäädännön soveltamisen seuranta, kehitysvammaisten kokemustoiminnan ja kohtaamispaikkojen juurruttaminen sekä vapaaehtoistoiminnan kehittäminen. </a:t>
            </a:r>
          </a:p>
          <a:p>
            <a:r>
              <a:rPr lang="fi-FI" sz="2000" dirty="0"/>
              <a:t>Uutislehdet tärkeä tiedonvälityksen kanava. </a:t>
            </a:r>
          </a:p>
          <a:p>
            <a:endParaRPr lang="fi-FI" sz="1300" dirty="0"/>
          </a:p>
        </p:txBody>
      </p:sp>
    </p:spTree>
    <p:extLst>
      <p:ext uri="{BB962C8B-B14F-4D97-AF65-F5344CB8AC3E}">
        <p14:creationId xmlns:p14="http://schemas.microsoft.com/office/powerpoint/2010/main" val="3951848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a:extLst>
              <a:ext uri="{FF2B5EF4-FFF2-40B4-BE49-F238E27FC236}">
                <a16:creationId xmlns:a16="http://schemas.microsoft.com/office/drawing/2014/main" id="{407EFFF0-7D8C-C0A5-4653-01F952F4FF22}"/>
              </a:ext>
            </a:extLst>
          </p:cNvPr>
          <p:cNvPicPr>
            <a:picLocks noChangeAspect="1"/>
          </p:cNvPicPr>
          <p:nvPr/>
        </p:nvPicPr>
        <p:blipFill rotWithShape="1">
          <a:blip r:embed="rId2"/>
          <a:srcRect b="14807"/>
          <a:stretch/>
        </p:blipFill>
        <p:spPr>
          <a:xfrm>
            <a:off x="1" y="10"/>
            <a:ext cx="8889999"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p:cNvSpPr>
            <a:spLocks noGrp="1"/>
          </p:cNvSpPr>
          <p:nvPr>
            <p:ph type="title"/>
          </p:nvPr>
        </p:nvSpPr>
        <p:spPr>
          <a:xfrm>
            <a:off x="7531610" y="365125"/>
            <a:ext cx="3822189" cy="1899912"/>
          </a:xfrm>
        </p:spPr>
        <p:txBody>
          <a:bodyPr>
            <a:normAutofit/>
          </a:bodyPr>
          <a:lstStyle/>
          <a:p>
            <a:r>
              <a:rPr lang="fi-FI" sz="3700"/>
              <a:t>Miksi Downiaiset ry. hakee Tukiliiton jäsenyyttä?</a:t>
            </a:r>
          </a:p>
        </p:txBody>
      </p:sp>
      <p:sp>
        <p:nvSpPr>
          <p:cNvPr id="3" name="Sisällön paikkamerkki 2"/>
          <p:cNvSpPr>
            <a:spLocks noGrp="1"/>
          </p:cNvSpPr>
          <p:nvPr>
            <p:ph idx="1"/>
          </p:nvPr>
        </p:nvSpPr>
        <p:spPr>
          <a:xfrm>
            <a:off x="7531610" y="2434201"/>
            <a:ext cx="3822189" cy="3742762"/>
          </a:xfrm>
        </p:spPr>
        <p:txBody>
          <a:bodyPr>
            <a:normAutofit/>
          </a:bodyPr>
          <a:lstStyle/>
          <a:p>
            <a:r>
              <a:rPr lang="fi-FI" sz="2000" dirty="0"/>
              <a:t>Jäsenille jäsenlehti Leija tai Tukiviesti</a:t>
            </a:r>
          </a:p>
          <a:p>
            <a:r>
              <a:rPr lang="fi-FI" sz="2000"/>
              <a:t>Lakineuvonta</a:t>
            </a:r>
          </a:p>
          <a:p>
            <a:r>
              <a:rPr lang="fi-FI" sz="2000" dirty="0"/>
              <a:t>Apurahoja vammaisille henkilöille ja ryhmille </a:t>
            </a:r>
          </a:p>
          <a:p>
            <a:r>
              <a:rPr lang="fi-FI" sz="2000" dirty="0"/>
              <a:t>Toimintaa ja koulutuksia </a:t>
            </a:r>
          </a:p>
          <a:p>
            <a:pPr marL="0" indent="0">
              <a:buNone/>
            </a:pPr>
            <a:r>
              <a:rPr lang="fi-FI" sz="2000" dirty="0"/>
              <a:t>Kts. päivittyvä lista </a:t>
            </a:r>
            <a:r>
              <a:rPr lang="fi-FI" sz="2000" dirty="0">
                <a:hlinkClick r:id="rId3"/>
              </a:rPr>
              <a:t>https://www.tukiliitto.fi/ajankohtaista/hakuajat/</a:t>
            </a:r>
            <a:endParaRPr lang="fi-FI" sz="2000" dirty="0"/>
          </a:p>
          <a:p>
            <a:pPr marL="0" indent="0">
              <a:buNone/>
            </a:pPr>
            <a:endParaRPr lang="fi-FI" sz="2000" dirty="0"/>
          </a:p>
        </p:txBody>
      </p:sp>
    </p:spTree>
    <p:extLst>
      <p:ext uri="{BB962C8B-B14F-4D97-AF65-F5344CB8AC3E}">
        <p14:creationId xmlns:p14="http://schemas.microsoft.com/office/powerpoint/2010/main" val="343307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Tukiliiton jäsenyydestä</a:t>
            </a:r>
          </a:p>
        </p:txBody>
      </p:sp>
      <p:sp>
        <p:nvSpPr>
          <p:cNvPr id="3" name="Sisällön paikkamerkki 2"/>
          <p:cNvSpPr>
            <a:spLocks noGrp="1"/>
          </p:cNvSpPr>
          <p:nvPr>
            <p:ph idx="1"/>
          </p:nvPr>
        </p:nvSpPr>
        <p:spPr>
          <a:xfrm>
            <a:off x="838200" y="1623696"/>
            <a:ext cx="10515600" cy="4351338"/>
          </a:xfrm>
        </p:spPr>
        <p:txBody>
          <a:bodyPr>
            <a:normAutofit fontScale="92500" lnSpcReduction="10000"/>
          </a:bodyPr>
          <a:lstStyle/>
          <a:p>
            <a:pPr marL="0" indent="0">
              <a:buNone/>
            </a:pPr>
            <a:r>
              <a:rPr lang="fi-FI" dirty="0"/>
              <a:t>Downiaiset ry:n hallitus ehdottaa, että </a:t>
            </a:r>
            <a:r>
              <a:rPr lang="fi-FI" dirty="0" err="1"/>
              <a:t>Downiaiset</a:t>
            </a:r>
            <a:r>
              <a:rPr lang="fi-FI" dirty="0"/>
              <a:t> ry:tä anotaan Tukiliiton jäsenyhdistykseksi liittohallituksen kokouksessa 22.-23.9.2023. Tiedot pitää olla Tukiliitossa / Lea </a:t>
            </a:r>
            <a:r>
              <a:rPr lang="fi-FI" dirty="0" err="1"/>
              <a:t>Vaitti</a:t>
            </a:r>
            <a:r>
              <a:rPr lang="fi-FI" dirty="0"/>
              <a:t>,  vähintään 2 viikkoa ennen ko. kokousta.</a:t>
            </a:r>
          </a:p>
          <a:p>
            <a:r>
              <a:rPr lang="fi-FI" dirty="0"/>
              <a:t>Tukiliiton varsinaiseksi jäseneksi voidaan </a:t>
            </a:r>
            <a:r>
              <a:rPr lang="fi-FI" u="sng" dirty="0">
                <a:hlinkClick r:id="rId2"/>
              </a:rPr>
              <a:t>liiton sääntöjen</a:t>
            </a:r>
            <a:r>
              <a:rPr lang="fi-FI" dirty="0"/>
              <a:t> 5 § mukaan hyväksyä Suomessa toimiva rekisteröity paikallinen, alueellinen tai valtakunnallinen henkilöjäsenyhdistys tai paikallisten yhdistysten muodostama alueellinen yhdistys. </a:t>
            </a:r>
          </a:p>
          <a:p>
            <a:pPr marL="0" indent="0">
              <a:buNone/>
            </a:pPr>
            <a:r>
              <a:rPr lang="fi-FI" dirty="0"/>
              <a:t>Jos hakemus menee läpi</a:t>
            </a:r>
          </a:p>
          <a:p>
            <a:pPr lvl="1"/>
            <a:r>
              <a:rPr lang="fi-FI" dirty="0"/>
              <a:t>Downiaiset ry olisi jatkossa yksi valtakunnallisesti toimiva Tukiliiton jäsenyhdistys.</a:t>
            </a:r>
          </a:p>
          <a:p>
            <a:pPr lvl="1"/>
            <a:r>
              <a:rPr lang="fi-FI" dirty="0"/>
              <a:t>Tukiliiton jäsenyhdistyksenä Downiaiset ry ottaa käyttöön myös rinnakkaisjäsenyyden.</a:t>
            </a:r>
          </a:p>
          <a:p>
            <a:pPr lvl="1"/>
            <a:r>
              <a:rPr lang="fi-FI" b="1" dirty="0"/>
              <a:t>Uudelle yhdistykselle ensimmäinen jäsenvuosi on liiton jäsenmaksusta vapaa.</a:t>
            </a:r>
          </a:p>
          <a:p>
            <a:pPr lvl="1"/>
            <a:endParaRPr lang="fi-FI" dirty="0"/>
          </a:p>
          <a:p>
            <a:pPr lvl="1"/>
            <a:endParaRPr lang="fi-FI" dirty="0"/>
          </a:p>
          <a:p>
            <a:endParaRPr lang="fi-FI" dirty="0"/>
          </a:p>
          <a:p>
            <a:pPr marL="0" indent="0">
              <a:buNone/>
            </a:pPr>
            <a:endParaRPr lang="fi-FI" dirty="0"/>
          </a:p>
          <a:p>
            <a:pPr marL="0" indent="0">
              <a:buNone/>
            </a:pPr>
            <a:endParaRPr lang="fi-FI" dirty="0"/>
          </a:p>
        </p:txBody>
      </p:sp>
    </p:spTree>
    <p:extLst>
      <p:ext uri="{BB962C8B-B14F-4D97-AF65-F5344CB8AC3E}">
        <p14:creationId xmlns:p14="http://schemas.microsoft.com/office/powerpoint/2010/main" val="221952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Tukiliiton jäsenyydestä</a:t>
            </a:r>
          </a:p>
        </p:txBody>
      </p:sp>
      <p:sp>
        <p:nvSpPr>
          <p:cNvPr id="3" name="Sisällön paikkamerkki 2"/>
          <p:cNvSpPr>
            <a:spLocks noGrp="1"/>
          </p:cNvSpPr>
          <p:nvPr>
            <p:ph idx="1"/>
          </p:nvPr>
        </p:nvSpPr>
        <p:spPr/>
        <p:txBody>
          <a:bodyPr>
            <a:normAutofit/>
          </a:bodyPr>
          <a:lstStyle/>
          <a:p>
            <a:r>
              <a:rPr lang="fi-FI" sz="2200" dirty="0" err="1"/>
              <a:t>Downiaisissa</a:t>
            </a:r>
            <a:r>
              <a:rPr lang="fi-FI" sz="2200" dirty="0"/>
              <a:t> voi jatkossa olla:</a:t>
            </a:r>
          </a:p>
          <a:p>
            <a:pPr lvl="1"/>
            <a:r>
              <a:rPr lang="fi-FI" sz="2200" dirty="0"/>
              <a:t>varsinaisia jäseniä</a:t>
            </a:r>
          </a:p>
          <a:p>
            <a:pPr lvl="1"/>
            <a:r>
              <a:rPr lang="fi-FI" sz="2200" dirty="0"/>
              <a:t>rinnakkaisjäseniä</a:t>
            </a:r>
          </a:p>
          <a:p>
            <a:pPr lvl="1"/>
            <a:r>
              <a:rPr lang="fi-FI" sz="2200" dirty="0"/>
              <a:t>kannatusjäseniä</a:t>
            </a:r>
          </a:p>
          <a:p>
            <a:r>
              <a:rPr lang="fi-FI" sz="2200" dirty="0"/>
              <a:t>Rinnakkaisjäsen maksaa jäsenyhdistyksen osuuden jäsenmaksusta normaalisti ja on täysivaltainen yhdistyksen jäsen. Hänellä on yhdistyksessä samat oikeudet kuin varsinaisella jäsenellä, kuten oikeus äänestää yhdistyksen kokouksissa.</a:t>
            </a:r>
          </a:p>
          <a:p>
            <a:r>
              <a:rPr lang="fi-FI" sz="2200" dirty="0"/>
              <a:t>Tukiliiton toiminnassa, esimerkiksi liittokokouksessa, varsinaiset jäsenet muodostavat yhdistyksen jäsenmäärän. Esimerkiksi kun lasketaan yhdistyksen liittokokousedustajien määrää, vain yhdistyksen varsinaiset jäsenet lasketaan mukaan.</a:t>
            </a:r>
          </a:p>
          <a:p>
            <a:endParaRPr lang="fi-FI" dirty="0"/>
          </a:p>
        </p:txBody>
      </p:sp>
    </p:spTree>
    <p:extLst>
      <p:ext uri="{BB962C8B-B14F-4D97-AF65-F5344CB8AC3E}">
        <p14:creationId xmlns:p14="http://schemas.microsoft.com/office/powerpoint/2010/main" val="127197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Tukiliiton jäsenyydestä</a:t>
            </a:r>
          </a:p>
        </p:txBody>
      </p:sp>
      <p:sp>
        <p:nvSpPr>
          <p:cNvPr id="3" name="Sisällön paikkamerkki 2"/>
          <p:cNvSpPr>
            <a:spLocks noGrp="1"/>
          </p:cNvSpPr>
          <p:nvPr>
            <p:ph idx="1"/>
          </p:nvPr>
        </p:nvSpPr>
        <p:spPr/>
        <p:txBody>
          <a:bodyPr>
            <a:normAutofit fontScale="85000" lnSpcReduction="20000"/>
          </a:bodyPr>
          <a:lstStyle/>
          <a:p>
            <a:pPr marL="0" indent="0">
              <a:buNone/>
            </a:pPr>
            <a:r>
              <a:rPr lang="fi-FI" b="1" dirty="0"/>
              <a:t>Mitä rinnakkaisjäsenyys tarkoittaa henkilöjäsenelle?</a:t>
            </a:r>
          </a:p>
          <a:p>
            <a:r>
              <a:rPr lang="fi-FI" dirty="0"/>
              <a:t>Jokainen Tukiliiton jäsenyhdistysten henkilöjäsen on aina varsinaisena jäsenenä jossakin Tukiliiton jäsenyhdistyksessä (esimerkiksi </a:t>
            </a:r>
            <a:r>
              <a:rPr lang="fi-FI" dirty="0" err="1"/>
              <a:t>Downiaiset</a:t>
            </a:r>
            <a:r>
              <a:rPr lang="fi-FI" dirty="0"/>
              <a:t> ry:ssä). Sen lisäksi hän voi liittyä rinnakkaisjäseneksi niihin Tukiliiton jäsenyhdistyksiin, jotka ovat ottaneet rinnakkaisjäsenyyden käyttöön.</a:t>
            </a:r>
          </a:p>
          <a:p>
            <a:r>
              <a:rPr lang="fi-FI" dirty="0"/>
              <a:t>Henkilö voi halutessaan olla varsinaisena jäsenenä myös useammassa kuin yhdessä yhdistyksessä.</a:t>
            </a:r>
          </a:p>
          <a:p>
            <a:r>
              <a:rPr lang="fi-FI" dirty="0"/>
              <a:t>Rinnakkaisjäsen maksaa Tukiliitolle menevän osuuden jäsenmaksusta vain siihen yhdistykseen, jossa hän on varsinaisena jäsenenä.</a:t>
            </a:r>
          </a:p>
          <a:p>
            <a:r>
              <a:rPr lang="fi-FI" dirty="0"/>
              <a:t>Rinnakkaisjäsenyyden perusteella ei saa Tukiliiton jäsenlehteä eli Tukiviestiä tai selkolehti Leijaa. Jäsenlehden saa vain varsinaisen jäsenyyden perusteella. Jos siis olet varsinainen jäsen yhdessä yhdistyksessä ja rinnakkaisjäsen toisessa yhdistyksessä, saat itsellesi vain yhden Tukiliiton jäsenlehden.</a:t>
            </a:r>
          </a:p>
          <a:p>
            <a:endParaRPr lang="fi-FI" dirty="0"/>
          </a:p>
        </p:txBody>
      </p:sp>
    </p:spTree>
    <p:extLst>
      <p:ext uri="{BB962C8B-B14F-4D97-AF65-F5344CB8AC3E}">
        <p14:creationId xmlns:p14="http://schemas.microsoft.com/office/powerpoint/2010/main" val="41553748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1088</Words>
  <Application>Microsoft Office PowerPoint</Application>
  <PresentationFormat>Laajakuva</PresentationFormat>
  <Paragraphs>91</Paragraphs>
  <Slides>17</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17</vt:i4>
      </vt:variant>
    </vt:vector>
  </HeadingPairs>
  <TitlesOfParts>
    <vt:vector size="21" baseType="lpstr">
      <vt:lpstr>Arial</vt:lpstr>
      <vt:lpstr>Calibri</vt:lpstr>
      <vt:lpstr>Calibri Light</vt:lpstr>
      <vt:lpstr>Office-teema</vt:lpstr>
      <vt:lpstr>Downiaiset - Suomen Downin Syndrooma ry Yhdistyksen ylimääräinen kokous 17.8.2023</vt:lpstr>
      <vt:lpstr>Yhdistyksen tunnusmerkit</vt:lpstr>
      <vt:lpstr>Kehitysvammaisten Tukiliitto ry pähkinänkuoressa</vt:lpstr>
      <vt:lpstr>Miksi Dowiaiset ry. hakee Tukiliiton jäsenyyttä?</vt:lpstr>
      <vt:lpstr>Miksi Downiaiset ry. hakee Tukiliiton jäsenyyttä?</vt:lpstr>
      <vt:lpstr>Miksi Downiaiset ry. hakee Tukiliiton jäsenyyttä?</vt:lpstr>
      <vt:lpstr>Tukiliiton jäsenyydestä</vt:lpstr>
      <vt:lpstr>Tukiliiton jäsenyydestä</vt:lpstr>
      <vt:lpstr>Tukiliiton jäsenyydestä</vt:lpstr>
      <vt:lpstr>Tukiliiton jäsenyys vaatii Downiaiset ry:n sääntöjen muuttamisen</vt:lpstr>
      <vt:lpstr>Tukiliiton jäsenyys vaatii Downiaiset ry:n sääntöjen muuttamisen</vt:lpstr>
      <vt:lpstr>Tukiliiton ennakkotarkastetut mallisäännöt</vt:lpstr>
      <vt:lpstr>Tukiliiton ennakkotarkastetut mallisäännöt</vt:lpstr>
      <vt:lpstr>Tukiliiton ennakkotarkastetut mallisäännöt</vt:lpstr>
      <vt:lpstr>Kokouksen 17.8.2023 aiheena sääntöjen muuttaminen</vt:lpstr>
      <vt:lpstr>PowerPoint-esitys</vt:lpstr>
      <vt:lpstr>Kiitos!</vt:lpstr>
    </vt:vector>
  </TitlesOfParts>
  <Company>Kela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Rauma Maija</dc:creator>
  <cp:lastModifiedBy>Rauma Maija</cp:lastModifiedBy>
  <cp:revision>35</cp:revision>
  <dcterms:created xsi:type="dcterms:W3CDTF">2023-04-16T09:32:28Z</dcterms:created>
  <dcterms:modified xsi:type="dcterms:W3CDTF">2023-07-24T07:33:47Z</dcterms:modified>
</cp:coreProperties>
</file>