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97675" cy="992822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8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26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8797FF-8052-4096-8D90-F68CDBD49269}" type="datetimeFigureOut">
              <a:rPr lang="en-US" smtClean="0"/>
              <a:t>5/28/13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CE868E-7B8E-4862-85B6-EC0BDD314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83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CE868E-7B8E-4862-85B6-EC0BDD3143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783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5/28/13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989856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5/28/13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980728"/>
            <a:ext cx="2057400" cy="5145435"/>
          </a:xfrm>
          <a:prstGeom prst="rect">
            <a:avLst/>
          </a:prstGeo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980728"/>
            <a:ext cx="6019800" cy="514543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5/28/13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467544" y="980727"/>
            <a:ext cx="8229600" cy="122171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defRPr>
            </a:lvl1pPr>
          </a:lstStyle>
          <a:p>
            <a:r>
              <a:rPr lang="fi-FI" dirty="0" smtClean="0"/>
              <a:t>Otsikko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6044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5/28/13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www.lapinamk.fi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200" b="1" cap="all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5/28/13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989856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2132856"/>
            <a:ext cx="4038600" cy="3993307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2132856"/>
            <a:ext cx="4038600" cy="3993307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5/28/13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98985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214116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780929"/>
            <a:ext cx="4040188" cy="334523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214116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780929"/>
            <a:ext cx="4041775" cy="334523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5/28/13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989856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5/28/13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5/28/13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967289"/>
            <a:ext cx="3008313" cy="10215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980728"/>
            <a:ext cx="5111750" cy="5145435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2002279"/>
            <a:ext cx="3008313" cy="412388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5/28/13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8C663-548E-4C0C-A688-F897EAE8B95A}" type="datetimeFigureOut">
              <a:rPr lang="fi-FI" smtClean="0"/>
              <a:pPr/>
              <a:t>5/28/13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2143397"/>
            <a:ext cx="8229600" cy="4093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8C663-548E-4C0C-A688-F897EAE8B95A}" type="datetimeFigureOut">
              <a:rPr lang="fi-FI" smtClean="0"/>
              <a:pPr/>
              <a:t>5/28/13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www.lapinamk.fi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B8D83-4845-44DA-B169-801B154014D2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034716"/>
          </a:xfrm>
          <a:prstGeom prst="rect">
            <a:avLst/>
          </a:prstGeom>
        </p:spPr>
      </p:pic>
      <p:sp>
        <p:nvSpPr>
          <p:cNvPr id="8" name="Otsikko 1"/>
          <p:cNvSpPr txBox="1">
            <a:spLocks/>
          </p:cNvSpPr>
          <p:nvPr userDrawn="1"/>
        </p:nvSpPr>
        <p:spPr>
          <a:xfrm>
            <a:off x="467544" y="980727"/>
            <a:ext cx="8229600" cy="122171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  <a:ea typeface="+mj-ea"/>
                <a:cs typeface="+mj-cs"/>
              </a:defRPr>
            </a:lvl1pPr>
          </a:lstStyle>
          <a:p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tx1">
              <a:lumMod val="65000"/>
              <a:lumOff val="35000"/>
            </a:schemeClr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uistio.tieke.f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Ilincin käyttö kieltenopetuksessa</a:t>
            </a:r>
            <a:br>
              <a:rPr lang="en-US" dirty="0" smtClean="0"/>
            </a:br>
            <a:r>
              <a:rPr lang="en-US" dirty="0" smtClean="0"/>
              <a:t>Use of </a:t>
            </a:r>
            <a:r>
              <a:rPr lang="en-US" dirty="0" err="1" smtClean="0"/>
              <a:t>ILinc</a:t>
            </a:r>
            <a:r>
              <a:rPr lang="en-US" dirty="0" smtClean="0"/>
              <a:t> in </a:t>
            </a:r>
            <a:r>
              <a:rPr lang="en-US" dirty="0"/>
              <a:t>L</a:t>
            </a:r>
            <a:r>
              <a:rPr lang="en-US" dirty="0" smtClean="0"/>
              <a:t>anguage Classes</a:t>
            </a:r>
            <a:br>
              <a:rPr lang="en-US" dirty="0" smtClean="0"/>
            </a:br>
            <a:r>
              <a:rPr lang="en-US" sz="1400" dirty="0" smtClean="0"/>
              <a:t>3</a:t>
            </a:r>
            <a:r>
              <a:rPr lang="en-US" sz="1400" baseline="30000" dirty="0" smtClean="0"/>
              <a:t>rd</a:t>
            </a:r>
            <a:r>
              <a:rPr lang="en-US" sz="1400" dirty="0" smtClean="0"/>
              <a:t> </a:t>
            </a:r>
            <a:r>
              <a:rPr lang="en-US" sz="1400" dirty="0" err="1" smtClean="0"/>
              <a:t>Proflang</a:t>
            </a:r>
            <a:r>
              <a:rPr lang="en-US" sz="1400" dirty="0" smtClean="0"/>
              <a:t> Spring Conference, 23-24 May 2013</a:t>
            </a:r>
            <a:endParaRPr lang="en-US" sz="1400" dirty="0"/>
          </a:p>
        </p:txBody>
      </p:sp>
      <p:sp>
        <p:nvSpPr>
          <p:cNvPr id="29" name="Subtitle 28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Minna</a:t>
            </a:r>
            <a:r>
              <a:rPr lang="en-US" dirty="0" smtClean="0"/>
              <a:t> </a:t>
            </a:r>
            <a:r>
              <a:rPr lang="en-US" dirty="0" err="1" smtClean="0"/>
              <a:t>Väyrynen</a:t>
            </a:r>
            <a:r>
              <a:rPr lang="en-US" dirty="0" smtClean="0"/>
              <a:t>, Lecturer</a:t>
            </a:r>
          </a:p>
          <a:p>
            <a:r>
              <a:rPr lang="en-US" dirty="0" err="1" smtClean="0"/>
              <a:t>Rovaniemen</a:t>
            </a:r>
            <a:r>
              <a:rPr lang="en-US" dirty="0" smtClean="0"/>
              <a:t> </a:t>
            </a:r>
            <a:r>
              <a:rPr lang="en-US" dirty="0" err="1" smtClean="0"/>
              <a:t>ammattikorkeakoulu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Rovaniemi</a:t>
            </a:r>
            <a:r>
              <a:rPr lang="en-US" dirty="0" smtClean="0"/>
              <a:t> University of Applied Sciences</a:t>
            </a:r>
          </a:p>
          <a:p>
            <a:r>
              <a:rPr lang="en-US" dirty="0" smtClean="0"/>
              <a:t>Matkailualan tutkimus- ja koulutusinstituutti, MTI</a:t>
            </a:r>
          </a:p>
          <a:p>
            <a:r>
              <a:rPr lang="en-US" dirty="0" smtClean="0"/>
              <a:t>Multidimensional Tourism Institute, MTI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In the beginning there were…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Optima</a:t>
            </a:r>
          </a:p>
          <a:p>
            <a:r>
              <a:rPr lang="en-US" dirty="0" err="1" smtClean="0"/>
              <a:t>ILinc</a:t>
            </a:r>
            <a:endParaRPr lang="en-US" dirty="0" smtClean="0"/>
          </a:p>
          <a:p>
            <a:r>
              <a:rPr lang="en-US" dirty="0" smtClean="0"/>
              <a:t>Teacher</a:t>
            </a:r>
          </a:p>
          <a:p>
            <a:endParaRPr lang="en-US" dirty="0"/>
          </a:p>
          <a:p>
            <a:r>
              <a:rPr lang="en-US" dirty="0" smtClean="0"/>
              <a:t>Autumn term 2009: no previous experience of distance teaching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By spring term 2013: </a:t>
            </a:r>
          </a:p>
          <a:p>
            <a:r>
              <a:rPr lang="en-US" dirty="0" smtClean="0"/>
              <a:t>35 credits / 10 study units </a:t>
            </a:r>
          </a:p>
          <a:p>
            <a:r>
              <a:rPr lang="en-US" dirty="0" smtClean="0"/>
              <a:t>150 students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App. 60% of RAMK language and communication teachers use </a:t>
            </a:r>
            <a:r>
              <a:rPr lang="en-US" dirty="0" err="1" smtClean="0"/>
              <a:t>ILinc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316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   	English at Work 6 cr, Degree 	Programme in Land Surveying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r>
              <a:rPr lang="fi-FI" dirty="0" smtClean="0"/>
              <a:t>November 2012 – March 2013</a:t>
            </a:r>
          </a:p>
          <a:p>
            <a:r>
              <a:rPr lang="fi-FI" dirty="0" smtClean="0"/>
              <a:t>30 </a:t>
            </a:r>
            <a:r>
              <a:rPr lang="en-GB" dirty="0" smtClean="0"/>
              <a:t>lectures in </a:t>
            </a:r>
            <a:r>
              <a:rPr lang="en-GB" dirty="0" err="1" smtClean="0"/>
              <a:t>ILinc</a:t>
            </a:r>
            <a:r>
              <a:rPr lang="en-GB" dirty="0" smtClean="0"/>
              <a:t> (10 x 3 lectures), all lectures recorded</a:t>
            </a:r>
          </a:p>
          <a:p>
            <a:r>
              <a:rPr lang="en-GB" dirty="0" smtClean="0"/>
              <a:t>12 lectures (3 x 4 lectures) in </a:t>
            </a:r>
            <a:r>
              <a:rPr lang="en-GB" dirty="0" err="1" smtClean="0"/>
              <a:t>Rovaniemi</a:t>
            </a:r>
            <a:r>
              <a:rPr lang="en-GB" dirty="0" smtClean="0"/>
              <a:t>: meetings, presentations, exam</a:t>
            </a:r>
          </a:p>
          <a:p>
            <a:r>
              <a:rPr lang="en-GB" dirty="0" smtClean="0"/>
              <a:t>Independent study 117 hours</a:t>
            </a:r>
          </a:p>
          <a:p>
            <a:endParaRPr lang="en-GB" dirty="0" smtClean="0"/>
          </a:p>
          <a:p>
            <a:r>
              <a:rPr lang="en-GB" dirty="0" smtClean="0"/>
              <a:t>13 students</a:t>
            </a:r>
          </a:p>
          <a:p>
            <a:r>
              <a:rPr lang="en-GB" dirty="0" smtClean="0"/>
              <a:t>from different parts of Finland</a:t>
            </a:r>
          </a:p>
          <a:p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40031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  	</a:t>
            </a:r>
            <a:r>
              <a:rPr lang="fi-FI" dirty="0" err="1" smtClean="0"/>
              <a:t>ILinc</a:t>
            </a:r>
            <a:r>
              <a:rPr lang="fi-FI" dirty="0" smtClean="0"/>
              <a:t> </a:t>
            </a:r>
            <a:r>
              <a:rPr lang="fi-FI" dirty="0" err="1" smtClean="0"/>
              <a:t>lectures</a:t>
            </a:r>
            <a:r>
              <a:rPr lang="fi-FI" dirty="0" smtClean="0"/>
              <a:t> 18 Feb 2013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Optima:  material made by Ritva Ala-Louko</a:t>
            </a:r>
          </a:p>
          <a:p>
            <a:endParaRPr lang="en-GB" dirty="0" smtClean="0"/>
          </a:p>
          <a:p>
            <a:r>
              <a:rPr lang="en-GB" dirty="0" smtClean="0"/>
              <a:t>Course book: Engineer Your English (Isaacs, </a:t>
            </a:r>
            <a:r>
              <a:rPr lang="en-GB" dirty="0" err="1" smtClean="0"/>
              <a:t>Palmroth</a:t>
            </a:r>
            <a:r>
              <a:rPr lang="en-GB" dirty="0" smtClean="0"/>
              <a:t>, </a:t>
            </a:r>
            <a:r>
              <a:rPr lang="en-GB" dirty="0" err="1" smtClean="0"/>
              <a:t>Rasimus</a:t>
            </a:r>
            <a:r>
              <a:rPr lang="en-GB" dirty="0" smtClean="0"/>
              <a:t>, </a:t>
            </a:r>
            <a:r>
              <a:rPr lang="en-GB" dirty="0" err="1" smtClean="0"/>
              <a:t>Ronkä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r>
              <a:rPr lang="en-GB" dirty="0" err="1" smtClean="0"/>
              <a:t>ILinc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err="1" smtClean="0"/>
              <a:t>ILinc</a:t>
            </a:r>
            <a:r>
              <a:rPr lang="en-GB" dirty="0" smtClean="0"/>
              <a:t> support: on-line help and recording</a:t>
            </a:r>
          </a:p>
          <a:p>
            <a:endParaRPr lang="fi-FI" dirty="0" smtClean="0"/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19026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   	Ilinc 18 Feb, Tools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Communication in class: </a:t>
            </a:r>
            <a:r>
              <a:rPr lang="en-GB" b="1" dirty="0" smtClean="0"/>
              <a:t>Unmute</a:t>
            </a:r>
            <a:r>
              <a:rPr lang="fi-FI" b="1" dirty="0" smtClean="0"/>
              <a:t> </a:t>
            </a:r>
            <a:r>
              <a:rPr lang="en-GB" b="1" dirty="0" smtClean="0"/>
              <a:t>all participants and Chat</a:t>
            </a:r>
          </a:p>
          <a:p>
            <a:r>
              <a:rPr lang="en-GB" dirty="0" smtClean="0"/>
              <a:t>Homework: </a:t>
            </a:r>
            <a:r>
              <a:rPr lang="en-GB" b="1" dirty="0" smtClean="0"/>
              <a:t>Share your desktop</a:t>
            </a:r>
          </a:p>
          <a:p>
            <a:r>
              <a:rPr lang="en-GB" dirty="0" smtClean="0"/>
              <a:t>Discussion on homework: </a:t>
            </a:r>
            <a:r>
              <a:rPr lang="en-GB" b="1" dirty="0" smtClean="0"/>
              <a:t>Breakout groups</a:t>
            </a:r>
          </a:p>
          <a:p>
            <a:r>
              <a:rPr lang="en-GB" dirty="0" smtClean="0"/>
              <a:t>Abstract worksheet, part 1: Share your desktop</a:t>
            </a:r>
          </a:p>
          <a:p>
            <a:r>
              <a:rPr lang="en-GB" dirty="0" smtClean="0"/>
              <a:t>Listening </a:t>
            </a:r>
            <a:r>
              <a:rPr lang="en-GB" dirty="0" err="1" smtClean="0"/>
              <a:t>ch</a:t>
            </a:r>
            <a:r>
              <a:rPr lang="en-GB" dirty="0" smtClean="0"/>
              <a:t> 6 (Abstract): </a:t>
            </a:r>
            <a:r>
              <a:rPr lang="en-GB" b="1" dirty="0" smtClean="0"/>
              <a:t>uploaded audio file/ CD player </a:t>
            </a:r>
            <a:r>
              <a:rPr lang="en-GB" dirty="0" smtClean="0"/>
              <a:t>and headsets</a:t>
            </a:r>
          </a:p>
          <a:p>
            <a:r>
              <a:rPr lang="en-GB" dirty="0" smtClean="0"/>
              <a:t>Discussion on abstract writing: Breakout groups</a:t>
            </a:r>
          </a:p>
          <a:p>
            <a:r>
              <a:rPr lang="en-GB" dirty="0" smtClean="0"/>
              <a:t>Abstract guidelines at RAMK: Share your desktop</a:t>
            </a:r>
          </a:p>
          <a:p>
            <a:r>
              <a:rPr lang="en-GB" dirty="0" smtClean="0"/>
              <a:t>Vocabulary task: </a:t>
            </a:r>
            <a:r>
              <a:rPr lang="en-GB" b="1" dirty="0" err="1" smtClean="0"/>
              <a:t>Etherpad</a:t>
            </a:r>
            <a:r>
              <a:rPr lang="en-GB" dirty="0" smtClean="0"/>
              <a:t>  </a:t>
            </a:r>
            <a:r>
              <a:rPr lang="en-GB" dirty="0" smtClean="0">
                <a:hlinkClick r:id="rId2"/>
              </a:rPr>
              <a:t>http://muistio.tieke.fi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51354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</TotalTime>
  <Words>216</Words>
  <Application>Microsoft Macintosh PowerPoint</Application>
  <PresentationFormat>On-screen Show (4:3)</PresentationFormat>
  <Paragraphs>55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Office-teema</vt:lpstr>
      <vt:lpstr>Ilincin käyttö kieltenopetuksessa Use of ILinc in Language Classes 3rd Proflang Spring Conference, 23-24 May 2013</vt:lpstr>
      <vt:lpstr> In the beginning there were…</vt:lpstr>
      <vt:lpstr>    English at Work 6 cr, Degree  Programme in Land Surveying</vt:lpstr>
      <vt:lpstr>   ILinc lectures 18 Feb 2013</vt:lpstr>
      <vt:lpstr>    Ilinc 18 Feb, Tools</vt:lpstr>
    </vt:vector>
  </TitlesOfParts>
  <Company>Kemi-Tornionlaakson koulutuskuntayhtymä Lappia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hlohi</dc:creator>
  <cp:lastModifiedBy>Ritva Alalouko</cp:lastModifiedBy>
  <cp:revision>44</cp:revision>
  <cp:lastPrinted>2013-05-21T11:45:51Z</cp:lastPrinted>
  <dcterms:created xsi:type="dcterms:W3CDTF">2013-02-25T08:10:38Z</dcterms:created>
  <dcterms:modified xsi:type="dcterms:W3CDTF">2013-05-28T09:02:36Z</dcterms:modified>
</cp:coreProperties>
</file>