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9" r:id="rId2"/>
    <p:sldId id="288" r:id="rId3"/>
    <p:sldId id="289" r:id="rId4"/>
    <p:sldId id="290" r:id="rId5"/>
    <p:sldId id="29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79CC93D-E52E-4D84-901B-11D7331DD495}">
          <p14:sldIdLst>
            <p14:sldId id="259"/>
            <p14:sldId id="288"/>
            <p14:sldId id="289"/>
            <p14:sldId id="290"/>
            <p14:sldId id="291"/>
          </p14:sldIdLst>
        </p14:section>
        <p14:section name="Overview and Objectives" id="{ABA716BF-3A5C-4ADB-94C9-CFEF84EBA240}">
          <p14:sldIdLst/>
        </p14:section>
        <p14:section name="Topic 1" id="{6D9936A3-3945-4757-BC8B-B5C252D8E036}">
          <p14:sldIdLst/>
        </p14:section>
        <p14:section name="Sample Slides for Visuals" id="{BAB3A466-96C9-4230-9978-795378D75699}">
          <p14:sldIdLst/>
        </p14:section>
        <p14:section name="Case Study" id="{8C0305C9-B152-4FBA-A789-FE1976D53990}">
          <p14:sldIdLst/>
        </p14:section>
        <p14:section name="Conclusion and Summary" id="{790CEF5B-569A-4C2F-BED5-750B08C0E5AD}">
          <p14:sldIdLst/>
        </p14:section>
        <p14:section name="Appendix" id="{3F78B471-41DA-46F2-A8E4-97E471896AB3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02" autoAdjust="0"/>
    <p:restoredTop sz="84024" autoAdjust="0"/>
  </p:normalViewPr>
  <p:slideViewPr>
    <p:cSldViewPr>
      <p:cViewPr varScale="1">
        <p:scale>
          <a:sx n="90" d="100"/>
          <a:sy n="90" d="100"/>
        </p:scale>
        <p:origin x="-220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FEADD9-F67D-41F5-BA4C-3C84956E7F46}" type="doc">
      <dgm:prSet loTypeId="urn:microsoft.com/office/officeart/2005/8/layout/vList5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74EE5CD8-078F-4590-BF9C-A341A294A016}">
      <dgm:prSet phldrT="[Text]" custT="1"/>
      <dgm:spPr/>
      <dgm:t>
        <a:bodyPr/>
        <a:lstStyle/>
        <a:p>
          <a:r>
            <a:rPr lang="en-US" sz="4400" smtClean="0"/>
            <a:t>1</a:t>
          </a:r>
          <a:endParaRPr lang="en-US" sz="4400" dirty="0"/>
        </a:p>
      </dgm:t>
    </dgm:pt>
    <dgm:pt modelId="{BB568D76-3363-43D3-B00C-3359A643216C}" type="parTrans" cxnId="{F40F9561-0D4C-44CF-91EF-A92B1DBDE44B}">
      <dgm:prSet/>
      <dgm:spPr/>
      <dgm:t>
        <a:bodyPr/>
        <a:lstStyle/>
        <a:p>
          <a:endParaRPr lang="en-US" sz="3200"/>
        </a:p>
      </dgm:t>
    </dgm:pt>
    <dgm:pt modelId="{CF9FB981-E6ED-4440-AC98-4E4E2ABA2C55}" type="sibTrans" cxnId="{F40F9561-0D4C-44CF-91EF-A92B1DBDE44B}">
      <dgm:prSet/>
      <dgm:spPr/>
      <dgm:t>
        <a:bodyPr/>
        <a:lstStyle/>
        <a:p>
          <a:endParaRPr lang="en-US" sz="3200"/>
        </a:p>
      </dgm:t>
    </dgm:pt>
    <dgm:pt modelId="{AA046201-5C4D-445E-BF0B-5C6D2B0A1945}">
      <dgm:prSet phldrT="[Text]" custT="1"/>
      <dgm:spPr/>
      <dgm:t>
        <a:bodyPr/>
        <a:lstStyle/>
        <a:p>
          <a:r>
            <a:rPr lang="en-US" sz="4400" smtClean="0"/>
            <a:t>2</a:t>
          </a:r>
          <a:endParaRPr lang="en-US" sz="4400" dirty="0"/>
        </a:p>
      </dgm:t>
    </dgm:pt>
    <dgm:pt modelId="{FE92FC33-5E0F-4302-9E80-A69E8ACDDE56}" type="parTrans" cxnId="{B8AF1086-D7BE-446F-9133-738B599E9A7D}">
      <dgm:prSet/>
      <dgm:spPr/>
      <dgm:t>
        <a:bodyPr/>
        <a:lstStyle/>
        <a:p>
          <a:endParaRPr lang="en-US" sz="3200"/>
        </a:p>
      </dgm:t>
    </dgm:pt>
    <dgm:pt modelId="{40767EFF-7D52-4469-ACEE-7D28E67337E2}" type="sibTrans" cxnId="{B8AF1086-D7BE-446F-9133-738B599E9A7D}">
      <dgm:prSet/>
      <dgm:spPr/>
      <dgm:t>
        <a:bodyPr/>
        <a:lstStyle/>
        <a:p>
          <a:endParaRPr lang="en-US" sz="3200"/>
        </a:p>
      </dgm:t>
    </dgm:pt>
    <dgm:pt modelId="{C59269D0-92A5-481C-BA64-727AFB0DD545}">
      <dgm:prSet phldrT="[Text]" custT="1"/>
      <dgm:spPr/>
      <dgm:t>
        <a:bodyPr/>
        <a:lstStyle/>
        <a:p>
          <a:r>
            <a: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Team B:Explore IT studies in foreign universities (e.g. Bradley)</a:t>
          </a:r>
          <a:endParaRPr lang="en-US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12CC84D-092F-422A-AA24-A4619DBBB7BE}" type="parTrans" cxnId="{9071FB3B-D26B-4384-BD1A-80C12C62D02C}">
      <dgm:prSet/>
      <dgm:spPr/>
      <dgm:t>
        <a:bodyPr/>
        <a:lstStyle/>
        <a:p>
          <a:endParaRPr lang="en-US" sz="3200"/>
        </a:p>
      </dgm:t>
    </dgm:pt>
    <dgm:pt modelId="{266DE8E8-1339-41C4-B9A7-6148496C7FA9}" type="sibTrans" cxnId="{9071FB3B-D26B-4384-BD1A-80C12C62D02C}">
      <dgm:prSet/>
      <dgm:spPr/>
      <dgm:t>
        <a:bodyPr/>
        <a:lstStyle/>
        <a:p>
          <a:endParaRPr lang="en-US" sz="3200"/>
        </a:p>
      </dgm:t>
    </dgm:pt>
    <dgm:pt modelId="{D1776C8F-2B10-4075-8DF7-7F65AB725ED5}">
      <dgm:prSet phldrT="[Text]" custT="1"/>
      <dgm:spPr/>
      <dgm:t>
        <a:bodyPr/>
        <a:lstStyle/>
        <a:p>
          <a:r>
            <a:rPr lang="en-US" sz="4400" smtClean="0"/>
            <a:t>3</a:t>
          </a:r>
          <a:endParaRPr lang="en-US" sz="4400" dirty="0"/>
        </a:p>
      </dgm:t>
    </dgm:pt>
    <dgm:pt modelId="{7291E740-3E17-41B3-99D3-1D67AE37CC3F}" type="parTrans" cxnId="{7077B78D-FCDC-4519-8416-DC357ACD5043}">
      <dgm:prSet/>
      <dgm:spPr/>
      <dgm:t>
        <a:bodyPr/>
        <a:lstStyle/>
        <a:p>
          <a:endParaRPr lang="en-US" sz="3200"/>
        </a:p>
      </dgm:t>
    </dgm:pt>
    <dgm:pt modelId="{88B75C29-8054-417D-BCE3-878A55118F6D}" type="sibTrans" cxnId="{7077B78D-FCDC-4519-8416-DC357ACD5043}">
      <dgm:prSet/>
      <dgm:spPr/>
      <dgm:t>
        <a:bodyPr/>
        <a:lstStyle/>
        <a:p>
          <a:endParaRPr lang="en-US" sz="3200"/>
        </a:p>
      </dgm:t>
    </dgm:pt>
    <dgm:pt modelId="{6BE4E373-0656-4EDC-821E-BE09C952B1F6}">
      <dgm:prSet phldrT="[Text]" custT="1"/>
      <dgm:spPr/>
      <dgm:t>
        <a:bodyPr/>
        <a:lstStyle/>
        <a:p>
          <a:r>
            <a: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Team C: Explore how to apply for a student exchange </a:t>
          </a:r>
          <a:r>
            <a:rPr lang="en-US" sz="28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programme</a:t>
          </a:r>
          <a:endParaRPr lang="en-US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4218063-BF94-4304-99BD-B3F7BA4D3C8F}" type="parTrans" cxnId="{119690D4-400B-468B-8BA0-5C9C9E2AFEAF}">
      <dgm:prSet/>
      <dgm:spPr/>
      <dgm:t>
        <a:bodyPr/>
        <a:lstStyle/>
        <a:p>
          <a:endParaRPr lang="en-US" sz="3200"/>
        </a:p>
      </dgm:t>
    </dgm:pt>
    <dgm:pt modelId="{E17B9BF1-2948-497F-8EC7-3BF734D839DB}" type="sibTrans" cxnId="{119690D4-400B-468B-8BA0-5C9C9E2AFEAF}">
      <dgm:prSet/>
      <dgm:spPr/>
      <dgm:t>
        <a:bodyPr/>
        <a:lstStyle/>
        <a:p>
          <a:endParaRPr lang="en-US" sz="3200"/>
        </a:p>
      </dgm:t>
    </dgm:pt>
    <dgm:pt modelId="{1E4D3931-0DBD-4211-A24A-6AF364284B1E}">
      <dgm:prSet phldrT="[Text]" custT="1"/>
      <dgm:spPr/>
      <dgm:t>
        <a:bodyPr/>
        <a:lstStyle/>
        <a:p>
          <a:pPr marL="280988" indent="-280988"/>
          <a:r>
            <a: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Team A: IT studies at </a:t>
          </a:r>
          <a:r>
            <a:rPr lang="en-US" sz="3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Metropolia</a:t>
          </a:r>
          <a:endParaRPr lang="en-US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ADAA3D9-7C63-4729-85B0-64C8AF644EEF}" type="sibTrans" cxnId="{63E4D827-0083-4625-9FD6-043D8D32091E}">
      <dgm:prSet/>
      <dgm:spPr/>
      <dgm:t>
        <a:bodyPr/>
        <a:lstStyle/>
        <a:p>
          <a:endParaRPr lang="en-US" sz="3200"/>
        </a:p>
      </dgm:t>
    </dgm:pt>
    <dgm:pt modelId="{FC93695B-FD0E-4353-B1FD-4328F4386DEC}" type="parTrans" cxnId="{63E4D827-0083-4625-9FD6-043D8D32091E}">
      <dgm:prSet/>
      <dgm:spPr/>
      <dgm:t>
        <a:bodyPr/>
        <a:lstStyle/>
        <a:p>
          <a:endParaRPr lang="en-US" sz="3200"/>
        </a:p>
      </dgm:t>
    </dgm:pt>
    <dgm:pt modelId="{AAE7A1E6-6847-453D-B55B-8A82BF138C1D}" type="pres">
      <dgm:prSet presAssocID="{F6FEADD9-F67D-41F5-BA4C-3C84956E7F4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07577-18A2-46E0-8805-2838042EB67A}" type="pres">
      <dgm:prSet presAssocID="{74EE5CD8-078F-4590-BF9C-A341A294A016}" presName="linNode" presStyleCnt="0"/>
      <dgm:spPr/>
      <dgm:t>
        <a:bodyPr/>
        <a:lstStyle/>
        <a:p>
          <a:endParaRPr lang="en-US"/>
        </a:p>
      </dgm:t>
    </dgm:pt>
    <dgm:pt modelId="{7E429971-BC57-430F-BB25-C0574E5E39E3}" type="pres">
      <dgm:prSet presAssocID="{74EE5CD8-078F-4590-BF9C-A341A294A016}" presName="parentText" presStyleLbl="node1" presStyleIdx="0" presStyleCnt="3" custLinFactNeighborY="-15667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D54B1729-BC98-42C1-9C6C-D65DCBA4358F}" type="pres">
      <dgm:prSet presAssocID="{74EE5CD8-078F-4590-BF9C-A341A294A016}" presName="descendantText" presStyleLbl="alignAccFollowNode1" presStyleIdx="0" presStyleCnt="3" custScaleX="25963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AB8574CC-D4F2-4555-AEE3-F4EE58B11D03}" type="pres">
      <dgm:prSet presAssocID="{CF9FB981-E6ED-4440-AC98-4E4E2ABA2C55}" presName="sp" presStyleCnt="0"/>
      <dgm:spPr/>
      <dgm:t>
        <a:bodyPr/>
        <a:lstStyle/>
        <a:p>
          <a:endParaRPr lang="en-US"/>
        </a:p>
      </dgm:t>
    </dgm:pt>
    <dgm:pt modelId="{85B8F607-FDD8-476A-ADBE-E1250824F294}" type="pres">
      <dgm:prSet presAssocID="{AA046201-5C4D-445E-BF0B-5C6D2B0A1945}" presName="linNode" presStyleCnt="0"/>
      <dgm:spPr/>
      <dgm:t>
        <a:bodyPr/>
        <a:lstStyle/>
        <a:p>
          <a:endParaRPr lang="en-US"/>
        </a:p>
      </dgm:t>
    </dgm:pt>
    <dgm:pt modelId="{C04276DC-EE64-470A-B8BC-09067B8045FA}" type="pres">
      <dgm:prSet presAssocID="{AA046201-5C4D-445E-BF0B-5C6D2B0A1945}" presName="parentText" presStyleLbl="node1" presStyleIdx="1" presStyleCnt="3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B37A5355-225B-4C6F-AED7-6C620F99EECC}" type="pres">
      <dgm:prSet presAssocID="{AA046201-5C4D-445E-BF0B-5C6D2B0A1945}" presName="descendantText" presStyleLbl="alignAccFollowNode1" presStyleIdx="1" presStyleCnt="3" custScaleX="25963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5ACAA866-A8A8-4183-97B5-CEEAB1525C60}" type="pres">
      <dgm:prSet presAssocID="{40767EFF-7D52-4469-ACEE-7D28E67337E2}" presName="sp" presStyleCnt="0"/>
      <dgm:spPr/>
      <dgm:t>
        <a:bodyPr/>
        <a:lstStyle/>
        <a:p>
          <a:endParaRPr lang="en-US"/>
        </a:p>
      </dgm:t>
    </dgm:pt>
    <dgm:pt modelId="{477213BE-9E91-4950-8451-7F60796F47F4}" type="pres">
      <dgm:prSet presAssocID="{D1776C8F-2B10-4075-8DF7-7F65AB725ED5}" presName="linNode" presStyleCnt="0"/>
      <dgm:spPr/>
      <dgm:t>
        <a:bodyPr/>
        <a:lstStyle/>
        <a:p>
          <a:endParaRPr lang="en-US"/>
        </a:p>
      </dgm:t>
    </dgm:pt>
    <dgm:pt modelId="{F5034101-5B7D-4FE7-B47A-5A48CF39606B}" type="pres">
      <dgm:prSet presAssocID="{D1776C8F-2B10-4075-8DF7-7F65AB725ED5}" presName="parentText" presStyleLbl="node1" presStyleIdx="2" presStyleCnt="3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C7C3E6FD-D83F-4BDA-907E-B5EE041DA931}" type="pres">
      <dgm:prSet presAssocID="{D1776C8F-2B10-4075-8DF7-7F65AB725ED5}" presName="descendantText" presStyleLbl="alignAccFollowNode1" presStyleIdx="2" presStyleCnt="3" custScaleX="25963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7077B78D-FCDC-4519-8416-DC357ACD5043}" srcId="{F6FEADD9-F67D-41F5-BA4C-3C84956E7F46}" destId="{D1776C8F-2B10-4075-8DF7-7F65AB725ED5}" srcOrd="2" destOrd="0" parTransId="{7291E740-3E17-41B3-99D3-1D67AE37CC3F}" sibTransId="{88B75C29-8054-417D-BCE3-878A55118F6D}"/>
    <dgm:cxn modelId="{119690D4-400B-468B-8BA0-5C9C9E2AFEAF}" srcId="{D1776C8F-2B10-4075-8DF7-7F65AB725ED5}" destId="{6BE4E373-0656-4EDC-821E-BE09C952B1F6}" srcOrd="0" destOrd="0" parTransId="{34218063-BF94-4304-99BD-B3F7BA4D3C8F}" sibTransId="{E17B9BF1-2948-497F-8EC7-3BF734D839DB}"/>
    <dgm:cxn modelId="{D11BC167-BCDB-426F-99B2-8CADF0E97749}" type="presOf" srcId="{F6FEADD9-F67D-41F5-BA4C-3C84956E7F46}" destId="{AAE7A1E6-6847-453D-B55B-8A82BF138C1D}" srcOrd="0" destOrd="0" presId="urn:microsoft.com/office/officeart/2005/8/layout/vList5"/>
    <dgm:cxn modelId="{69B2D3D6-2692-4DE0-8D48-3A0E81C15978}" type="presOf" srcId="{1E4D3931-0DBD-4211-A24A-6AF364284B1E}" destId="{D54B1729-BC98-42C1-9C6C-D65DCBA4358F}" srcOrd="0" destOrd="0" presId="urn:microsoft.com/office/officeart/2005/8/layout/vList5"/>
    <dgm:cxn modelId="{F40F9561-0D4C-44CF-91EF-A92B1DBDE44B}" srcId="{F6FEADD9-F67D-41F5-BA4C-3C84956E7F46}" destId="{74EE5CD8-078F-4590-BF9C-A341A294A016}" srcOrd="0" destOrd="0" parTransId="{BB568D76-3363-43D3-B00C-3359A643216C}" sibTransId="{CF9FB981-E6ED-4440-AC98-4E4E2ABA2C55}"/>
    <dgm:cxn modelId="{9071FB3B-D26B-4384-BD1A-80C12C62D02C}" srcId="{AA046201-5C4D-445E-BF0B-5C6D2B0A1945}" destId="{C59269D0-92A5-481C-BA64-727AFB0DD545}" srcOrd="0" destOrd="0" parTransId="{312CC84D-092F-422A-AA24-A4619DBBB7BE}" sibTransId="{266DE8E8-1339-41C4-B9A7-6148496C7FA9}"/>
    <dgm:cxn modelId="{B8AF1086-D7BE-446F-9133-738B599E9A7D}" srcId="{F6FEADD9-F67D-41F5-BA4C-3C84956E7F46}" destId="{AA046201-5C4D-445E-BF0B-5C6D2B0A1945}" srcOrd="1" destOrd="0" parTransId="{FE92FC33-5E0F-4302-9E80-A69E8ACDDE56}" sibTransId="{40767EFF-7D52-4469-ACEE-7D28E67337E2}"/>
    <dgm:cxn modelId="{63E4D827-0083-4625-9FD6-043D8D32091E}" srcId="{74EE5CD8-078F-4590-BF9C-A341A294A016}" destId="{1E4D3931-0DBD-4211-A24A-6AF364284B1E}" srcOrd="0" destOrd="0" parTransId="{FC93695B-FD0E-4353-B1FD-4328F4386DEC}" sibTransId="{CADAA3D9-7C63-4729-85B0-64C8AF644EEF}"/>
    <dgm:cxn modelId="{225B785C-FCF2-4982-8DE3-6F2BF2A6C80E}" type="presOf" srcId="{C59269D0-92A5-481C-BA64-727AFB0DD545}" destId="{B37A5355-225B-4C6F-AED7-6C620F99EECC}" srcOrd="0" destOrd="0" presId="urn:microsoft.com/office/officeart/2005/8/layout/vList5"/>
    <dgm:cxn modelId="{2B7FB841-AA78-49B5-A13E-B88E4203B3E9}" type="presOf" srcId="{74EE5CD8-078F-4590-BF9C-A341A294A016}" destId="{7E429971-BC57-430F-BB25-C0574E5E39E3}" srcOrd="0" destOrd="0" presId="urn:microsoft.com/office/officeart/2005/8/layout/vList5"/>
    <dgm:cxn modelId="{922673A2-A45E-4701-8834-753D3B85778A}" type="presOf" srcId="{6BE4E373-0656-4EDC-821E-BE09C952B1F6}" destId="{C7C3E6FD-D83F-4BDA-907E-B5EE041DA931}" srcOrd="0" destOrd="0" presId="urn:microsoft.com/office/officeart/2005/8/layout/vList5"/>
    <dgm:cxn modelId="{25618FBC-F58B-4FC5-9527-29F75B5AA76E}" type="presOf" srcId="{AA046201-5C4D-445E-BF0B-5C6D2B0A1945}" destId="{C04276DC-EE64-470A-B8BC-09067B8045FA}" srcOrd="0" destOrd="0" presId="urn:microsoft.com/office/officeart/2005/8/layout/vList5"/>
    <dgm:cxn modelId="{338ECB70-7539-4802-8BA8-3079C4C07B98}" type="presOf" srcId="{D1776C8F-2B10-4075-8DF7-7F65AB725ED5}" destId="{F5034101-5B7D-4FE7-B47A-5A48CF39606B}" srcOrd="0" destOrd="0" presId="urn:microsoft.com/office/officeart/2005/8/layout/vList5"/>
    <dgm:cxn modelId="{E4ADCE6E-D16A-47AF-AF09-45C2102F1792}" type="presParOf" srcId="{AAE7A1E6-6847-453D-B55B-8A82BF138C1D}" destId="{C4407577-18A2-46E0-8805-2838042EB67A}" srcOrd="0" destOrd="0" presId="urn:microsoft.com/office/officeart/2005/8/layout/vList5"/>
    <dgm:cxn modelId="{F3789C8B-3F1D-4CA6-9D5F-CB1C1EF1B519}" type="presParOf" srcId="{C4407577-18A2-46E0-8805-2838042EB67A}" destId="{7E429971-BC57-430F-BB25-C0574E5E39E3}" srcOrd="0" destOrd="0" presId="urn:microsoft.com/office/officeart/2005/8/layout/vList5"/>
    <dgm:cxn modelId="{2566F74D-F37A-4164-ACD6-A7A5A47DB597}" type="presParOf" srcId="{C4407577-18A2-46E0-8805-2838042EB67A}" destId="{D54B1729-BC98-42C1-9C6C-D65DCBA4358F}" srcOrd="1" destOrd="0" presId="urn:microsoft.com/office/officeart/2005/8/layout/vList5"/>
    <dgm:cxn modelId="{DDE16AEF-C3E7-42D1-8102-31CB442CE2C9}" type="presParOf" srcId="{AAE7A1E6-6847-453D-B55B-8A82BF138C1D}" destId="{AB8574CC-D4F2-4555-AEE3-F4EE58B11D03}" srcOrd="1" destOrd="0" presId="urn:microsoft.com/office/officeart/2005/8/layout/vList5"/>
    <dgm:cxn modelId="{4F4F2F1F-041C-4B0E-B5F7-6FD721308BE7}" type="presParOf" srcId="{AAE7A1E6-6847-453D-B55B-8A82BF138C1D}" destId="{85B8F607-FDD8-476A-ADBE-E1250824F294}" srcOrd="2" destOrd="0" presId="urn:microsoft.com/office/officeart/2005/8/layout/vList5"/>
    <dgm:cxn modelId="{833017AB-8C6C-445A-8244-F0DE4CA51300}" type="presParOf" srcId="{85B8F607-FDD8-476A-ADBE-E1250824F294}" destId="{C04276DC-EE64-470A-B8BC-09067B8045FA}" srcOrd="0" destOrd="0" presId="urn:microsoft.com/office/officeart/2005/8/layout/vList5"/>
    <dgm:cxn modelId="{D58DA1BA-D16F-4E36-A9FE-BC958D636B9B}" type="presParOf" srcId="{85B8F607-FDD8-476A-ADBE-E1250824F294}" destId="{B37A5355-225B-4C6F-AED7-6C620F99EECC}" srcOrd="1" destOrd="0" presId="urn:microsoft.com/office/officeart/2005/8/layout/vList5"/>
    <dgm:cxn modelId="{0CDAEB61-6FF6-4FB9-8F6B-FCF21C858023}" type="presParOf" srcId="{AAE7A1E6-6847-453D-B55B-8A82BF138C1D}" destId="{5ACAA866-A8A8-4183-97B5-CEEAB1525C60}" srcOrd="3" destOrd="0" presId="urn:microsoft.com/office/officeart/2005/8/layout/vList5"/>
    <dgm:cxn modelId="{3D2DF5E5-DDB1-4718-935B-704112F09359}" type="presParOf" srcId="{AAE7A1E6-6847-453D-B55B-8A82BF138C1D}" destId="{477213BE-9E91-4950-8451-7F60796F47F4}" srcOrd="4" destOrd="0" presId="urn:microsoft.com/office/officeart/2005/8/layout/vList5"/>
    <dgm:cxn modelId="{A37E9CBB-71BE-4FE8-97D9-E2CEC3671F0C}" type="presParOf" srcId="{477213BE-9E91-4950-8451-7F60796F47F4}" destId="{F5034101-5B7D-4FE7-B47A-5A48CF39606B}" srcOrd="0" destOrd="0" presId="urn:microsoft.com/office/officeart/2005/8/layout/vList5"/>
    <dgm:cxn modelId="{42AB18EC-216E-4A9D-A815-889CF115C4A7}" type="presParOf" srcId="{477213BE-9E91-4950-8451-7F60796F47F4}" destId="{C7C3E6FD-D83F-4BDA-907E-B5EE041DA93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4B1729-BC98-42C1-9C6C-D65DCBA4358F}">
      <dsp:nvSpPr>
        <dsp:cNvPr id="0" name=""/>
        <dsp:cNvSpPr/>
      </dsp:nvSpPr>
      <dsp:spPr>
        <a:xfrm rot="5400000">
          <a:off x="3066871" y="-1848315"/>
          <a:ext cx="1047750" cy="5010287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0988" lvl="1" indent="-280988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Team A: IT studies at </a:t>
          </a:r>
          <a:r>
            <a:rPr lang="en-US" sz="32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Metropolia</a:t>
          </a:r>
          <a:endParaRPr lang="en-US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085603" y="132953"/>
        <a:ext cx="5010287" cy="1047750"/>
      </dsp:txXfrm>
    </dsp:sp>
    <dsp:sp modelId="{7E429971-BC57-430F-BB25-C0574E5E39E3}">
      <dsp:nvSpPr>
        <dsp:cNvPr id="0" name=""/>
        <dsp:cNvSpPr/>
      </dsp:nvSpPr>
      <dsp:spPr>
        <a:xfrm>
          <a:off x="109" y="0"/>
          <a:ext cx="1085492" cy="130968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smtClean="0"/>
            <a:t>1</a:t>
          </a:r>
          <a:endParaRPr lang="en-US" sz="4400" kern="1200" dirty="0"/>
        </a:p>
      </dsp:txBody>
      <dsp:txXfrm>
        <a:off x="53098" y="52989"/>
        <a:ext cx="979514" cy="1203709"/>
      </dsp:txXfrm>
    </dsp:sp>
    <dsp:sp modelId="{B37A5355-225B-4C6F-AED7-6C620F99EECC}">
      <dsp:nvSpPr>
        <dsp:cNvPr id="0" name=""/>
        <dsp:cNvSpPr/>
      </dsp:nvSpPr>
      <dsp:spPr>
        <a:xfrm rot="5400000">
          <a:off x="3066871" y="-473143"/>
          <a:ext cx="1047750" cy="5010287"/>
        </a:xfrm>
        <a:prstGeom prst="rect">
          <a:avLst/>
        </a:prstGeom>
        <a:solidFill>
          <a:schemeClr val="accent3">
            <a:tint val="40000"/>
            <a:alpha val="90000"/>
            <a:hueOff val="5358426"/>
            <a:satOff val="-6896"/>
            <a:lumOff val="-537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5358426"/>
              <a:satOff val="-6896"/>
              <a:lumOff val="-53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Team B:Explore IT studies in foreign universities (e.g. Bradley)</a:t>
          </a:r>
          <a:endParaRPr lang="en-US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085603" y="1508125"/>
        <a:ext cx="5010287" cy="1047750"/>
      </dsp:txXfrm>
    </dsp:sp>
    <dsp:sp modelId="{C04276DC-EE64-470A-B8BC-09067B8045FA}">
      <dsp:nvSpPr>
        <dsp:cNvPr id="0" name=""/>
        <dsp:cNvSpPr/>
      </dsp:nvSpPr>
      <dsp:spPr>
        <a:xfrm>
          <a:off x="109" y="1377156"/>
          <a:ext cx="1085492" cy="1309687"/>
        </a:xfrm>
        <a:prstGeom prst="roundRect">
          <a:avLst/>
        </a:prstGeom>
        <a:gradFill rotWithShape="0">
          <a:gsLst>
            <a:gs pos="0">
              <a:schemeClr val="accent3">
                <a:hueOff val="5625133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3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3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smtClean="0"/>
            <a:t>2</a:t>
          </a:r>
          <a:endParaRPr lang="en-US" sz="4400" kern="1200" dirty="0"/>
        </a:p>
      </dsp:txBody>
      <dsp:txXfrm>
        <a:off x="53098" y="1430145"/>
        <a:ext cx="979514" cy="1203709"/>
      </dsp:txXfrm>
    </dsp:sp>
    <dsp:sp modelId="{C7C3E6FD-D83F-4BDA-907E-B5EE041DA931}">
      <dsp:nvSpPr>
        <dsp:cNvPr id="0" name=""/>
        <dsp:cNvSpPr/>
      </dsp:nvSpPr>
      <dsp:spPr>
        <a:xfrm rot="5400000">
          <a:off x="3066871" y="902028"/>
          <a:ext cx="1047750" cy="5010287"/>
        </a:xfrm>
        <a:prstGeom prst="rect">
          <a:avLst/>
        </a:prstGeom>
        <a:solidFill>
          <a:schemeClr val="accent3">
            <a:tint val="40000"/>
            <a:alpha val="90000"/>
            <a:hueOff val="10716852"/>
            <a:satOff val="-13793"/>
            <a:lumOff val="-1075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10716852"/>
              <a:satOff val="-13793"/>
              <a:lumOff val="-107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Team C: Explore how to apply for a student exchange </a:t>
          </a:r>
          <a:r>
            <a:rPr lang="en-US" sz="2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programme</a:t>
          </a:r>
          <a:endParaRPr lang="en-US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085603" y="2883296"/>
        <a:ext cx="5010287" cy="1047750"/>
      </dsp:txXfrm>
    </dsp:sp>
    <dsp:sp modelId="{F5034101-5B7D-4FE7-B47A-5A48CF39606B}">
      <dsp:nvSpPr>
        <dsp:cNvPr id="0" name=""/>
        <dsp:cNvSpPr/>
      </dsp:nvSpPr>
      <dsp:spPr>
        <a:xfrm>
          <a:off x="109" y="2752328"/>
          <a:ext cx="1085492" cy="1309687"/>
        </a:xfrm>
        <a:prstGeom prst="roundRect">
          <a:avLst/>
        </a:prstGeom>
        <a:gradFill rotWithShape="0">
          <a:gsLst>
            <a:gs pos="0">
              <a:schemeClr val="accent3">
                <a:hueOff val="11250266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6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6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smtClean="0"/>
            <a:t>3</a:t>
          </a:r>
          <a:endParaRPr lang="en-US" sz="4400" kern="1200" dirty="0"/>
        </a:p>
      </dsp:txBody>
      <dsp:txXfrm>
        <a:off x="53098" y="2805317"/>
        <a:ext cx="979514" cy="12037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FDC75-7F73-4A4A-A77C-09AADF00E0EA}" type="datetimeFigureOut">
              <a:rPr lang="en-US" smtClean="0"/>
              <a:pPr/>
              <a:t>5/17/12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226BF-1F13-42D3-80DC-373E7ADD1E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514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EF76B-3757-4A0B-AF93-28494465C1DD}" type="datetimeFigureOut">
              <a:rPr lang="en-US" smtClean="0"/>
              <a:pPr/>
              <a:t>5/17/12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93FD4-8F83-4EF7-AC3F-0DC038898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211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template can be used as a starter file for presenting training materials in a group setting.</a:t>
            </a:r>
          </a:p>
          <a:p>
            <a:endParaRPr lang="en-US" dirty="0" smtClean="0"/>
          </a:p>
          <a:p>
            <a:pPr lvl="0"/>
            <a:r>
              <a:rPr lang="en-US" sz="1200" b="1" dirty="0" smtClean="0"/>
              <a:t>Sections</a:t>
            </a:r>
            <a:endParaRPr lang="en-US" sz="1200" b="0" dirty="0" smtClean="0"/>
          </a:p>
          <a:p>
            <a:pPr lvl="0"/>
            <a:r>
              <a:rPr lang="en-US" sz="1200" b="0" dirty="0" smtClean="0"/>
              <a:t>Right-click on a slide to add sections.</a:t>
            </a:r>
            <a:r>
              <a:rPr lang="en-US" sz="1200" b="0" baseline="0" dirty="0" smtClean="0"/>
              <a:t> Sections can help to organize your slides or facilitate collaboration between multiple authors.</a:t>
            </a:r>
            <a:endParaRPr lang="en-US" sz="1200" b="0" dirty="0" smtClean="0"/>
          </a:p>
          <a:p>
            <a:pPr lvl="0"/>
            <a:endParaRPr lang="en-US" sz="1200" b="1" dirty="0" smtClean="0"/>
          </a:p>
          <a:p>
            <a:pPr lvl="0"/>
            <a:r>
              <a:rPr lang="en-US" sz="1200" b="1" dirty="0" smtClean="0"/>
              <a:t>Notes</a:t>
            </a:r>
          </a:p>
          <a:p>
            <a:pPr lvl="0"/>
            <a:r>
              <a:rPr lang="en-US" sz="1200" dirty="0" smtClean="0"/>
              <a:t>Use the Notes section for delivery notes or to provide additional details for the audience.</a:t>
            </a:r>
            <a:r>
              <a:rPr lang="en-US" sz="1200" baseline="0" dirty="0" smtClean="0"/>
              <a:t> View these notes in Presentation View during your presentation. </a:t>
            </a:r>
          </a:p>
          <a:p>
            <a:pPr lvl="0">
              <a:buFontTx/>
              <a:buNone/>
            </a:pPr>
            <a:r>
              <a:rPr lang="en-US" sz="1200" dirty="0" smtClean="0"/>
              <a:t>Keep in mind the font size (important for accessibility, visibility, videotaping, and online production)</a:t>
            </a:r>
          </a:p>
          <a:p>
            <a:pPr lvl="0"/>
            <a:endParaRPr lang="en-US" sz="1200" dirty="0" smtClean="0"/>
          </a:p>
          <a:p>
            <a:pPr lvl="0">
              <a:buFontTx/>
              <a:buNone/>
            </a:pPr>
            <a:r>
              <a:rPr lang="en-US" sz="1200" b="1" dirty="0" smtClean="0"/>
              <a:t>Coordinated colors </a:t>
            </a:r>
          </a:p>
          <a:p>
            <a:pPr lvl="0">
              <a:buFontTx/>
              <a:buNone/>
            </a:pPr>
            <a:r>
              <a:rPr lang="en-US" sz="1200" dirty="0" smtClean="0"/>
              <a:t>Pay particular attention to the graphs, charts, and text boxes.</a:t>
            </a:r>
            <a:r>
              <a:rPr lang="en-US" sz="1200" baseline="0" dirty="0" smtClean="0"/>
              <a:t> </a:t>
            </a:r>
            <a:endParaRPr lang="en-US" sz="1200" dirty="0" smtClean="0"/>
          </a:p>
          <a:p>
            <a:pPr lvl="0"/>
            <a:r>
              <a:rPr lang="en-US" sz="1200" dirty="0" smtClean="0"/>
              <a:t>Consider that attendees will print in black and white or </a:t>
            </a:r>
            <a:r>
              <a:rPr lang="en-US" sz="1200" dirty="0" err="1" smtClean="0"/>
              <a:t>grayscale</a:t>
            </a:r>
            <a:r>
              <a:rPr lang="en-US" sz="1200" dirty="0" smtClean="0"/>
              <a:t>. Run a test print to make sure your colors work when printed in pure black and white and </a:t>
            </a:r>
            <a:r>
              <a:rPr lang="en-US" sz="1200" dirty="0" err="1" smtClean="0"/>
              <a:t>grayscale</a:t>
            </a:r>
            <a:r>
              <a:rPr lang="en-US" sz="1200" dirty="0" smtClean="0"/>
              <a:t>.</a:t>
            </a:r>
          </a:p>
          <a:p>
            <a:pPr lvl="0">
              <a:buFontTx/>
              <a:buNone/>
            </a:pPr>
            <a:endParaRPr lang="en-US" sz="1200" dirty="0" smtClean="0"/>
          </a:p>
          <a:p>
            <a:pPr lvl="0">
              <a:buFontTx/>
              <a:buNone/>
            </a:pPr>
            <a:r>
              <a:rPr lang="en-US" sz="1200" b="1" dirty="0" smtClean="0"/>
              <a:t>Graphics, tables, and graphs</a:t>
            </a:r>
          </a:p>
          <a:p>
            <a:pPr lvl="0"/>
            <a:r>
              <a:rPr lang="en-US" sz="1200" dirty="0" smtClean="0"/>
              <a:t>Keep it simple: If possible, use consistent, non-distracting styles and colors.</a:t>
            </a:r>
          </a:p>
          <a:p>
            <a:pPr lvl="0"/>
            <a:r>
              <a:rPr lang="en-US" sz="1200" dirty="0" smtClean="0"/>
              <a:t>Label all graphs and tables.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defTabSz="914272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 spcCol="182855">
            <a:noAutofit/>
          </a:bodyPr>
          <a:lstStyle/>
          <a:p>
            <a:pPr marL="228568" indent="-228568"/>
            <a:endParaRPr lang="en-US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>
          <a:xfrm>
            <a:off x="538163" y="503238"/>
            <a:ext cx="3146425" cy="2359025"/>
          </a:xfr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5/17/12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5/17/12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rPr lang="en-US" smtClean="0"/>
              <a:pPr/>
              <a:t>5/17/12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5/17/12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5/17/12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5/17/12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5/17/12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5/17/12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5/17/12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5/17/12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5/17/12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rPr lang="en-US" smtClean="0"/>
              <a:pPr/>
              <a:t>5/17/12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.xml"/><Relationship Id="rId1" Type="http://schemas.openxmlformats.org/officeDocument/2006/relationships/tags" Target="../tags/tag1.xml"/><Relationship Id="rId2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Relationship Id="rId6" Type="http://schemas.openxmlformats.org/officeDocument/2006/relationships/image" Target="../media/image6.jpeg"/><Relationship Id="rId1" Type="http://schemas.openxmlformats.org/officeDocument/2006/relationships/tags" Target="../tags/tag4.xml"/><Relationship Id="rId2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Engineering studies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endParaRPr lang="en-US" sz="2400" dirty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306168"/>
            <a:ext cx="8077200" cy="11430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Today’s 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838200" y="1524000"/>
            <a:ext cx="3733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Learning appropriate study terminology </a:t>
            </a:r>
          </a:p>
          <a:p>
            <a:r>
              <a:rPr lang="en-US" sz="3200" dirty="0" smtClean="0"/>
              <a:t>Speaking fluently about engineering studies </a:t>
            </a:r>
          </a:p>
          <a:p>
            <a:r>
              <a:rPr lang="en-US" sz="3200" dirty="0"/>
              <a:t>Learning about your options </a:t>
            </a:r>
            <a:endParaRPr lang="en-US" sz="3200" dirty="0" smtClean="0"/>
          </a:p>
          <a:p>
            <a:r>
              <a:rPr lang="en-US" sz="3200" dirty="0" smtClean="0"/>
              <a:t>Interviewing specialists</a:t>
            </a:r>
            <a:endParaRPr lang="en-US" sz="3200" dirty="0"/>
          </a:p>
          <a:p>
            <a:endParaRPr lang="en-US" sz="3200" dirty="0" smtClean="0"/>
          </a:p>
          <a:p>
            <a:pPr marL="0" indent="0">
              <a:buNone/>
            </a:pP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24400" y="1676400"/>
            <a:ext cx="3464393" cy="44026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66484599"/>
      </p:ext>
    </p:extLst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07407E-6 C 0.02309 -4.07407E-6 0.04184 0.02477 0.04184 0.05533 C 0.04184 0.08612 0.02309 0.11112 3.61111E-6 0.11112 C -0.02292 0.11112 -0.0415 0.08612 -0.0415 0.05533 C -0.0415 0.02477 -0.02292 -4.07407E-6 3.61111E-6 -4.07407E-6 Z " pathEditMode="relative" rAng="0" ptsTypes="fffff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69632"/>
            <a:ext cx="8077200" cy="99912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Study terminology: How would you explain the following terms to someone whose English </a:t>
            </a:r>
            <a:r>
              <a:rPr lang="en-US" sz="2000" dirty="0"/>
              <a:t>skills are somewhat </a:t>
            </a:r>
            <a:r>
              <a:rPr lang="en-US" sz="2000" dirty="0" smtClean="0"/>
              <a:t>lacking? Work with another person and take </a:t>
            </a:r>
            <a:r>
              <a:rPr lang="en-US" sz="2000" dirty="0"/>
              <a:t>it in turns to explain the following:</a:t>
            </a:r>
            <a:r>
              <a:rPr lang="fi-FI" sz="2000" dirty="0"/>
              <a:t/>
            </a:r>
            <a:br>
              <a:rPr lang="fi-FI" sz="2000" dirty="0"/>
            </a:br>
            <a:endParaRPr lang="fi-FI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dirty="0"/>
              <a:t>term</a:t>
            </a:r>
            <a:endParaRPr lang="fi-FI" dirty="0"/>
          </a:p>
          <a:p>
            <a:pPr marL="0" indent="0" algn="ctr">
              <a:buNone/>
            </a:pPr>
            <a:r>
              <a:rPr lang="en-US" dirty="0"/>
              <a:t>term break</a:t>
            </a:r>
            <a:endParaRPr lang="fi-FI" dirty="0"/>
          </a:p>
          <a:p>
            <a:pPr marL="0" indent="0" algn="ctr">
              <a:buNone/>
            </a:pPr>
            <a:r>
              <a:rPr lang="en-US" dirty="0"/>
              <a:t>credit unit, cu</a:t>
            </a:r>
            <a:endParaRPr lang="fi-FI" dirty="0"/>
          </a:p>
          <a:p>
            <a:pPr marL="0" indent="0" algn="ctr">
              <a:buNone/>
            </a:pPr>
            <a:r>
              <a:rPr lang="en-US" dirty="0"/>
              <a:t>work placement</a:t>
            </a:r>
            <a:endParaRPr lang="fi-FI" dirty="0"/>
          </a:p>
          <a:p>
            <a:pPr marL="0" indent="0" algn="ctr">
              <a:buNone/>
            </a:pPr>
            <a:r>
              <a:rPr lang="en-US" dirty="0"/>
              <a:t>degree </a:t>
            </a:r>
            <a:r>
              <a:rPr lang="en-US" dirty="0" err="1"/>
              <a:t>programme</a:t>
            </a:r>
            <a:r>
              <a:rPr lang="en-US" dirty="0"/>
              <a:t> </a:t>
            </a:r>
            <a:endParaRPr lang="fi-FI" dirty="0"/>
          </a:p>
          <a:p>
            <a:pPr marL="0" indent="0" algn="ctr">
              <a:buNone/>
            </a:pPr>
            <a:r>
              <a:rPr lang="en-US" dirty="0"/>
              <a:t>international student exchange </a:t>
            </a:r>
            <a:r>
              <a:rPr lang="en-US" dirty="0" err="1"/>
              <a:t>programme</a:t>
            </a:r>
            <a:endParaRPr lang="fi-FI" dirty="0"/>
          </a:p>
          <a:p>
            <a:pPr marL="0" indent="0" algn="ctr">
              <a:buNone/>
            </a:pPr>
            <a:r>
              <a:rPr lang="en-US" dirty="0"/>
              <a:t>transcript of records</a:t>
            </a:r>
            <a:endParaRPr lang="fi-FI" dirty="0"/>
          </a:p>
          <a:p>
            <a:pPr marL="0" indent="0" algn="ctr">
              <a:buNone/>
            </a:pPr>
            <a:r>
              <a:rPr lang="en-US" dirty="0"/>
              <a:t>elective studies</a:t>
            </a:r>
            <a:endParaRPr lang="fi-FI" dirty="0"/>
          </a:p>
          <a:p>
            <a:pPr marL="0" indent="0" algn="ctr">
              <a:buNone/>
            </a:pPr>
            <a:r>
              <a:rPr lang="en-US" dirty="0" err="1"/>
              <a:t>specialisation</a:t>
            </a:r>
            <a:endParaRPr lang="fi-FI" dirty="0"/>
          </a:p>
          <a:p>
            <a:pPr marL="0" indent="0" algn="ctr">
              <a:buNone/>
            </a:pPr>
            <a:r>
              <a:rPr lang="en-US" dirty="0"/>
              <a:t>curriculum</a:t>
            </a:r>
            <a:endParaRPr lang="fi-FI" dirty="0"/>
          </a:p>
          <a:p>
            <a:pPr marL="0" indent="0" algn="ctr">
              <a:buNone/>
            </a:pPr>
            <a:r>
              <a:rPr lang="en-US" dirty="0"/>
              <a:t>ECTS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49915669"/>
      </p:ext>
    </p:extLst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167781027"/>
              </p:ext>
            </p:extLst>
          </p:nvPr>
        </p:nvGraphicFramePr>
        <p:xfrm>
          <a:off x="1828800" y="1752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301752"/>
            <a:ext cx="8077200" cy="11430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dirty="0" smtClean="0"/>
              <a:t>Engineering Studies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8145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E429971-BC57-430F-BB25-C0574E5E39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7E429971-BC57-430F-BB25-C0574E5E39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54B1729-BC98-42C1-9C6C-D65DCBA435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graphicEl>
                                              <a:dgm id="{D54B1729-BC98-42C1-9C6C-D65DCBA435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04276DC-EE64-470A-B8BC-09067B8045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dgm id="{C04276DC-EE64-470A-B8BC-09067B8045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37A5355-225B-4C6F-AED7-6C620F99E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graphicEl>
                                              <a:dgm id="{B37A5355-225B-4C6F-AED7-6C620F99EE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5034101-5B7D-4FE7-B47A-5A48CF3960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graphicEl>
                                              <a:dgm id="{F5034101-5B7D-4FE7-B47A-5A48CF3960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7C3E6FD-D83F-4BDA-907E-B5EE041DA9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graphicEl>
                                              <a:dgm id="{C7C3E6FD-D83F-4BDA-907E-B5EE041DA9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fi-FI" dirty="0" err="1" smtClean="0"/>
              <a:t>Instructions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Three teams: A, B &amp; C</a:t>
            </a:r>
          </a:p>
          <a:p>
            <a:r>
              <a:rPr lang="en-US" dirty="0" smtClean="0"/>
              <a:t>Each team should have 2-4 people </a:t>
            </a:r>
          </a:p>
          <a:p>
            <a:r>
              <a:rPr lang="en-US" dirty="0" smtClean="0"/>
              <a:t>Use the Internet to find information on your given task (</a:t>
            </a:r>
            <a:r>
              <a:rPr lang="en-US" dirty="0" err="1" smtClean="0"/>
              <a:t>appr</a:t>
            </a:r>
            <a:r>
              <a:rPr lang="en-US" dirty="0" smtClean="0"/>
              <a:t>. 45-50 </a:t>
            </a:r>
            <a:r>
              <a:rPr lang="en-US" dirty="0" err="1" smtClean="0"/>
              <a:t>mins</a:t>
            </a:r>
            <a:r>
              <a:rPr lang="en-US" dirty="0" smtClean="0"/>
              <a:t>)</a:t>
            </a:r>
          </a:p>
          <a:p>
            <a:r>
              <a:rPr lang="en-US" dirty="0" smtClean="0"/>
              <a:t>Make a </a:t>
            </a:r>
            <a:r>
              <a:rPr lang="en-US" dirty="0" err="1" smtClean="0"/>
              <a:t>ppt</a:t>
            </a:r>
            <a:r>
              <a:rPr lang="en-US" dirty="0" smtClean="0"/>
              <a:t> presentation using the blank </a:t>
            </a:r>
            <a:r>
              <a:rPr lang="en-US" dirty="0" err="1" smtClean="0"/>
              <a:t>ppt</a:t>
            </a:r>
            <a:r>
              <a:rPr lang="en-US" dirty="0" smtClean="0"/>
              <a:t> slides in </a:t>
            </a:r>
            <a:r>
              <a:rPr lang="en-US" dirty="0" err="1" smtClean="0"/>
              <a:t>Tuubi</a:t>
            </a:r>
            <a:r>
              <a:rPr lang="en-US" dirty="0" smtClean="0"/>
              <a:t> under Tasks.</a:t>
            </a:r>
          </a:p>
          <a:p>
            <a:r>
              <a:rPr lang="en-US" dirty="0" smtClean="0"/>
              <a:t>Work as a team, each person doing their part. Present your work to the rest of the class. Teams A &amp; B, imagine you’re talking to student candidates (Finnish and from abroad). Team C, imagine you’re talking to students interested in going abroad to study.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64953159"/>
      </p:ext>
    </p:extLst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LLkbNYfJYmMS8cGCr6Zqx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rdC8eV6YWWfpMhsRT8j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5rpkfSAY2XQl9CRvNvPMK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349</Words>
  <Application>Microsoft Macintosh PowerPoint</Application>
  <PresentationFormat>On-screen Show (4:3)</PresentationFormat>
  <Paragraphs>50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Training</vt:lpstr>
      <vt:lpstr>Engineering studies</vt:lpstr>
      <vt:lpstr>Today’s Learning Objectives</vt:lpstr>
      <vt:lpstr> Study terminology: How would you explain the following terms to someone whose English skills are somewhat lacking? Work with another person and take it in turns to explain the following: </vt:lpstr>
      <vt:lpstr>Engineering Studies</vt:lpstr>
      <vt:lpstr>Instructions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2012-05-11T14:02:29Z</dcterms:created>
  <dcterms:modified xsi:type="dcterms:W3CDTF">2012-05-17T14:07:45Z</dcterms:modified>
</cp:coreProperties>
</file>