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71" r:id="rId2"/>
  </p:sldMasterIdLst>
  <p:notesMasterIdLst>
    <p:notesMasterId r:id="rId10"/>
  </p:notesMasterIdLst>
  <p:handoutMasterIdLst>
    <p:handoutMasterId r:id="rId11"/>
  </p:handoutMasterIdLst>
  <p:sldIdLst>
    <p:sldId id="266" r:id="rId3"/>
    <p:sldId id="270" r:id="rId4"/>
    <p:sldId id="267" r:id="rId5"/>
    <p:sldId id="268" r:id="rId6"/>
    <p:sldId id="269" r:id="rId7"/>
    <p:sldId id="271" r:id="rId8"/>
    <p:sldId id="272" r:id="rId9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94660"/>
  </p:normalViewPr>
  <p:slideViewPr>
    <p:cSldViewPr>
      <p:cViewPr varScale="1">
        <p:scale>
          <a:sx n="106" d="100"/>
          <a:sy n="106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E7D018D-748F-47BF-843A-40349A141CAC}" type="datetimeFigureOut">
              <a:rPr lang="en-US" smtClean="0"/>
              <a:pPr/>
              <a:t>5/25/13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04AC5213-BACC-41AB-9B61-B40CF6C529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32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3E9B8FB-2ABD-42C9-A6DA-A6789EAF441D}" type="datetimeFigureOut">
              <a:rPr lang="en-US" smtClean="0"/>
              <a:pPr/>
              <a:t>5/25/13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E2A7042-DEED-4AA1-9E89-4A16B25725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06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>
              <a:buFontTx/>
              <a:buNone/>
              <a:defRPr lang="en-US" sz="4800" baseline="0" dirty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date or details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>
              <a:buFontTx/>
              <a:buNone/>
              <a:defRPr sz="2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Portrait with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andscape with 3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fi-FI" sz="2400" i="0" smtClean="0"/>
              <a:t>Lisää kuva napsauttamalla kuvaketta</a:t>
            </a:r>
            <a:endParaRPr lang="en-US" sz="2400" i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fi-FI" sz="2400" i="0" smtClean="0"/>
              <a:t>Lisää kuva napsauttamalla kuvaketta</a:t>
            </a:r>
            <a:endParaRPr lang="en-US" sz="2400" i="0" dirty="0"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fi-FI" sz="2400" i="0" smtClean="0"/>
              <a:t>Lisää kuva napsauttamalla kuvaketta</a:t>
            </a:r>
            <a:endParaRPr lang="en-US" sz="2400" i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>
              <a:buFontTx/>
              <a:buNone/>
              <a:defRPr sz="2400" i="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5/25/13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5/25/13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DEB9-C100-4C95-9E14-7EFC2D34279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5/25/13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4B1A-6A93-4830-AC2F-E4265128290C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4068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DEB9-C100-4C95-9E14-7EFC2D34279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5/25/13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4B1A-6A93-4830-AC2F-E4265128290C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6991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DEB9-C100-4C95-9E14-7EFC2D34279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5/25/13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4B1A-6A93-4830-AC2F-E4265128290C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413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DEB9-C100-4C95-9E14-7EFC2D34279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5/25/13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4B1A-6A93-4830-AC2F-E4265128290C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1670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DEB9-C100-4C95-9E14-7EFC2D34279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5/25/13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4B1A-6A93-4830-AC2F-E4265128290C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3263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DEB9-C100-4C95-9E14-7EFC2D34279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5/25/13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4B1A-6A93-4830-AC2F-E4265128290C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950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DEB9-C100-4C95-9E14-7EFC2D34279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5/25/13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4B1A-6A93-4830-AC2F-E4265128290C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9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DEB9-C100-4C95-9E14-7EFC2D34279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5/25/13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4B1A-6A93-4830-AC2F-E4265128290C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2991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DEB9-C100-4C95-9E14-7EFC2D34279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5/25/13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4B1A-6A93-4830-AC2F-E4265128290C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5166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DEB9-C100-4C95-9E14-7EFC2D34279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5/25/13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4B1A-6A93-4830-AC2F-E4265128290C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302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DEB9-C100-4C95-9E14-7EFC2D34279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5/25/13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4B1A-6A93-4830-AC2F-E4265128290C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65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 to add full page picture</a:t>
            </a:r>
            <a:endParaRPr lang="en-US" i="0" baseline="0" dirty="0" smtClean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>
              <a:buFontTx/>
              <a:buNone/>
              <a:defRPr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>
              <a:buFontTx/>
              <a:buNone/>
              <a:defRPr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fi-FI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5/25/13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5DEB9-C100-4C95-9E14-7EFC2D34279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5/25/13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64B1A-6A93-4830-AC2F-E4265128290C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49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l="6255" r="6255"/>
          <a:stretch>
            <a:fillRect/>
          </a:stretch>
        </p:blipFill>
        <p:spPr>
          <a:xfrm>
            <a:off x="208274" y="171939"/>
            <a:ext cx="6858000" cy="5239512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86860" y="5475912"/>
            <a:ext cx="8672946" cy="1238250"/>
          </a:xfrm>
        </p:spPr>
        <p:txBody>
          <a:bodyPr/>
          <a:lstStyle/>
          <a:p>
            <a:r>
              <a:rPr lang="en-US" dirty="0" err="1" smtClean="0"/>
              <a:t>Uutta</a:t>
            </a:r>
            <a:r>
              <a:rPr lang="en-US" dirty="0" smtClean="0"/>
              <a:t> Suvi-</a:t>
            </a:r>
            <a:r>
              <a:rPr lang="en-US" dirty="0" err="1" smtClean="0"/>
              <a:t>työryhmältä</a:t>
            </a:r>
            <a:endParaRPr lang="en-US" dirty="0"/>
          </a:p>
        </p:txBody>
      </p:sp>
      <p:sp>
        <p:nvSpPr>
          <p:cNvPr id="2" name="Tekstiruutu 1"/>
          <p:cNvSpPr txBox="1"/>
          <p:nvPr/>
        </p:nvSpPr>
        <p:spPr>
          <a:xfrm>
            <a:off x="7066274" y="6095037"/>
            <a:ext cx="1893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Tarja Ahopelto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Suvi-työryhmän pj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3" name="Tekstiruutu 2"/>
          <p:cNvSpPr txBox="1"/>
          <p:nvPr/>
        </p:nvSpPr>
        <p:spPr>
          <a:xfrm rot="16200000">
            <a:off x="6115526" y="252425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Proflangin</a:t>
            </a:r>
            <a:r>
              <a:rPr lang="fi-FI" dirty="0" smtClean="0"/>
              <a:t> kevätpäivät Rovaniemellä 23. – 24.5.2013</a:t>
            </a:r>
            <a:endParaRPr lang="fi-FI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Ryhmä 59"/>
          <p:cNvGrpSpPr/>
          <p:nvPr/>
        </p:nvGrpSpPr>
        <p:grpSpPr>
          <a:xfrm>
            <a:off x="47454" y="260648"/>
            <a:ext cx="9073008" cy="6524733"/>
            <a:chOff x="35496" y="430886"/>
            <a:chExt cx="9073008" cy="6354495"/>
          </a:xfrm>
        </p:grpSpPr>
        <p:grpSp>
          <p:nvGrpSpPr>
            <p:cNvPr id="61" name="Ryhmä 60"/>
            <p:cNvGrpSpPr/>
            <p:nvPr/>
          </p:nvGrpSpPr>
          <p:grpSpPr>
            <a:xfrm>
              <a:off x="2555776" y="1412776"/>
              <a:ext cx="4032448" cy="4248472"/>
              <a:chOff x="2411760" y="692696"/>
              <a:chExt cx="4032448" cy="4248472"/>
            </a:xfrm>
          </p:grpSpPr>
          <p:sp>
            <p:nvSpPr>
              <p:cNvPr id="80" name="Pyöristetty suorakulmio 79"/>
              <p:cNvSpPr/>
              <p:nvPr/>
            </p:nvSpPr>
            <p:spPr>
              <a:xfrm>
                <a:off x="2411760" y="692696"/>
                <a:ext cx="4032448" cy="4248472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Pyöristetty suorakulmio 80"/>
              <p:cNvSpPr/>
              <p:nvPr/>
            </p:nvSpPr>
            <p:spPr>
              <a:xfrm>
                <a:off x="2699792" y="1418526"/>
                <a:ext cx="3456384" cy="2590547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2" name="Pyöristetty suorakulmio 81"/>
              <p:cNvSpPr/>
              <p:nvPr/>
            </p:nvSpPr>
            <p:spPr>
              <a:xfrm>
                <a:off x="3059832" y="2060848"/>
                <a:ext cx="2664296" cy="136815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Tekstiruutu 82"/>
              <p:cNvSpPr txBox="1"/>
              <p:nvPr/>
            </p:nvSpPr>
            <p:spPr>
              <a:xfrm>
                <a:off x="2771800" y="2105561"/>
                <a:ext cx="302433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600" b="1" dirty="0" smtClean="0">
                    <a:solidFill>
                      <a:prstClr val="black"/>
                    </a:solidFill>
                  </a:rPr>
                  <a:t>Kielten ja viestinnän asiantuntijatiimi</a:t>
                </a:r>
                <a:endParaRPr lang="fi-FI" sz="1600" dirty="0">
                  <a:solidFill>
                    <a:prstClr val="black"/>
                  </a:solidFill>
                </a:endParaRPr>
              </a:p>
              <a:p>
                <a:pPr marL="742950" lvl="1" indent="-285750">
                  <a:buFont typeface="Arial" pitchFamily="34" charset="0"/>
                  <a:buChar char="•"/>
                </a:pPr>
                <a:r>
                  <a:rPr lang="fi-FI" sz="1600" dirty="0">
                    <a:solidFill>
                      <a:prstClr val="black"/>
                    </a:solidFill>
                  </a:rPr>
                  <a:t>8–9 </a:t>
                </a:r>
                <a:r>
                  <a:rPr lang="fi-FI" sz="1600" dirty="0" smtClean="0">
                    <a:solidFill>
                      <a:prstClr val="black"/>
                    </a:solidFill>
                  </a:rPr>
                  <a:t>valittua jäsentä</a:t>
                </a:r>
              </a:p>
              <a:p>
                <a:pPr marL="742950" lvl="1" indent="-285750">
                  <a:buFont typeface="Arial" pitchFamily="34" charset="0"/>
                  <a:buChar char="•"/>
                </a:pPr>
                <a:r>
                  <a:rPr lang="fi-FI" sz="1600" dirty="0" smtClean="0">
                    <a:solidFill>
                      <a:prstClr val="black"/>
                    </a:solidFill>
                  </a:rPr>
                  <a:t>Kokouksia  4/vuosi</a:t>
                </a:r>
                <a:endParaRPr lang="fi-FI" sz="16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Tekstiruutu 83"/>
              <p:cNvSpPr txBox="1"/>
              <p:nvPr/>
            </p:nvSpPr>
            <p:spPr>
              <a:xfrm>
                <a:off x="2879549" y="1466493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600" dirty="0" smtClean="0">
                    <a:solidFill>
                      <a:prstClr val="black"/>
                    </a:solidFill>
                  </a:rPr>
                  <a:t>Kielten ja viestinnän vastuuopettajat </a:t>
                </a:r>
                <a:endParaRPr lang="fi-FI" sz="16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Tekstiruutu 84"/>
              <p:cNvSpPr txBox="1"/>
              <p:nvPr/>
            </p:nvSpPr>
            <p:spPr>
              <a:xfrm>
                <a:off x="3059832" y="3429000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600" dirty="0" smtClean="0">
                    <a:solidFill>
                      <a:prstClr val="black"/>
                    </a:solidFill>
                  </a:rPr>
                  <a:t>Kokoontuminen  2 /vuosi</a:t>
                </a:r>
              </a:p>
              <a:p>
                <a:r>
                  <a:rPr lang="fi-FI" sz="1600" dirty="0" smtClean="0">
                    <a:solidFill>
                      <a:prstClr val="black"/>
                    </a:solidFill>
                  </a:rPr>
                  <a:t>Osallistujia 20</a:t>
                </a:r>
                <a:r>
                  <a:rPr lang="fi-FI" sz="1600" dirty="0">
                    <a:solidFill>
                      <a:prstClr val="black"/>
                    </a:solidFill>
                  </a:rPr>
                  <a:t>; 1–2/AMK</a:t>
                </a:r>
              </a:p>
            </p:txBody>
          </p:sp>
          <p:sp>
            <p:nvSpPr>
              <p:cNvPr id="86" name="Tekstiruutu 85"/>
              <p:cNvSpPr txBox="1"/>
              <p:nvPr/>
            </p:nvSpPr>
            <p:spPr>
              <a:xfrm>
                <a:off x="2627784" y="719788"/>
                <a:ext cx="3600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mtClean="0">
                    <a:solidFill>
                      <a:prstClr val="black"/>
                    </a:solidFill>
                  </a:rPr>
                  <a:t>AMK:jen</a:t>
                </a:r>
                <a:r>
                  <a:rPr lang="fi-FI" dirty="0" smtClean="0">
                    <a:solidFill>
                      <a:prstClr val="black"/>
                    </a:solidFill>
                  </a:rPr>
                  <a:t> kielten ja viestinnän opettajat (noin 1100)</a:t>
                </a:r>
                <a:endParaRPr lang="fi-FI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Tekstiruutu 86"/>
              <p:cNvSpPr txBox="1"/>
              <p:nvPr/>
            </p:nvSpPr>
            <p:spPr>
              <a:xfrm>
                <a:off x="2664701" y="4191960"/>
                <a:ext cx="3600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dirty="0" smtClean="0">
                    <a:solidFill>
                      <a:prstClr val="black"/>
                    </a:solidFill>
                  </a:rPr>
                  <a:t>Neuvottelupäivät joka toinen vuosi</a:t>
                </a:r>
              </a:p>
              <a:p>
                <a:r>
                  <a:rPr lang="fi-FI" dirty="0">
                    <a:solidFill>
                      <a:prstClr val="black"/>
                    </a:solidFill>
                  </a:rPr>
                  <a:t> </a:t>
                </a:r>
                <a:r>
                  <a:rPr lang="fi-FI" dirty="0" smtClean="0">
                    <a:solidFill>
                      <a:prstClr val="black"/>
                    </a:solidFill>
                  </a:rPr>
                  <a:t>             Osallistujia n. 200</a:t>
                </a:r>
                <a:endParaRPr lang="fi-FI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2" name="Ryhmä 61"/>
            <p:cNvGrpSpPr/>
            <p:nvPr/>
          </p:nvGrpSpPr>
          <p:grpSpPr>
            <a:xfrm>
              <a:off x="114400" y="810290"/>
              <a:ext cx="2520280" cy="2664297"/>
              <a:chOff x="114400" y="810290"/>
              <a:chExt cx="2520280" cy="2664297"/>
            </a:xfrm>
          </p:grpSpPr>
          <p:sp>
            <p:nvSpPr>
              <p:cNvPr id="75" name="Pyöristetty suorakulmio 74"/>
              <p:cNvSpPr/>
              <p:nvPr/>
            </p:nvSpPr>
            <p:spPr>
              <a:xfrm>
                <a:off x="114400" y="810290"/>
                <a:ext cx="2520280" cy="266429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Pyöristetty suorakulmio 75"/>
              <p:cNvSpPr/>
              <p:nvPr/>
            </p:nvSpPr>
            <p:spPr>
              <a:xfrm>
                <a:off x="287524" y="1412776"/>
                <a:ext cx="2016224" cy="1310605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Tekstiruutu 76"/>
              <p:cNvSpPr txBox="1"/>
              <p:nvPr/>
            </p:nvSpPr>
            <p:spPr>
              <a:xfrm>
                <a:off x="246327" y="863134"/>
                <a:ext cx="23042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400" dirty="0" smtClean="0">
                    <a:solidFill>
                      <a:prstClr val="black"/>
                    </a:solidFill>
                  </a:rPr>
                  <a:t>Suomen kielen ja viestinnän opettajat (noin 200) </a:t>
                </a:r>
                <a:endParaRPr lang="fi-FI" sz="1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Tekstiruutu 77"/>
              <p:cNvSpPr txBox="1"/>
              <p:nvPr/>
            </p:nvSpPr>
            <p:spPr>
              <a:xfrm>
                <a:off x="287524" y="2695215"/>
                <a:ext cx="2088232" cy="509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400" dirty="0" smtClean="0">
                    <a:solidFill>
                      <a:prstClr val="black"/>
                    </a:solidFill>
                  </a:rPr>
                  <a:t>Kokoontuminen 1/vuosi</a:t>
                </a:r>
              </a:p>
              <a:p>
                <a:r>
                  <a:rPr lang="fi-FI" sz="1400" dirty="0" smtClean="0">
                    <a:solidFill>
                      <a:prstClr val="black"/>
                    </a:solidFill>
                  </a:rPr>
                  <a:t>Osallistujia 40–60</a:t>
                </a:r>
                <a:endParaRPr lang="fi-FI" sz="1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Tekstiruutu 78"/>
              <p:cNvSpPr txBox="1"/>
              <p:nvPr/>
            </p:nvSpPr>
            <p:spPr>
              <a:xfrm>
                <a:off x="489911" y="1516565"/>
                <a:ext cx="1764196" cy="10491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600" b="1" dirty="0" smtClean="0">
                    <a:solidFill>
                      <a:prstClr val="black"/>
                    </a:solidFill>
                  </a:rPr>
                  <a:t>Suvi</a:t>
                </a:r>
                <a:r>
                  <a:rPr lang="fi-FI" sz="1600" dirty="0" smtClean="0">
                    <a:solidFill>
                      <a:prstClr val="black"/>
                    </a:solidFill>
                  </a:rPr>
                  <a:t>-työryhmä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fi-FI" sz="1600" dirty="0" smtClean="0">
                    <a:solidFill>
                      <a:prstClr val="black"/>
                    </a:solidFill>
                  </a:rPr>
                  <a:t>noin 10 jäsentä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fi-FI" sz="1600" dirty="0">
                    <a:solidFill>
                      <a:prstClr val="black"/>
                    </a:solidFill>
                  </a:rPr>
                  <a:t>Kokouksia</a:t>
                </a:r>
              </a:p>
              <a:p>
                <a:r>
                  <a:rPr lang="fi-FI" sz="1600" dirty="0">
                    <a:solidFill>
                      <a:prstClr val="black"/>
                    </a:solidFill>
                  </a:rPr>
                  <a:t>      </a:t>
                </a:r>
                <a:r>
                  <a:rPr lang="fi-FI" sz="1600" dirty="0" smtClean="0">
                    <a:solidFill>
                      <a:prstClr val="black"/>
                    </a:solidFill>
                  </a:rPr>
                  <a:t>3–4/vuosi</a:t>
                </a:r>
                <a:endParaRPr lang="fi-FI" sz="16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3" name="Ryhmä 62"/>
            <p:cNvGrpSpPr/>
            <p:nvPr/>
          </p:nvGrpSpPr>
          <p:grpSpPr>
            <a:xfrm>
              <a:off x="35496" y="4121084"/>
              <a:ext cx="2520280" cy="2664297"/>
              <a:chOff x="35496" y="3933056"/>
              <a:chExt cx="2520280" cy="2664297"/>
            </a:xfrm>
          </p:grpSpPr>
          <p:sp>
            <p:nvSpPr>
              <p:cNvPr id="73" name="Pyöristetty suorakulmio 72"/>
              <p:cNvSpPr/>
              <p:nvPr/>
            </p:nvSpPr>
            <p:spPr>
              <a:xfrm>
                <a:off x="35496" y="3933056"/>
                <a:ext cx="2520280" cy="2664297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Tekstiruutu 73"/>
              <p:cNvSpPr txBox="1"/>
              <p:nvPr/>
            </p:nvSpPr>
            <p:spPr>
              <a:xfrm>
                <a:off x="395536" y="4631678"/>
                <a:ext cx="1872208" cy="809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600" b="1" dirty="0" smtClean="0">
                    <a:solidFill>
                      <a:prstClr val="black"/>
                    </a:solidFill>
                  </a:rPr>
                  <a:t>Maailman kielet</a:t>
                </a:r>
              </a:p>
              <a:p>
                <a:r>
                  <a:rPr lang="fi-FI" sz="1600" dirty="0" smtClean="0">
                    <a:solidFill>
                      <a:prstClr val="black"/>
                    </a:solidFill>
                  </a:rPr>
                  <a:t>Yhteistyöverkostoa rakennetaan </a:t>
                </a:r>
                <a:endParaRPr lang="fi-FI" sz="16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1" name="Pyöristetty suorakulmio 70"/>
            <p:cNvSpPr/>
            <p:nvPr/>
          </p:nvSpPr>
          <p:spPr>
            <a:xfrm>
              <a:off x="6588224" y="4077071"/>
              <a:ext cx="2520280" cy="2664297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>
                <a:solidFill>
                  <a:prstClr val="white"/>
                </a:solidFill>
              </a:endParaRPr>
            </a:p>
          </p:txBody>
        </p:sp>
        <p:grpSp>
          <p:nvGrpSpPr>
            <p:cNvPr id="65" name="Ryhmä 64"/>
            <p:cNvGrpSpPr/>
            <p:nvPr/>
          </p:nvGrpSpPr>
          <p:grpSpPr>
            <a:xfrm>
              <a:off x="6588224" y="430886"/>
              <a:ext cx="2520280" cy="2664297"/>
              <a:chOff x="6588224" y="430886"/>
              <a:chExt cx="2520280" cy="2664297"/>
            </a:xfrm>
          </p:grpSpPr>
          <p:sp>
            <p:nvSpPr>
              <p:cNvPr id="66" name="Pyöristetty suorakulmio 65"/>
              <p:cNvSpPr/>
              <p:nvPr/>
            </p:nvSpPr>
            <p:spPr>
              <a:xfrm>
                <a:off x="6588224" y="430886"/>
                <a:ext cx="2520280" cy="2664297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Tekstiruutu 66"/>
              <p:cNvSpPr txBox="1"/>
              <p:nvPr/>
            </p:nvSpPr>
            <p:spPr>
              <a:xfrm>
                <a:off x="6930262" y="525124"/>
                <a:ext cx="1836204" cy="509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400" dirty="0" smtClean="0">
                    <a:solidFill>
                      <a:prstClr val="black"/>
                    </a:solidFill>
                  </a:rPr>
                  <a:t>Ruotsin opettajat  (120)</a:t>
                </a:r>
              </a:p>
            </p:txBody>
          </p:sp>
          <p:sp>
            <p:nvSpPr>
              <p:cNvPr id="68" name="Tekstiruutu 67"/>
              <p:cNvSpPr txBox="1"/>
              <p:nvPr/>
            </p:nvSpPr>
            <p:spPr>
              <a:xfrm>
                <a:off x="6804248" y="2356662"/>
                <a:ext cx="2160240" cy="509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400" dirty="0" smtClean="0">
                    <a:solidFill>
                      <a:prstClr val="black"/>
                    </a:solidFill>
                  </a:rPr>
                  <a:t>Kokoontuminen 1/vuosi </a:t>
                </a:r>
              </a:p>
              <a:p>
                <a:r>
                  <a:rPr lang="fi-FI" sz="1400" dirty="0">
                    <a:solidFill>
                      <a:prstClr val="black"/>
                    </a:solidFill>
                  </a:rPr>
                  <a:t>Osallistujia 50–80</a:t>
                </a:r>
                <a:endParaRPr lang="fi-FI" sz="1400" dirty="0" smtClean="0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Pyöristetty suorakulmio 68"/>
              <p:cNvSpPr/>
              <p:nvPr/>
            </p:nvSpPr>
            <p:spPr>
              <a:xfrm>
                <a:off x="6804248" y="1130786"/>
                <a:ext cx="2160240" cy="1233646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Tekstiruutu 69"/>
              <p:cNvSpPr txBox="1"/>
              <p:nvPr/>
            </p:nvSpPr>
            <p:spPr>
              <a:xfrm>
                <a:off x="7092280" y="1124744"/>
                <a:ext cx="1872208" cy="1558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600" b="1" dirty="0" err="1" smtClean="0">
                    <a:solidFill>
                      <a:prstClr val="black"/>
                    </a:solidFill>
                  </a:rPr>
                  <a:t>Hoppet</a:t>
                </a:r>
                <a:endParaRPr lang="fi-FI" sz="1600" b="1" dirty="0" smtClean="0">
                  <a:solidFill>
                    <a:prstClr val="black"/>
                  </a:solidFill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fi-FI" sz="1600" dirty="0" smtClean="0">
                    <a:solidFill>
                      <a:prstClr val="black"/>
                    </a:solidFill>
                  </a:rPr>
                  <a:t>8 jäsentä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fi-FI" sz="1600" dirty="0" smtClean="0">
                    <a:solidFill>
                      <a:prstClr val="black"/>
                    </a:solidFill>
                  </a:rPr>
                  <a:t>Kokouksia</a:t>
                </a:r>
              </a:p>
              <a:p>
                <a:r>
                  <a:rPr lang="fi-FI" sz="1600" dirty="0">
                    <a:solidFill>
                      <a:prstClr val="black"/>
                    </a:solidFill>
                  </a:rPr>
                  <a:t> </a:t>
                </a:r>
                <a:r>
                  <a:rPr lang="fi-FI" sz="1600" dirty="0" smtClean="0">
                    <a:solidFill>
                      <a:prstClr val="black"/>
                    </a:solidFill>
                  </a:rPr>
                  <a:t>     4–5/vuosi</a:t>
                </a:r>
                <a:endParaRPr lang="fi-FI" sz="1600" dirty="0">
                  <a:solidFill>
                    <a:prstClr val="black"/>
                  </a:solidFill>
                </a:endParaRPr>
              </a:p>
              <a:p>
                <a:endParaRPr lang="fi-FI" sz="1600" dirty="0">
                  <a:solidFill>
                    <a:prstClr val="black"/>
                  </a:solidFill>
                </a:endParaRPr>
              </a:p>
              <a:p>
                <a:endParaRPr lang="fi-FI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89" name="Tekstiruutu 88"/>
          <p:cNvSpPr txBox="1"/>
          <p:nvPr/>
        </p:nvSpPr>
        <p:spPr>
          <a:xfrm>
            <a:off x="2267744" y="116632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i="1" dirty="0" smtClean="0">
                <a:solidFill>
                  <a:prstClr val="black"/>
                </a:solidFill>
              </a:rPr>
              <a:t>Ammattikorkeakoulujen kielten ja viestinnän opettajien verkosto</a:t>
            </a:r>
          </a:p>
          <a:p>
            <a:pPr algn="ctr"/>
            <a:r>
              <a:rPr lang="fi-FI" sz="1200" i="1" dirty="0" smtClean="0">
                <a:solidFill>
                  <a:prstClr val="black"/>
                </a:solidFill>
              </a:rPr>
              <a:t>(päivitetty 9.11.2012)</a:t>
            </a:r>
            <a:endParaRPr lang="fi-FI" sz="1200" i="1" dirty="0">
              <a:solidFill>
                <a:prstClr val="black"/>
              </a:solidFill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6885197" y="4365104"/>
            <a:ext cx="200728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dirty="0" smtClean="0">
                <a:solidFill>
                  <a:prstClr val="black"/>
                </a:solidFill>
              </a:rPr>
              <a:t>S2-opettajat, 44 jäsentä</a:t>
            </a:r>
          </a:p>
          <a:p>
            <a:endParaRPr lang="fi-FI" sz="1400" dirty="0">
              <a:solidFill>
                <a:prstClr val="black"/>
              </a:solidFill>
            </a:endParaRPr>
          </a:p>
          <a:p>
            <a:endParaRPr lang="fi-FI" sz="1400" dirty="0" smtClean="0">
              <a:solidFill>
                <a:prstClr val="black"/>
              </a:solidFill>
            </a:endParaRPr>
          </a:p>
          <a:p>
            <a:endParaRPr lang="fi-FI" sz="1400" dirty="0">
              <a:solidFill>
                <a:prstClr val="black"/>
              </a:solidFill>
            </a:endParaRPr>
          </a:p>
          <a:p>
            <a:endParaRPr lang="fi-FI" sz="1400" dirty="0">
              <a:solidFill>
                <a:prstClr val="black"/>
              </a:solidFill>
            </a:endParaRPr>
          </a:p>
          <a:p>
            <a:endParaRPr lang="fi-FI" sz="1400" dirty="0">
              <a:solidFill>
                <a:prstClr val="black"/>
              </a:solidFill>
            </a:endParaRPr>
          </a:p>
          <a:p>
            <a:endParaRPr lang="fi-FI" sz="1400" dirty="0" smtClean="0">
              <a:solidFill>
                <a:prstClr val="black"/>
              </a:solidFill>
            </a:endParaRPr>
          </a:p>
          <a:p>
            <a:r>
              <a:rPr lang="fi-FI" sz="1400" dirty="0" smtClean="0">
                <a:solidFill>
                  <a:prstClr val="black"/>
                </a:solidFill>
              </a:rPr>
              <a:t>Kokoontumisia </a:t>
            </a:r>
            <a:r>
              <a:rPr lang="fi-FI" sz="1400" dirty="0">
                <a:solidFill>
                  <a:prstClr val="black"/>
                </a:solidFill>
              </a:rPr>
              <a:t>1-2 / vuosi</a:t>
            </a:r>
          </a:p>
        </p:txBody>
      </p:sp>
      <p:sp>
        <p:nvSpPr>
          <p:cNvPr id="32" name="Pyöristetty suorakulmio 31"/>
          <p:cNvSpPr/>
          <p:nvPr/>
        </p:nvSpPr>
        <p:spPr>
          <a:xfrm>
            <a:off x="6915157" y="4725144"/>
            <a:ext cx="1905315" cy="1093007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7104238" y="5013176"/>
            <a:ext cx="1572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prstClr val="black"/>
                </a:solidFill>
              </a:rPr>
              <a:t>Verkoston vetäjä</a:t>
            </a:r>
          </a:p>
          <a:p>
            <a:r>
              <a:rPr lang="fi-FI" sz="1600" dirty="0" smtClean="0">
                <a:solidFill>
                  <a:prstClr val="black"/>
                </a:solidFill>
              </a:rPr>
              <a:t>(vaihtuva)</a:t>
            </a:r>
            <a:endParaRPr lang="fi-FI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19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5"/>
          <p:cNvSpPr txBox="1"/>
          <p:nvPr/>
        </p:nvSpPr>
        <p:spPr>
          <a:xfrm>
            <a:off x="539552" y="1003094"/>
            <a:ext cx="712879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2800" dirty="0" smtClean="0">
                <a:solidFill>
                  <a:schemeClr val="bg1"/>
                </a:solidFill>
              </a:rPr>
              <a:t>Suvi-työryhmän tehtävät</a:t>
            </a:r>
            <a:endParaRPr lang="fi-FI" sz="2800" dirty="0">
              <a:solidFill>
                <a:schemeClr val="bg1"/>
              </a:solidFill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1043608" y="2132856"/>
            <a:ext cx="6048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fi-FI" sz="2800" dirty="0" smtClean="0"/>
              <a:t>kehittää </a:t>
            </a:r>
            <a:r>
              <a:rPr lang="fi-FI" sz="2800" dirty="0"/>
              <a:t>suomen kielen ja viestinnän opetusta ammattikorkeakouluissa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fi-FI" sz="2800" dirty="0"/>
              <a:t>organisoida ammattikorkeakoulujen suomen kielen ja viestinnän opettajien yhteistyötä ja tarjota kollegiaalista tukea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fi-FI" sz="2800" dirty="0"/>
              <a:t>tukea suvi-opettajien ammatillista </a:t>
            </a:r>
            <a:r>
              <a:rPr lang="fi-FI" sz="2800" dirty="0" smtClean="0"/>
              <a:t>kehittymistä </a:t>
            </a:r>
            <a:endParaRPr lang="fi-FI" sz="2800" dirty="0"/>
          </a:p>
          <a:p>
            <a:endParaRPr lang="fi-FI" sz="2800" dirty="0"/>
          </a:p>
        </p:txBody>
      </p:sp>
      <p:pic>
        <p:nvPicPr>
          <p:cNvPr id="8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6255" r="6255"/>
          <a:stretch>
            <a:fillRect/>
          </a:stretch>
        </p:blipFill>
        <p:spPr>
          <a:xfrm>
            <a:off x="5824898" y="44624"/>
            <a:ext cx="1915454" cy="1463407"/>
          </a:xfrm>
        </p:spPr>
      </p:pic>
    </p:spTree>
    <p:extLst>
      <p:ext uri="{BB962C8B-B14F-4D97-AF65-F5344CB8AC3E}">
        <p14:creationId xmlns:p14="http://schemas.microsoft.com/office/powerpoint/2010/main" val="406108477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kstiruutu 53"/>
          <p:cNvSpPr txBox="1"/>
          <p:nvPr/>
        </p:nvSpPr>
        <p:spPr>
          <a:xfrm>
            <a:off x="539552" y="476672"/>
            <a:ext cx="712879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2800" dirty="0" smtClean="0">
                <a:solidFill>
                  <a:schemeClr val="bg1"/>
                </a:solidFill>
              </a:rPr>
              <a:t>Suvi-työryhmän toiminnan teemat 2013 - 2014</a:t>
            </a:r>
            <a:endParaRPr lang="fi-FI" sz="2800" dirty="0">
              <a:solidFill>
                <a:schemeClr val="bg1"/>
              </a:solidFill>
            </a:endParaRPr>
          </a:p>
        </p:txBody>
      </p:sp>
      <p:sp>
        <p:nvSpPr>
          <p:cNvPr id="55" name="Tekstiruutu 54"/>
          <p:cNvSpPr txBox="1"/>
          <p:nvPr/>
        </p:nvSpPr>
        <p:spPr>
          <a:xfrm>
            <a:off x="1115616" y="1124744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fi-FI" sz="2800" dirty="0" smtClean="0"/>
              <a:t>Integrointi</a:t>
            </a:r>
          </a:p>
          <a:p>
            <a:pPr marL="342900" indent="-342900">
              <a:buAutoNum type="arabicParenR"/>
            </a:pPr>
            <a:r>
              <a:rPr lang="fi-FI" sz="2800" dirty="0" smtClean="0"/>
              <a:t>Viestintä </a:t>
            </a:r>
            <a:r>
              <a:rPr lang="fi-FI" sz="2800" dirty="0" err="1" smtClean="0"/>
              <a:t>YAMK-opinnoissa</a:t>
            </a:r>
            <a:endParaRPr lang="fi-FI" sz="2800" dirty="0"/>
          </a:p>
        </p:txBody>
      </p:sp>
      <p:sp>
        <p:nvSpPr>
          <p:cNvPr id="56" name="Tekstiruutu 55"/>
          <p:cNvSpPr txBox="1"/>
          <p:nvPr/>
        </p:nvSpPr>
        <p:spPr>
          <a:xfrm>
            <a:off x="568859" y="2348880"/>
            <a:ext cx="712879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2800" dirty="0" smtClean="0">
                <a:solidFill>
                  <a:schemeClr val="bg1"/>
                </a:solidFill>
              </a:rPr>
              <a:t>Suvi-työryhmän toiminnan keinot</a:t>
            </a:r>
            <a:endParaRPr lang="fi-FI" sz="2800" dirty="0">
              <a:solidFill>
                <a:schemeClr val="bg1"/>
              </a:solidFill>
            </a:endParaRPr>
          </a:p>
        </p:txBody>
      </p:sp>
      <p:sp>
        <p:nvSpPr>
          <p:cNvPr id="57" name="Tekstiruutu 56"/>
          <p:cNvSpPr txBox="1"/>
          <p:nvPr/>
        </p:nvSpPr>
        <p:spPr>
          <a:xfrm>
            <a:off x="1115616" y="3140968"/>
            <a:ext cx="65527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fi-FI" sz="2800" dirty="0" smtClean="0"/>
              <a:t>Erilaiset selvitykset ja kartoitukset, hyvät käytänteet -&gt; tiedon levittäminen</a:t>
            </a:r>
          </a:p>
          <a:p>
            <a:pPr marL="342900" indent="-342900">
              <a:buAutoNum type="arabicParenR"/>
            </a:pPr>
            <a:r>
              <a:rPr lang="fi-FI" sz="2800" dirty="0" smtClean="0"/>
              <a:t>Verkostotapaamiset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fi-FI" sz="2800" dirty="0"/>
              <a:t>Soluttaudutaan toisten järjestämiin.</a:t>
            </a:r>
            <a:endParaRPr lang="fi-FI" sz="2800" dirty="0" smtClean="0"/>
          </a:p>
          <a:p>
            <a:pPr marL="342900" indent="-342900">
              <a:buAutoNum type="arabicParenR"/>
            </a:pPr>
            <a:r>
              <a:rPr lang="fi-FI" sz="2800" dirty="0" err="1" smtClean="0"/>
              <a:t>Suvi-blogi</a:t>
            </a:r>
            <a:endParaRPr lang="fi-FI" sz="2800" dirty="0" smtClean="0"/>
          </a:p>
          <a:p>
            <a:pPr marL="914400" lvl="1" indent="-457200">
              <a:buFont typeface="Wingdings" pitchFamily="2" charset="2"/>
              <a:buChar char="§"/>
            </a:pPr>
            <a:r>
              <a:rPr lang="fi-FI" sz="2800" dirty="0" smtClean="0"/>
              <a:t>Keskitetään tiedottaminen tänne.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fi-FI" sz="2800" dirty="0"/>
              <a:t>http://suviverkosto.wordpress.com/</a:t>
            </a:r>
          </a:p>
        </p:txBody>
      </p:sp>
      <p:pic>
        <p:nvPicPr>
          <p:cNvPr id="58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6255" r="6255"/>
          <a:stretch>
            <a:fillRect/>
          </a:stretch>
        </p:blipFill>
        <p:spPr>
          <a:xfrm>
            <a:off x="6084168" y="1412776"/>
            <a:ext cx="1915454" cy="1463407"/>
          </a:xfrm>
        </p:spPr>
      </p:pic>
    </p:spTree>
    <p:extLst>
      <p:ext uri="{BB962C8B-B14F-4D97-AF65-F5344CB8AC3E}">
        <p14:creationId xmlns:p14="http://schemas.microsoft.com/office/powerpoint/2010/main" val="23222642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/>
          <p:nvPr/>
        </p:nvSpPr>
        <p:spPr>
          <a:xfrm>
            <a:off x="568859" y="260648"/>
            <a:ext cx="712879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2800" dirty="0" smtClean="0">
                <a:solidFill>
                  <a:schemeClr val="bg1"/>
                </a:solidFill>
              </a:rPr>
              <a:t>Viestintä </a:t>
            </a:r>
            <a:r>
              <a:rPr lang="fi-FI" sz="2800" dirty="0" err="1" smtClean="0">
                <a:solidFill>
                  <a:schemeClr val="bg1"/>
                </a:solidFill>
              </a:rPr>
              <a:t>YAMK-opinnoissa</a:t>
            </a:r>
            <a:endParaRPr lang="fi-FI" sz="2800" dirty="0">
              <a:solidFill>
                <a:schemeClr val="bg1"/>
              </a:solidFill>
            </a:endParaRPr>
          </a:p>
        </p:txBody>
      </p:sp>
      <p:pic>
        <p:nvPicPr>
          <p:cNvPr id="2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6255" r="6255"/>
          <a:stretch>
            <a:fillRect/>
          </a:stretch>
        </p:blipFill>
        <p:spPr>
          <a:xfrm>
            <a:off x="6228184" y="260648"/>
            <a:ext cx="1915454" cy="1463407"/>
          </a:xfrm>
        </p:spPr>
      </p:pic>
      <p:sp>
        <p:nvSpPr>
          <p:cNvPr id="4" name="Tekstiruutu 3"/>
          <p:cNvSpPr txBox="1"/>
          <p:nvPr/>
        </p:nvSpPr>
        <p:spPr>
          <a:xfrm>
            <a:off x="539552" y="908720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Kysely </a:t>
            </a:r>
            <a:r>
              <a:rPr lang="fi-FI" dirty="0" err="1" smtClean="0"/>
              <a:t>AMK:jen</a:t>
            </a:r>
            <a:r>
              <a:rPr lang="fi-FI" dirty="0" smtClean="0"/>
              <a:t> kielten ja viestinnän opettajien neuvottelupäivillä 2010 Seinäjoella</a:t>
            </a:r>
            <a:endParaRPr lang="fi-FI" dirty="0"/>
          </a:p>
        </p:txBody>
      </p:sp>
      <p:graphicFrame>
        <p:nvGraphicFramePr>
          <p:cNvPr id="8" name="Taulukk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190595"/>
              </p:ext>
            </p:extLst>
          </p:nvPr>
        </p:nvGraphicFramePr>
        <p:xfrm>
          <a:off x="568859" y="1916832"/>
          <a:ext cx="6096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1213"/>
                <a:gridCol w="1444787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Miten viestinnän</a:t>
                      </a:r>
                      <a:r>
                        <a:rPr lang="fi-FI" baseline="0" dirty="0" smtClean="0"/>
                        <a:t> opettaja mukana </a:t>
                      </a:r>
                      <a:r>
                        <a:rPr lang="fi-FI" baseline="0" dirty="0" err="1" smtClean="0"/>
                        <a:t>YAMK:ssa</a:t>
                      </a:r>
                      <a:r>
                        <a:rPr lang="fi-FI" baseline="0" dirty="0" smtClean="0"/>
                        <a:t>?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18</a:t>
                      </a:r>
                      <a:r>
                        <a:rPr lang="fi-FI" baseline="0" dirty="0" smtClean="0"/>
                        <a:t> AMK,</a:t>
                      </a:r>
                    </a:p>
                    <a:p>
                      <a:r>
                        <a:rPr lang="fi-FI" baseline="0" dirty="0" smtClean="0"/>
                        <a:t>41 vastaajaa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Ei mitenkään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9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Ohjaa</a:t>
                      </a:r>
                      <a:r>
                        <a:rPr lang="fi-FI" baseline="0" dirty="0" smtClean="0"/>
                        <a:t> opinnäytetöitä kuten alemmassakin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7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Lukee kypsyysnäytteet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6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Muutama</a:t>
                      </a:r>
                      <a:r>
                        <a:rPr lang="fi-FI" baseline="0" dirty="0" smtClean="0"/>
                        <a:t> tunti luentoa opinnäytetöihin liittyen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Ohjaa opinnäytetöitä ongelmatapauksissa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Osallistuu seminaareihin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Ei</a:t>
                      </a:r>
                      <a:r>
                        <a:rPr lang="fi-FI" baseline="0" dirty="0" smtClean="0"/>
                        <a:t> vastannut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9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kstiruutu 8"/>
          <p:cNvSpPr txBox="1"/>
          <p:nvPr/>
        </p:nvSpPr>
        <p:spPr>
          <a:xfrm>
            <a:off x="600018" y="5445224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Yksittäisiä mainintoja kirjoittamisen tukipäivästä, yksilöohjauksesta palaverissa tai sähköpostilla, ohjauskeskustelusta, </a:t>
            </a:r>
            <a:r>
              <a:rPr lang="fi-FI" dirty="0" err="1" smtClean="0"/>
              <a:t>mentoroinnista</a:t>
            </a:r>
            <a:r>
              <a:rPr lang="fi-FI" dirty="0" smtClean="0"/>
              <a:t>. Joillain ammattikorkeakouluilla (esim. Lahdessa) on myös opintojaksoja.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540145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/>
          <p:nvPr/>
        </p:nvSpPr>
        <p:spPr>
          <a:xfrm>
            <a:off x="568859" y="260648"/>
            <a:ext cx="712879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2800" dirty="0" smtClean="0">
                <a:solidFill>
                  <a:schemeClr val="bg1"/>
                </a:solidFill>
              </a:rPr>
              <a:t>Viestintä </a:t>
            </a:r>
            <a:r>
              <a:rPr lang="fi-FI" sz="2800" dirty="0" err="1" smtClean="0">
                <a:solidFill>
                  <a:schemeClr val="bg1"/>
                </a:solidFill>
              </a:rPr>
              <a:t>YAMK-opinnoissa</a:t>
            </a:r>
            <a:endParaRPr lang="fi-FI" sz="2800" dirty="0">
              <a:solidFill>
                <a:schemeClr val="bg1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539552" y="908720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Kysely Suvi-työryhmän aktiivijäsenille 2/2013</a:t>
            </a:r>
          </a:p>
          <a:p>
            <a:r>
              <a:rPr lang="fi-FI" dirty="0" smtClean="0"/>
              <a:t>Vastauksia saatiin 8/10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140845"/>
              </p:ext>
            </p:extLst>
          </p:nvPr>
        </p:nvGraphicFramePr>
        <p:xfrm>
          <a:off x="611560" y="1678776"/>
          <a:ext cx="6096000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  <a:gridCol w="1487488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Miten viestintää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YAMK-opinnoissa</a:t>
                      </a:r>
                      <a:r>
                        <a:rPr lang="fi-FI" baseline="0" dirty="0" smtClean="0"/>
                        <a:t>?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Monessako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amk:ssa</a:t>
                      </a:r>
                      <a:r>
                        <a:rPr lang="fi-FI" baseline="0" dirty="0" smtClean="0"/>
                        <a:t>?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Ei mitään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aseline="0" dirty="0" smtClean="0"/>
                        <a:t>Opinnäytetöiden ohjaus (yksilöohjaus, ryhmäohjaus, työpajaohjaus, klinikkaohjaus)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6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Kypsyysnäytteen/mediatiedotteen</a:t>
                      </a:r>
                      <a:r>
                        <a:rPr lang="fi-FI" baseline="0" dirty="0" smtClean="0"/>
                        <a:t> kieliasu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Muutama tunti kirjoittamiseen liittyvää opetusta, tietoiskuja, tutkimusviestintää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6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Kirjoittamiseen liittyvää opetusta, tuottaa opintopisteitä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Itsenäisiä</a:t>
                      </a:r>
                      <a:r>
                        <a:rPr lang="fi-FI" baseline="0" dirty="0" smtClean="0"/>
                        <a:t> opintojaksoja, pakollisia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 (+1?)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Itsenäisiä opintojaksoja, vapaaehtoisia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Integroituja opintopisteitä</a:t>
                      </a:r>
                      <a:r>
                        <a:rPr lang="fi-FI" baseline="0" dirty="0" smtClean="0"/>
                        <a:t> (muu kuin kirj.)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6255" r="6255"/>
          <a:stretch>
            <a:fillRect/>
          </a:stretch>
        </p:blipFill>
        <p:spPr>
          <a:xfrm>
            <a:off x="6688994" y="260648"/>
            <a:ext cx="1915454" cy="1463407"/>
          </a:xfrm>
        </p:spPr>
      </p:pic>
    </p:spTree>
    <p:extLst>
      <p:ext uri="{BB962C8B-B14F-4D97-AF65-F5344CB8AC3E}">
        <p14:creationId xmlns:p14="http://schemas.microsoft.com/office/powerpoint/2010/main" val="41889526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539552" y="260648"/>
            <a:ext cx="6192688" cy="1077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2800" dirty="0" smtClean="0">
                <a:solidFill>
                  <a:schemeClr val="bg1"/>
                </a:solidFill>
              </a:rPr>
              <a:t>Osku-hankkeessa 2012 – 2013 ideoitua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Opiskelijoiden viestintätaitoja tulisi kehittää erityisesti seuraavista näkökulmista: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 rot="10800000" flipH="1" flipV="1">
            <a:off x="539552" y="1264105"/>
            <a:ext cx="78488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b="1" dirty="0" smtClean="0"/>
              <a:t>1) Hankeviestintä</a:t>
            </a:r>
            <a:endParaRPr lang="fi-FI" b="1" dirty="0"/>
          </a:p>
          <a:p>
            <a:pPr lvl="0"/>
            <a:r>
              <a:rPr lang="fi-FI" dirty="0" smtClean="0"/>
              <a:t>	Opiskelija </a:t>
            </a:r>
            <a:r>
              <a:rPr lang="fi-FI" dirty="0"/>
              <a:t>ymmärtää viestinnän tarpeet hankkeissa ja osaa valita ja </a:t>
            </a:r>
            <a:r>
              <a:rPr lang="fi-FI" dirty="0" smtClean="0"/>
              <a:t>	toteuttaa </a:t>
            </a:r>
            <a:r>
              <a:rPr lang="fi-FI" dirty="0"/>
              <a:t>mitä, miksi, milloin, kenelle ja miten on hyvä viestiä ja mitä </a:t>
            </a:r>
            <a:r>
              <a:rPr lang="fi-FI" dirty="0" smtClean="0"/>
              <a:t>	siitä </a:t>
            </a:r>
            <a:r>
              <a:rPr lang="fi-FI" dirty="0"/>
              <a:t>seuraa.</a:t>
            </a:r>
          </a:p>
          <a:p>
            <a:pPr lvl="0"/>
            <a:r>
              <a:rPr lang="fi-FI" b="1" dirty="0" smtClean="0"/>
              <a:t>2) Verkostoviestintä</a:t>
            </a:r>
            <a:endParaRPr lang="fi-FI" b="1" dirty="0"/>
          </a:p>
          <a:p>
            <a:pPr lvl="0"/>
            <a:r>
              <a:rPr lang="fi-FI" dirty="0" smtClean="0"/>
              <a:t>	Opiskelija </a:t>
            </a:r>
            <a:r>
              <a:rPr lang="fi-FI" dirty="0"/>
              <a:t>osaa luoda, ylläpitää ja kehittää verkostoja ja hyödyntää niitä </a:t>
            </a:r>
            <a:r>
              <a:rPr lang="fi-FI" dirty="0" smtClean="0"/>
              <a:t>	asiantuntemuksensa </a:t>
            </a:r>
            <a:r>
              <a:rPr lang="fi-FI" dirty="0"/>
              <a:t>jakamisessa ja kehittämisessä. Opiskelija osaa </a:t>
            </a:r>
            <a:r>
              <a:rPr lang="fi-FI" dirty="0" smtClean="0"/>
              <a:t>	johtaa </a:t>
            </a:r>
            <a:r>
              <a:rPr lang="fi-FI" dirty="0"/>
              <a:t>verkostoja. Erityisesti tietoverkkoja tulee hyödyntää. Viestinnän </a:t>
            </a:r>
            <a:r>
              <a:rPr lang="fi-FI" dirty="0" smtClean="0"/>
              <a:t>	näkökulmasta </a:t>
            </a:r>
            <a:r>
              <a:rPr lang="fi-FI" dirty="0"/>
              <a:t>kyse on kielitietoisuudesta ja aidosta vuorovaikutuksesta.</a:t>
            </a:r>
          </a:p>
          <a:p>
            <a:pPr lvl="0"/>
            <a:r>
              <a:rPr lang="fi-FI" b="1" dirty="0" smtClean="0"/>
              <a:t>3) Tutkimusviestintä</a:t>
            </a:r>
            <a:endParaRPr lang="fi-FI" b="1" dirty="0"/>
          </a:p>
          <a:p>
            <a:pPr lvl="0"/>
            <a:r>
              <a:rPr lang="fi-FI" dirty="0" smtClean="0"/>
              <a:t>	Opiskelija </a:t>
            </a:r>
            <a:r>
              <a:rPr lang="fi-FI" dirty="0"/>
              <a:t>osaa kielentää ja käsitteellistää tutkimusongelmansa. </a:t>
            </a:r>
            <a:r>
              <a:rPr lang="fi-FI" dirty="0" smtClean="0"/>
              <a:t>	Opiskelija </a:t>
            </a:r>
            <a:r>
              <a:rPr lang="fi-FI" dirty="0"/>
              <a:t>osaa rakentaa tietoa yhdessä toisten kanssa esim. </a:t>
            </a:r>
            <a:r>
              <a:rPr lang="fi-FI" dirty="0" err="1" smtClean="0"/>
              <a:t>wiki-</a:t>
            </a:r>
            <a:r>
              <a:rPr lang="fi-FI" dirty="0" smtClean="0"/>
              <a:t>	alustalla</a:t>
            </a:r>
            <a:r>
              <a:rPr lang="fi-FI" dirty="0"/>
              <a:t>. Opiskelija osaa viestiä asiantuntemuksestaan erilaisille </a:t>
            </a:r>
            <a:r>
              <a:rPr lang="fi-FI" dirty="0" smtClean="0"/>
              <a:t>	yleisöille</a:t>
            </a:r>
            <a:r>
              <a:rPr lang="fi-FI" dirty="0"/>
              <a:t>.</a:t>
            </a:r>
          </a:p>
          <a:p>
            <a:r>
              <a:rPr lang="fi-FI" dirty="0"/>
              <a:t> </a:t>
            </a:r>
          </a:p>
          <a:p>
            <a:r>
              <a:rPr lang="fi-FI" dirty="0" smtClean="0"/>
              <a:t>Toteutustapa: </a:t>
            </a:r>
            <a:r>
              <a:rPr lang="fi-FI" dirty="0"/>
              <a:t>Sisältyy kehittämishankkeeseen. Suomen kielen ja viestinnän opettajan tietoiskut, ohjaus ja </a:t>
            </a:r>
            <a:r>
              <a:rPr lang="fi-FI" dirty="0" smtClean="0"/>
              <a:t>palaute</a:t>
            </a:r>
            <a:r>
              <a:rPr lang="fi-FI" dirty="0"/>
              <a:t>. Opinnäytetyöllä voisi olla ohjausryhmä, johon kuuluisivat esim. työpaikan ohjaaja, korkeakoulun ohjaaja ja suomen kielen ja viestinnän opettaja.</a:t>
            </a:r>
          </a:p>
          <a:p>
            <a:r>
              <a:rPr lang="fi-FI" dirty="0"/>
              <a:t> </a:t>
            </a:r>
          </a:p>
          <a:p>
            <a:r>
              <a:rPr lang="fi-FI" dirty="0"/>
              <a:t> </a:t>
            </a:r>
          </a:p>
        </p:txBody>
      </p:sp>
      <p:pic>
        <p:nvPicPr>
          <p:cNvPr id="6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6255" r="6255"/>
          <a:stretch>
            <a:fillRect/>
          </a:stretch>
        </p:blipFill>
        <p:spPr>
          <a:xfrm>
            <a:off x="6588224" y="93385"/>
            <a:ext cx="1915454" cy="1463407"/>
          </a:xfrm>
        </p:spPr>
      </p:pic>
    </p:spTree>
    <p:extLst>
      <p:ext uri="{BB962C8B-B14F-4D97-AF65-F5344CB8AC3E}">
        <p14:creationId xmlns:p14="http://schemas.microsoft.com/office/powerpoint/2010/main" val="331919674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temporary Photo 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406</Words>
  <Application>Microsoft Macintosh PowerPoint</Application>
  <PresentationFormat>On-screen Show (4:3)</PresentationFormat>
  <Paragraphs>109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Contemporary Photo Album</vt:lpstr>
      <vt:lpstr>Office-teema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2013-05-20T10:31:31Z</dcterms:created>
  <dcterms:modified xsi:type="dcterms:W3CDTF">2013-05-25T05:26:46Z</dcterms:modified>
</cp:coreProperties>
</file>