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5"/>
  </p:notesMasterIdLst>
  <p:sldIdLst>
    <p:sldId id="274" r:id="rId5"/>
    <p:sldId id="300" r:id="rId6"/>
    <p:sldId id="256" r:id="rId7"/>
    <p:sldId id="282" r:id="rId8"/>
    <p:sldId id="276" r:id="rId9"/>
    <p:sldId id="286" r:id="rId10"/>
    <p:sldId id="258" r:id="rId11"/>
    <p:sldId id="287" r:id="rId12"/>
    <p:sldId id="288" r:id="rId13"/>
    <p:sldId id="289" r:id="rId14"/>
    <p:sldId id="294" r:id="rId15"/>
    <p:sldId id="261" r:id="rId16"/>
    <p:sldId id="291" r:id="rId17"/>
    <p:sldId id="292" r:id="rId18"/>
    <p:sldId id="298" r:id="rId19"/>
    <p:sldId id="273" r:id="rId20"/>
    <p:sldId id="299" r:id="rId21"/>
    <p:sldId id="295" r:id="rId22"/>
    <p:sldId id="296" r:id="rId23"/>
    <p:sldId id="297" r:id="rId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88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ECE51-5CA4-43B6-9314-7A2B5981D28D}" type="datetimeFigureOut">
              <a:rPr lang="fi-FI" smtClean="0"/>
              <a:t>5/25/13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1560F-E143-4C87-9C00-B40ADD5C4A85}" type="slidenum">
              <a:rPr lang="fi-FI" smtClean="0"/>
              <a:t>‹#›</a:t>
            </a:fld>
            <a:endParaRPr lang="fi-FI"/>
          </a:p>
        </p:txBody>
      </p:sp>
    </p:spTree>
    <p:extLst>
      <p:ext uri="{BB962C8B-B14F-4D97-AF65-F5344CB8AC3E}">
        <p14:creationId xmlns:p14="http://schemas.microsoft.com/office/powerpoint/2010/main" val="147922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Ero aiempiin on samanaikainen riippuvuussuhteiden hyväksyminen, kaikenlaisten muutosten ja niiden vaikutusten hyväksyminen ja oman toiminnan vaikutusten ymmärtäminen suhteessa kokonaisuuteen ja toisten toimintaan. Yhteistoiminnallisessa yhteisössä luottamus perustuu uskomukseen, että muut yksilöt osallistuvat yhteisesti jaetun päämäärän saavuttamiseen. Yhteistoiminnallisessa yhteisössä toiminta perustuu yhteisön keskustelulle ja yhteisen tarkoituksen tai päämäärän luomiselle.</a:t>
            </a:r>
          </a:p>
          <a:p>
            <a:endParaRPr lang="fi-FI" dirty="0"/>
          </a:p>
        </p:txBody>
      </p:sp>
      <p:sp>
        <p:nvSpPr>
          <p:cNvPr id="4" name="Dian numeron paikkamerkki 3"/>
          <p:cNvSpPr>
            <a:spLocks noGrp="1"/>
          </p:cNvSpPr>
          <p:nvPr>
            <p:ph type="sldNum" sz="quarter" idx="10"/>
          </p:nvPr>
        </p:nvSpPr>
        <p:spPr/>
        <p:txBody>
          <a:bodyPr/>
          <a:lstStyle/>
          <a:p>
            <a:fld id="{0011560F-E143-4C87-9C00-B40ADD5C4A85}" type="slidenum">
              <a:rPr lang="fi-FI" smtClean="0">
                <a:solidFill>
                  <a:prstClr val="black"/>
                </a:solidFill>
              </a:rPr>
              <a:pPr/>
              <a:t>10</a:t>
            </a:fld>
            <a:endParaRPr lang="fi-FI">
              <a:solidFill>
                <a:prstClr val="black"/>
              </a:solidFill>
            </a:endParaRPr>
          </a:p>
        </p:txBody>
      </p:sp>
    </p:spTree>
    <p:extLst>
      <p:ext uri="{BB962C8B-B14F-4D97-AF65-F5344CB8AC3E}">
        <p14:creationId xmlns:p14="http://schemas.microsoft.com/office/powerpoint/2010/main" val="4268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011560F-E143-4C87-9C00-B40ADD5C4A85}" type="slidenum">
              <a:rPr lang="fi-FI" smtClean="0">
                <a:solidFill>
                  <a:prstClr val="black"/>
                </a:solidFill>
              </a:rPr>
              <a:pPr/>
              <a:t>13</a:t>
            </a:fld>
            <a:endParaRPr lang="fi-FI">
              <a:solidFill>
                <a:prstClr val="black"/>
              </a:solidFill>
            </a:endParaRPr>
          </a:p>
        </p:txBody>
      </p:sp>
    </p:spTree>
    <p:extLst>
      <p:ext uri="{BB962C8B-B14F-4D97-AF65-F5344CB8AC3E}">
        <p14:creationId xmlns:p14="http://schemas.microsoft.com/office/powerpoint/2010/main" val="281647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Cynefin</a:t>
            </a:r>
            <a:r>
              <a:rPr lang="fi-FI" dirty="0" smtClean="0"/>
              <a:t> (lausutaan </a:t>
            </a:r>
            <a:r>
              <a:rPr lang="fi-FI" dirty="0" err="1" smtClean="0"/>
              <a:t>kune-vin</a:t>
            </a:r>
            <a:r>
              <a:rPr lang="fi-FI" dirty="0" smtClean="0"/>
              <a:t>) on </a:t>
            </a:r>
            <a:r>
              <a:rPr lang="fi-FI" dirty="0" err="1" smtClean="0"/>
              <a:t>walesin</a:t>
            </a:r>
            <a:r>
              <a:rPr lang="fi-FI" baseline="0" dirty="0" smtClean="0"/>
              <a:t> kieltä ja tarkoittaa ympäristöä ja meihin vaikuttavia asioita, joita ei voi koskaan ymmärtää</a:t>
            </a:r>
            <a:r>
              <a:rPr lang="fi-FI" sz="1200" b="0" i="0" u="none" strike="noStrike" kern="1200" baseline="0" dirty="0" smtClean="0">
                <a:solidFill>
                  <a:schemeClr val="tx1"/>
                </a:solidFill>
                <a:latin typeface="+mn-lt"/>
                <a:ea typeface="+mn-ea"/>
                <a:cs typeface="+mn-cs"/>
              </a:rPr>
              <a:t>1) </a:t>
            </a:r>
            <a:r>
              <a:rPr lang="fi-FI" sz="1200" b="0" i="1" u="none" strike="noStrike" kern="1200" baseline="0" dirty="0" smtClean="0">
                <a:solidFill>
                  <a:schemeClr val="tx1"/>
                </a:solidFill>
                <a:latin typeface="+mn-lt"/>
                <a:ea typeface="+mn-ea"/>
                <a:cs typeface="+mn-cs"/>
              </a:rPr>
              <a:t>Yksinkertainen ympäristö </a:t>
            </a:r>
            <a:r>
              <a:rPr lang="fi-FI" sz="1200" b="0" i="0" u="none" strike="noStrike" kern="1200" baseline="0" dirty="0" smtClean="0">
                <a:solidFill>
                  <a:schemeClr val="tx1"/>
                </a:solidFill>
                <a:latin typeface="+mn-lt"/>
                <a:ea typeface="+mn-ea"/>
                <a:cs typeface="+mn-cs"/>
              </a:rPr>
              <a:t>mahdollistaa rutinoidun toiminnan eli etukäteen tunnetussa kontekstissa toimitaan etukäteen tunnetuin tavoin. Tällainen ympäristö sisältää helposti ymmärrettäviä ja havaittavia syy-seuraus-suhteita ja etukäteen tunnettuja “totuuksia” (</a:t>
            </a:r>
            <a:r>
              <a:rPr lang="fi-FI" sz="1200" b="0" i="1" u="none" strike="noStrike" kern="1200" baseline="0" dirty="0" err="1" smtClean="0">
                <a:solidFill>
                  <a:schemeClr val="tx1"/>
                </a:solidFill>
                <a:latin typeface="+mn-lt"/>
                <a:ea typeface="+mn-ea"/>
                <a:cs typeface="+mn-cs"/>
              </a:rPr>
              <a:t>known</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knowns</a:t>
            </a:r>
            <a:r>
              <a:rPr lang="fi-FI" sz="1200" b="0" i="0" u="none" strike="noStrike" kern="1200" baseline="0" dirty="0" smtClean="0">
                <a:solidFill>
                  <a:schemeClr val="tx1"/>
                </a:solidFill>
                <a:latin typeface="+mn-lt"/>
                <a:ea typeface="+mn-ea"/>
                <a:cs typeface="+mn-cs"/>
              </a:rPr>
              <a:t>). Toiminta ja johtaminen noudattavat kaavaa havainnoi, kategorisoi ja reagoi. Eteen</a:t>
            </a:r>
          </a:p>
          <a:p>
            <a:r>
              <a:rPr lang="fi-FI" sz="1200" b="0" i="0" u="none" strike="noStrike" kern="1200" baseline="0" dirty="0" smtClean="0">
                <a:solidFill>
                  <a:schemeClr val="tx1"/>
                </a:solidFill>
                <a:latin typeface="+mn-lt"/>
                <a:ea typeface="+mn-ea"/>
                <a:cs typeface="+mn-cs"/>
              </a:rPr>
              <a:t>tulevat haasteet kyetään sijoittamaan johonkin etukäteen tunnettuun kategoriaan, jolle on suunniteltu etukäteen yksi ainoa, paras toimintatapa. (2) </a:t>
            </a:r>
            <a:r>
              <a:rPr lang="fi-FI" sz="1200" b="0" i="1" u="none" strike="noStrike" kern="1200" baseline="0" dirty="0" smtClean="0">
                <a:solidFill>
                  <a:schemeClr val="tx1"/>
                </a:solidFill>
                <a:latin typeface="+mn-lt"/>
                <a:ea typeface="+mn-ea"/>
                <a:cs typeface="+mn-cs"/>
              </a:rPr>
              <a:t>Monimutkainen (</a:t>
            </a:r>
            <a:r>
              <a:rPr lang="fi-FI" sz="1200" b="0" i="1" u="none" strike="noStrike" kern="1200" baseline="0" dirty="0" err="1" smtClean="0">
                <a:solidFill>
                  <a:schemeClr val="tx1"/>
                </a:solidFill>
                <a:latin typeface="+mn-lt"/>
                <a:ea typeface="+mn-ea"/>
                <a:cs typeface="+mn-cs"/>
              </a:rPr>
              <a:t>complicated</a:t>
            </a:r>
            <a:r>
              <a:rPr lang="fi-FI" sz="1200" b="0" i="1" u="none" strike="noStrike" kern="1200" baseline="0" dirty="0" smtClean="0">
                <a:solidFill>
                  <a:schemeClr val="tx1"/>
                </a:solidFill>
                <a:latin typeface="+mn-lt"/>
                <a:ea typeface="+mn-ea"/>
                <a:cs typeface="+mn-cs"/>
              </a:rPr>
              <a:t>) ympäristö </a:t>
            </a:r>
            <a:r>
              <a:rPr lang="fi-FI" sz="1200" b="0" i="0" u="none" strike="noStrike" kern="1200" baseline="0" dirty="0" smtClean="0">
                <a:solidFill>
                  <a:schemeClr val="tx1"/>
                </a:solidFill>
                <a:latin typeface="+mn-lt"/>
                <a:ea typeface="+mn-ea"/>
                <a:cs typeface="+mn-cs"/>
              </a:rPr>
              <a:t>on ennustettava ja ymmärrettävä riittävän tietotaidon omaaville asiantuntijoille. Toiminta ja johtaminen noudattavat kaavaa havainnoi,</a:t>
            </a:r>
          </a:p>
          <a:p>
            <a:r>
              <a:rPr lang="fi-FI" sz="1200" b="0" i="0" u="none" strike="noStrike" kern="1200" baseline="0" dirty="0" smtClean="0">
                <a:solidFill>
                  <a:schemeClr val="tx1"/>
                </a:solidFill>
                <a:latin typeface="+mn-lt"/>
                <a:ea typeface="+mn-ea"/>
                <a:cs typeface="+mn-cs"/>
              </a:rPr>
              <a:t>analysoi ja reagoi. Päätökset täytyy tehdä eri alojen asiantuntijoiden vuoropuhelun ja mahdollisesti ristiriitaisenkin mielipiteiden vaihdon perusteella. Monimutkaisessa</a:t>
            </a:r>
          </a:p>
          <a:p>
            <a:r>
              <a:rPr lang="fi-FI" sz="1200" b="0" i="0" u="none" strike="noStrike" kern="1200" baseline="0" dirty="0" smtClean="0">
                <a:solidFill>
                  <a:schemeClr val="tx1"/>
                </a:solidFill>
                <a:latin typeface="+mn-lt"/>
                <a:ea typeface="+mn-ea"/>
                <a:cs typeface="+mn-cs"/>
              </a:rPr>
              <a:t>ympäristössä on kuitenkin mahdollista luoda tietoa olemassa olevan tiedon pohjalta. Ympäristön syy-seuraus-suhteet ovat mahdollista löytää ja ymmärtää asiantuntijoiden</a:t>
            </a:r>
          </a:p>
          <a:p>
            <a:r>
              <a:rPr lang="fi-FI" sz="1200" b="0" i="0" u="none" strike="noStrike" kern="1200" baseline="0" dirty="0" smtClean="0">
                <a:solidFill>
                  <a:schemeClr val="tx1"/>
                </a:solidFill>
                <a:latin typeface="+mn-lt"/>
                <a:ea typeface="+mn-ea"/>
                <a:cs typeface="+mn-cs"/>
              </a:rPr>
              <a:t>erikoistiedon pohjalta, joten monimutkaisessa ympäristössä on “löydettäviä totuuksia” (</a:t>
            </a:r>
            <a:r>
              <a:rPr lang="fi-FI" sz="1200" b="0" i="1" u="none" strike="noStrike" kern="1200" baseline="0" dirty="0" err="1" smtClean="0">
                <a:solidFill>
                  <a:schemeClr val="tx1"/>
                </a:solidFill>
                <a:latin typeface="+mn-lt"/>
                <a:ea typeface="+mn-ea"/>
                <a:cs typeface="+mn-cs"/>
              </a:rPr>
              <a:t>unknown</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knowns</a:t>
            </a:r>
            <a:r>
              <a:rPr lang="fi-FI" sz="1200" b="0" i="0" u="none" strike="noStrike" kern="1200" baseline="0" dirty="0" smtClean="0">
                <a:solidFill>
                  <a:schemeClr val="tx1"/>
                </a:solidFill>
                <a:latin typeface="+mn-lt"/>
                <a:ea typeface="+mn-ea"/>
                <a:cs typeface="+mn-cs"/>
              </a:rPr>
              <a:t>). (3) </a:t>
            </a:r>
            <a:r>
              <a:rPr lang="fi-FI" sz="1200" b="0" i="1" u="none" strike="noStrike" kern="1200" baseline="0" dirty="0" smtClean="0">
                <a:solidFill>
                  <a:schemeClr val="tx1"/>
                </a:solidFill>
                <a:latin typeface="+mn-lt"/>
                <a:ea typeface="+mn-ea"/>
                <a:cs typeface="+mn-cs"/>
              </a:rPr>
              <a:t>Kompleksinen (</a:t>
            </a:r>
            <a:r>
              <a:rPr lang="fi-FI" sz="1200" b="0" i="1" u="none" strike="noStrike" kern="1200" baseline="0" dirty="0" err="1" smtClean="0">
                <a:solidFill>
                  <a:schemeClr val="tx1"/>
                </a:solidFill>
                <a:latin typeface="+mn-lt"/>
                <a:ea typeface="+mn-ea"/>
                <a:cs typeface="+mn-cs"/>
              </a:rPr>
              <a:t>complex</a:t>
            </a:r>
            <a:r>
              <a:rPr lang="fi-FI" sz="1200" b="0" i="1" u="none" strike="noStrike" kern="1200" baseline="0" dirty="0" smtClean="0">
                <a:solidFill>
                  <a:schemeClr val="tx1"/>
                </a:solidFill>
                <a:latin typeface="+mn-lt"/>
                <a:ea typeface="+mn-ea"/>
                <a:cs typeface="+mn-cs"/>
              </a:rPr>
              <a:t>) ympäristö </a:t>
            </a:r>
            <a:r>
              <a:rPr lang="fi-FI" sz="1200" b="0" i="0" u="none" strike="noStrike" kern="1200" baseline="0" dirty="0" smtClean="0">
                <a:solidFill>
                  <a:schemeClr val="tx1"/>
                </a:solidFill>
                <a:latin typeface="+mn-lt"/>
                <a:ea typeface="+mn-ea"/>
                <a:cs typeface="+mn-cs"/>
              </a:rPr>
              <a:t>on toiminta-alue, josta kenelläkään ei ole etukäteen varmaa tietoa. Kompleksisessa ympäristössä päätöksentekoa ei enää voida perustaa tietoon vaan toiminta ja johtaminen noudattavat kaavaa kokeile, havainnoi ja reagoi. Toiminta perustuu löyhiin, alati tarkistettaviin, muuttuviin ja syrjäytyviin malleihin. Johtamisen tulee perustua avoimeen neuvotteluun, toiminnan </a:t>
            </a:r>
            <a:r>
              <a:rPr lang="fi-FI" sz="1200" b="0" i="0" u="none" strike="noStrike" kern="1200" baseline="0" dirty="0" err="1" smtClean="0">
                <a:solidFill>
                  <a:schemeClr val="tx1"/>
                </a:solidFill>
                <a:latin typeface="+mn-lt"/>
                <a:ea typeface="+mn-ea"/>
                <a:cs typeface="+mn-cs"/>
              </a:rPr>
              <a:t>monimuotoistamisen</a:t>
            </a:r>
            <a:r>
              <a:rPr lang="fi-FI" sz="1200" b="0" i="0" u="none" strike="noStrike" kern="1200" baseline="0" dirty="0" smtClean="0">
                <a:solidFill>
                  <a:schemeClr val="tx1"/>
                </a:solidFill>
                <a:latin typeface="+mn-lt"/>
                <a:ea typeface="+mn-ea"/>
                <a:cs typeface="+mn-cs"/>
              </a:rPr>
              <a:t> rohkaisemiseen ja uusien mallien kehittelyn aloittamisen </a:t>
            </a:r>
            <a:r>
              <a:rPr lang="fi-FI" sz="1200" b="0" i="0" u="none" strike="noStrike" kern="1200" baseline="0" dirty="0" err="1" smtClean="0">
                <a:solidFill>
                  <a:schemeClr val="tx1"/>
                </a:solidFill>
                <a:latin typeface="+mn-lt"/>
                <a:ea typeface="+mn-ea"/>
                <a:cs typeface="+mn-cs"/>
              </a:rPr>
              <a:t>fasilitointiin</a:t>
            </a:r>
            <a:r>
              <a:rPr lang="fi-FI" sz="1200" b="0" i="0" u="none" strike="noStrike" kern="1200" baseline="0" dirty="0" smtClean="0">
                <a:solidFill>
                  <a:schemeClr val="tx1"/>
                </a:solidFill>
                <a:latin typeface="+mn-lt"/>
                <a:ea typeface="+mn-ea"/>
                <a:cs typeface="+mn-cs"/>
              </a:rPr>
              <a:t>. Koska kompleksisessa ympäristössä tietoa saavutetaan ainoastaan toiminnan kautta, syy-seuraus-suhteet ovat epäselviä. Toimivia, jopa keskenään ristiriitaisia, ratkaisuja voi olla monia. Kompleksisessa ympäristössä ei ole välttämättömiä “totuuksia”, vaan toiminnan haasteet ovat aina tuntemattomia (</a:t>
            </a:r>
            <a:r>
              <a:rPr lang="fi-FI" sz="1200" b="0" i="1" u="none" strike="noStrike" kern="1200" baseline="0" dirty="0" err="1" smtClean="0">
                <a:solidFill>
                  <a:schemeClr val="tx1"/>
                </a:solidFill>
                <a:latin typeface="+mn-lt"/>
                <a:ea typeface="+mn-ea"/>
                <a:cs typeface="+mn-cs"/>
              </a:rPr>
              <a:t>unknown</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unknowns</a:t>
            </a:r>
            <a:r>
              <a:rPr lang="fi-FI" sz="1200" b="0" i="0" u="none" strike="noStrike" kern="1200" baseline="0" dirty="0" smtClean="0">
                <a:solidFill>
                  <a:schemeClr val="tx1"/>
                </a:solidFill>
                <a:latin typeface="+mn-lt"/>
                <a:ea typeface="+mn-ea"/>
                <a:cs typeface="+mn-cs"/>
              </a:rPr>
              <a:t>) ennen käytännön kokeilua. (4) </a:t>
            </a:r>
            <a:r>
              <a:rPr lang="fi-FI" sz="1200" b="0" i="1" u="none" strike="noStrike" kern="1200" baseline="0" dirty="0" smtClean="0">
                <a:solidFill>
                  <a:schemeClr val="tx1"/>
                </a:solidFill>
                <a:latin typeface="+mn-lt"/>
                <a:ea typeface="+mn-ea"/>
                <a:cs typeface="+mn-cs"/>
              </a:rPr>
              <a:t>Kaoottinen ympäristö </a:t>
            </a:r>
            <a:r>
              <a:rPr lang="fi-FI" sz="1200" b="0" i="0" u="none" strike="noStrike" kern="1200" baseline="0" dirty="0" smtClean="0">
                <a:solidFill>
                  <a:schemeClr val="tx1"/>
                </a:solidFill>
                <a:latin typeface="+mn-lt"/>
                <a:ea typeface="+mn-ea"/>
                <a:cs typeface="+mn-cs"/>
              </a:rPr>
              <a:t>on konteksti, jossa on  </a:t>
            </a:r>
            <a:r>
              <a:rPr lang="fi-FI" sz="1200" b="0" i="0" u="none" strike="noStrike" kern="1200" baseline="0" dirty="0" err="1" smtClean="0">
                <a:solidFill>
                  <a:schemeClr val="tx1"/>
                </a:solidFill>
                <a:latin typeface="+mn-lt"/>
                <a:ea typeface="+mn-ea"/>
                <a:cs typeface="+mn-cs"/>
              </a:rPr>
              <a:t>apahtunut</a:t>
            </a:r>
            <a:r>
              <a:rPr lang="fi-FI" sz="1200" b="0" i="0" u="none" strike="noStrike" kern="1200" baseline="0" dirty="0" smtClean="0">
                <a:solidFill>
                  <a:schemeClr val="tx1"/>
                </a:solidFill>
                <a:latin typeface="+mn-lt"/>
                <a:ea typeface="+mn-ea"/>
                <a:cs typeface="+mn-cs"/>
              </a:rPr>
              <a:t> jotain niin yllättävää, että normaali toiminta ei ole mahdollista. Tällöin toiminta ja johtaminen perustuvat mallille toimi, havainnoi ja reagoi. Kaoottinen toimintaympäristö vaatii kriisijohtamista ja vahvoja kannanottoja luottamuksen ja järjestyksen palauttamiseksi. Kaoottiseen ympäristöön voidaan myös joutua sen johdosta, että esimerkiksi kompleksisessa ympäristössä pyritään ehdoin tahdoin toimimaan yksinkertaisen ympäristön johtamislogiikalla. Kaoottisen ympäristön syy-seuraus-suhteet ovat täysin arvaamattomia, eikä edes kokemuksen kautta voida luoda käyttökelpoista tietoa. Toisin sanoen toiminnan vaikutuksia on mahdotonta tietää etukäteen (</a:t>
            </a:r>
            <a:r>
              <a:rPr lang="fi-FI" sz="1200" b="0" i="1" u="none" strike="noStrike" kern="1200" baseline="0" dirty="0" err="1" smtClean="0">
                <a:solidFill>
                  <a:schemeClr val="tx1"/>
                </a:solidFill>
                <a:latin typeface="+mn-lt"/>
                <a:ea typeface="+mn-ea"/>
                <a:cs typeface="+mn-cs"/>
              </a:rPr>
              <a:t>unknowables</a:t>
            </a:r>
            <a:r>
              <a:rPr lang="fi-FI" sz="1200" b="0" i="0" u="none" strike="noStrike" kern="1200" baseline="0" dirty="0" smtClean="0">
                <a:solidFill>
                  <a:schemeClr val="tx1"/>
                </a:solidFill>
                <a:latin typeface="+mn-lt"/>
                <a:ea typeface="+mn-ea"/>
                <a:cs typeface="+mn-cs"/>
              </a:rPr>
              <a:t>). (5) </a:t>
            </a:r>
            <a:r>
              <a:rPr lang="fi-FI" sz="1200" b="0" i="0" u="none" strike="noStrike" kern="1200" baseline="0" dirty="0" err="1" smtClean="0">
                <a:solidFill>
                  <a:schemeClr val="tx1"/>
                </a:solidFill>
                <a:latin typeface="+mn-lt"/>
                <a:ea typeface="+mn-ea"/>
                <a:cs typeface="+mn-cs"/>
              </a:rPr>
              <a:t>Cynefin-luokituksen</a:t>
            </a:r>
            <a:r>
              <a:rPr lang="fi-FI" sz="1200" b="0" i="0" u="none" strike="noStrike" kern="1200" baseline="0" dirty="0" smtClean="0">
                <a:solidFill>
                  <a:schemeClr val="tx1"/>
                </a:solidFill>
                <a:latin typeface="+mn-lt"/>
                <a:ea typeface="+mn-ea"/>
                <a:cs typeface="+mn-cs"/>
              </a:rPr>
              <a:t> viides ympäristö on </a:t>
            </a:r>
            <a:r>
              <a:rPr lang="fi-FI" sz="1200" b="0" i="1" u="none" strike="noStrike" kern="1200" baseline="0" dirty="0" smtClean="0">
                <a:solidFill>
                  <a:schemeClr val="tx1"/>
                </a:solidFill>
                <a:latin typeface="+mn-lt"/>
                <a:ea typeface="+mn-ea"/>
                <a:cs typeface="+mn-cs"/>
              </a:rPr>
              <a:t>epäjärjestys</a:t>
            </a:r>
            <a:r>
              <a:rPr lang="fi-FI" sz="1200" b="0" i="0" u="none" strike="noStrike" kern="1200" baseline="0" dirty="0" smtClean="0">
                <a:solidFill>
                  <a:schemeClr val="tx1"/>
                </a:solidFill>
                <a:latin typeface="+mn-lt"/>
                <a:ea typeface="+mn-ea"/>
                <a:cs typeface="+mn-cs"/>
              </a:rPr>
              <a:t>. Kun asiat ympärillä muuttuvat, voidaan mistä tahansa muusta ympäristöstä päätyä epäjärjestykseen, eli toisin sanoen ei enää tunnisteta, millaisessa ympäristössä ollaan. </a:t>
            </a:r>
            <a:r>
              <a:rPr lang="fi-FI" sz="1200" b="0" i="0" u="none" strike="noStrike" kern="1200" baseline="0" dirty="0" err="1" smtClean="0">
                <a:solidFill>
                  <a:schemeClr val="tx1"/>
                </a:solidFill>
                <a:latin typeface="+mn-lt"/>
                <a:ea typeface="+mn-ea"/>
                <a:cs typeface="+mn-cs"/>
              </a:rPr>
              <a:t>Cynefin-luokituksen</a:t>
            </a:r>
            <a:r>
              <a:rPr lang="fi-FI" sz="1200" b="0" i="0" u="none" strike="noStrike" kern="1200" baseline="0" dirty="0" smtClean="0">
                <a:solidFill>
                  <a:schemeClr val="tx1"/>
                </a:solidFill>
                <a:latin typeface="+mn-lt"/>
                <a:ea typeface="+mn-ea"/>
                <a:cs typeface="+mn-cs"/>
              </a:rPr>
              <a:t> on tarkoitus nimenomaan helpottaa tätä tunnistamista.</a:t>
            </a:r>
            <a:endParaRPr lang="fi-FI" dirty="0"/>
          </a:p>
        </p:txBody>
      </p:sp>
      <p:sp>
        <p:nvSpPr>
          <p:cNvPr id="4" name="Dian numeron paikkamerkki 3"/>
          <p:cNvSpPr>
            <a:spLocks noGrp="1"/>
          </p:cNvSpPr>
          <p:nvPr>
            <p:ph type="sldNum" sz="quarter" idx="10"/>
          </p:nvPr>
        </p:nvSpPr>
        <p:spPr/>
        <p:txBody>
          <a:bodyPr/>
          <a:lstStyle/>
          <a:p>
            <a:fld id="{0011560F-E143-4C87-9C00-B40ADD5C4A85}" type="slidenum">
              <a:rPr lang="fi-FI" smtClean="0">
                <a:solidFill>
                  <a:prstClr val="black"/>
                </a:solidFill>
              </a:rPr>
              <a:pPr/>
              <a:t>17</a:t>
            </a:fld>
            <a:endParaRPr lang="fi-FI">
              <a:solidFill>
                <a:prstClr val="black"/>
              </a:solidFill>
            </a:endParaRPr>
          </a:p>
        </p:txBody>
      </p:sp>
    </p:spTree>
    <p:extLst>
      <p:ext uri="{BB962C8B-B14F-4D97-AF65-F5344CB8AC3E}">
        <p14:creationId xmlns:p14="http://schemas.microsoft.com/office/powerpoint/2010/main" val="120679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t>5/25/13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20110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t>5/25/13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420656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t>5/25/13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80688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osoitt.</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78807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1972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osoittamalla</a:t>
            </a:r>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4965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yksen paikkamerkki 4"/>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2359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yksen paikkamerkki 6"/>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81874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äiväyksen paikkamerkki 2"/>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59948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yksen paikkamerkki 1"/>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58836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Päiväyksen paikkamerkki 4"/>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05132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t>5/25/13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249320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Päiväyksen paikkamerkki 4"/>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97186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352125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72033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osoitt.</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17148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46229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osoittamalla</a:t>
            </a:r>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28667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yksen paikkamerkki 4"/>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131546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yksen paikkamerkki 6"/>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149745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äiväyksen paikkamerkki 2"/>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22156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yksen paikkamerkki 1"/>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9831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FF0FFEF4-6DFB-40EC-A31E-79632E98FD5E}" type="datetimeFigureOut">
              <a:rPr lang="fi-FI" smtClean="0"/>
              <a:t>5/25/13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1055874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Päiväyksen paikkamerkki 4"/>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586173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Päiväyksen paikkamerkki 4"/>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920380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767233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9D238A6-C9B1-6544-ABD5-A9AF5CF2A16F}" type="datetimeFigureOut">
              <a:rPr lang="fi-FI" smtClean="0">
                <a:solidFill>
                  <a:prstClr val="black">
                    <a:tint val="75000"/>
                  </a:prstClr>
                </a:solidFill>
              </a:rPr>
              <a:pPr/>
              <a:t>5/25/13</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EF5B2272-2EFA-F54B-A6EF-3BBF615A11A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972472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98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44567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298253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Date Placeholder 4"/>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99217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6"/>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695411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85588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Date Placeholder 4"/>
          <p:cNvSpPr>
            <a:spLocks noGrp="1"/>
          </p:cNvSpPr>
          <p:nvPr>
            <p:ph type="dt" sz="half" idx="10"/>
          </p:nvPr>
        </p:nvSpPr>
        <p:spPr/>
        <p:txBody>
          <a:bodyPr/>
          <a:lstStyle/>
          <a:p>
            <a:fld id="{FF0FFEF4-6DFB-40EC-A31E-79632E98FD5E}" type="datetimeFigureOut">
              <a:rPr lang="fi-FI" smtClean="0"/>
              <a:t>5/25/13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4262219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3031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65829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384721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728912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2817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6"/>
          <p:cNvSpPr>
            <a:spLocks noGrp="1"/>
          </p:cNvSpPr>
          <p:nvPr>
            <p:ph type="dt" sz="half" idx="10"/>
          </p:nvPr>
        </p:nvSpPr>
        <p:spPr/>
        <p:txBody>
          <a:bodyPr/>
          <a:lstStyle/>
          <a:p>
            <a:fld id="{FF0FFEF4-6DFB-40EC-A31E-79632E98FD5E}" type="datetimeFigureOut">
              <a:rPr lang="fi-FI" smtClean="0"/>
              <a:t>5/25/13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34026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FF0FFEF4-6DFB-40EC-A31E-79632E98FD5E}" type="datetimeFigureOut">
              <a:rPr lang="fi-FI" smtClean="0"/>
              <a:t>5/25/13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395754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FFEF4-6DFB-40EC-A31E-79632E98FD5E}" type="datetimeFigureOut">
              <a:rPr lang="fi-FI" smtClean="0"/>
              <a:t>5/25/13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257745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FF0FFEF4-6DFB-40EC-A31E-79632E98FD5E}" type="datetimeFigureOut">
              <a:rPr lang="fi-FI" smtClean="0"/>
              <a:t>5/25/13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252502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FF0FFEF4-6DFB-40EC-A31E-79632E98FD5E}" type="datetimeFigureOut">
              <a:rPr lang="fi-FI" smtClean="0"/>
              <a:t>5/25/13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FD74ECF-7A9A-4E0E-BB51-E3F504E40450}" type="slidenum">
              <a:rPr lang="fi-FI" smtClean="0"/>
              <a:t>‹#›</a:t>
            </a:fld>
            <a:endParaRPr lang="fi-FI"/>
          </a:p>
        </p:txBody>
      </p:sp>
    </p:spTree>
    <p:extLst>
      <p:ext uri="{BB962C8B-B14F-4D97-AF65-F5344CB8AC3E}">
        <p14:creationId xmlns:p14="http://schemas.microsoft.com/office/powerpoint/2010/main" val="3911488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FEF4-6DFB-40EC-A31E-79632E98FD5E}" type="datetimeFigureOut">
              <a:rPr lang="fi-FI" smtClean="0"/>
              <a:t>5/25/13</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74ECF-7A9A-4E0E-BB51-E3F504E40450}" type="slidenum">
              <a:rPr lang="fi-FI" smtClean="0"/>
              <a:t>‹#›</a:t>
            </a:fld>
            <a:endParaRPr lang="fi-FI"/>
          </a:p>
        </p:txBody>
      </p:sp>
    </p:spTree>
    <p:extLst>
      <p:ext uri="{BB962C8B-B14F-4D97-AF65-F5344CB8AC3E}">
        <p14:creationId xmlns:p14="http://schemas.microsoft.com/office/powerpoint/2010/main" val="392422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Muokkaa perustyylejä osoitt.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Muokkaa tekstin perustyylejä osoittamalla</a:t>
            </a:r>
          </a:p>
          <a:p>
            <a:pPr lvl="1"/>
            <a:r>
              <a:rPr lang="en-US" smtClean="0"/>
              <a:t>toinen taso</a:t>
            </a:r>
          </a:p>
          <a:p>
            <a:pPr lvl="2"/>
            <a:r>
              <a:rPr lang="en-US" smtClean="0"/>
              <a:t>kolmas taso</a:t>
            </a:r>
          </a:p>
          <a:p>
            <a:pPr lvl="3"/>
            <a:r>
              <a:rPr lang="en-US" smtClean="0"/>
              <a:t>neljäs taso</a:t>
            </a:r>
          </a:p>
          <a:p>
            <a:pPr lvl="4"/>
            <a:r>
              <a:rPr lang="en-US" smtClean="0"/>
              <a:t>viides taso</a:t>
            </a:r>
            <a:endParaRPr lang="fi-FI"/>
          </a:p>
        </p:txBody>
      </p:sp>
      <p:sp>
        <p:nvSpPr>
          <p:cNvPr id="4" name="Päiväykse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9D238A6-C9B1-6544-ABD5-A9AF5CF2A16F}" type="datetimeFigureOut">
              <a:rPr lang="fi-FI" smtClean="0">
                <a:solidFill>
                  <a:prstClr val="black">
                    <a:tint val="75000"/>
                  </a:prstClr>
                </a:solidFill>
              </a:rPr>
              <a:pPr defTabSz="457200"/>
              <a:t>5/25/13</a:t>
            </a:fld>
            <a:endParaRPr lang="fi-FI">
              <a:solidFill>
                <a:prstClr val="black">
                  <a:tint val="75000"/>
                </a:prstClr>
              </a:solidFill>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i-FI">
              <a:solidFill>
                <a:prstClr val="black">
                  <a:tint val="75000"/>
                </a:prstClr>
              </a:solidFill>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F5B2272-2EFA-F54B-A6EF-3BBF615A11A3}" type="slidenum">
              <a:rPr lang="fi-FI" smtClean="0">
                <a:solidFill>
                  <a:prstClr val="black">
                    <a:tint val="75000"/>
                  </a:prstClr>
                </a:solidFill>
              </a:rPr>
              <a:pPr defTabSz="457200"/>
              <a:t>‹#›</a:t>
            </a:fld>
            <a:endParaRPr lang="fi-FI">
              <a:solidFill>
                <a:prstClr val="black">
                  <a:tint val="75000"/>
                </a:prstClr>
              </a:solidFill>
            </a:endParaRPr>
          </a:p>
        </p:txBody>
      </p:sp>
    </p:spTree>
    <p:extLst>
      <p:ext uri="{BB962C8B-B14F-4D97-AF65-F5344CB8AC3E}">
        <p14:creationId xmlns:p14="http://schemas.microsoft.com/office/powerpoint/2010/main" val="2591713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Muokkaa perustyylejä osoitt.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Muokkaa tekstin perustyylejä osoittamalla</a:t>
            </a:r>
          </a:p>
          <a:p>
            <a:pPr lvl="1"/>
            <a:r>
              <a:rPr lang="en-US" smtClean="0"/>
              <a:t>toinen taso</a:t>
            </a:r>
          </a:p>
          <a:p>
            <a:pPr lvl="2"/>
            <a:r>
              <a:rPr lang="en-US" smtClean="0"/>
              <a:t>kolmas taso</a:t>
            </a:r>
          </a:p>
          <a:p>
            <a:pPr lvl="3"/>
            <a:r>
              <a:rPr lang="en-US" smtClean="0"/>
              <a:t>neljäs taso</a:t>
            </a:r>
          </a:p>
          <a:p>
            <a:pPr lvl="4"/>
            <a:r>
              <a:rPr lang="en-US" smtClean="0"/>
              <a:t>viides taso</a:t>
            </a:r>
            <a:endParaRPr lang="fi-FI"/>
          </a:p>
        </p:txBody>
      </p:sp>
      <p:sp>
        <p:nvSpPr>
          <p:cNvPr id="4" name="Päiväykse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9D238A6-C9B1-6544-ABD5-A9AF5CF2A16F}" type="datetimeFigureOut">
              <a:rPr lang="fi-FI" smtClean="0">
                <a:solidFill>
                  <a:prstClr val="black">
                    <a:tint val="75000"/>
                  </a:prstClr>
                </a:solidFill>
              </a:rPr>
              <a:pPr defTabSz="457200"/>
              <a:t>5/25/13</a:t>
            </a:fld>
            <a:endParaRPr lang="fi-FI">
              <a:solidFill>
                <a:prstClr val="black">
                  <a:tint val="75000"/>
                </a:prstClr>
              </a:solidFill>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i-FI">
              <a:solidFill>
                <a:prstClr val="black">
                  <a:tint val="75000"/>
                </a:prstClr>
              </a:solidFill>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F5B2272-2EFA-F54B-A6EF-3BBF615A11A3}" type="slidenum">
              <a:rPr lang="fi-FI" smtClean="0">
                <a:solidFill>
                  <a:prstClr val="black">
                    <a:tint val="75000"/>
                  </a:prstClr>
                </a:solidFill>
              </a:rPr>
              <a:pPr defTabSz="457200"/>
              <a:t>‹#›</a:t>
            </a:fld>
            <a:endParaRPr lang="fi-FI">
              <a:solidFill>
                <a:prstClr val="black">
                  <a:tint val="75000"/>
                </a:prstClr>
              </a:solidFill>
            </a:endParaRPr>
          </a:p>
        </p:txBody>
      </p:sp>
    </p:spTree>
    <p:extLst>
      <p:ext uri="{BB962C8B-B14F-4D97-AF65-F5344CB8AC3E}">
        <p14:creationId xmlns:p14="http://schemas.microsoft.com/office/powerpoint/2010/main" val="1517273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FEF4-6DFB-40EC-A31E-79632E98FD5E}" type="datetimeFigureOut">
              <a:rPr lang="fi-FI" smtClean="0">
                <a:solidFill>
                  <a:prstClr val="black">
                    <a:tint val="75000"/>
                  </a:prstClr>
                </a:solidFill>
              </a:rPr>
              <a:pPr/>
              <a:t>5/25/13</a:t>
            </a:fld>
            <a:endParaRPr lang="fi-FI">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74ECF-7A9A-4E0E-BB51-E3F504E4045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900209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13.xml"/><Relationship Id="rId2"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3568" y="1772816"/>
            <a:ext cx="7772400" cy="1470025"/>
          </a:xfrm>
        </p:spPr>
        <p:txBody>
          <a:bodyPr/>
          <a:lstStyle/>
          <a:p>
            <a:r>
              <a:rPr lang="fi-FI" dirty="0" smtClean="0"/>
              <a:t>Haittaako ”integrointi” opettajien välistä yhteistyötä?</a:t>
            </a:r>
            <a:endParaRPr lang="fi-FI" dirty="0"/>
          </a:p>
        </p:txBody>
      </p:sp>
      <p:sp>
        <p:nvSpPr>
          <p:cNvPr id="3" name="Alaotsikko 2"/>
          <p:cNvSpPr>
            <a:spLocks noGrp="1"/>
          </p:cNvSpPr>
          <p:nvPr>
            <p:ph type="subTitle" idx="1"/>
          </p:nvPr>
        </p:nvSpPr>
        <p:spPr/>
        <p:txBody>
          <a:bodyPr>
            <a:normAutofit/>
          </a:bodyPr>
          <a:lstStyle/>
          <a:p>
            <a:r>
              <a:rPr lang="fi-FI" sz="2400" dirty="0" smtClean="0"/>
              <a:t>Pasi Lankinen</a:t>
            </a:r>
          </a:p>
          <a:p>
            <a:r>
              <a:rPr lang="fi-FI" sz="2400" dirty="0" smtClean="0"/>
              <a:t>Metropolia Ammattikorkeakoulu</a:t>
            </a:r>
            <a:endParaRPr lang="fi-FI" sz="2400" dirty="0"/>
          </a:p>
        </p:txBody>
      </p:sp>
    </p:spTree>
    <p:extLst>
      <p:ext uri="{BB962C8B-B14F-4D97-AF65-F5344CB8AC3E}">
        <p14:creationId xmlns:p14="http://schemas.microsoft.com/office/powerpoint/2010/main" val="9522661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188640"/>
            <a:ext cx="8686800" cy="1143000"/>
          </a:xfrm>
        </p:spPr>
        <p:txBody>
          <a:bodyPr>
            <a:noAutofit/>
          </a:bodyPr>
          <a:lstStyle/>
          <a:p>
            <a:r>
              <a:rPr lang="fi-FI" sz="3600" dirty="0" smtClean="0">
                <a:solidFill>
                  <a:prstClr val="black"/>
                </a:solidFill>
                <a:latin typeface="Arial" pitchFamily="34" charset="0"/>
                <a:cs typeface="Arial" pitchFamily="34" charset="0"/>
              </a:rPr>
              <a:t>Sosiaalisen organisoitumisen kolmas päävaihtoehto (</a:t>
            </a:r>
            <a:r>
              <a:rPr lang="fi-FI" sz="3600" dirty="0">
                <a:solidFill>
                  <a:prstClr val="black"/>
                </a:solidFill>
                <a:latin typeface="Arial" pitchFamily="34" charset="0"/>
                <a:cs typeface="Arial" pitchFamily="34" charset="0"/>
              </a:rPr>
              <a:t>Kokkonen 2012)</a:t>
            </a:r>
            <a:endParaRPr lang="fi-FI" sz="3600" dirty="0">
              <a:latin typeface="Arial" pitchFamily="34" charset="0"/>
              <a:cs typeface="Arial" pitchFamily="34" charset="0"/>
            </a:endParaRPr>
          </a:p>
        </p:txBody>
      </p:sp>
      <p:sp>
        <p:nvSpPr>
          <p:cNvPr id="3" name="Sisällön paikkamerkki 2"/>
          <p:cNvSpPr>
            <a:spLocks noGrp="1"/>
          </p:cNvSpPr>
          <p:nvPr>
            <p:ph idx="1"/>
          </p:nvPr>
        </p:nvSpPr>
        <p:spPr/>
        <p:txBody>
          <a:bodyPr>
            <a:normAutofit/>
          </a:bodyPr>
          <a:lstStyle/>
          <a:p>
            <a:r>
              <a:rPr lang="fi-FI" sz="2800" dirty="0" smtClean="0">
                <a:latin typeface="Arial" pitchFamily="34" charset="0"/>
                <a:cs typeface="Arial" pitchFamily="34" charset="0"/>
              </a:rPr>
              <a:t>Yhteistoiminnallinen yhteisö perustuu </a:t>
            </a:r>
            <a:r>
              <a:rPr lang="fi-FI" sz="2800" dirty="0">
                <a:latin typeface="Arial" pitchFamily="34" charset="0"/>
                <a:cs typeface="Arial" pitchFamily="34" charset="0"/>
              </a:rPr>
              <a:t>vahvasti yksilöiden ja organisaatioiden keskinäisiin, monimutkaisiin ja alati muuttuviin </a:t>
            </a:r>
            <a:r>
              <a:rPr lang="fi-FI" sz="2800" dirty="0" smtClean="0">
                <a:latin typeface="Arial" pitchFamily="34" charset="0"/>
                <a:cs typeface="Arial" pitchFamily="34" charset="0"/>
              </a:rPr>
              <a:t>riippuvuussuhteisiin, käyttövoimana jaetut arvot ja normit.</a:t>
            </a:r>
          </a:p>
          <a:p>
            <a:endParaRPr lang="fi-FI" dirty="0" smtClean="0"/>
          </a:p>
        </p:txBody>
      </p:sp>
    </p:spTree>
    <p:extLst>
      <p:ext uri="{BB962C8B-B14F-4D97-AF65-F5344CB8AC3E}">
        <p14:creationId xmlns:p14="http://schemas.microsoft.com/office/powerpoint/2010/main" val="1301004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Arial" pitchFamily="34" charset="0"/>
                <a:cs typeface="Arial" pitchFamily="34" charset="0"/>
              </a:rPr>
              <a:t>Projektiorganisaatio</a:t>
            </a:r>
            <a:endParaRPr lang="fi-FI" dirty="0">
              <a:latin typeface="Arial" pitchFamily="34" charset="0"/>
              <a:cs typeface="Arial" pitchFamily="34" charset="0"/>
            </a:endParaRPr>
          </a:p>
        </p:txBody>
      </p:sp>
      <p:sp>
        <p:nvSpPr>
          <p:cNvPr id="4" name="Suorakulmio 3"/>
          <p:cNvSpPr/>
          <p:nvPr/>
        </p:nvSpPr>
        <p:spPr>
          <a:xfrm>
            <a:off x="3663576" y="1650113"/>
            <a:ext cx="1389529" cy="435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JOHTO</a:t>
            </a:r>
            <a:endParaRPr lang="fi-FI" dirty="0">
              <a:solidFill>
                <a:prstClr val="white"/>
              </a:solidFill>
            </a:endParaRPr>
          </a:p>
        </p:txBody>
      </p:sp>
      <p:sp>
        <p:nvSpPr>
          <p:cNvPr id="5" name="Suorakulmio 4"/>
          <p:cNvSpPr/>
          <p:nvPr/>
        </p:nvSpPr>
        <p:spPr>
          <a:xfrm>
            <a:off x="881529" y="2360709"/>
            <a:ext cx="1135530" cy="567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6" name="Suorakulmio 5"/>
          <p:cNvSpPr/>
          <p:nvPr/>
        </p:nvSpPr>
        <p:spPr>
          <a:xfrm>
            <a:off x="2408518" y="2360709"/>
            <a:ext cx="1135530" cy="567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7" name="Suorakulmio 6"/>
          <p:cNvSpPr/>
          <p:nvPr/>
        </p:nvSpPr>
        <p:spPr>
          <a:xfrm>
            <a:off x="5307105" y="2381626"/>
            <a:ext cx="1135530" cy="567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8" name="Suorakulmio 7"/>
          <p:cNvSpPr/>
          <p:nvPr/>
        </p:nvSpPr>
        <p:spPr>
          <a:xfrm>
            <a:off x="6846046" y="2375650"/>
            <a:ext cx="1135530" cy="567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Muu</a:t>
            </a:r>
            <a:endParaRPr lang="fi-FI" dirty="0">
              <a:solidFill>
                <a:prstClr val="white"/>
              </a:solidFill>
            </a:endParaRPr>
          </a:p>
        </p:txBody>
      </p:sp>
      <p:sp>
        <p:nvSpPr>
          <p:cNvPr id="9" name="Suorakulmio 8"/>
          <p:cNvSpPr/>
          <p:nvPr/>
        </p:nvSpPr>
        <p:spPr>
          <a:xfrm>
            <a:off x="3887693" y="2381626"/>
            <a:ext cx="1135530" cy="567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10" name="Ellipsi 9"/>
          <p:cNvSpPr/>
          <p:nvPr/>
        </p:nvSpPr>
        <p:spPr>
          <a:xfrm>
            <a:off x="2017059" y="3735295"/>
            <a:ext cx="4828987" cy="219635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dirty="0">
              <a:solidFill>
                <a:prstClr val="white"/>
              </a:solidFill>
            </a:endParaRPr>
          </a:p>
        </p:txBody>
      </p:sp>
      <p:sp>
        <p:nvSpPr>
          <p:cNvPr id="11" name="Tekstiruutu 10"/>
          <p:cNvSpPr txBox="1"/>
          <p:nvPr/>
        </p:nvSpPr>
        <p:spPr>
          <a:xfrm>
            <a:off x="3618755" y="4019176"/>
            <a:ext cx="1645066" cy="646331"/>
          </a:xfrm>
          <a:prstGeom prst="rect">
            <a:avLst/>
          </a:prstGeom>
          <a:noFill/>
        </p:spPr>
        <p:txBody>
          <a:bodyPr wrap="none" rtlCol="0">
            <a:spAutoFit/>
          </a:bodyPr>
          <a:lstStyle/>
          <a:p>
            <a:pPr defTabSz="457200"/>
            <a:r>
              <a:rPr lang="fi-FI" dirty="0" smtClean="0">
                <a:solidFill>
                  <a:srgbClr val="1F497D"/>
                </a:solidFill>
              </a:rPr>
              <a:t>Projektin vetäjä</a:t>
            </a:r>
          </a:p>
          <a:p>
            <a:pPr defTabSz="457200"/>
            <a:r>
              <a:rPr lang="fi-FI" dirty="0" smtClean="0">
                <a:solidFill>
                  <a:srgbClr val="1F497D"/>
                </a:solidFill>
              </a:rPr>
              <a:t>ohjausryhmä</a:t>
            </a:r>
            <a:endParaRPr lang="fi-FI" dirty="0">
              <a:solidFill>
                <a:srgbClr val="1F497D"/>
              </a:solidFill>
            </a:endParaRPr>
          </a:p>
        </p:txBody>
      </p:sp>
      <p:sp>
        <p:nvSpPr>
          <p:cNvPr id="12" name="Tekstiruutu 11"/>
          <p:cNvSpPr txBox="1"/>
          <p:nvPr/>
        </p:nvSpPr>
        <p:spPr>
          <a:xfrm>
            <a:off x="1502430" y="4778155"/>
            <a:ext cx="6108019" cy="369332"/>
          </a:xfrm>
          <a:prstGeom prst="rect">
            <a:avLst/>
          </a:prstGeom>
          <a:noFill/>
        </p:spPr>
        <p:txBody>
          <a:bodyPr wrap="none" rtlCol="0">
            <a:spAutoFit/>
          </a:bodyPr>
          <a:lstStyle/>
          <a:p>
            <a:pPr defTabSz="457200"/>
            <a:r>
              <a:rPr lang="fi-FI" dirty="0" smtClean="0">
                <a:solidFill>
                  <a:prstClr val="black"/>
                </a:solidFill>
              </a:rPr>
              <a:t>Neuvotteluja opiskelijoiden kanssa                      Loppukatselmus</a:t>
            </a:r>
          </a:p>
        </p:txBody>
      </p:sp>
      <p:cxnSp>
        <p:nvCxnSpPr>
          <p:cNvPr id="14" name="Suora nuoliyhdysviiva 13"/>
          <p:cNvCxnSpPr>
            <a:stCxn id="5" idx="2"/>
          </p:cNvCxnSpPr>
          <p:nvPr/>
        </p:nvCxnSpPr>
        <p:spPr>
          <a:xfrm rot="16200000" flipH="1">
            <a:off x="1369219" y="3008550"/>
            <a:ext cx="1460033" cy="1299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uora nuoliyhdysviiva 15"/>
          <p:cNvCxnSpPr>
            <a:stCxn id="6" idx="2"/>
          </p:cNvCxnSpPr>
          <p:nvPr/>
        </p:nvCxnSpPr>
        <p:spPr>
          <a:xfrm rot="16200000" flipH="1">
            <a:off x="2608732" y="3296025"/>
            <a:ext cx="1090701" cy="3555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uora nuoliyhdysviiva 17"/>
          <p:cNvCxnSpPr>
            <a:stCxn id="7" idx="2"/>
          </p:cNvCxnSpPr>
          <p:nvPr/>
        </p:nvCxnSpPr>
        <p:spPr>
          <a:xfrm rot="5400000">
            <a:off x="5069543" y="3393143"/>
            <a:ext cx="1249079" cy="361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uora nuoliyhdysviiva 19"/>
          <p:cNvCxnSpPr/>
          <p:nvPr/>
        </p:nvCxnSpPr>
        <p:spPr>
          <a:xfrm rot="5400000">
            <a:off x="5946352" y="3099041"/>
            <a:ext cx="1439116" cy="1139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4875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579296" cy="1143000"/>
          </a:xfrm>
        </p:spPr>
        <p:txBody>
          <a:bodyPr>
            <a:noAutofit/>
          </a:bodyPr>
          <a:lstStyle/>
          <a:p>
            <a:r>
              <a:rPr lang="fi-FI" sz="3600" dirty="0" smtClean="0">
                <a:latin typeface="Arial" pitchFamily="34" charset="0"/>
                <a:cs typeface="Arial" pitchFamily="34" charset="0"/>
              </a:rPr>
              <a:t>Oppimisympäristöjen kehittämisen lähtökohdat (Mäkinen &amp; Metsälä 2013)</a:t>
            </a:r>
            <a:endParaRPr lang="fi-FI" sz="3600" dirty="0">
              <a:latin typeface="Arial" pitchFamily="34" charset="0"/>
              <a:cs typeface="Arial" pitchFamily="34" charset="0"/>
            </a:endParaRPr>
          </a:p>
        </p:txBody>
      </p:sp>
      <p:sp>
        <p:nvSpPr>
          <p:cNvPr id="3" name="Sisällön paikkamerkki 2"/>
          <p:cNvSpPr>
            <a:spLocks noGrp="1"/>
          </p:cNvSpPr>
          <p:nvPr>
            <p:ph idx="1"/>
          </p:nvPr>
        </p:nvSpPr>
        <p:spPr>
          <a:xfrm>
            <a:off x="467544" y="1628800"/>
            <a:ext cx="8496944" cy="4525963"/>
          </a:xfrm>
        </p:spPr>
        <p:txBody>
          <a:bodyPr>
            <a:normAutofit/>
          </a:bodyPr>
          <a:lstStyle/>
          <a:p>
            <a:r>
              <a:rPr lang="fi-FI" sz="2800" dirty="0" smtClean="0">
                <a:latin typeface="Arial" pitchFamily="34" charset="0"/>
                <a:cs typeface="Arial" pitchFamily="34" charset="0"/>
              </a:rPr>
              <a:t>Uudistava oppimisympäristö</a:t>
            </a:r>
          </a:p>
          <a:p>
            <a:pPr lvl="1"/>
            <a:r>
              <a:rPr lang="fi-FI" sz="2400" dirty="0" smtClean="0">
                <a:latin typeface="Arial" pitchFamily="34" charset="0"/>
                <a:cs typeface="Arial" pitchFamily="34" charset="0"/>
              </a:rPr>
              <a:t>tunnusomaista yhteisöllinen oppiminen ja jaetut toimintatavat; perustuu aikaisempaan tietoon</a:t>
            </a:r>
          </a:p>
          <a:p>
            <a:r>
              <a:rPr lang="fi-FI" sz="2800" dirty="0" smtClean="0">
                <a:latin typeface="Arial" pitchFamily="34" charset="0"/>
                <a:cs typeface="Arial" pitchFamily="34" charset="0"/>
              </a:rPr>
              <a:t>Uutta luova oppimisympäristö</a:t>
            </a:r>
          </a:p>
          <a:p>
            <a:pPr lvl="1"/>
            <a:r>
              <a:rPr lang="fi-FI" sz="2400" dirty="0" smtClean="0">
                <a:latin typeface="Arial" pitchFamily="34" charset="0"/>
                <a:cs typeface="Arial" pitchFamily="34" charset="0"/>
              </a:rPr>
              <a:t>uutta etsivä toimintatapa, jossa toiminta perustuu yhteiseen intressiin ja toiminnan yhteiseen kohteeseen</a:t>
            </a:r>
            <a:endParaRPr lang="fi-FI" sz="2400" dirty="0">
              <a:latin typeface="Arial" pitchFamily="34" charset="0"/>
              <a:cs typeface="Arial" pitchFamily="34" charset="0"/>
            </a:endParaRPr>
          </a:p>
        </p:txBody>
      </p:sp>
    </p:spTree>
    <p:extLst>
      <p:ext uri="{BB962C8B-B14F-4D97-AF65-F5344CB8AC3E}">
        <p14:creationId xmlns:p14="http://schemas.microsoft.com/office/powerpoint/2010/main" val="1385375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96448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3125165" y="5908630"/>
            <a:ext cx="184731" cy="369332"/>
          </a:xfrm>
          <a:prstGeom prst="rect">
            <a:avLst/>
          </a:prstGeom>
          <a:noFill/>
        </p:spPr>
        <p:txBody>
          <a:bodyPr wrap="none" rtlCol="0">
            <a:spAutoFit/>
          </a:bodyPr>
          <a:lstStyle/>
          <a:p>
            <a:endParaRPr lang="fi-FI" dirty="0">
              <a:solidFill>
                <a:prstClr val="black"/>
              </a:solidFill>
            </a:endParaRPr>
          </a:p>
        </p:txBody>
      </p:sp>
      <p:sp>
        <p:nvSpPr>
          <p:cNvPr id="4" name="Tekstiruutu 3"/>
          <p:cNvSpPr txBox="1"/>
          <p:nvPr/>
        </p:nvSpPr>
        <p:spPr>
          <a:xfrm>
            <a:off x="1043608" y="6244453"/>
            <a:ext cx="2864887" cy="369332"/>
          </a:xfrm>
          <a:prstGeom prst="rect">
            <a:avLst/>
          </a:prstGeom>
          <a:noFill/>
        </p:spPr>
        <p:txBody>
          <a:bodyPr wrap="none" rtlCol="0">
            <a:spAutoFit/>
          </a:bodyPr>
          <a:lstStyle/>
          <a:p>
            <a:r>
              <a:rPr lang="fi-FI" dirty="0" smtClean="0">
                <a:solidFill>
                  <a:prstClr val="black"/>
                </a:solidFill>
                <a:cs typeface="Arial" pitchFamily="34" charset="0"/>
              </a:rPr>
              <a:t>(Ahonen, Heli 2013, s. 42</a:t>
            </a:r>
            <a:r>
              <a:rPr lang="fi-FI" dirty="0" smtClean="0">
                <a:solidFill>
                  <a:prstClr val="black"/>
                </a:solidFill>
              </a:rPr>
              <a:t>)</a:t>
            </a:r>
            <a:endParaRPr lang="fi-FI" dirty="0">
              <a:solidFill>
                <a:prstClr val="black"/>
              </a:solidFill>
            </a:endParaRPr>
          </a:p>
        </p:txBody>
      </p:sp>
      <p:sp>
        <p:nvSpPr>
          <p:cNvPr id="5" name="Tekstiruutu 4"/>
          <p:cNvSpPr txBox="1"/>
          <p:nvPr/>
        </p:nvSpPr>
        <p:spPr>
          <a:xfrm>
            <a:off x="1043608" y="5908630"/>
            <a:ext cx="4464496" cy="369332"/>
          </a:xfrm>
          <a:prstGeom prst="rect">
            <a:avLst/>
          </a:prstGeom>
          <a:solidFill>
            <a:schemeClr val="bg1"/>
          </a:solidFill>
        </p:spPr>
        <p:txBody>
          <a:bodyPr wrap="square" rtlCol="0">
            <a:spAutoFit/>
          </a:bodyPr>
          <a:lstStyle/>
          <a:p>
            <a:endParaRPr lang="fi-FI" dirty="0">
              <a:solidFill>
                <a:prstClr val="black"/>
              </a:solidFill>
            </a:endParaRPr>
          </a:p>
        </p:txBody>
      </p:sp>
      <p:sp>
        <p:nvSpPr>
          <p:cNvPr id="6" name="Tekstiruutu 5"/>
          <p:cNvSpPr txBox="1"/>
          <p:nvPr/>
        </p:nvSpPr>
        <p:spPr>
          <a:xfrm>
            <a:off x="3320836" y="196998"/>
            <a:ext cx="5139595" cy="461665"/>
          </a:xfrm>
          <a:prstGeom prst="rect">
            <a:avLst/>
          </a:prstGeom>
          <a:noFill/>
        </p:spPr>
        <p:txBody>
          <a:bodyPr wrap="square" rtlCol="0">
            <a:spAutoFit/>
          </a:bodyPr>
          <a:lstStyle/>
          <a:p>
            <a:r>
              <a:rPr lang="fi-FI" sz="2400" b="1" dirty="0" smtClean="0"/>
              <a:t>Toimintaympäristöjen piirteitä</a:t>
            </a:r>
            <a:endParaRPr lang="fi-FI" sz="2400" b="1" dirty="0"/>
          </a:p>
        </p:txBody>
      </p:sp>
    </p:spTree>
    <p:extLst>
      <p:ext uri="{BB962C8B-B14F-4D97-AF65-F5344CB8AC3E}">
        <p14:creationId xmlns:p14="http://schemas.microsoft.com/office/powerpoint/2010/main" val="3154270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600" dirty="0" smtClean="0"/>
              <a:t>Opiskelijan vaikutusvallan jakautuminen</a:t>
            </a:r>
            <a:br>
              <a:rPr lang="fi-FI" sz="3600" dirty="0" smtClean="0"/>
            </a:br>
            <a:r>
              <a:rPr lang="fi-FI" sz="3600" dirty="0" smtClean="0"/>
              <a:t>(vrt. </a:t>
            </a:r>
            <a:r>
              <a:rPr lang="fi-FI" sz="3600" dirty="0" err="1" smtClean="0"/>
              <a:t>Living</a:t>
            </a:r>
            <a:r>
              <a:rPr lang="fi-FI" sz="3600" dirty="0" smtClean="0"/>
              <a:t> </a:t>
            </a:r>
            <a:r>
              <a:rPr lang="fi-FI" sz="3600" dirty="0" err="1" smtClean="0"/>
              <a:t>Lab</a:t>
            </a:r>
            <a:r>
              <a:rPr lang="fi-FI" sz="3600" dirty="0" smtClean="0"/>
              <a:t>)</a:t>
            </a:r>
            <a:endParaRPr lang="fi-FI" sz="3600" dirty="0"/>
          </a:p>
        </p:txBody>
      </p:sp>
      <p:cxnSp>
        <p:nvCxnSpPr>
          <p:cNvPr id="5" name="Suora yhdysviiva 4"/>
          <p:cNvCxnSpPr/>
          <p:nvPr/>
        </p:nvCxnSpPr>
        <p:spPr>
          <a:xfrm>
            <a:off x="1403648" y="2060848"/>
            <a:ext cx="0" cy="35283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uora yhdysviiva 6"/>
          <p:cNvCxnSpPr/>
          <p:nvPr/>
        </p:nvCxnSpPr>
        <p:spPr>
          <a:xfrm>
            <a:off x="1403648" y="5589240"/>
            <a:ext cx="43204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kstiruutu 7"/>
          <p:cNvSpPr txBox="1"/>
          <p:nvPr/>
        </p:nvSpPr>
        <p:spPr>
          <a:xfrm>
            <a:off x="4742609" y="5630578"/>
            <a:ext cx="1963038" cy="646331"/>
          </a:xfrm>
          <a:prstGeom prst="rect">
            <a:avLst/>
          </a:prstGeom>
          <a:noFill/>
        </p:spPr>
        <p:txBody>
          <a:bodyPr wrap="none" rtlCol="0">
            <a:spAutoFit/>
          </a:bodyPr>
          <a:lstStyle/>
          <a:p>
            <a:r>
              <a:rPr lang="fi-FI" dirty="0" smtClean="0">
                <a:solidFill>
                  <a:prstClr val="black"/>
                </a:solidFill>
              </a:rPr>
              <a:t>Opiskelijavetoinen,</a:t>
            </a:r>
          </a:p>
          <a:p>
            <a:r>
              <a:rPr lang="fi-FI" dirty="0" smtClean="0">
                <a:solidFill>
                  <a:prstClr val="black"/>
                </a:solidFill>
              </a:rPr>
              <a:t>opiskelijalähtöinen</a:t>
            </a:r>
            <a:endParaRPr lang="fi-FI" dirty="0">
              <a:solidFill>
                <a:prstClr val="black"/>
              </a:solidFill>
            </a:endParaRPr>
          </a:p>
        </p:txBody>
      </p:sp>
      <p:sp>
        <p:nvSpPr>
          <p:cNvPr id="9" name="Tekstiruutu 8"/>
          <p:cNvSpPr txBox="1"/>
          <p:nvPr/>
        </p:nvSpPr>
        <p:spPr>
          <a:xfrm>
            <a:off x="1475656" y="1988840"/>
            <a:ext cx="2010615" cy="369332"/>
          </a:xfrm>
          <a:prstGeom prst="rect">
            <a:avLst/>
          </a:prstGeom>
          <a:noFill/>
        </p:spPr>
        <p:txBody>
          <a:bodyPr wrap="none" rtlCol="0">
            <a:spAutoFit/>
          </a:bodyPr>
          <a:lstStyle/>
          <a:p>
            <a:r>
              <a:rPr lang="fi-FI" dirty="0" smtClean="0">
                <a:solidFill>
                  <a:prstClr val="black"/>
                </a:solidFill>
              </a:rPr>
              <a:t>Opiskelijakeskeinen</a:t>
            </a:r>
            <a:endParaRPr lang="fi-FI" dirty="0">
              <a:solidFill>
                <a:prstClr val="black"/>
              </a:solidFill>
            </a:endParaRPr>
          </a:p>
        </p:txBody>
      </p:sp>
      <p:sp>
        <p:nvSpPr>
          <p:cNvPr id="10" name="Tekstiruutu 9"/>
          <p:cNvSpPr txBox="1"/>
          <p:nvPr/>
        </p:nvSpPr>
        <p:spPr>
          <a:xfrm>
            <a:off x="1532754" y="5630578"/>
            <a:ext cx="2031133" cy="369332"/>
          </a:xfrm>
          <a:prstGeom prst="rect">
            <a:avLst/>
          </a:prstGeom>
          <a:noFill/>
        </p:spPr>
        <p:txBody>
          <a:bodyPr wrap="none" rtlCol="0">
            <a:spAutoFit/>
          </a:bodyPr>
          <a:lstStyle/>
          <a:p>
            <a:r>
              <a:rPr lang="fi-FI" dirty="0" smtClean="0">
                <a:solidFill>
                  <a:prstClr val="black"/>
                </a:solidFill>
              </a:rPr>
              <a:t>Opiskelijan kontrolli</a:t>
            </a:r>
            <a:endParaRPr lang="fi-FI" dirty="0">
              <a:solidFill>
                <a:prstClr val="black"/>
              </a:solidFill>
            </a:endParaRPr>
          </a:p>
        </p:txBody>
      </p:sp>
      <p:sp>
        <p:nvSpPr>
          <p:cNvPr id="11" name="Tekstiruutu 10"/>
          <p:cNvSpPr txBox="1"/>
          <p:nvPr/>
        </p:nvSpPr>
        <p:spPr>
          <a:xfrm rot="16200000">
            <a:off x="-622773" y="3676382"/>
            <a:ext cx="3456384" cy="369332"/>
          </a:xfrm>
          <a:prstGeom prst="rect">
            <a:avLst/>
          </a:prstGeom>
          <a:noFill/>
        </p:spPr>
        <p:txBody>
          <a:bodyPr wrap="square" rtlCol="0">
            <a:spAutoFit/>
          </a:bodyPr>
          <a:lstStyle/>
          <a:p>
            <a:r>
              <a:rPr lang="fi-FI" dirty="0" smtClean="0">
                <a:solidFill>
                  <a:prstClr val="black"/>
                </a:solidFill>
              </a:rPr>
              <a:t>Oppilaitoksen kontrolli</a:t>
            </a:r>
            <a:endParaRPr lang="fi-FI" dirty="0">
              <a:solidFill>
                <a:prstClr val="black"/>
              </a:solidFill>
            </a:endParaRPr>
          </a:p>
        </p:txBody>
      </p:sp>
      <p:sp>
        <p:nvSpPr>
          <p:cNvPr id="12" name="Tekstiruutu 11"/>
          <p:cNvSpPr txBox="1"/>
          <p:nvPr/>
        </p:nvSpPr>
        <p:spPr>
          <a:xfrm>
            <a:off x="600180" y="6312028"/>
            <a:ext cx="3501280" cy="369332"/>
          </a:xfrm>
          <a:prstGeom prst="rect">
            <a:avLst/>
          </a:prstGeom>
          <a:noFill/>
        </p:spPr>
        <p:txBody>
          <a:bodyPr wrap="none" rtlCol="0">
            <a:spAutoFit/>
          </a:bodyPr>
          <a:lstStyle/>
          <a:p>
            <a:r>
              <a:rPr lang="fi-FI" dirty="0" smtClean="0">
                <a:solidFill>
                  <a:prstClr val="black"/>
                </a:solidFill>
              </a:rPr>
              <a:t>(Vrt. </a:t>
            </a:r>
            <a:r>
              <a:rPr lang="fi-FI" dirty="0" err="1" smtClean="0">
                <a:solidFill>
                  <a:prstClr val="black"/>
                </a:solidFill>
              </a:rPr>
              <a:t>Ranti</a:t>
            </a:r>
            <a:r>
              <a:rPr lang="fi-FI" dirty="0" smtClean="0">
                <a:solidFill>
                  <a:prstClr val="black"/>
                </a:solidFill>
              </a:rPr>
              <a:t> &amp; Kivikangas 2011, s. 18)</a:t>
            </a:r>
            <a:endParaRPr lang="fi-FI" dirty="0">
              <a:solidFill>
                <a:prstClr val="black"/>
              </a:solidFill>
            </a:endParaRPr>
          </a:p>
        </p:txBody>
      </p:sp>
    </p:spTree>
    <p:extLst>
      <p:ext uri="{BB962C8B-B14F-4D97-AF65-F5344CB8AC3E}">
        <p14:creationId xmlns:p14="http://schemas.microsoft.com/office/powerpoint/2010/main" val="9497671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t>Mitä siis tarvitaan?</a:t>
            </a:r>
            <a:endParaRPr lang="fi-FI" sz="3600" dirty="0"/>
          </a:p>
        </p:txBody>
      </p:sp>
      <p:sp>
        <p:nvSpPr>
          <p:cNvPr id="3" name="Sisällön paikkamerkki 2"/>
          <p:cNvSpPr>
            <a:spLocks noGrp="1"/>
          </p:cNvSpPr>
          <p:nvPr>
            <p:ph idx="1"/>
          </p:nvPr>
        </p:nvSpPr>
        <p:spPr/>
        <p:txBody>
          <a:bodyPr>
            <a:normAutofit/>
          </a:bodyPr>
          <a:lstStyle/>
          <a:p>
            <a:r>
              <a:rPr lang="fi-FI" sz="2800" dirty="0" smtClean="0"/>
              <a:t>Omien maailmankuvien kyseenalaistamista</a:t>
            </a:r>
          </a:p>
          <a:p>
            <a:r>
              <a:rPr lang="fi-FI" sz="2800" dirty="0" smtClean="0"/>
              <a:t>Epävarmuuden sietämistä</a:t>
            </a:r>
          </a:p>
          <a:p>
            <a:r>
              <a:rPr lang="fi-FI" sz="2800" dirty="0" smtClean="0"/>
              <a:t>Jaettua ymmärrystä</a:t>
            </a:r>
          </a:p>
          <a:p>
            <a:r>
              <a:rPr lang="fi-FI" sz="2800" dirty="0" smtClean="0"/>
              <a:t>Yhteistyötä</a:t>
            </a:r>
          </a:p>
          <a:p>
            <a:endParaRPr lang="fi-FI" sz="2800" dirty="0" smtClean="0"/>
          </a:p>
          <a:p>
            <a:r>
              <a:rPr lang="fi-FI" sz="2800" dirty="0" smtClean="0"/>
              <a:t>”Hässäkkäpedagogiikkaa”?</a:t>
            </a:r>
            <a:endParaRPr lang="fi-FI" sz="2800" dirty="0"/>
          </a:p>
        </p:txBody>
      </p:sp>
    </p:spTree>
    <p:extLst>
      <p:ext uri="{BB962C8B-B14F-4D97-AF65-F5344CB8AC3E}">
        <p14:creationId xmlns:p14="http://schemas.microsoft.com/office/powerpoint/2010/main" val="15343658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8229600" cy="634082"/>
          </a:xfrm>
        </p:spPr>
        <p:txBody>
          <a:bodyPr>
            <a:normAutofit fontScale="90000"/>
          </a:bodyPr>
          <a:lstStyle/>
          <a:p>
            <a:r>
              <a:rPr lang="fi-FI" sz="3600" dirty="0" smtClean="0"/>
              <a:t>Lähteet</a:t>
            </a:r>
            <a:endParaRPr lang="fi-FI" sz="3600" dirty="0"/>
          </a:p>
        </p:txBody>
      </p:sp>
      <p:sp>
        <p:nvSpPr>
          <p:cNvPr id="3" name="Sisällön paikkamerkki 2"/>
          <p:cNvSpPr>
            <a:spLocks noGrp="1"/>
          </p:cNvSpPr>
          <p:nvPr>
            <p:ph idx="1"/>
          </p:nvPr>
        </p:nvSpPr>
        <p:spPr>
          <a:xfrm>
            <a:off x="457200" y="908720"/>
            <a:ext cx="8229600" cy="5760640"/>
          </a:xfrm>
        </p:spPr>
        <p:txBody>
          <a:bodyPr>
            <a:normAutofit fontScale="92500" lnSpcReduction="10000"/>
          </a:bodyPr>
          <a:lstStyle/>
          <a:p>
            <a:r>
              <a:rPr lang="fi-FI" sz="1800" dirty="0" smtClean="0"/>
              <a:t>Ahonen, Heli 2013. Oppimishypyt työpaikalla. </a:t>
            </a:r>
            <a:r>
              <a:rPr lang="fi-FI" sz="1800" dirty="0"/>
              <a:t>Teoksessa Kehittyvät oppimisympäristöt. Toimittanut Carina Savander-Ranne, Juha Lindfors, Pasi Lankinen ja Leila Lintula. Metropolia </a:t>
            </a:r>
            <a:r>
              <a:rPr lang="fi-FI" sz="1800" dirty="0" err="1"/>
              <a:t>AMK:n</a:t>
            </a:r>
            <a:r>
              <a:rPr lang="fi-FI" sz="1800" dirty="0"/>
              <a:t> </a:t>
            </a:r>
            <a:r>
              <a:rPr lang="fi-FI" sz="1800" dirty="0" smtClean="0"/>
              <a:t>julkaisusarja.</a:t>
            </a:r>
          </a:p>
          <a:p>
            <a:r>
              <a:rPr lang="fi-FI" sz="1800" dirty="0" err="1"/>
              <a:t>Engeström</a:t>
            </a:r>
            <a:r>
              <a:rPr lang="fi-FI" sz="1800" dirty="0"/>
              <a:t> Y. </a:t>
            </a:r>
            <a:r>
              <a:rPr lang="fi-FI" sz="1800" dirty="0" smtClean="0"/>
              <a:t>2004. </a:t>
            </a:r>
            <a:r>
              <a:rPr lang="fi-FI" sz="1800" i="1" dirty="0"/>
              <a:t>Ekspansiivinen oppiminen ja yhteiskehittely työssä</a:t>
            </a:r>
            <a:r>
              <a:rPr lang="fi-FI" sz="1800" dirty="0"/>
              <a:t>. Tampere</a:t>
            </a:r>
            <a:r>
              <a:rPr lang="fi-FI" sz="1800" dirty="0" smtClean="0"/>
              <a:t>: Vastapaino</a:t>
            </a:r>
            <a:r>
              <a:rPr lang="fi-FI" sz="1800" dirty="0"/>
              <a:t>.</a:t>
            </a:r>
            <a:endParaRPr lang="fi-FI" sz="1800" dirty="0" smtClean="0"/>
          </a:p>
          <a:p>
            <a:r>
              <a:rPr lang="fi-FI" sz="1800" dirty="0" smtClean="0"/>
              <a:t>Kokkonen, Juhana. 2012. Parvimainen kehitystyö koulutusorganisaatiossa. Lisensiaatintutkielma.</a:t>
            </a:r>
          </a:p>
          <a:p>
            <a:r>
              <a:rPr lang="fi-FI" sz="1800" dirty="0" smtClean="0"/>
              <a:t>Kokkonen Juhana 2013. Toiminta kompleksisissa oppimisympäristöissä. </a:t>
            </a:r>
            <a:r>
              <a:rPr lang="fi-FI" sz="1800" dirty="0"/>
              <a:t>Teoksessa Kehittyvät oppimisympäristöt. Toimittanut Carina Savander-Ranne, Juha Lindfors, Pasi Lankinen ja Leila Lintula. Metropolia </a:t>
            </a:r>
            <a:r>
              <a:rPr lang="fi-FI" sz="1800" dirty="0" err="1"/>
              <a:t>AMK:n</a:t>
            </a:r>
            <a:r>
              <a:rPr lang="fi-FI" sz="1800" dirty="0"/>
              <a:t> julkaisusarja</a:t>
            </a:r>
            <a:r>
              <a:rPr lang="fi-FI" sz="1800" dirty="0" smtClean="0"/>
              <a:t>.</a:t>
            </a:r>
          </a:p>
          <a:p>
            <a:r>
              <a:rPr lang="fi-FI" sz="1800" dirty="0" smtClean="0"/>
              <a:t>Mäkinen, </a:t>
            </a:r>
            <a:r>
              <a:rPr lang="fi-FI" sz="1800" dirty="0" err="1" smtClean="0"/>
              <a:t>Elisä</a:t>
            </a:r>
            <a:r>
              <a:rPr lang="fi-FI" sz="1800" dirty="0" smtClean="0"/>
              <a:t> &amp; Metsälä, Eija 2013. Osaaminen rakentuu monenlaisissa ympäristöissä. Teoksessa Kehittyvät oppimisympäristöt. Toimittanut Carina Savander-Ranne, Juha Lindfors, Pasi Lankinen ja Leila Lintula. Metropolia </a:t>
            </a:r>
            <a:r>
              <a:rPr lang="fi-FI" sz="1800" dirty="0" err="1" smtClean="0"/>
              <a:t>AMK:n</a:t>
            </a:r>
            <a:r>
              <a:rPr lang="fi-FI" sz="1800" dirty="0" smtClean="0"/>
              <a:t> julkaisusarja.</a:t>
            </a:r>
          </a:p>
          <a:p>
            <a:r>
              <a:rPr lang="fi-FI" sz="1800" dirty="0" err="1"/>
              <a:t>Ranti</a:t>
            </a:r>
            <a:r>
              <a:rPr lang="fi-FI" sz="1800" dirty="0"/>
              <a:t> &amp; Kivikangas </a:t>
            </a:r>
            <a:r>
              <a:rPr lang="fi-FI" sz="1800" dirty="0" smtClean="0"/>
              <a:t>2011. </a:t>
            </a:r>
            <a:r>
              <a:rPr lang="fi-FI" sz="1800" dirty="0" err="1" smtClean="0"/>
              <a:t>Living</a:t>
            </a:r>
            <a:r>
              <a:rPr lang="fi-FI" sz="1800" dirty="0" smtClean="0"/>
              <a:t> </a:t>
            </a:r>
            <a:r>
              <a:rPr lang="fi-FI" sz="1800" dirty="0" err="1" smtClean="0"/>
              <a:t>Lab</a:t>
            </a:r>
            <a:r>
              <a:rPr lang="fi-FI" sz="1800" dirty="0" smtClean="0"/>
              <a:t> -menetelmän rooli ja haasteet yritysten innovaatiotoiminnassa. Teoksessa </a:t>
            </a:r>
            <a:r>
              <a:rPr lang="fi-FI" sz="1800" dirty="0" err="1" smtClean="0"/>
              <a:t>Innovoi(tko</a:t>
            </a:r>
            <a:r>
              <a:rPr lang="fi-FI" sz="1800" dirty="0" smtClean="0"/>
              <a:t>) yhdessä asiakkaittesi kanssa. Toim. Anna-Greta Nyström ja Seppo Leminen. Vantaa.</a:t>
            </a:r>
          </a:p>
          <a:p>
            <a:r>
              <a:rPr lang="en-US" sz="1800" dirty="0"/>
              <a:t>Snowden, David &amp; Mary Boone </a:t>
            </a:r>
            <a:r>
              <a:rPr lang="en-US" sz="1800" dirty="0" smtClean="0"/>
              <a:t>2007: </a:t>
            </a:r>
            <a:r>
              <a:rPr lang="en-US" sz="1800" dirty="0"/>
              <a:t>A Leader’s Framework for Decision Making. </a:t>
            </a:r>
            <a:r>
              <a:rPr lang="en-US" sz="1800" i="1" dirty="0"/>
              <a:t>Harvard Business Review, 12/2007</a:t>
            </a:r>
            <a:r>
              <a:rPr lang="en-US" sz="1800" dirty="0"/>
              <a:t>, </a:t>
            </a:r>
            <a:r>
              <a:rPr lang="en-US" sz="1800" dirty="0" smtClean="0"/>
              <a:t>68–76</a:t>
            </a:r>
            <a:endParaRPr lang="fi-FI" sz="1800" dirty="0" smtClean="0"/>
          </a:p>
          <a:p>
            <a:r>
              <a:rPr lang="fi-FI" sz="1800" dirty="0" smtClean="0"/>
              <a:t>Viitala, Ritva 2013. Siiloista systeemiajatteluun – päämääränä yrityksen menestys. Esitelmä Editan kauppaopettajapäivillä Helsingiss</a:t>
            </a:r>
            <a:r>
              <a:rPr lang="fi-FI" sz="1800" dirty="0"/>
              <a:t>ä</a:t>
            </a:r>
            <a:r>
              <a:rPr lang="fi-FI" sz="1800" dirty="0" smtClean="0"/>
              <a:t> 17.5.2013-</a:t>
            </a:r>
            <a:endParaRPr lang="fi-FI" sz="1800" dirty="0"/>
          </a:p>
        </p:txBody>
      </p:sp>
    </p:spTree>
    <p:extLst>
      <p:ext uri="{BB962C8B-B14F-4D97-AF65-F5344CB8AC3E}">
        <p14:creationId xmlns:p14="http://schemas.microsoft.com/office/powerpoint/2010/main" val="17615848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7852872" cy="565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orakulmio 3"/>
          <p:cNvSpPr/>
          <p:nvPr/>
        </p:nvSpPr>
        <p:spPr>
          <a:xfrm>
            <a:off x="295712" y="6102421"/>
            <a:ext cx="8596768" cy="276999"/>
          </a:xfrm>
          <a:prstGeom prst="rect">
            <a:avLst/>
          </a:prstGeom>
        </p:spPr>
        <p:txBody>
          <a:bodyPr wrap="square">
            <a:spAutoFit/>
          </a:bodyPr>
          <a:lstStyle/>
          <a:p>
            <a:r>
              <a:rPr lang="en-US" sz="1200" dirty="0">
                <a:solidFill>
                  <a:prstClr val="black"/>
                </a:solidFill>
              </a:rPr>
              <a:t>Snowden, David &amp; Mary Boone </a:t>
            </a:r>
            <a:r>
              <a:rPr lang="en-US" sz="1200" dirty="0" smtClean="0">
                <a:solidFill>
                  <a:prstClr val="black"/>
                </a:solidFill>
              </a:rPr>
              <a:t>2007</a:t>
            </a:r>
            <a:endParaRPr lang="fi-FI" sz="1200" dirty="0">
              <a:solidFill>
                <a:prstClr val="black"/>
              </a:solidFill>
            </a:endParaRPr>
          </a:p>
        </p:txBody>
      </p:sp>
    </p:spTree>
    <p:extLst>
      <p:ext uri="{BB962C8B-B14F-4D97-AF65-F5344CB8AC3E}">
        <p14:creationId xmlns:p14="http://schemas.microsoft.com/office/powerpoint/2010/main" val="21294087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9694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orakulmio 3"/>
          <p:cNvSpPr/>
          <p:nvPr/>
        </p:nvSpPr>
        <p:spPr>
          <a:xfrm>
            <a:off x="534210" y="5853814"/>
            <a:ext cx="8358269" cy="646331"/>
          </a:xfrm>
          <a:prstGeom prst="rect">
            <a:avLst/>
          </a:prstGeom>
        </p:spPr>
        <p:txBody>
          <a:bodyPr wrap="square">
            <a:spAutoFit/>
          </a:bodyPr>
          <a:lstStyle/>
          <a:p>
            <a:r>
              <a:rPr lang="fi-FI" dirty="0">
                <a:solidFill>
                  <a:prstClr val="black"/>
                </a:solidFill>
                <a:latin typeface="Arial" pitchFamily="34" charset="0"/>
                <a:cs typeface="Arial" pitchFamily="34" charset="0"/>
              </a:rPr>
              <a:t>Kommunikaation osanottajien, käsikirjoituksen ja yhteisen kohteen suhteet</a:t>
            </a:r>
          </a:p>
          <a:p>
            <a:r>
              <a:rPr lang="fi-FI" dirty="0">
                <a:solidFill>
                  <a:prstClr val="black"/>
                </a:solidFill>
                <a:latin typeface="Arial" pitchFamily="34" charset="0"/>
                <a:cs typeface="Arial" pitchFamily="34" charset="0"/>
              </a:rPr>
              <a:t>(</a:t>
            </a:r>
            <a:r>
              <a:rPr lang="fi-FI" dirty="0" err="1">
                <a:solidFill>
                  <a:prstClr val="black"/>
                </a:solidFill>
                <a:latin typeface="Arial" pitchFamily="34" charset="0"/>
                <a:cs typeface="Arial" pitchFamily="34" charset="0"/>
              </a:rPr>
              <a:t>Engeström</a:t>
            </a:r>
            <a:r>
              <a:rPr lang="fi-FI" dirty="0">
                <a:solidFill>
                  <a:prstClr val="black"/>
                </a:solidFill>
                <a:latin typeface="Arial" pitchFamily="34" charset="0"/>
                <a:cs typeface="Arial" pitchFamily="34" charset="0"/>
              </a:rPr>
              <a:t> 2004, 109).</a:t>
            </a:r>
          </a:p>
        </p:txBody>
      </p:sp>
    </p:spTree>
    <p:extLst>
      <p:ext uri="{BB962C8B-B14F-4D97-AF65-F5344CB8AC3E}">
        <p14:creationId xmlns:p14="http://schemas.microsoft.com/office/powerpoint/2010/main" val="3998913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053" y="116633"/>
            <a:ext cx="661843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orakulmio 3"/>
          <p:cNvSpPr/>
          <p:nvPr/>
        </p:nvSpPr>
        <p:spPr>
          <a:xfrm>
            <a:off x="323528" y="5877272"/>
            <a:ext cx="8820472" cy="646331"/>
          </a:xfrm>
          <a:prstGeom prst="rect">
            <a:avLst/>
          </a:prstGeom>
        </p:spPr>
        <p:txBody>
          <a:bodyPr wrap="square">
            <a:spAutoFit/>
          </a:bodyPr>
          <a:lstStyle/>
          <a:p>
            <a:r>
              <a:rPr lang="fi-FI" dirty="0" smtClean="0">
                <a:solidFill>
                  <a:prstClr val="black"/>
                </a:solidFill>
                <a:latin typeface="Arial" pitchFamily="34" charset="0"/>
                <a:cs typeface="Arial" pitchFamily="34" charset="0"/>
              </a:rPr>
              <a:t>Kooperaation </a:t>
            </a:r>
            <a:r>
              <a:rPr lang="fi-FI" dirty="0">
                <a:solidFill>
                  <a:prstClr val="black"/>
                </a:solidFill>
                <a:latin typeface="Arial" pitchFamily="34" charset="0"/>
                <a:cs typeface="Arial" pitchFamily="34" charset="0"/>
              </a:rPr>
              <a:t>osanottajien, käsikirjoituksen ja yhteisen kohteen suhteet (</a:t>
            </a:r>
            <a:r>
              <a:rPr lang="fi-FI" dirty="0" err="1" smtClean="0">
                <a:solidFill>
                  <a:prstClr val="black"/>
                </a:solidFill>
                <a:latin typeface="Arial" pitchFamily="34" charset="0"/>
                <a:cs typeface="Arial" pitchFamily="34" charset="0"/>
              </a:rPr>
              <a:t>Engeström</a:t>
            </a:r>
            <a:r>
              <a:rPr lang="fi-FI" dirty="0" smtClean="0">
                <a:solidFill>
                  <a:prstClr val="black"/>
                </a:solidFill>
                <a:latin typeface="Arial" pitchFamily="34" charset="0"/>
                <a:cs typeface="Arial" pitchFamily="34" charset="0"/>
              </a:rPr>
              <a:t> 2004</a:t>
            </a:r>
            <a:r>
              <a:rPr lang="fi-FI" dirty="0">
                <a:solidFill>
                  <a:prstClr val="black"/>
                </a:solidFill>
                <a:latin typeface="Arial" pitchFamily="34" charset="0"/>
                <a:cs typeface="Arial" pitchFamily="34" charset="0"/>
              </a:rPr>
              <a:t>, 108).</a:t>
            </a:r>
          </a:p>
        </p:txBody>
      </p:sp>
    </p:spTree>
    <p:extLst>
      <p:ext uri="{BB962C8B-B14F-4D97-AF65-F5344CB8AC3E}">
        <p14:creationId xmlns:p14="http://schemas.microsoft.com/office/powerpoint/2010/main" val="23645545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a:latin typeface="Arial" pitchFamily="34" charset="0"/>
                <a:cs typeface="Arial" pitchFamily="34" charset="0"/>
              </a:rPr>
              <a:t>Kuka lukee kirjeesi</a:t>
            </a:r>
            <a:r>
              <a:rPr lang="fi-FI" sz="3600" dirty="0" smtClean="0">
                <a:latin typeface="Arial" pitchFamily="34" charset="0"/>
                <a:cs typeface="Arial" pitchFamily="34" charset="0"/>
              </a:rPr>
              <a:t>? (Kielikello 3/1999) </a:t>
            </a:r>
            <a:endParaRPr lang="fi-FI" sz="3600" dirty="0">
              <a:latin typeface="Arial" pitchFamily="34" charset="0"/>
              <a:cs typeface="Arial" pitchFamily="34" charset="0"/>
            </a:endParaRPr>
          </a:p>
        </p:txBody>
      </p:sp>
      <p:sp>
        <p:nvSpPr>
          <p:cNvPr id="3" name="Sisällön paikkamerkki 2"/>
          <p:cNvSpPr>
            <a:spLocks noGrp="1"/>
          </p:cNvSpPr>
          <p:nvPr>
            <p:ph idx="1"/>
          </p:nvPr>
        </p:nvSpPr>
        <p:spPr/>
        <p:txBody>
          <a:bodyPr>
            <a:normAutofit/>
          </a:bodyPr>
          <a:lstStyle/>
          <a:p>
            <a:r>
              <a:rPr lang="fi-FI" sz="2800" dirty="0" smtClean="0">
                <a:latin typeface="Arial" pitchFamily="34" charset="0"/>
                <a:cs typeface="Arial" pitchFamily="34" charset="0"/>
              </a:rPr>
              <a:t>Merkantin </a:t>
            </a:r>
            <a:r>
              <a:rPr lang="fi-FI" sz="2800" dirty="0">
                <a:latin typeface="Arial" pitchFamily="34" charset="0"/>
                <a:cs typeface="Arial" pitchFamily="34" charset="0"/>
              </a:rPr>
              <a:t>ammattitutkintoon tähtäävässä näyttökokeessa annettiin tehtäväksi kirjoittaa </a:t>
            </a:r>
            <a:r>
              <a:rPr lang="fi-FI" sz="2800" dirty="0" smtClean="0">
                <a:latin typeface="Arial" pitchFamily="34" charset="0"/>
                <a:cs typeface="Arial" pitchFamily="34" charset="0"/>
              </a:rPr>
              <a:t>liikekirjeitä </a:t>
            </a:r>
            <a:r>
              <a:rPr lang="fi-FI" sz="2800" dirty="0">
                <a:latin typeface="Arial" pitchFamily="34" charset="0"/>
                <a:cs typeface="Arial" pitchFamily="34" charset="0"/>
              </a:rPr>
              <a:t>ja tiedotteita. Tehtäväpaperin alareunaan oli lisätty </a:t>
            </a:r>
            <a:r>
              <a:rPr lang="fi-FI" sz="2800" dirty="0" smtClean="0">
                <a:latin typeface="Arial" pitchFamily="34" charset="0"/>
                <a:cs typeface="Arial" pitchFamily="34" charset="0"/>
              </a:rPr>
              <a:t>huomautus</a:t>
            </a:r>
            <a:r>
              <a:rPr lang="fi-FI" sz="2800" dirty="0">
                <a:latin typeface="Arial" pitchFamily="34" charset="0"/>
                <a:cs typeface="Arial" pitchFamily="34" charset="0"/>
              </a:rPr>
              <a:t>: ”Myös äidinkielen opettaja lukee kirjoittamasi tekstit</a:t>
            </a:r>
            <a:r>
              <a:rPr lang="fi-FI" sz="2800" dirty="0" smtClean="0">
                <a:latin typeface="Arial" pitchFamily="34" charset="0"/>
                <a:cs typeface="Arial" pitchFamily="34" charset="0"/>
              </a:rPr>
              <a:t>.”</a:t>
            </a:r>
          </a:p>
          <a:p>
            <a:r>
              <a:rPr lang="fi-FI" sz="2800" dirty="0">
                <a:latin typeface="Arial" pitchFamily="34" charset="0"/>
                <a:cs typeface="Arial" pitchFamily="34" charset="0"/>
              </a:rPr>
              <a:t>Ainoastaan voitaisiin nykyisen merkonomin ammattitutkinnon näytön yhteydessä ikään kuin muistin virkistämiseksi huomauttaa: ”Myös asiakkaasi lukee kirjoittamasi tekstit.” </a:t>
            </a:r>
          </a:p>
          <a:p>
            <a:endParaRPr lang="fi-FI" dirty="0"/>
          </a:p>
        </p:txBody>
      </p:sp>
    </p:spTree>
    <p:extLst>
      <p:ext uri="{BB962C8B-B14F-4D97-AF65-F5344CB8AC3E}">
        <p14:creationId xmlns:p14="http://schemas.microsoft.com/office/powerpoint/2010/main" val="1647506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7884368" cy="544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orakulmio 3"/>
          <p:cNvSpPr/>
          <p:nvPr/>
        </p:nvSpPr>
        <p:spPr>
          <a:xfrm>
            <a:off x="107504" y="6093296"/>
            <a:ext cx="8856984" cy="646331"/>
          </a:xfrm>
          <a:prstGeom prst="rect">
            <a:avLst/>
          </a:prstGeom>
        </p:spPr>
        <p:txBody>
          <a:bodyPr wrap="square">
            <a:spAutoFit/>
          </a:bodyPr>
          <a:lstStyle/>
          <a:p>
            <a:r>
              <a:rPr lang="fi-FI" dirty="0" smtClean="0">
                <a:solidFill>
                  <a:prstClr val="black"/>
                </a:solidFill>
                <a:latin typeface="Arial" pitchFamily="34" charset="0"/>
                <a:cs typeface="Arial" pitchFamily="34" charset="0"/>
              </a:rPr>
              <a:t>Koordinaation</a:t>
            </a:r>
            <a:r>
              <a:rPr lang="fi-FI" i="1" dirty="0" smtClean="0">
                <a:solidFill>
                  <a:prstClr val="black"/>
                </a:solidFill>
                <a:latin typeface="Arial" pitchFamily="34" charset="0"/>
                <a:cs typeface="Arial" pitchFamily="34" charset="0"/>
              </a:rPr>
              <a:t> </a:t>
            </a:r>
            <a:r>
              <a:rPr lang="fi-FI" dirty="0">
                <a:solidFill>
                  <a:prstClr val="black"/>
                </a:solidFill>
                <a:latin typeface="Arial" pitchFamily="34" charset="0"/>
                <a:cs typeface="Arial" pitchFamily="34" charset="0"/>
              </a:rPr>
              <a:t>osanottajien, käsikirjoituksen ja eri kohteiden suhteet (</a:t>
            </a:r>
            <a:r>
              <a:rPr lang="fi-FI" dirty="0" err="1" smtClean="0">
                <a:solidFill>
                  <a:prstClr val="black"/>
                </a:solidFill>
                <a:latin typeface="Arial" pitchFamily="34" charset="0"/>
                <a:cs typeface="Arial" pitchFamily="34" charset="0"/>
              </a:rPr>
              <a:t>Engeström</a:t>
            </a:r>
            <a:r>
              <a:rPr lang="fi-FI" dirty="0" smtClean="0">
                <a:solidFill>
                  <a:prstClr val="black"/>
                </a:solidFill>
                <a:latin typeface="Arial" pitchFamily="34" charset="0"/>
                <a:cs typeface="Arial" pitchFamily="34" charset="0"/>
              </a:rPr>
              <a:t> 2004</a:t>
            </a:r>
            <a:r>
              <a:rPr lang="fi-FI" dirty="0">
                <a:solidFill>
                  <a:prstClr val="black"/>
                </a:solidFill>
                <a:latin typeface="Arial" pitchFamily="34" charset="0"/>
                <a:cs typeface="Arial" pitchFamily="34" charset="0"/>
              </a:rPr>
              <a:t>, 107).</a:t>
            </a:r>
          </a:p>
        </p:txBody>
      </p:sp>
    </p:spTree>
    <p:extLst>
      <p:ext uri="{BB962C8B-B14F-4D97-AF65-F5344CB8AC3E}">
        <p14:creationId xmlns:p14="http://schemas.microsoft.com/office/powerpoint/2010/main" val="30415622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128792" cy="2482077"/>
          </a:xfrm>
        </p:spPr>
        <p:txBody>
          <a:bodyPr>
            <a:normAutofit/>
          </a:bodyPr>
          <a:lstStyle/>
          <a:p>
            <a:pPr algn="l"/>
            <a:r>
              <a:rPr lang="fi-FI" sz="3600" i="1" dirty="0" smtClean="0"/>
              <a:t>Lähtöteesi:</a:t>
            </a:r>
            <a:r>
              <a:rPr lang="fi-FI" sz="3600" dirty="0" smtClean="0"/>
              <a:t/>
            </a:r>
            <a:br>
              <a:rPr lang="fi-FI" sz="3600" dirty="0" smtClean="0"/>
            </a:br>
            <a:r>
              <a:rPr lang="fi-FI" sz="3200" dirty="0" smtClean="0"/>
              <a:t>Oppimisen </a:t>
            </a:r>
            <a:r>
              <a:rPr lang="fi-FI" sz="3200" dirty="0"/>
              <a:t>keskeisenä </a:t>
            </a:r>
            <a:r>
              <a:rPr lang="fi-FI" sz="3200" dirty="0" smtClean="0"/>
              <a:t>kohteena on uusien </a:t>
            </a:r>
            <a:r>
              <a:rPr lang="fi-FI" sz="3200" dirty="0"/>
              <a:t>toimintamallien, ei vain asiantuntijasisältöjen, oppiminen.</a:t>
            </a:r>
          </a:p>
        </p:txBody>
      </p:sp>
      <p:pic>
        <p:nvPicPr>
          <p:cNvPr id="7170" name="Picture 2" descr="C:\Users\pasil\AppData\Local\Microsoft\Windows\Temporary Internet Files\Content.IE5\X0W3VQ3S\MP9004310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886741"/>
            <a:ext cx="3573016" cy="3573016"/>
          </a:xfrm>
          <a:prstGeom prst="rect">
            <a:avLst/>
          </a:prstGeom>
          <a:noFill/>
          <a:extLst>
            <a:ext uri="{909E8E84-426E-40dd-AFC4-6F175D3DCCD1}">
              <a14:hiddenFill xmlns:a14="http://schemas.microsoft.com/office/drawing/2010/main">
                <a:solidFill>
                  <a:srgbClr val="FFFFFF"/>
                </a:solidFill>
              </a14:hiddenFill>
            </a:ext>
          </a:extLst>
        </p:spPr>
      </p:pic>
      <p:sp>
        <p:nvSpPr>
          <p:cNvPr id="3" name="Suorakulmio 2"/>
          <p:cNvSpPr/>
          <p:nvPr/>
        </p:nvSpPr>
        <p:spPr>
          <a:xfrm>
            <a:off x="5292080" y="6471580"/>
            <a:ext cx="3606565" cy="338554"/>
          </a:xfrm>
          <a:prstGeom prst="rect">
            <a:avLst/>
          </a:prstGeom>
        </p:spPr>
        <p:txBody>
          <a:bodyPr wrap="none">
            <a:spAutoFit/>
          </a:bodyPr>
          <a:lstStyle/>
          <a:p>
            <a:r>
              <a:rPr lang="fi-FI" sz="1600" dirty="0" smtClean="0"/>
              <a:t>Kuvalähde: http</a:t>
            </a:r>
            <a:r>
              <a:rPr lang="fi-FI" sz="1600" dirty="0"/>
              <a:t>://office.microsoft.com</a:t>
            </a:r>
          </a:p>
        </p:txBody>
      </p:sp>
      <p:sp>
        <p:nvSpPr>
          <p:cNvPr id="4" name="Suorakulmio 3"/>
          <p:cNvSpPr/>
          <p:nvPr/>
        </p:nvSpPr>
        <p:spPr>
          <a:xfrm>
            <a:off x="395536" y="3501008"/>
            <a:ext cx="4572000" cy="1200329"/>
          </a:xfrm>
          <a:prstGeom prst="rect">
            <a:avLst/>
          </a:prstGeom>
        </p:spPr>
        <p:txBody>
          <a:bodyPr>
            <a:spAutoFit/>
          </a:bodyPr>
          <a:lstStyle/>
          <a:p>
            <a:r>
              <a:rPr lang="fi-FI" sz="2400" dirty="0" smtClean="0"/>
              <a:t>”Lukemalla </a:t>
            </a:r>
            <a:r>
              <a:rPr lang="fi-FI" sz="2400" dirty="0"/>
              <a:t>ei uimaan opi, </a:t>
            </a:r>
            <a:r>
              <a:rPr lang="fi-FI" sz="2400" dirty="0" err="1"/>
              <a:t>vetteen</a:t>
            </a:r>
            <a:r>
              <a:rPr lang="fi-FI" sz="2400" dirty="0"/>
              <a:t> se on </a:t>
            </a:r>
            <a:r>
              <a:rPr lang="fi-FI" sz="2400" dirty="0" err="1" smtClean="0"/>
              <a:t>mäntävä</a:t>
            </a:r>
            <a:r>
              <a:rPr lang="fi-FI" sz="2400" dirty="0" smtClean="0"/>
              <a:t>” (savolainen kansanviisaus)</a:t>
            </a:r>
            <a:endParaRPr lang="fi-FI" sz="2400" dirty="0"/>
          </a:p>
        </p:txBody>
      </p:sp>
    </p:spTree>
    <p:extLst>
      <p:ext uri="{BB962C8B-B14F-4D97-AF65-F5344CB8AC3E}">
        <p14:creationId xmlns:p14="http://schemas.microsoft.com/office/powerpoint/2010/main" val="607098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t>Tarkastelunäkökulma</a:t>
            </a:r>
            <a:endParaRPr lang="fi-FI" sz="3600" dirty="0"/>
          </a:p>
        </p:txBody>
      </p:sp>
      <p:sp>
        <p:nvSpPr>
          <p:cNvPr id="3" name="Sisällön paikkamerkki 2"/>
          <p:cNvSpPr>
            <a:spLocks noGrp="1"/>
          </p:cNvSpPr>
          <p:nvPr>
            <p:ph idx="1"/>
          </p:nvPr>
        </p:nvSpPr>
        <p:spPr/>
        <p:txBody>
          <a:bodyPr/>
          <a:lstStyle/>
          <a:p>
            <a:r>
              <a:rPr lang="fi-FI" sz="2800" dirty="0" smtClean="0"/>
              <a:t>Sosiaalisen organisoitumisen muoto</a:t>
            </a:r>
          </a:p>
          <a:p>
            <a:r>
              <a:rPr lang="fi-FI" sz="2800" dirty="0" smtClean="0"/>
              <a:t>Organisaatiorakenne</a:t>
            </a:r>
          </a:p>
          <a:p>
            <a:r>
              <a:rPr lang="fi-FI" sz="2800" dirty="0" smtClean="0"/>
              <a:t>Oppimisympäristö</a:t>
            </a:r>
          </a:p>
          <a:p>
            <a:r>
              <a:rPr lang="fi-FI" sz="2800" dirty="0" smtClean="0"/>
              <a:t>Toimintaympäristö</a:t>
            </a:r>
          </a:p>
          <a:p>
            <a:r>
              <a:rPr lang="fi-FI" sz="2800" dirty="0" smtClean="0"/>
              <a:t>Vaikutusvallan jakautuminen</a:t>
            </a:r>
          </a:p>
          <a:p>
            <a:endParaRPr lang="fi-FI" dirty="0"/>
          </a:p>
        </p:txBody>
      </p:sp>
      <p:pic>
        <p:nvPicPr>
          <p:cNvPr id="8197" name="Picture 5" descr="C:\Users\pasil\AppData\Local\Microsoft\Windows\Temporary Internet Files\Content.IE5\X0W3VQ3S\MC9004419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844824"/>
            <a:ext cx="18827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pasil\AppData\Local\Microsoft\Windows\Temporary Internet Files\Content.IE5\7AP3CRPD\MC9004419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010150"/>
            <a:ext cx="18288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pasil\AppData\Local\Microsoft\Windows\Temporary Internet Files\Content.IE5\DDFN9OKU\MC9004419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008" y="4509120"/>
            <a:ext cx="17272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pasil\AppData\Local\Microsoft\Windows\Temporary Internet Files\Content.IE5\Y23UUXNP\MC90044198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4333875"/>
            <a:ext cx="8413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57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t>Integroinnin taustaoletukset?</a:t>
            </a:r>
            <a:endParaRPr lang="fi-FI" sz="3600" dirty="0"/>
          </a:p>
        </p:txBody>
      </p:sp>
      <p:sp>
        <p:nvSpPr>
          <p:cNvPr id="3" name="Sisällön paikkamerkki 2"/>
          <p:cNvSpPr>
            <a:spLocks noGrp="1"/>
          </p:cNvSpPr>
          <p:nvPr>
            <p:ph idx="1"/>
          </p:nvPr>
        </p:nvSpPr>
        <p:spPr>
          <a:xfrm>
            <a:off x="457200" y="1600200"/>
            <a:ext cx="8507288" cy="4525963"/>
          </a:xfrm>
        </p:spPr>
        <p:txBody>
          <a:bodyPr>
            <a:normAutofit/>
          </a:bodyPr>
          <a:lstStyle/>
          <a:p>
            <a:r>
              <a:rPr lang="fi-FI" sz="2800" dirty="0" smtClean="0"/>
              <a:t>Traditionaali funktionaalinen organisaatio</a:t>
            </a:r>
          </a:p>
          <a:p>
            <a:r>
              <a:rPr lang="fi-FI" sz="2800" dirty="0" smtClean="0"/>
              <a:t>Hyviä nykykäytänteitä säilyttävä oppimisympäristö</a:t>
            </a:r>
          </a:p>
          <a:p>
            <a:r>
              <a:rPr lang="fi-FI" sz="2800" dirty="0" smtClean="0"/>
              <a:t>Yksinkertainen toimintaympäristö</a:t>
            </a:r>
          </a:p>
          <a:p>
            <a:r>
              <a:rPr lang="fi-FI" sz="2800" dirty="0" smtClean="0"/>
              <a:t>Opiskelijakeskeisyys</a:t>
            </a:r>
          </a:p>
          <a:p>
            <a:endParaRPr lang="fi-FI" sz="2800" dirty="0"/>
          </a:p>
        </p:txBody>
      </p:sp>
    </p:spTree>
    <p:extLst>
      <p:ext uri="{BB962C8B-B14F-4D97-AF65-F5344CB8AC3E}">
        <p14:creationId xmlns:p14="http://schemas.microsoft.com/office/powerpoint/2010/main" val="14643250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600" dirty="0" smtClean="0"/>
              <a:t>Sosiaalisen organisoitumisen kaksi muotoa (Kokkonen 2012)</a:t>
            </a:r>
            <a:endParaRPr lang="fi-FI" sz="3600" dirty="0"/>
          </a:p>
        </p:txBody>
      </p:sp>
      <p:sp>
        <p:nvSpPr>
          <p:cNvPr id="3" name="Sisällön paikkamerkki 2"/>
          <p:cNvSpPr>
            <a:spLocks noGrp="1"/>
          </p:cNvSpPr>
          <p:nvPr>
            <p:ph idx="1"/>
          </p:nvPr>
        </p:nvSpPr>
        <p:spPr/>
        <p:txBody>
          <a:bodyPr/>
          <a:lstStyle/>
          <a:p>
            <a:r>
              <a:rPr lang="fi-FI" sz="2800" dirty="0"/>
              <a:t>Traditionaalinen yhteisö perustuu vahvaan riippuvuuteen yhteisöstä,  käyttövoimana hierarkia ja auktoriteetit.</a:t>
            </a:r>
          </a:p>
          <a:p>
            <a:r>
              <a:rPr lang="fi-FI" sz="2800" dirty="0"/>
              <a:t>Moderni yhteisö perustuu riippumattomuuteen, käyttövoimana markkinat ja kilpailu.</a:t>
            </a:r>
          </a:p>
          <a:p>
            <a:pPr marL="0" indent="0">
              <a:buNone/>
            </a:pPr>
            <a:endParaRPr lang="fi-FI" dirty="0"/>
          </a:p>
        </p:txBody>
      </p:sp>
    </p:spTree>
    <p:extLst>
      <p:ext uri="{BB962C8B-B14F-4D97-AF65-F5344CB8AC3E}">
        <p14:creationId xmlns:p14="http://schemas.microsoft.com/office/powerpoint/2010/main" val="676133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Arial" pitchFamily="34" charset="0"/>
                <a:cs typeface="Arial" pitchFamily="34" charset="0"/>
              </a:rPr>
              <a:t>Funktionaalinen organisaatio</a:t>
            </a:r>
            <a:endParaRPr lang="fi-FI" dirty="0">
              <a:latin typeface="Arial" pitchFamily="34" charset="0"/>
              <a:cs typeface="Arial" pitchFamily="34" charset="0"/>
            </a:endParaRPr>
          </a:p>
        </p:txBody>
      </p:sp>
      <p:sp>
        <p:nvSpPr>
          <p:cNvPr id="4" name="Suorakulmio 3"/>
          <p:cNvSpPr/>
          <p:nvPr/>
        </p:nvSpPr>
        <p:spPr>
          <a:xfrm>
            <a:off x="1449294" y="1957293"/>
            <a:ext cx="941294" cy="8068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5" name="Suorakulmio 4"/>
          <p:cNvSpPr/>
          <p:nvPr/>
        </p:nvSpPr>
        <p:spPr>
          <a:xfrm>
            <a:off x="2811930" y="1957292"/>
            <a:ext cx="941294" cy="8068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6" name="Suorakulmio 5"/>
          <p:cNvSpPr/>
          <p:nvPr/>
        </p:nvSpPr>
        <p:spPr>
          <a:xfrm>
            <a:off x="4201459" y="1942352"/>
            <a:ext cx="941294" cy="8068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7" name="Suorakulmio 6"/>
          <p:cNvSpPr/>
          <p:nvPr/>
        </p:nvSpPr>
        <p:spPr>
          <a:xfrm>
            <a:off x="5561106" y="1957292"/>
            <a:ext cx="941294" cy="8068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Ope</a:t>
            </a:r>
            <a:endParaRPr lang="fi-FI" dirty="0">
              <a:solidFill>
                <a:prstClr val="white"/>
              </a:solidFill>
            </a:endParaRPr>
          </a:p>
        </p:txBody>
      </p:sp>
      <p:sp>
        <p:nvSpPr>
          <p:cNvPr id="8" name="Suorakulmio 7"/>
          <p:cNvSpPr/>
          <p:nvPr/>
        </p:nvSpPr>
        <p:spPr>
          <a:xfrm>
            <a:off x="6980519" y="1957292"/>
            <a:ext cx="941294" cy="8068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Muu</a:t>
            </a:r>
            <a:endParaRPr lang="fi-FI" dirty="0">
              <a:solidFill>
                <a:prstClr val="white"/>
              </a:solidFill>
            </a:endParaRPr>
          </a:p>
        </p:txBody>
      </p:sp>
      <p:sp>
        <p:nvSpPr>
          <p:cNvPr id="9" name="Suorakulmio 8"/>
          <p:cNvSpPr/>
          <p:nvPr/>
        </p:nvSpPr>
        <p:spPr>
          <a:xfrm>
            <a:off x="1449294" y="2976283"/>
            <a:ext cx="941294" cy="1580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1" name="Suorakulmio 10"/>
          <p:cNvSpPr/>
          <p:nvPr/>
        </p:nvSpPr>
        <p:spPr>
          <a:xfrm>
            <a:off x="1120584" y="4933577"/>
            <a:ext cx="941294" cy="80682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3" name="Suorakulmio 12"/>
          <p:cNvSpPr/>
          <p:nvPr/>
        </p:nvSpPr>
        <p:spPr>
          <a:xfrm>
            <a:off x="2625162" y="4933577"/>
            <a:ext cx="941294" cy="80682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4" name="Suorakulmio 13"/>
          <p:cNvSpPr/>
          <p:nvPr/>
        </p:nvSpPr>
        <p:spPr>
          <a:xfrm>
            <a:off x="4141692" y="4933577"/>
            <a:ext cx="941294" cy="80682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5" name="Suorakulmio 14"/>
          <p:cNvSpPr/>
          <p:nvPr/>
        </p:nvSpPr>
        <p:spPr>
          <a:xfrm>
            <a:off x="5680634" y="4933577"/>
            <a:ext cx="941294" cy="80682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6" name="Suorakulmio 15"/>
          <p:cNvSpPr/>
          <p:nvPr/>
        </p:nvSpPr>
        <p:spPr>
          <a:xfrm>
            <a:off x="7189693" y="4933577"/>
            <a:ext cx="941294" cy="80682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7" name="Suorakulmio 16"/>
          <p:cNvSpPr/>
          <p:nvPr/>
        </p:nvSpPr>
        <p:spPr>
          <a:xfrm>
            <a:off x="2811930" y="2976283"/>
            <a:ext cx="941294" cy="1580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8" name="Suorakulmio 17"/>
          <p:cNvSpPr/>
          <p:nvPr/>
        </p:nvSpPr>
        <p:spPr>
          <a:xfrm>
            <a:off x="4201459" y="2976283"/>
            <a:ext cx="941294" cy="1580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9" name="Suorakulmio 18"/>
          <p:cNvSpPr/>
          <p:nvPr/>
        </p:nvSpPr>
        <p:spPr>
          <a:xfrm>
            <a:off x="5561106" y="2976283"/>
            <a:ext cx="941294" cy="1580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0" name="Suorakulmio 19"/>
          <p:cNvSpPr/>
          <p:nvPr/>
        </p:nvSpPr>
        <p:spPr>
          <a:xfrm>
            <a:off x="6980519" y="2991224"/>
            <a:ext cx="941294" cy="1580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cxnSp>
        <p:nvCxnSpPr>
          <p:cNvPr id="22" name="Suora nuoliyhdysviiva 21"/>
          <p:cNvCxnSpPr>
            <a:endCxn id="14" idx="0"/>
          </p:cNvCxnSpPr>
          <p:nvPr/>
        </p:nvCxnSpPr>
        <p:spPr>
          <a:xfrm>
            <a:off x="2061878" y="4497295"/>
            <a:ext cx="2550461" cy="436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uora nuoliyhdysviiva 23"/>
          <p:cNvCxnSpPr>
            <a:stCxn id="17" idx="2"/>
            <a:endCxn id="14" idx="0"/>
          </p:cNvCxnSpPr>
          <p:nvPr/>
        </p:nvCxnSpPr>
        <p:spPr>
          <a:xfrm rot="16200000" flipH="1">
            <a:off x="3759199" y="4080437"/>
            <a:ext cx="376518" cy="1329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uora nuoliyhdysviiva 25"/>
          <p:cNvCxnSpPr>
            <a:stCxn id="18" idx="2"/>
            <a:endCxn id="14" idx="0"/>
          </p:cNvCxnSpPr>
          <p:nvPr/>
        </p:nvCxnSpPr>
        <p:spPr>
          <a:xfrm rot="5400000">
            <a:off x="4453964" y="4715435"/>
            <a:ext cx="376518" cy="59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uora nuoliyhdysviiva 27"/>
          <p:cNvCxnSpPr>
            <a:stCxn id="19" idx="2"/>
            <a:endCxn id="14" idx="0"/>
          </p:cNvCxnSpPr>
          <p:nvPr/>
        </p:nvCxnSpPr>
        <p:spPr>
          <a:xfrm rot="5400000">
            <a:off x="5133787" y="4035611"/>
            <a:ext cx="376518" cy="1419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uora nuoliyhdysviiva 29"/>
          <p:cNvCxnSpPr>
            <a:stCxn id="20" idx="2"/>
            <a:endCxn id="14" idx="0"/>
          </p:cNvCxnSpPr>
          <p:nvPr/>
        </p:nvCxnSpPr>
        <p:spPr>
          <a:xfrm rot="5400000">
            <a:off x="5850965" y="3333375"/>
            <a:ext cx="361577" cy="2838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Puolivapaa piirto 30"/>
          <p:cNvSpPr/>
          <p:nvPr/>
        </p:nvSpPr>
        <p:spPr>
          <a:xfrm>
            <a:off x="597647" y="5109882"/>
            <a:ext cx="7911822" cy="490490"/>
          </a:xfrm>
          <a:custGeom>
            <a:avLst/>
            <a:gdLst>
              <a:gd name="connsiteX0" fmla="*/ 0 w 7911822"/>
              <a:gd name="connsiteY0" fmla="*/ 209177 h 490490"/>
              <a:gd name="connsiteX1" fmla="*/ 254000 w 7911822"/>
              <a:gd name="connsiteY1" fmla="*/ 254000 h 490490"/>
              <a:gd name="connsiteX2" fmla="*/ 418353 w 7911822"/>
              <a:gd name="connsiteY2" fmla="*/ 343647 h 490490"/>
              <a:gd name="connsiteX3" fmla="*/ 552824 w 7911822"/>
              <a:gd name="connsiteY3" fmla="*/ 418353 h 490490"/>
              <a:gd name="connsiteX4" fmla="*/ 597647 w 7911822"/>
              <a:gd name="connsiteY4" fmla="*/ 433294 h 490490"/>
              <a:gd name="connsiteX5" fmla="*/ 687294 w 7911822"/>
              <a:gd name="connsiteY5" fmla="*/ 478118 h 490490"/>
              <a:gd name="connsiteX6" fmla="*/ 717177 w 7911822"/>
              <a:gd name="connsiteY6" fmla="*/ 388471 h 490490"/>
              <a:gd name="connsiteX7" fmla="*/ 747059 w 7911822"/>
              <a:gd name="connsiteY7" fmla="*/ 268942 h 490490"/>
              <a:gd name="connsiteX8" fmla="*/ 762000 w 7911822"/>
              <a:gd name="connsiteY8" fmla="*/ 224118 h 490490"/>
              <a:gd name="connsiteX9" fmla="*/ 791882 w 7911822"/>
              <a:gd name="connsiteY9" fmla="*/ 179294 h 490490"/>
              <a:gd name="connsiteX10" fmla="*/ 851647 w 7911822"/>
              <a:gd name="connsiteY10" fmla="*/ 164353 h 490490"/>
              <a:gd name="connsiteX11" fmla="*/ 896471 w 7911822"/>
              <a:gd name="connsiteY11" fmla="*/ 134471 h 490490"/>
              <a:gd name="connsiteX12" fmla="*/ 986118 w 7911822"/>
              <a:gd name="connsiteY12" fmla="*/ 194236 h 490490"/>
              <a:gd name="connsiteX13" fmla="*/ 1016000 w 7911822"/>
              <a:gd name="connsiteY13" fmla="*/ 254000 h 490490"/>
              <a:gd name="connsiteX14" fmla="*/ 1030941 w 7911822"/>
              <a:gd name="connsiteY14" fmla="*/ 328706 h 490490"/>
              <a:gd name="connsiteX15" fmla="*/ 1374588 w 7911822"/>
              <a:gd name="connsiteY15" fmla="*/ 283883 h 490490"/>
              <a:gd name="connsiteX16" fmla="*/ 1404471 w 7911822"/>
              <a:gd name="connsiteY16" fmla="*/ 254000 h 490490"/>
              <a:gd name="connsiteX17" fmla="*/ 1419412 w 7911822"/>
              <a:gd name="connsiteY17" fmla="*/ 179294 h 490490"/>
              <a:gd name="connsiteX18" fmla="*/ 1479177 w 7911822"/>
              <a:gd name="connsiteY18" fmla="*/ 59765 h 490490"/>
              <a:gd name="connsiteX19" fmla="*/ 1613647 w 7911822"/>
              <a:gd name="connsiteY19" fmla="*/ 119530 h 490490"/>
              <a:gd name="connsiteX20" fmla="*/ 1688353 w 7911822"/>
              <a:gd name="connsiteY20" fmla="*/ 194236 h 490490"/>
              <a:gd name="connsiteX21" fmla="*/ 1733177 w 7911822"/>
              <a:gd name="connsiteY21" fmla="*/ 239059 h 490490"/>
              <a:gd name="connsiteX22" fmla="*/ 1792941 w 7911822"/>
              <a:gd name="connsiteY22" fmla="*/ 358589 h 490490"/>
              <a:gd name="connsiteX23" fmla="*/ 1882588 w 7911822"/>
              <a:gd name="connsiteY23" fmla="*/ 283883 h 490490"/>
              <a:gd name="connsiteX24" fmla="*/ 1912471 w 7911822"/>
              <a:gd name="connsiteY24" fmla="*/ 254000 h 490490"/>
              <a:gd name="connsiteX25" fmla="*/ 1957294 w 7911822"/>
              <a:gd name="connsiteY25" fmla="*/ 224118 h 490490"/>
              <a:gd name="connsiteX26" fmla="*/ 1987177 w 7911822"/>
              <a:gd name="connsiteY26" fmla="*/ 164353 h 490490"/>
              <a:gd name="connsiteX27" fmla="*/ 2106706 w 7911822"/>
              <a:gd name="connsiteY27" fmla="*/ 224118 h 490490"/>
              <a:gd name="connsiteX28" fmla="*/ 2136588 w 7911822"/>
              <a:gd name="connsiteY28" fmla="*/ 283883 h 490490"/>
              <a:gd name="connsiteX29" fmla="*/ 2151529 w 7911822"/>
              <a:gd name="connsiteY29" fmla="*/ 373530 h 490490"/>
              <a:gd name="connsiteX30" fmla="*/ 2196353 w 7911822"/>
              <a:gd name="connsiteY30" fmla="*/ 388471 h 490490"/>
              <a:gd name="connsiteX31" fmla="*/ 2390588 w 7911822"/>
              <a:gd name="connsiteY31" fmla="*/ 433294 h 490490"/>
              <a:gd name="connsiteX32" fmla="*/ 2540000 w 7911822"/>
              <a:gd name="connsiteY32" fmla="*/ 418353 h 490490"/>
              <a:gd name="connsiteX33" fmla="*/ 2584824 w 7911822"/>
              <a:gd name="connsiteY33" fmla="*/ 403412 h 490490"/>
              <a:gd name="connsiteX34" fmla="*/ 2599765 w 7911822"/>
              <a:gd name="connsiteY34" fmla="*/ 358589 h 490490"/>
              <a:gd name="connsiteX35" fmla="*/ 2629647 w 7911822"/>
              <a:gd name="connsiteY35" fmla="*/ 254000 h 490490"/>
              <a:gd name="connsiteX36" fmla="*/ 2629647 w 7911822"/>
              <a:gd name="connsiteY36" fmla="*/ 29883 h 490490"/>
              <a:gd name="connsiteX37" fmla="*/ 2420471 w 7911822"/>
              <a:gd name="connsiteY37" fmla="*/ 44824 h 490490"/>
              <a:gd name="connsiteX38" fmla="*/ 2375647 w 7911822"/>
              <a:gd name="connsiteY38" fmla="*/ 59765 h 490490"/>
              <a:gd name="connsiteX39" fmla="*/ 2360706 w 7911822"/>
              <a:gd name="connsiteY39" fmla="*/ 119530 h 490490"/>
              <a:gd name="connsiteX40" fmla="*/ 2345765 w 7911822"/>
              <a:gd name="connsiteY40" fmla="*/ 164353 h 490490"/>
              <a:gd name="connsiteX41" fmla="*/ 2360706 w 7911822"/>
              <a:gd name="connsiteY41" fmla="*/ 313765 h 490490"/>
              <a:gd name="connsiteX42" fmla="*/ 2405529 w 7911822"/>
              <a:gd name="connsiteY42" fmla="*/ 343647 h 490490"/>
              <a:gd name="connsiteX43" fmla="*/ 2435412 w 7911822"/>
              <a:gd name="connsiteY43" fmla="*/ 373530 h 490490"/>
              <a:gd name="connsiteX44" fmla="*/ 2525059 w 7911822"/>
              <a:gd name="connsiteY44" fmla="*/ 418353 h 490490"/>
              <a:gd name="connsiteX45" fmla="*/ 2554941 w 7911822"/>
              <a:gd name="connsiteY45" fmla="*/ 448236 h 490490"/>
              <a:gd name="connsiteX46" fmla="*/ 2838824 w 7911822"/>
              <a:gd name="connsiteY46" fmla="*/ 463177 h 490490"/>
              <a:gd name="connsiteX47" fmla="*/ 2988235 w 7911822"/>
              <a:gd name="connsiteY47" fmla="*/ 448236 h 490490"/>
              <a:gd name="connsiteX48" fmla="*/ 3048000 w 7911822"/>
              <a:gd name="connsiteY48" fmla="*/ 373530 h 490490"/>
              <a:gd name="connsiteX49" fmla="*/ 3077882 w 7911822"/>
              <a:gd name="connsiteY49" fmla="*/ 328706 h 490490"/>
              <a:gd name="connsiteX50" fmla="*/ 3122706 w 7911822"/>
              <a:gd name="connsiteY50" fmla="*/ 298824 h 490490"/>
              <a:gd name="connsiteX51" fmla="*/ 3197412 w 7911822"/>
              <a:gd name="connsiteY51" fmla="*/ 239059 h 490490"/>
              <a:gd name="connsiteX52" fmla="*/ 3287059 w 7911822"/>
              <a:gd name="connsiteY52" fmla="*/ 164353 h 490490"/>
              <a:gd name="connsiteX53" fmla="*/ 3376706 w 7911822"/>
              <a:gd name="connsiteY53" fmla="*/ 134471 h 490490"/>
              <a:gd name="connsiteX54" fmla="*/ 3466353 w 7911822"/>
              <a:gd name="connsiteY54" fmla="*/ 179294 h 490490"/>
              <a:gd name="connsiteX55" fmla="*/ 3570941 w 7911822"/>
              <a:gd name="connsiteY55" fmla="*/ 254000 h 490490"/>
              <a:gd name="connsiteX56" fmla="*/ 3600824 w 7911822"/>
              <a:gd name="connsiteY56" fmla="*/ 283883 h 490490"/>
              <a:gd name="connsiteX57" fmla="*/ 3645647 w 7911822"/>
              <a:gd name="connsiteY57" fmla="*/ 298824 h 490490"/>
              <a:gd name="connsiteX58" fmla="*/ 3675529 w 7911822"/>
              <a:gd name="connsiteY58" fmla="*/ 388471 h 490490"/>
              <a:gd name="connsiteX59" fmla="*/ 3690471 w 7911822"/>
              <a:gd name="connsiteY59" fmla="*/ 433294 h 490490"/>
              <a:gd name="connsiteX60" fmla="*/ 3645647 w 7911822"/>
              <a:gd name="connsiteY60" fmla="*/ 448236 h 490490"/>
              <a:gd name="connsiteX61" fmla="*/ 3660588 w 7911822"/>
              <a:gd name="connsiteY61" fmla="*/ 328706 h 490490"/>
              <a:gd name="connsiteX62" fmla="*/ 3720353 w 7911822"/>
              <a:gd name="connsiteY62" fmla="*/ 254000 h 490490"/>
              <a:gd name="connsiteX63" fmla="*/ 3765177 w 7911822"/>
              <a:gd name="connsiteY63" fmla="*/ 224118 h 490490"/>
              <a:gd name="connsiteX64" fmla="*/ 3839882 w 7911822"/>
              <a:gd name="connsiteY64" fmla="*/ 239059 h 490490"/>
              <a:gd name="connsiteX65" fmla="*/ 3884706 w 7911822"/>
              <a:gd name="connsiteY65" fmla="*/ 254000 h 490490"/>
              <a:gd name="connsiteX66" fmla="*/ 3974353 w 7911822"/>
              <a:gd name="connsiteY66" fmla="*/ 268942 h 490490"/>
              <a:gd name="connsiteX67" fmla="*/ 4078941 w 7911822"/>
              <a:gd name="connsiteY67" fmla="*/ 328706 h 490490"/>
              <a:gd name="connsiteX68" fmla="*/ 4138706 w 7911822"/>
              <a:gd name="connsiteY68" fmla="*/ 343647 h 490490"/>
              <a:gd name="connsiteX69" fmla="*/ 4288118 w 7911822"/>
              <a:gd name="connsiteY69" fmla="*/ 403412 h 490490"/>
              <a:gd name="connsiteX70" fmla="*/ 4362824 w 7911822"/>
              <a:gd name="connsiteY70" fmla="*/ 373530 h 490490"/>
              <a:gd name="connsiteX71" fmla="*/ 4392706 w 7911822"/>
              <a:gd name="connsiteY71" fmla="*/ 328706 h 490490"/>
              <a:gd name="connsiteX72" fmla="*/ 4452471 w 7911822"/>
              <a:gd name="connsiteY72" fmla="*/ 254000 h 490490"/>
              <a:gd name="connsiteX73" fmla="*/ 4527177 w 7911822"/>
              <a:gd name="connsiteY73" fmla="*/ 179294 h 490490"/>
              <a:gd name="connsiteX74" fmla="*/ 4601882 w 7911822"/>
              <a:gd name="connsiteY74" fmla="*/ 104589 h 490490"/>
              <a:gd name="connsiteX75" fmla="*/ 4616824 w 7911822"/>
              <a:gd name="connsiteY75" fmla="*/ 44824 h 490490"/>
              <a:gd name="connsiteX76" fmla="*/ 4736353 w 7911822"/>
              <a:gd name="connsiteY76" fmla="*/ 74706 h 490490"/>
              <a:gd name="connsiteX77" fmla="*/ 4781177 w 7911822"/>
              <a:gd name="connsiteY77" fmla="*/ 89647 h 490490"/>
              <a:gd name="connsiteX78" fmla="*/ 4885765 w 7911822"/>
              <a:gd name="connsiteY78" fmla="*/ 119530 h 490490"/>
              <a:gd name="connsiteX79" fmla="*/ 4900706 w 7911822"/>
              <a:gd name="connsiteY79" fmla="*/ 164353 h 490490"/>
              <a:gd name="connsiteX80" fmla="*/ 5199529 w 7911822"/>
              <a:gd name="connsiteY80" fmla="*/ 254000 h 490490"/>
              <a:gd name="connsiteX81" fmla="*/ 5304118 w 7911822"/>
              <a:gd name="connsiteY81" fmla="*/ 283883 h 490490"/>
              <a:gd name="connsiteX82" fmla="*/ 5453529 w 7911822"/>
              <a:gd name="connsiteY82" fmla="*/ 268942 h 490490"/>
              <a:gd name="connsiteX83" fmla="*/ 5707529 w 7911822"/>
              <a:gd name="connsiteY83" fmla="*/ 283883 h 490490"/>
              <a:gd name="connsiteX84" fmla="*/ 5752353 w 7911822"/>
              <a:gd name="connsiteY84" fmla="*/ 224118 h 490490"/>
              <a:gd name="connsiteX85" fmla="*/ 5797177 w 7911822"/>
              <a:gd name="connsiteY85" fmla="*/ 209177 h 490490"/>
              <a:gd name="connsiteX86" fmla="*/ 5886824 w 7911822"/>
              <a:gd name="connsiteY86" fmla="*/ 89647 h 490490"/>
              <a:gd name="connsiteX87" fmla="*/ 5961529 w 7911822"/>
              <a:gd name="connsiteY87" fmla="*/ 0 h 490490"/>
              <a:gd name="connsiteX88" fmla="*/ 6051177 w 7911822"/>
              <a:gd name="connsiteY88" fmla="*/ 44824 h 490490"/>
              <a:gd name="connsiteX89" fmla="*/ 6110941 w 7911822"/>
              <a:gd name="connsiteY89" fmla="*/ 89647 h 490490"/>
              <a:gd name="connsiteX90" fmla="*/ 6230471 w 7911822"/>
              <a:gd name="connsiteY90" fmla="*/ 209177 h 490490"/>
              <a:gd name="connsiteX91" fmla="*/ 6439647 w 7911822"/>
              <a:gd name="connsiteY91" fmla="*/ 149412 h 490490"/>
              <a:gd name="connsiteX92" fmla="*/ 6514353 w 7911822"/>
              <a:gd name="connsiteY92" fmla="*/ 74706 h 490490"/>
              <a:gd name="connsiteX93" fmla="*/ 6574118 w 7911822"/>
              <a:gd name="connsiteY93" fmla="*/ 104589 h 490490"/>
              <a:gd name="connsiteX94" fmla="*/ 6604000 w 7911822"/>
              <a:gd name="connsiteY94" fmla="*/ 149412 h 490490"/>
              <a:gd name="connsiteX95" fmla="*/ 6648824 w 7911822"/>
              <a:gd name="connsiteY95" fmla="*/ 194236 h 490490"/>
              <a:gd name="connsiteX96" fmla="*/ 6618941 w 7911822"/>
              <a:gd name="connsiteY96" fmla="*/ 403412 h 490490"/>
              <a:gd name="connsiteX97" fmla="*/ 6589059 w 7911822"/>
              <a:gd name="connsiteY97" fmla="*/ 448236 h 490490"/>
              <a:gd name="connsiteX98" fmla="*/ 6663765 w 7911822"/>
              <a:gd name="connsiteY98" fmla="*/ 433294 h 490490"/>
              <a:gd name="connsiteX99" fmla="*/ 6947647 w 7911822"/>
              <a:gd name="connsiteY99" fmla="*/ 418353 h 490490"/>
              <a:gd name="connsiteX100" fmla="*/ 6962588 w 7911822"/>
              <a:gd name="connsiteY100" fmla="*/ 358589 h 490490"/>
              <a:gd name="connsiteX101" fmla="*/ 6977529 w 7911822"/>
              <a:gd name="connsiteY101" fmla="*/ 313765 h 490490"/>
              <a:gd name="connsiteX102" fmla="*/ 6962588 w 7911822"/>
              <a:gd name="connsiteY102" fmla="*/ 164353 h 490490"/>
              <a:gd name="connsiteX103" fmla="*/ 6917765 w 7911822"/>
              <a:gd name="connsiteY103" fmla="*/ 134471 h 490490"/>
              <a:gd name="connsiteX104" fmla="*/ 6798235 w 7911822"/>
              <a:gd name="connsiteY104" fmla="*/ 239059 h 490490"/>
              <a:gd name="connsiteX105" fmla="*/ 6753412 w 7911822"/>
              <a:gd name="connsiteY105" fmla="*/ 313765 h 490490"/>
              <a:gd name="connsiteX106" fmla="*/ 6723529 w 7911822"/>
              <a:gd name="connsiteY106" fmla="*/ 358589 h 490490"/>
              <a:gd name="connsiteX107" fmla="*/ 6828118 w 7911822"/>
              <a:gd name="connsiteY107" fmla="*/ 343647 h 490490"/>
              <a:gd name="connsiteX108" fmla="*/ 7097059 w 7911822"/>
              <a:gd name="connsiteY108" fmla="*/ 328706 h 490490"/>
              <a:gd name="connsiteX109" fmla="*/ 7186706 w 7911822"/>
              <a:gd name="connsiteY109" fmla="*/ 209177 h 490490"/>
              <a:gd name="connsiteX110" fmla="*/ 7216588 w 7911822"/>
              <a:gd name="connsiteY110" fmla="*/ 119530 h 490490"/>
              <a:gd name="connsiteX111" fmla="*/ 7261412 w 7911822"/>
              <a:gd name="connsiteY111" fmla="*/ 149412 h 490490"/>
              <a:gd name="connsiteX112" fmla="*/ 7380941 w 7911822"/>
              <a:gd name="connsiteY112" fmla="*/ 283883 h 490490"/>
              <a:gd name="connsiteX113" fmla="*/ 7440706 w 7911822"/>
              <a:gd name="connsiteY113" fmla="*/ 298824 h 490490"/>
              <a:gd name="connsiteX114" fmla="*/ 7754471 w 7911822"/>
              <a:gd name="connsiteY114" fmla="*/ 254000 h 490490"/>
              <a:gd name="connsiteX115" fmla="*/ 7888941 w 7911822"/>
              <a:gd name="connsiteY115" fmla="*/ 239059 h 4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911822" h="490490">
                <a:moveTo>
                  <a:pt x="0" y="209177"/>
                </a:moveTo>
                <a:cubicBezTo>
                  <a:pt x="84667" y="224118"/>
                  <a:pt x="170809" y="232298"/>
                  <a:pt x="254000" y="254000"/>
                </a:cubicBezTo>
                <a:cubicBezTo>
                  <a:pt x="276628" y="259903"/>
                  <a:pt x="395830" y="326755"/>
                  <a:pt x="418353" y="343647"/>
                </a:cubicBezTo>
                <a:cubicBezTo>
                  <a:pt x="525709" y="424164"/>
                  <a:pt x="383117" y="361784"/>
                  <a:pt x="552824" y="418353"/>
                </a:cubicBezTo>
                <a:lnTo>
                  <a:pt x="597647" y="433294"/>
                </a:lnTo>
                <a:cubicBezTo>
                  <a:pt x="599150" y="434296"/>
                  <a:pt x="674922" y="490490"/>
                  <a:pt x="687294" y="478118"/>
                </a:cubicBezTo>
                <a:cubicBezTo>
                  <a:pt x="709567" y="455845"/>
                  <a:pt x="709537" y="419029"/>
                  <a:pt x="717177" y="388471"/>
                </a:cubicBezTo>
                <a:cubicBezTo>
                  <a:pt x="727138" y="348628"/>
                  <a:pt x="736253" y="308564"/>
                  <a:pt x="747059" y="268942"/>
                </a:cubicBezTo>
                <a:cubicBezTo>
                  <a:pt x="751203" y="253747"/>
                  <a:pt x="754957" y="238205"/>
                  <a:pt x="762000" y="224118"/>
                </a:cubicBezTo>
                <a:cubicBezTo>
                  <a:pt x="770031" y="208057"/>
                  <a:pt x="776941" y="189255"/>
                  <a:pt x="791882" y="179294"/>
                </a:cubicBezTo>
                <a:cubicBezTo>
                  <a:pt x="808968" y="167903"/>
                  <a:pt x="831725" y="169333"/>
                  <a:pt x="851647" y="164353"/>
                </a:cubicBezTo>
                <a:cubicBezTo>
                  <a:pt x="866588" y="154392"/>
                  <a:pt x="878653" y="136698"/>
                  <a:pt x="896471" y="134471"/>
                </a:cubicBezTo>
                <a:cubicBezTo>
                  <a:pt x="984748" y="123437"/>
                  <a:pt x="964308" y="143345"/>
                  <a:pt x="986118" y="194236"/>
                </a:cubicBezTo>
                <a:cubicBezTo>
                  <a:pt x="994892" y="214708"/>
                  <a:pt x="1006039" y="234079"/>
                  <a:pt x="1016000" y="254000"/>
                </a:cubicBezTo>
                <a:cubicBezTo>
                  <a:pt x="1020980" y="278902"/>
                  <a:pt x="1005857" y="324745"/>
                  <a:pt x="1030941" y="328706"/>
                </a:cubicBezTo>
                <a:cubicBezTo>
                  <a:pt x="1104005" y="340242"/>
                  <a:pt x="1273690" y="304062"/>
                  <a:pt x="1374588" y="283883"/>
                </a:cubicBezTo>
                <a:cubicBezTo>
                  <a:pt x="1384549" y="273922"/>
                  <a:pt x="1398922" y="266948"/>
                  <a:pt x="1404471" y="254000"/>
                </a:cubicBezTo>
                <a:cubicBezTo>
                  <a:pt x="1414475" y="230658"/>
                  <a:pt x="1412730" y="203794"/>
                  <a:pt x="1419412" y="179294"/>
                </a:cubicBezTo>
                <a:cubicBezTo>
                  <a:pt x="1445165" y="84867"/>
                  <a:pt x="1430860" y="108081"/>
                  <a:pt x="1479177" y="59765"/>
                </a:cubicBezTo>
                <a:cubicBezTo>
                  <a:pt x="1711527" y="88809"/>
                  <a:pt x="1547886" y="31848"/>
                  <a:pt x="1613647" y="119530"/>
                </a:cubicBezTo>
                <a:cubicBezTo>
                  <a:pt x="1634777" y="147703"/>
                  <a:pt x="1663451" y="169334"/>
                  <a:pt x="1688353" y="194236"/>
                </a:cubicBezTo>
                <a:lnTo>
                  <a:pt x="1733177" y="239059"/>
                </a:lnTo>
                <a:cubicBezTo>
                  <a:pt x="1767514" y="342070"/>
                  <a:pt x="1740786" y="306433"/>
                  <a:pt x="1792941" y="358589"/>
                </a:cubicBezTo>
                <a:cubicBezTo>
                  <a:pt x="1846718" y="251036"/>
                  <a:pt x="1787653" y="331351"/>
                  <a:pt x="1882588" y="283883"/>
                </a:cubicBezTo>
                <a:cubicBezTo>
                  <a:pt x="1895188" y="277583"/>
                  <a:pt x="1901471" y="262800"/>
                  <a:pt x="1912471" y="254000"/>
                </a:cubicBezTo>
                <a:cubicBezTo>
                  <a:pt x="1926493" y="242782"/>
                  <a:pt x="1942353" y="234079"/>
                  <a:pt x="1957294" y="224118"/>
                </a:cubicBezTo>
                <a:cubicBezTo>
                  <a:pt x="1967255" y="204196"/>
                  <a:pt x="1966047" y="171396"/>
                  <a:pt x="1987177" y="164353"/>
                </a:cubicBezTo>
                <a:cubicBezTo>
                  <a:pt x="2100474" y="126587"/>
                  <a:pt x="2083707" y="170452"/>
                  <a:pt x="2106706" y="224118"/>
                </a:cubicBezTo>
                <a:cubicBezTo>
                  <a:pt x="2115480" y="244590"/>
                  <a:pt x="2126627" y="263961"/>
                  <a:pt x="2136588" y="283883"/>
                </a:cubicBezTo>
                <a:cubicBezTo>
                  <a:pt x="2141568" y="313765"/>
                  <a:pt x="2136499" y="347227"/>
                  <a:pt x="2151529" y="373530"/>
                </a:cubicBezTo>
                <a:cubicBezTo>
                  <a:pt x="2159343" y="387204"/>
                  <a:pt x="2181007" y="384930"/>
                  <a:pt x="2196353" y="388471"/>
                </a:cubicBezTo>
                <a:cubicBezTo>
                  <a:pt x="2410662" y="437926"/>
                  <a:pt x="2282246" y="397180"/>
                  <a:pt x="2390588" y="433294"/>
                </a:cubicBezTo>
                <a:cubicBezTo>
                  <a:pt x="2440392" y="428314"/>
                  <a:pt x="2490530" y="425964"/>
                  <a:pt x="2540000" y="418353"/>
                </a:cubicBezTo>
                <a:cubicBezTo>
                  <a:pt x="2555566" y="415958"/>
                  <a:pt x="2573687" y="414548"/>
                  <a:pt x="2584824" y="403412"/>
                </a:cubicBezTo>
                <a:cubicBezTo>
                  <a:pt x="2595960" y="392276"/>
                  <a:pt x="2595438" y="373732"/>
                  <a:pt x="2599765" y="358589"/>
                </a:cubicBezTo>
                <a:cubicBezTo>
                  <a:pt x="2637289" y="227254"/>
                  <a:pt x="2593822" y="361478"/>
                  <a:pt x="2629647" y="254000"/>
                </a:cubicBezTo>
                <a:cubicBezTo>
                  <a:pt x="2630484" y="247303"/>
                  <a:pt x="2666467" y="44611"/>
                  <a:pt x="2629647" y="29883"/>
                </a:cubicBezTo>
                <a:cubicBezTo>
                  <a:pt x="2564744" y="3922"/>
                  <a:pt x="2490196" y="39844"/>
                  <a:pt x="2420471" y="44824"/>
                </a:cubicBezTo>
                <a:cubicBezTo>
                  <a:pt x="2405530" y="49804"/>
                  <a:pt x="2385486" y="47467"/>
                  <a:pt x="2375647" y="59765"/>
                </a:cubicBezTo>
                <a:cubicBezTo>
                  <a:pt x="2362819" y="75800"/>
                  <a:pt x="2366347" y="99785"/>
                  <a:pt x="2360706" y="119530"/>
                </a:cubicBezTo>
                <a:cubicBezTo>
                  <a:pt x="2356379" y="134673"/>
                  <a:pt x="2350745" y="149412"/>
                  <a:pt x="2345765" y="164353"/>
                </a:cubicBezTo>
                <a:cubicBezTo>
                  <a:pt x="2350745" y="214157"/>
                  <a:pt x="2344878" y="266281"/>
                  <a:pt x="2360706" y="313765"/>
                </a:cubicBezTo>
                <a:cubicBezTo>
                  <a:pt x="2366384" y="330800"/>
                  <a:pt x="2391507" y="332429"/>
                  <a:pt x="2405529" y="343647"/>
                </a:cubicBezTo>
                <a:cubicBezTo>
                  <a:pt x="2416529" y="352447"/>
                  <a:pt x="2423333" y="366282"/>
                  <a:pt x="2435412" y="373530"/>
                </a:cubicBezTo>
                <a:cubicBezTo>
                  <a:pt x="2545876" y="439809"/>
                  <a:pt x="2411711" y="327674"/>
                  <a:pt x="2525059" y="418353"/>
                </a:cubicBezTo>
                <a:cubicBezTo>
                  <a:pt x="2536059" y="427153"/>
                  <a:pt x="2540996" y="446244"/>
                  <a:pt x="2554941" y="448236"/>
                </a:cubicBezTo>
                <a:cubicBezTo>
                  <a:pt x="2648747" y="461637"/>
                  <a:pt x="2744196" y="458197"/>
                  <a:pt x="2838824" y="463177"/>
                </a:cubicBezTo>
                <a:cubicBezTo>
                  <a:pt x="2888628" y="458197"/>
                  <a:pt x="2939465" y="459491"/>
                  <a:pt x="2988235" y="448236"/>
                </a:cubicBezTo>
                <a:cubicBezTo>
                  <a:pt x="3045179" y="435095"/>
                  <a:pt x="3028243" y="413044"/>
                  <a:pt x="3048000" y="373530"/>
                </a:cubicBezTo>
                <a:cubicBezTo>
                  <a:pt x="3056031" y="357469"/>
                  <a:pt x="3065184" y="341404"/>
                  <a:pt x="3077882" y="328706"/>
                </a:cubicBezTo>
                <a:cubicBezTo>
                  <a:pt x="3090580" y="316008"/>
                  <a:pt x="3108340" y="309598"/>
                  <a:pt x="3122706" y="298824"/>
                </a:cubicBezTo>
                <a:cubicBezTo>
                  <a:pt x="3148218" y="279690"/>
                  <a:pt x="3173412" y="260059"/>
                  <a:pt x="3197412" y="239059"/>
                </a:cubicBezTo>
                <a:cubicBezTo>
                  <a:pt x="3233732" y="207279"/>
                  <a:pt x="3242672" y="184081"/>
                  <a:pt x="3287059" y="164353"/>
                </a:cubicBezTo>
                <a:cubicBezTo>
                  <a:pt x="3315843" y="151560"/>
                  <a:pt x="3376706" y="134471"/>
                  <a:pt x="3376706" y="134471"/>
                </a:cubicBezTo>
                <a:cubicBezTo>
                  <a:pt x="3406588" y="149412"/>
                  <a:pt x="3438983" y="160135"/>
                  <a:pt x="3466353" y="179294"/>
                </a:cubicBezTo>
                <a:cubicBezTo>
                  <a:pt x="3595266" y="269532"/>
                  <a:pt x="3466962" y="219340"/>
                  <a:pt x="3570941" y="254000"/>
                </a:cubicBezTo>
                <a:cubicBezTo>
                  <a:pt x="3580902" y="263961"/>
                  <a:pt x="3588745" y="276635"/>
                  <a:pt x="3600824" y="283883"/>
                </a:cubicBezTo>
                <a:cubicBezTo>
                  <a:pt x="3614329" y="291986"/>
                  <a:pt x="3636493" y="286008"/>
                  <a:pt x="3645647" y="298824"/>
                </a:cubicBezTo>
                <a:cubicBezTo>
                  <a:pt x="3663955" y="324456"/>
                  <a:pt x="3665568" y="358589"/>
                  <a:pt x="3675529" y="388471"/>
                </a:cubicBezTo>
                <a:lnTo>
                  <a:pt x="3690471" y="433294"/>
                </a:lnTo>
                <a:cubicBezTo>
                  <a:pt x="3675530" y="438275"/>
                  <a:pt x="3661091" y="451325"/>
                  <a:pt x="3645647" y="448236"/>
                </a:cubicBezTo>
                <a:cubicBezTo>
                  <a:pt x="3572894" y="433686"/>
                  <a:pt x="3655114" y="338559"/>
                  <a:pt x="3660588" y="328706"/>
                </a:cubicBezTo>
                <a:cubicBezTo>
                  <a:pt x="3676117" y="300754"/>
                  <a:pt x="3695164" y="274151"/>
                  <a:pt x="3720353" y="254000"/>
                </a:cubicBezTo>
                <a:cubicBezTo>
                  <a:pt x="3734375" y="242782"/>
                  <a:pt x="3750236" y="234079"/>
                  <a:pt x="3765177" y="224118"/>
                </a:cubicBezTo>
                <a:cubicBezTo>
                  <a:pt x="3790079" y="229098"/>
                  <a:pt x="3815245" y="232900"/>
                  <a:pt x="3839882" y="239059"/>
                </a:cubicBezTo>
                <a:cubicBezTo>
                  <a:pt x="3855161" y="242879"/>
                  <a:pt x="3869332" y="250583"/>
                  <a:pt x="3884706" y="254000"/>
                </a:cubicBezTo>
                <a:cubicBezTo>
                  <a:pt x="3914279" y="260572"/>
                  <a:pt x="3944471" y="263961"/>
                  <a:pt x="3974353" y="268942"/>
                </a:cubicBezTo>
                <a:cubicBezTo>
                  <a:pt x="4011507" y="293711"/>
                  <a:pt x="4035614" y="312459"/>
                  <a:pt x="4078941" y="328706"/>
                </a:cubicBezTo>
                <a:cubicBezTo>
                  <a:pt x="4098168" y="335916"/>
                  <a:pt x="4119037" y="337746"/>
                  <a:pt x="4138706" y="343647"/>
                </a:cubicBezTo>
                <a:cubicBezTo>
                  <a:pt x="4231017" y="371340"/>
                  <a:pt x="4213237" y="365972"/>
                  <a:pt x="4288118" y="403412"/>
                </a:cubicBezTo>
                <a:cubicBezTo>
                  <a:pt x="4313020" y="393451"/>
                  <a:pt x="4341000" y="389119"/>
                  <a:pt x="4362824" y="373530"/>
                </a:cubicBezTo>
                <a:cubicBezTo>
                  <a:pt x="4377436" y="363093"/>
                  <a:pt x="4381932" y="343072"/>
                  <a:pt x="4392706" y="328706"/>
                </a:cubicBezTo>
                <a:cubicBezTo>
                  <a:pt x="4411840" y="303194"/>
                  <a:pt x="4431138" y="277704"/>
                  <a:pt x="4452471" y="254000"/>
                </a:cubicBezTo>
                <a:cubicBezTo>
                  <a:pt x="4476030" y="227824"/>
                  <a:pt x="4507642" y="208596"/>
                  <a:pt x="4527177" y="179294"/>
                </a:cubicBezTo>
                <a:cubicBezTo>
                  <a:pt x="4567020" y="119530"/>
                  <a:pt x="4542118" y="144432"/>
                  <a:pt x="4601882" y="104589"/>
                </a:cubicBezTo>
                <a:cubicBezTo>
                  <a:pt x="4606863" y="84667"/>
                  <a:pt x="4596778" y="49279"/>
                  <a:pt x="4616824" y="44824"/>
                </a:cubicBezTo>
                <a:cubicBezTo>
                  <a:pt x="4656915" y="35915"/>
                  <a:pt x="4696731" y="63900"/>
                  <a:pt x="4736353" y="74706"/>
                </a:cubicBezTo>
                <a:cubicBezTo>
                  <a:pt x="4751548" y="78850"/>
                  <a:pt x="4766033" y="85320"/>
                  <a:pt x="4781177" y="89647"/>
                </a:cubicBezTo>
                <a:cubicBezTo>
                  <a:pt x="4912504" y="127170"/>
                  <a:pt x="4778292" y="83706"/>
                  <a:pt x="4885765" y="119530"/>
                </a:cubicBezTo>
                <a:cubicBezTo>
                  <a:pt x="4890745" y="134471"/>
                  <a:pt x="4896886" y="149074"/>
                  <a:pt x="4900706" y="164353"/>
                </a:cubicBezTo>
                <a:cubicBezTo>
                  <a:pt x="4942723" y="332424"/>
                  <a:pt x="4858596" y="236056"/>
                  <a:pt x="5199529" y="254000"/>
                </a:cubicBezTo>
                <a:cubicBezTo>
                  <a:pt x="5220669" y="261047"/>
                  <a:pt x="5285353" y="283883"/>
                  <a:pt x="5304118" y="283883"/>
                </a:cubicBezTo>
                <a:cubicBezTo>
                  <a:pt x="5354170" y="283883"/>
                  <a:pt x="5403725" y="273922"/>
                  <a:pt x="5453529" y="268942"/>
                </a:cubicBezTo>
                <a:cubicBezTo>
                  <a:pt x="5538196" y="273922"/>
                  <a:pt x="5623654" y="296464"/>
                  <a:pt x="5707529" y="283883"/>
                </a:cubicBezTo>
                <a:cubicBezTo>
                  <a:pt x="5732156" y="280189"/>
                  <a:pt x="5733223" y="240060"/>
                  <a:pt x="5752353" y="224118"/>
                </a:cubicBezTo>
                <a:cubicBezTo>
                  <a:pt x="5764452" y="214035"/>
                  <a:pt x="5782236" y="214157"/>
                  <a:pt x="5797177" y="209177"/>
                </a:cubicBezTo>
                <a:cubicBezTo>
                  <a:pt x="5830932" y="107910"/>
                  <a:pt x="5783814" y="226994"/>
                  <a:pt x="5886824" y="89647"/>
                </a:cubicBezTo>
                <a:cubicBezTo>
                  <a:pt x="5940099" y="18614"/>
                  <a:pt x="5914039" y="47491"/>
                  <a:pt x="5961529" y="0"/>
                </a:cubicBezTo>
                <a:cubicBezTo>
                  <a:pt x="6017036" y="18503"/>
                  <a:pt x="6000491" y="8620"/>
                  <a:pt x="6051177" y="44824"/>
                </a:cubicBezTo>
                <a:cubicBezTo>
                  <a:pt x="6071440" y="59298"/>
                  <a:pt x="6094397" y="71035"/>
                  <a:pt x="6110941" y="89647"/>
                </a:cubicBezTo>
                <a:cubicBezTo>
                  <a:pt x="6226333" y="219463"/>
                  <a:pt x="6111747" y="149814"/>
                  <a:pt x="6230471" y="209177"/>
                </a:cubicBezTo>
                <a:cubicBezTo>
                  <a:pt x="6342687" y="196709"/>
                  <a:pt x="6359184" y="213782"/>
                  <a:pt x="6439647" y="149412"/>
                </a:cubicBezTo>
                <a:cubicBezTo>
                  <a:pt x="6467147" y="127412"/>
                  <a:pt x="6514353" y="74706"/>
                  <a:pt x="6514353" y="74706"/>
                </a:cubicBezTo>
                <a:cubicBezTo>
                  <a:pt x="6534275" y="84667"/>
                  <a:pt x="6557007" y="90330"/>
                  <a:pt x="6574118" y="104589"/>
                </a:cubicBezTo>
                <a:cubicBezTo>
                  <a:pt x="6587913" y="116085"/>
                  <a:pt x="6592504" y="135617"/>
                  <a:pt x="6604000" y="149412"/>
                </a:cubicBezTo>
                <a:cubicBezTo>
                  <a:pt x="6617527" y="165645"/>
                  <a:pt x="6633883" y="179295"/>
                  <a:pt x="6648824" y="194236"/>
                </a:cubicBezTo>
                <a:cubicBezTo>
                  <a:pt x="6638863" y="263961"/>
                  <a:pt x="6635073" y="334851"/>
                  <a:pt x="6618941" y="403412"/>
                </a:cubicBezTo>
                <a:cubicBezTo>
                  <a:pt x="6614828" y="420892"/>
                  <a:pt x="6574118" y="438275"/>
                  <a:pt x="6589059" y="448236"/>
                </a:cubicBezTo>
                <a:cubicBezTo>
                  <a:pt x="6610189" y="462323"/>
                  <a:pt x="6638458" y="435403"/>
                  <a:pt x="6663765" y="433294"/>
                </a:cubicBezTo>
                <a:cubicBezTo>
                  <a:pt x="6758196" y="425425"/>
                  <a:pt x="6853020" y="423333"/>
                  <a:pt x="6947647" y="418353"/>
                </a:cubicBezTo>
                <a:cubicBezTo>
                  <a:pt x="6952627" y="398432"/>
                  <a:pt x="6956947" y="378333"/>
                  <a:pt x="6962588" y="358589"/>
                </a:cubicBezTo>
                <a:cubicBezTo>
                  <a:pt x="6966915" y="343445"/>
                  <a:pt x="6977529" y="329515"/>
                  <a:pt x="6977529" y="313765"/>
                </a:cubicBezTo>
                <a:cubicBezTo>
                  <a:pt x="6977529" y="263713"/>
                  <a:pt x="6978416" y="211837"/>
                  <a:pt x="6962588" y="164353"/>
                </a:cubicBezTo>
                <a:cubicBezTo>
                  <a:pt x="6956910" y="147318"/>
                  <a:pt x="6932706" y="144432"/>
                  <a:pt x="6917765" y="134471"/>
                </a:cubicBezTo>
                <a:cubicBezTo>
                  <a:pt x="6871935" y="168843"/>
                  <a:pt x="6834343" y="192634"/>
                  <a:pt x="6798235" y="239059"/>
                </a:cubicBezTo>
                <a:cubicBezTo>
                  <a:pt x="6780406" y="261982"/>
                  <a:pt x="6768803" y="289139"/>
                  <a:pt x="6753412" y="313765"/>
                </a:cubicBezTo>
                <a:cubicBezTo>
                  <a:pt x="6743895" y="328993"/>
                  <a:pt x="6733490" y="343648"/>
                  <a:pt x="6723529" y="358589"/>
                </a:cubicBezTo>
                <a:cubicBezTo>
                  <a:pt x="6829914" y="394050"/>
                  <a:pt x="6697089" y="361515"/>
                  <a:pt x="6828118" y="343647"/>
                </a:cubicBezTo>
                <a:cubicBezTo>
                  <a:pt x="6917080" y="331516"/>
                  <a:pt x="7007412" y="333686"/>
                  <a:pt x="7097059" y="328706"/>
                </a:cubicBezTo>
                <a:cubicBezTo>
                  <a:pt x="7126941" y="288863"/>
                  <a:pt x="7161996" y="252419"/>
                  <a:pt x="7186706" y="209177"/>
                </a:cubicBezTo>
                <a:cubicBezTo>
                  <a:pt x="7202334" y="181828"/>
                  <a:pt x="7191992" y="139207"/>
                  <a:pt x="7216588" y="119530"/>
                </a:cubicBezTo>
                <a:cubicBezTo>
                  <a:pt x="7230610" y="108312"/>
                  <a:pt x="7246471" y="139451"/>
                  <a:pt x="7261412" y="149412"/>
                </a:cubicBezTo>
                <a:cubicBezTo>
                  <a:pt x="7282175" y="177096"/>
                  <a:pt x="7352535" y="276782"/>
                  <a:pt x="7380941" y="283883"/>
                </a:cubicBezTo>
                <a:lnTo>
                  <a:pt x="7440706" y="298824"/>
                </a:lnTo>
                <a:cubicBezTo>
                  <a:pt x="7770350" y="232896"/>
                  <a:pt x="7402753" y="300897"/>
                  <a:pt x="7754471" y="254000"/>
                </a:cubicBezTo>
                <a:cubicBezTo>
                  <a:pt x="7911822" y="233019"/>
                  <a:pt x="7704654" y="239059"/>
                  <a:pt x="7888941" y="239059"/>
                </a:cubicBezTo>
              </a:path>
            </a:pathLst>
          </a:custGeom>
          <a:ln cap="flat">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i-FI">
              <a:solidFill>
                <a:prstClr val="black"/>
              </a:solidFill>
            </a:endParaRPr>
          </a:p>
        </p:txBody>
      </p:sp>
      <p:sp>
        <p:nvSpPr>
          <p:cNvPr id="32" name="Suorakulmio 31"/>
          <p:cNvSpPr/>
          <p:nvPr/>
        </p:nvSpPr>
        <p:spPr>
          <a:xfrm>
            <a:off x="3947460" y="1334573"/>
            <a:ext cx="1389529" cy="435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smtClean="0">
                <a:solidFill>
                  <a:prstClr val="white"/>
                </a:solidFill>
              </a:rPr>
              <a:t>JOHTO</a:t>
            </a:r>
            <a:endParaRPr lang="fi-FI" dirty="0">
              <a:solidFill>
                <a:prstClr val="white"/>
              </a:solidFill>
            </a:endParaRPr>
          </a:p>
        </p:txBody>
      </p:sp>
      <p:pic>
        <p:nvPicPr>
          <p:cNvPr id="39" name="Kuva 38"/>
          <p:cNvPicPr>
            <a:picLocks noChangeAspect="1"/>
          </p:cNvPicPr>
          <p:nvPr/>
        </p:nvPicPr>
        <p:blipFill>
          <a:blip r:embed="rId2"/>
          <a:stretch>
            <a:fillRect/>
          </a:stretch>
        </p:blipFill>
        <p:spPr>
          <a:xfrm>
            <a:off x="1449294" y="2976284"/>
            <a:ext cx="941294" cy="1568828"/>
          </a:xfrm>
          <a:prstGeom prst="rect">
            <a:avLst/>
          </a:prstGeom>
          <a:ln>
            <a:solidFill>
              <a:schemeClr val="tx2"/>
            </a:solidFill>
          </a:ln>
        </p:spPr>
      </p:pic>
      <p:cxnSp>
        <p:nvCxnSpPr>
          <p:cNvPr id="34" name="Suora nuoliyhdysviiva 33"/>
          <p:cNvCxnSpPr/>
          <p:nvPr/>
        </p:nvCxnSpPr>
        <p:spPr>
          <a:xfrm rot="5400000">
            <a:off x="1337232" y="3160059"/>
            <a:ext cx="1240118" cy="1588"/>
          </a:xfrm>
          <a:prstGeom prst="straightConnector1">
            <a:avLst/>
          </a:prstGeom>
          <a:ln w="38100">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pic>
        <p:nvPicPr>
          <p:cNvPr id="40" name="Kuva 39"/>
          <p:cNvPicPr>
            <a:picLocks noChangeAspect="1"/>
          </p:cNvPicPr>
          <p:nvPr/>
        </p:nvPicPr>
        <p:blipFill>
          <a:blip r:embed="rId2"/>
          <a:stretch>
            <a:fillRect/>
          </a:stretch>
        </p:blipFill>
        <p:spPr>
          <a:xfrm>
            <a:off x="2826871" y="2988231"/>
            <a:ext cx="941294" cy="1568828"/>
          </a:xfrm>
          <a:prstGeom prst="rect">
            <a:avLst/>
          </a:prstGeom>
          <a:ln>
            <a:solidFill>
              <a:schemeClr val="tx2"/>
            </a:solidFill>
          </a:ln>
        </p:spPr>
      </p:pic>
      <p:cxnSp>
        <p:nvCxnSpPr>
          <p:cNvPr id="38" name="Suora nuoliyhdysviiva 37"/>
          <p:cNvCxnSpPr/>
          <p:nvPr/>
        </p:nvCxnSpPr>
        <p:spPr>
          <a:xfrm rot="5400000">
            <a:off x="2663312" y="3160059"/>
            <a:ext cx="1240118" cy="1588"/>
          </a:xfrm>
          <a:prstGeom prst="straightConnector1">
            <a:avLst/>
          </a:prstGeom>
          <a:ln w="38100">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pic>
        <p:nvPicPr>
          <p:cNvPr id="41" name="Kuva 40"/>
          <p:cNvPicPr>
            <a:picLocks noChangeAspect="1"/>
          </p:cNvPicPr>
          <p:nvPr/>
        </p:nvPicPr>
        <p:blipFill>
          <a:blip r:embed="rId2"/>
          <a:stretch>
            <a:fillRect/>
          </a:stretch>
        </p:blipFill>
        <p:spPr>
          <a:xfrm>
            <a:off x="4201460" y="2976284"/>
            <a:ext cx="941294" cy="1568828"/>
          </a:xfrm>
          <a:prstGeom prst="rect">
            <a:avLst/>
          </a:prstGeom>
          <a:ln>
            <a:solidFill>
              <a:schemeClr val="tx2"/>
            </a:solidFill>
          </a:ln>
        </p:spPr>
      </p:pic>
      <p:cxnSp>
        <p:nvCxnSpPr>
          <p:cNvPr id="35" name="Suora nuoliyhdysviiva 34"/>
          <p:cNvCxnSpPr/>
          <p:nvPr/>
        </p:nvCxnSpPr>
        <p:spPr>
          <a:xfrm rot="5400000">
            <a:off x="3991486" y="3160059"/>
            <a:ext cx="1240118" cy="1588"/>
          </a:xfrm>
          <a:prstGeom prst="straightConnector1">
            <a:avLst/>
          </a:prstGeom>
          <a:ln w="38100">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pic>
        <p:nvPicPr>
          <p:cNvPr id="42" name="Kuva 41"/>
          <p:cNvPicPr>
            <a:picLocks noChangeAspect="1"/>
          </p:cNvPicPr>
          <p:nvPr/>
        </p:nvPicPr>
        <p:blipFill>
          <a:blip r:embed="rId2"/>
          <a:stretch>
            <a:fillRect/>
          </a:stretch>
        </p:blipFill>
        <p:spPr>
          <a:xfrm>
            <a:off x="5561106" y="2976284"/>
            <a:ext cx="941294" cy="1568828"/>
          </a:xfrm>
          <a:prstGeom prst="rect">
            <a:avLst/>
          </a:prstGeom>
          <a:ln>
            <a:solidFill>
              <a:schemeClr val="tx2"/>
            </a:solidFill>
          </a:ln>
        </p:spPr>
      </p:pic>
      <p:pic>
        <p:nvPicPr>
          <p:cNvPr id="43" name="Kuva 42"/>
          <p:cNvPicPr>
            <a:picLocks noChangeAspect="1"/>
          </p:cNvPicPr>
          <p:nvPr/>
        </p:nvPicPr>
        <p:blipFill>
          <a:blip r:embed="rId2"/>
          <a:stretch>
            <a:fillRect/>
          </a:stretch>
        </p:blipFill>
        <p:spPr>
          <a:xfrm>
            <a:off x="6980520" y="3003172"/>
            <a:ext cx="941294" cy="1568828"/>
          </a:xfrm>
          <a:prstGeom prst="rect">
            <a:avLst/>
          </a:prstGeom>
          <a:ln>
            <a:solidFill>
              <a:schemeClr val="tx2"/>
            </a:solidFill>
          </a:ln>
        </p:spPr>
      </p:pic>
      <p:cxnSp>
        <p:nvCxnSpPr>
          <p:cNvPr id="36" name="Suora nuoliyhdysviiva 35"/>
          <p:cNvCxnSpPr/>
          <p:nvPr/>
        </p:nvCxnSpPr>
        <p:spPr>
          <a:xfrm rot="5400000">
            <a:off x="5412488" y="3160059"/>
            <a:ext cx="1240118" cy="1588"/>
          </a:xfrm>
          <a:prstGeom prst="straightConnector1">
            <a:avLst/>
          </a:prstGeom>
          <a:ln w="38100">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7" name="Suora nuoliyhdysviiva 36"/>
          <p:cNvCxnSpPr/>
          <p:nvPr/>
        </p:nvCxnSpPr>
        <p:spPr>
          <a:xfrm rot="5400000">
            <a:off x="6830314" y="3160059"/>
            <a:ext cx="1240118" cy="1588"/>
          </a:xfrm>
          <a:prstGeom prst="straightConnector1">
            <a:avLst/>
          </a:prstGeom>
          <a:ln w="38100">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897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600" dirty="0">
                <a:solidFill>
                  <a:prstClr val="black"/>
                </a:solidFill>
                <a:latin typeface="Arial" pitchFamily="34" charset="0"/>
                <a:cs typeface="Arial" pitchFamily="34" charset="0"/>
              </a:rPr>
              <a:t>Oppimisympäristöjen kehittämisen lähtökohdat (Mäkinen &amp; Metsälä 2013)</a:t>
            </a:r>
            <a:endParaRPr lang="fi-FI" dirty="0"/>
          </a:p>
        </p:txBody>
      </p:sp>
      <p:sp>
        <p:nvSpPr>
          <p:cNvPr id="3" name="Sisällön paikkamerkki 2"/>
          <p:cNvSpPr>
            <a:spLocks noGrp="1"/>
          </p:cNvSpPr>
          <p:nvPr>
            <p:ph idx="1"/>
          </p:nvPr>
        </p:nvSpPr>
        <p:spPr/>
        <p:txBody>
          <a:bodyPr/>
          <a:lstStyle/>
          <a:p>
            <a:r>
              <a:rPr lang="fi-FI" sz="2800" dirty="0">
                <a:latin typeface="Arial" pitchFamily="34" charset="0"/>
                <a:cs typeface="Arial" pitchFamily="34" charset="0"/>
              </a:rPr>
              <a:t>Hyviä nykykäytäntöjä säilyttävä oppimisympäristö</a:t>
            </a:r>
          </a:p>
          <a:p>
            <a:pPr lvl="1"/>
            <a:r>
              <a:rPr lang="fi-FI" sz="2400" dirty="0">
                <a:latin typeface="Arial" pitchFamily="34" charset="0"/>
                <a:cs typeface="Arial" pitchFamily="34" charset="0"/>
              </a:rPr>
              <a:t>perustuu ennakoitavuuteen ja olemassa olevan tiedon jakamiseen</a:t>
            </a:r>
          </a:p>
          <a:p>
            <a:endParaRPr lang="fi-FI" dirty="0"/>
          </a:p>
        </p:txBody>
      </p:sp>
    </p:spTree>
    <p:extLst>
      <p:ext uri="{BB962C8B-B14F-4D97-AF65-F5344CB8AC3E}">
        <p14:creationId xmlns:p14="http://schemas.microsoft.com/office/powerpoint/2010/main" val="2189352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Arial" pitchFamily="34" charset="0"/>
                <a:cs typeface="Arial" pitchFamily="34" charset="0"/>
              </a:rPr>
              <a:t>Yhteistyön laajakuva?</a:t>
            </a:r>
            <a:endParaRPr lang="fi-FI" dirty="0">
              <a:latin typeface="Arial" pitchFamily="34" charset="0"/>
              <a:cs typeface="Arial" pitchFamily="34" charset="0"/>
            </a:endParaRPr>
          </a:p>
        </p:txBody>
      </p:sp>
      <p:sp>
        <p:nvSpPr>
          <p:cNvPr id="3" name="Sisällön paikkamerkki 2"/>
          <p:cNvSpPr>
            <a:spLocks noGrp="1"/>
          </p:cNvSpPr>
          <p:nvPr>
            <p:ph idx="1"/>
          </p:nvPr>
        </p:nvSpPr>
        <p:spPr/>
        <p:txBody>
          <a:bodyPr/>
          <a:lstStyle/>
          <a:p>
            <a:r>
              <a:rPr lang="fi-FI" sz="2800" dirty="0" smtClean="0">
                <a:latin typeface="Arial" pitchFamily="34" charset="0"/>
                <a:cs typeface="Arial" pitchFamily="34" charset="0"/>
              </a:rPr>
              <a:t>Yhteistoiminnallinen projektiorganisaatio</a:t>
            </a:r>
          </a:p>
          <a:p>
            <a:r>
              <a:rPr lang="fi-FI" sz="2800" dirty="0" smtClean="0">
                <a:latin typeface="Arial" pitchFamily="34" charset="0"/>
                <a:cs typeface="Arial" pitchFamily="34" charset="0"/>
              </a:rPr>
              <a:t>Uutta luova oppimisympäristö</a:t>
            </a:r>
          </a:p>
          <a:p>
            <a:r>
              <a:rPr lang="fi-FI" sz="2800" dirty="0" smtClean="0">
                <a:latin typeface="Arial" pitchFamily="34" charset="0"/>
                <a:cs typeface="Arial" pitchFamily="34" charset="0"/>
              </a:rPr>
              <a:t>Kompleksinen toimintaympäristö</a:t>
            </a:r>
          </a:p>
          <a:p>
            <a:r>
              <a:rPr lang="fi-FI" sz="2800" dirty="0" smtClean="0">
                <a:latin typeface="Arial" pitchFamily="34" charset="0"/>
                <a:cs typeface="Arial" pitchFamily="34" charset="0"/>
              </a:rPr>
              <a:t>Opiskelijalähtöisyys</a:t>
            </a:r>
          </a:p>
          <a:p>
            <a:endParaRPr lang="fi-FI" dirty="0"/>
          </a:p>
        </p:txBody>
      </p:sp>
    </p:spTree>
    <p:extLst>
      <p:ext uri="{BB962C8B-B14F-4D97-AF65-F5344CB8AC3E}">
        <p14:creationId xmlns:p14="http://schemas.microsoft.com/office/powerpoint/2010/main" val="37658416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903</TotalTime>
  <Words>1066</Words>
  <Application>Microsoft Macintosh PowerPoint</Application>
  <PresentationFormat>On-screen Show (4:3)</PresentationFormat>
  <Paragraphs>94</Paragraphs>
  <Slides>20</Slides>
  <Notes>3</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Blank</vt:lpstr>
      <vt:lpstr>Office-teema</vt:lpstr>
      <vt:lpstr>1_Office-teema</vt:lpstr>
      <vt:lpstr>1_Blank</vt:lpstr>
      <vt:lpstr>Haittaako ”integrointi” opettajien välistä yhteistyötä?</vt:lpstr>
      <vt:lpstr>Kuka lukee kirjeesi? (Kielikello 3/1999) </vt:lpstr>
      <vt:lpstr>Lähtöteesi: Oppimisen keskeisenä kohteena on uusien toimintamallien, ei vain asiantuntijasisältöjen, oppiminen.</vt:lpstr>
      <vt:lpstr>Tarkastelunäkökulma</vt:lpstr>
      <vt:lpstr>Integroinnin taustaoletukset?</vt:lpstr>
      <vt:lpstr>Sosiaalisen organisoitumisen kaksi muotoa (Kokkonen 2012)</vt:lpstr>
      <vt:lpstr>Funktionaalinen organisaatio</vt:lpstr>
      <vt:lpstr>Oppimisympäristöjen kehittämisen lähtökohdat (Mäkinen &amp; Metsälä 2013)</vt:lpstr>
      <vt:lpstr>Yhteistyön laajakuva?</vt:lpstr>
      <vt:lpstr>Sosiaalisen organisoitumisen kolmas päävaihtoehto (Kokkonen 2012)</vt:lpstr>
      <vt:lpstr>Projektiorganisaatio</vt:lpstr>
      <vt:lpstr>Oppimisympäristöjen kehittämisen lähtökohdat (Mäkinen &amp; Metsälä 2013)</vt:lpstr>
      <vt:lpstr>PowerPoint Presentation</vt:lpstr>
      <vt:lpstr>Opiskelijan vaikutusvallan jakautuminen (vrt. Living Lab)</vt:lpstr>
      <vt:lpstr>Mitä siis tarvitaan?</vt:lpstr>
      <vt:lpstr>Lähteet</vt:lpstr>
      <vt:lpstr>PowerPoint Presentation</vt:lpstr>
      <vt:lpstr>PowerPoint Presentation</vt:lpstr>
      <vt:lpstr>PowerPoint Presentation</vt:lpstr>
      <vt:lpstr>PowerPoint Presentation</vt:lpstr>
    </vt:vector>
  </TitlesOfParts>
  <Company>Metropolia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Onhan oppimisen keskeisenä koh teena uusien toimintamallien, ei vain asiantuntijasisältöjen, oppiminen.</dc:title>
  <dc:creator>Administrator</dc:creator>
  <cp:lastModifiedBy>Ritva Alalouko</cp:lastModifiedBy>
  <cp:revision>32</cp:revision>
  <dcterms:created xsi:type="dcterms:W3CDTF">2013-05-16T11:53:51Z</dcterms:created>
  <dcterms:modified xsi:type="dcterms:W3CDTF">2013-05-25T05:23:45Z</dcterms:modified>
</cp:coreProperties>
</file>