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33" r:id="rId5"/>
  </p:sldMasterIdLst>
  <p:handoutMasterIdLst>
    <p:handoutMasterId r:id="rId15"/>
  </p:handoutMasterIdLst>
  <p:sldIdLst>
    <p:sldId id="256" r:id="rId6"/>
    <p:sldId id="259" r:id="rId7"/>
    <p:sldId id="258" r:id="rId8"/>
    <p:sldId id="262" r:id="rId9"/>
    <p:sldId id="261" r:id="rId10"/>
    <p:sldId id="263" r:id="rId11"/>
    <p:sldId id="267" r:id="rId12"/>
    <p:sldId id="266" r:id="rId13"/>
    <p:sldId id="264" r:id="rId14"/>
  </p:sldIdLst>
  <p:sldSz cx="9144000" cy="6858000" type="screen4x3"/>
  <p:notesSz cx="7315200" cy="96012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4BF"/>
    <a:srgbClr val="E7EA81"/>
    <a:srgbClr val="E7D581"/>
    <a:srgbClr val="CBD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08" autoAdjust="0"/>
    <p:restoredTop sz="94643" autoAdjust="0"/>
  </p:normalViewPr>
  <p:slideViewPr>
    <p:cSldViewPr>
      <p:cViewPr>
        <p:scale>
          <a:sx n="80" d="100"/>
          <a:sy n="80" d="100"/>
        </p:scale>
        <p:origin x="-2416" y="-672"/>
      </p:cViewPr>
      <p:guideLst>
        <p:guide orient="horz" pos="2160"/>
        <p:guide orient="horz" pos="4065"/>
        <p:guide orient="horz" pos="2478"/>
        <p:guide orient="horz" pos="3748"/>
        <p:guide orient="horz" pos="1298"/>
        <p:guide orient="horz" pos="799"/>
        <p:guide orient="horz" pos="3249"/>
        <p:guide pos="2880"/>
        <p:guide pos="2018"/>
        <p:guide pos="5375"/>
        <p:guide pos="1791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AE011-4E84-4FCA-B98C-A8B36FCD3982}" type="datetimeFigureOut">
              <a:rPr lang="fi-FI" smtClean="0"/>
              <a:t>5/25/13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C89E7-1372-4176-823A-05814D09C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8008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TU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12558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320168"/>
            <a:ext cx="9143991" cy="1610830"/>
          </a:xfrm>
          <a:prstGeom prst="rect">
            <a:avLst/>
          </a:prstGeom>
          <a:noFill/>
        </p:spPr>
      </p:pic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3203575" y="3933825"/>
            <a:ext cx="5329238" cy="1223367"/>
          </a:xfrm>
        </p:spPr>
        <p:txBody>
          <a:bodyPr anchor="ctr" anchorCtr="0"/>
          <a:lstStyle>
            <a:lvl1pPr algn="l">
              <a:defRPr sz="3200" b="1" cap="none" baseline="0"/>
            </a:lvl1pPr>
          </a:lstStyle>
          <a:p>
            <a:r>
              <a:rPr lang="fi-FI" dirty="0" smtClean="0"/>
              <a:t>Lisää otsikko (1-, 2- tai 3-rivinen)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75" y="5457564"/>
            <a:ext cx="2710530" cy="984772"/>
          </a:xfrm>
          <a:prstGeom prst="rect">
            <a:avLst/>
          </a:prstGeom>
        </p:spPr>
      </p:pic>
      <p:sp>
        <p:nvSpPr>
          <p:cNvPr id="5" name="Tekstiruutu 4"/>
          <p:cNvSpPr txBox="1"/>
          <p:nvPr userDrawn="1"/>
        </p:nvSpPr>
        <p:spPr>
          <a:xfrm>
            <a:off x="7020272" y="6525342"/>
            <a:ext cx="1979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 err="1" smtClean="0">
                <a:solidFill>
                  <a:schemeClr val="bg1"/>
                </a:solidFill>
              </a:rPr>
              <a:t>www.tuas.fi</a:t>
            </a:r>
            <a:r>
              <a:rPr lang="fi-FI" sz="1400" dirty="0" smtClean="0">
                <a:solidFill>
                  <a:schemeClr val="bg1"/>
                </a:solidFill>
              </a:rPr>
              <a:t>      </a:t>
            </a:r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3203575" y="3429000"/>
            <a:ext cx="5329238" cy="501999"/>
          </a:xfrm>
        </p:spPr>
        <p:txBody>
          <a:bodyPr anchor="ctr" anchorCtr="0"/>
          <a:lstStyle>
            <a:lvl1pPr marL="0" indent="0">
              <a:buNone/>
              <a:defRPr sz="2000" b="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dirty="0" smtClean="0"/>
              <a:t>Lisää tekijän nimi ja päivämäärä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71" y="6098741"/>
            <a:ext cx="4527723" cy="762781"/>
          </a:xfrm>
          <a:prstGeom prst="rect">
            <a:avLst/>
          </a:prstGeom>
          <a:noFill/>
        </p:spPr>
      </p:pic>
      <p:sp>
        <p:nvSpPr>
          <p:cNvPr id="14" name="Tekstiruutu 13"/>
          <p:cNvSpPr txBox="1"/>
          <p:nvPr userDrawn="1"/>
        </p:nvSpPr>
        <p:spPr>
          <a:xfrm>
            <a:off x="7020272" y="6525342"/>
            <a:ext cx="1979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 err="1" smtClean="0">
                <a:solidFill>
                  <a:schemeClr val="bg1"/>
                </a:solidFill>
              </a:rPr>
              <a:t>www.tuas.fi</a:t>
            </a:r>
            <a:r>
              <a:rPr lang="fi-FI" sz="1400" dirty="0" smtClean="0">
                <a:solidFill>
                  <a:schemeClr val="bg1"/>
                </a:solidFill>
              </a:rPr>
              <a:t>      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1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TURKUAM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12558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320168"/>
            <a:ext cx="9143991" cy="1610829"/>
          </a:xfrm>
          <a:prstGeom prst="rect">
            <a:avLst/>
          </a:prstGeom>
          <a:noFill/>
        </p:spPr>
      </p:pic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3203575" y="3933825"/>
            <a:ext cx="5329238" cy="1223367"/>
          </a:xfrm>
        </p:spPr>
        <p:txBody>
          <a:bodyPr anchor="ctr" anchorCtr="0"/>
          <a:lstStyle>
            <a:lvl1pPr algn="l">
              <a:defRPr sz="3200" b="1" cap="none" baseline="0"/>
            </a:lvl1pPr>
          </a:lstStyle>
          <a:p>
            <a:r>
              <a:rPr lang="fi-FI" dirty="0" smtClean="0"/>
              <a:t>Lisää otsikko (1-, 2- tai 3-rivinen)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75" y="5457564"/>
            <a:ext cx="2710530" cy="984772"/>
          </a:xfrm>
          <a:prstGeom prst="rect">
            <a:avLst/>
          </a:prstGeom>
        </p:spPr>
      </p:pic>
      <p:sp>
        <p:nvSpPr>
          <p:cNvPr id="5" name="Tekstiruutu 4"/>
          <p:cNvSpPr txBox="1"/>
          <p:nvPr userDrawn="1"/>
        </p:nvSpPr>
        <p:spPr>
          <a:xfrm>
            <a:off x="7020272" y="6525342"/>
            <a:ext cx="1979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 err="1" smtClean="0">
                <a:solidFill>
                  <a:schemeClr val="bg1"/>
                </a:solidFill>
              </a:rPr>
              <a:t>www.tuas.fi</a:t>
            </a:r>
            <a:r>
              <a:rPr lang="fi-FI" sz="1400" dirty="0" smtClean="0">
                <a:solidFill>
                  <a:schemeClr val="bg1"/>
                </a:solidFill>
              </a:rPr>
              <a:t>      </a:t>
            </a:r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3203575" y="3429001"/>
            <a:ext cx="5329238" cy="501998"/>
          </a:xfrm>
        </p:spPr>
        <p:txBody>
          <a:bodyPr anchor="ctr" anchorCtr="0"/>
          <a:lstStyle>
            <a:lvl1pPr marL="0" indent="0">
              <a:buNone/>
              <a:defRPr sz="2000" b="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dirty="0" smtClean="0"/>
              <a:t>Lisää tekijän nimi ja päivämäärä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71" y="6098741"/>
            <a:ext cx="4527723" cy="762781"/>
          </a:xfrm>
          <a:prstGeom prst="rect">
            <a:avLst/>
          </a:prstGeom>
          <a:noFill/>
        </p:spPr>
      </p:pic>
      <p:sp>
        <p:nvSpPr>
          <p:cNvPr id="14" name="Tekstiruutu 13"/>
          <p:cNvSpPr txBox="1"/>
          <p:nvPr userDrawn="1"/>
        </p:nvSpPr>
        <p:spPr>
          <a:xfrm>
            <a:off x="7020272" y="6525342"/>
            <a:ext cx="1979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 err="1" smtClean="0">
                <a:solidFill>
                  <a:schemeClr val="bg1"/>
                </a:solidFill>
              </a:rPr>
              <a:t>www.turkuamk.fi</a:t>
            </a:r>
            <a:r>
              <a:rPr lang="fi-FI" sz="1400" dirty="0" smtClean="0">
                <a:solidFill>
                  <a:schemeClr val="bg1"/>
                </a:solidFill>
              </a:rPr>
              <a:t>      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3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2_TU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3203575" y="3429000"/>
            <a:ext cx="5329238" cy="504825"/>
          </a:xfrm>
        </p:spPr>
        <p:txBody>
          <a:bodyPr anchor="ctr" anchorCtr="0"/>
          <a:lstStyle>
            <a:lvl1pPr marL="0" indent="0">
              <a:buNone/>
              <a:defRPr sz="2000" b="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dirty="0" smtClean="0"/>
              <a:t>Lisää tekijän nimi ja päivämäärä</a:t>
            </a:r>
          </a:p>
        </p:txBody>
      </p:sp>
      <p:sp>
        <p:nvSpPr>
          <p:cNvPr id="10" name="Otsikko 1"/>
          <p:cNvSpPr>
            <a:spLocks noGrp="1"/>
          </p:cNvSpPr>
          <p:nvPr>
            <p:ph type="title" hasCustomPrompt="1"/>
          </p:nvPr>
        </p:nvSpPr>
        <p:spPr>
          <a:xfrm>
            <a:off x="3203575" y="3933824"/>
            <a:ext cx="5329238" cy="1223963"/>
          </a:xfrm>
        </p:spPr>
        <p:txBody>
          <a:bodyPr anchor="ctr" anchorCtr="0"/>
          <a:lstStyle>
            <a:lvl1pPr algn="l">
              <a:defRPr sz="3200" b="1" cap="none" baseline="0"/>
            </a:lvl1pPr>
          </a:lstStyle>
          <a:p>
            <a:r>
              <a:rPr lang="fi-FI" dirty="0" smtClean="0"/>
              <a:t>Lisää otsikko (1-, 2- tai 3-rivinen)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75" y="5457564"/>
            <a:ext cx="2710530" cy="984772"/>
          </a:xfrm>
          <a:prstGeom prst="rect">
            <a:avLst/>
          </a:prstGeom>
        </p:spPr>
      </p:pic>
      <p:sp>
        <p:nvSpPr>
          <p:cNvPr id="7" name="Kuvan paikkamerkki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95536" y="2060575"/>
            <a:ext cx="2448272" cy="440037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i-FI" noProof="0" dirty="0" smtClean="0"/>
              <a:t>Napsauta</a:t>
            </a:r>
            <a:r>
              <a:rPr lang="en-US" dirty="0" smtClean="0"/>
              <a:t> </a:t>
            </a:r>
            <a:r>
              <a:rPr lang="fi-FI" noProof="0" dirty="0" smtClean="0"/>
              <a:t>ikonia kuvan lisäämiseksi</a:t>
            </a:r>
            <a:endParaRPr lang="fi-FI" noProof="0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68" y="6098741"/>
            <a:ext cx="4527729" cy="762781"/>
          </a:xfrm>
          <a:prstGeom prst="rect">
            <a:avLst/>
          </a:prstGeom>
          <a:noFill/>
        </p:spPr>
      </p:pic>
      <p:sp>
        <p:nvSpPr>
          <p:cNvPr id="9" name="Tekstiruutu 8"/>
          <p:cNvSpPr txBox="1"/>
          <p:nvPr userDrawn="1"/>
        </p:nvSpPr>
        <p:spPr>
          <a:xfrm>
            <a:off x="7020272" y="6525342"/>
            <a:ext cx="1979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 err="1" smtClean="0">
                <a:solidFill>
                  <a:schemeClr val="bg1"/>
                </a:solidFill>
              </a:rPr>
              <a:t>www.tuas.fi</a:t>
            </a:r>
            <a:r>
              <a:rPr lang="fi-FI" sz="1400" dirty="0" smtClean="0">
                <a:solidFill>
                  <a:schemeClr val="bg1"/>
                </a:solidFill>
              </a:rPr>
              <a:t>      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2_TURKUAM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3203575" y="3429000"/>
            <a:ext cx="5329238" cy="504825"/>
          </a:xfrm>
        </p:spPr>
        <p:txBody>
          <a:bodyPr anchor="ctr" anchorCtr="0"/>
          <a:lstStyle>
            <a:lvl1pPr marL="0" indent="0">
              <a:buNone/>
              <a:defRPr sz="2000" b="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dirty="0" smtClean="0"/>
              <a:t>Lisää tekijän nimi ja päivämäärä</a:t>
            </a:r>
          </a:p>
        </p:txBody>
      </p:sp>
      <p:sp>
        <p:nvSpPr>
          <p:cNvPr id="10" name="Otsikko 1"/>
          <p:cNvSpPr>
            <a:spLocks noGrp="1"/>
          </p:cNvSpPr>
          <p:nvPr>
            <p:ph type="title" hasCustomPrompt="1"/>
          </p:nvPr>
        </p:nvSpPr>
        <p:spPr>
          <a:xfrm>
            <a:off x="3203575" y="3933825"/>
            <a:ext cx="5329238" cy="1223962"/>
          </a:xfrm>
        </p:spPr>
        <p:txBody>
          <a:bodyPr anchor="ctr" anchorCtr="0"/>
          <a:lstStyle>
            <a:lvl1pPr algn="l">
              <a:defRPr sz="3200" b="1" cap="none" baseline="0"/>
            </a:lvl1pPr>
          </a:lstStyle>
          <a:p>
            <a:r>
              <a:rPr lang="fi-FI" dirty="0" smtClean="0"/>
              <a:t>Lisää otsikko (1-, 2- tai 3-rivinen)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71" y="6098741"/>
            <a:ext cx="4527723" cy="762781"/>
          </a:xfrm>
          <a:prstGeom prst="rect">
            <a:avLst/>
          </a:prstGeom>
          <a:noFill/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75" y="5457564"/>
            <a:ext cx="2710530" cy="984772"/>
          </a:xfrm>
          <a:prstGeom prst="rect">
            <a:avLst/>
          </a:prstGeom>
        </p:spPr>
      </p:pic>
      <p:sp>
        <p:nvSpPr>
          <p:cNvPr id="7" name="Kuvan paikkamerkki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95536" y="2060575"/>
            <a:ext cx="2448272" cy="440037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i-FI" noProof="0" dirty="0" smtClean="0"/>
              <a:t>Napsauta</a:t>
            </a:r>
            <a:r>
              <a:rPr lang="en-US" dirty="0" smtClean="0"/>
              <a:t> </a:t>
            </a:r>
            <a:r>
              <a:rPr lang="fi-FI" noProof="0" dirty="0" smtClean="0"/>
              <a:t>ikonia kuvan lisäämiseksi</a:t>
            </a:r>
            <a:endParaRPr lang="fi-FI" noProof="0" dirty="0"/>
          </a:p>
        </p:txBody>
      </p:sp>
      <p:sp>
        <p:nvSpPr>
          <p:cNvPr id="9" name="Tekstiruutu 8"/>
          <p:cNvSpPr txBox="1"/>
          <p:nvPr userDrawn="1"/>
        </p:nvSpPr>
        <p:spPr>
          <a:xfrm>
            <a:off x="7020272" y="6525342"/>
            <a:ext cx="1979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 err="1" smtClean="0">
                <a:solidFill>
                  <a:schemeClr val="bg1"/>
                </a:solidFill>
              </a:rPr>
              <a:t>www.turkuamk.fi</a:t>
            </a:r>
            <a:r>
              <a:rPr lang="fi-FI" sz="1400" dirty="0" smtClean="0">
                <a:solidFill>
                  <a:schemeClr val="bg1"/>
                </a:solidFill>
              </a:rPr>
              <a:t>      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33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elementti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204000" y="1268413"/>
            <a:ext cx="5328813" cy="7921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Lisää</a:t>
            </a:r>
            <a:r>
              <a:rPr lang="en-US" dirty="0" smtClean="0"/>
              <a:t> </a:t>
            </a:r>
            <a:r>
              <a:rPr lang="en-US" dirty="0" err="1" smtClean="0"/>
              <a:t>dian</a:t>
            </a:r>
            <a:r>
              <a:rPr lang="en-US" dirty="0" smtClean="0"/>
              <a:t> </a:t>
            </a:r>
            <a:r>
              <a:rPr lang="en-US" dirty="0" err="1" smtClean="0"/>
              <a:t>otsikko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 hasCustomPrompt="1"/>
          </p:nvPr>
        </p:nvSpPr>
        <p:spPr>
          <a:xfrm>
            <a:off x="395289" y="2071678"/>
            <a:ext cx="2447924" cy="4381510"/>
          </a:xfrm>
        </p:spPr>
        <p:txBody>
          <a:bodyPr/>
          <a:lstStyle>
            <a:lvl1pPr>
              <a:buFontTx/>
              <a:buNone/>
              <a:defRPr sz="1600" b="0" i="0" baseline="0">
                <a:latin typeface="+mn-lt"/>
              </a:defRPr>
            </a:lvl1pPr>
          </a:lstStyle>
          <a:p>
            <a:pPr lvl="0"/>
            <a:r>
              <a:rPr lang="fi-FI" sz="1600" b="0" i="0" baseline="0" dirty="0" smtClean="0">
                <a:latin typeface="+mn-lt"/>
              </a:rPr>
              <a:t>Napsauta ikonia kuvan tai kaavion lisäämiseksi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3203575" y="2060575"/>
            <a:ext cx="5329238" cy="4392613"/>
          </a:xfrm>
        </p:spPr>
        <p:txBody>
          <a:bodyPr/>
          <a:lstStyle>
            <a:lvl1pPr>
              <a:defRPr sz="2400" b="0" baseline="0"/>
            </a:lvl1pPr>
            <a:lvl2pPr>
              <a:defRPr sz="2400" baseline="0"/>
            </a:lvl2pPr>
            <a:lvl3pPr>
              <a:defRPr sz="2400" baseline="0"/>
            </a:lvl3pPr>
            <a:lvl4pPr>
              <a:defRPr sz="2400" baseline="0"/>
            </a:lvl4pPr>
            <a:lvl5pPr>
              <a:defRPr sz="24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uri kuva tai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95288" y="2071678"/>
            <a:ext cx="2447925" cy="438151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Lisää</a:t>
            </a:r>
            <a:r>
              <a:rPr lang="en-US" dirty="0" smtClean="0"/>
              <a:t> </a:t>
            </a:r>
            <a:r>
              <a:rPr lang="en-US" dirty="0" err="1" smtClean="0"/>
              <a:t>dian</a:t>
            </a:r>
            <a:r>
              <a:rPr lang="en-US" dirty="0" smtClean="0"/>
              <a:t> </a:t>
            </a:r>
            <a:r>
              <a:rPr lang="en-US" dirty="0" err="1" smtClean="0"/>
              <a:t>otsikko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2" hasCustomPrompt="1"/>
          </p:nvPr>
        </p:nvSpPr>
        <p:spPr>
          <a:xfrm>
            <a:off x="3204000" y="2071678"/>
            <a:ext cx="5328813" cy="4381510"/>
          </a:xfrm>
        </p:spPr>
        <p:txBody>
          <a:bodyPr/>
          <a:lstStyle>
            <a:lvl1pPr>
              <a:defRPr sz="2400" b="0"/>
            </a:lvl1pPr>
          </a:lstStyle>
          <a:p>
            <a:pPr lvl="0"/>
            <a:r>
              <a:rPr lang="en-US" dirty="0" err="1" smtClean="0"/>
              <a:t>Napsauta</a:t>
            </a:r>
            <a:r>
              <a:rPr lang="en-US" dirty="0" smtClean="0"/>
              <a:t> </a:t>
            </a:r>
            <a:r>
              <a:rPr lang="en-US" dirty="0" err="1" smtClean="0"/>
              <a:t>kenttää</a:t>
            </a:r>
            <a:r>
              <a:rPr lang="en-US" dirty="0" smtClean="0"/>
              <a:t> </a:t>
            </a:r>
            <a:r>
              <a:rPr lang="en-US" dirty="0" err="1" smtClean="0"/>
              <a:t>tekstin</a:t>
            </a:r>
            <a:r>
              <a:rPr lang="en-US" dirty="0" smtClean="0"/>
              <a:t> </a:t>
            </a:r>
            <a:r>
              <a:rPr lang="en-US" dirty="0" err="1" smtClean="0"/>
              <a:t>lisäämiseksi</a:t>
            </a:r>
            <a:r>
              <a:rPr lang="en-US" dirty="0" smtClean="0"/>
              <a:t> tai </a:t>
            </a:r>
            <a:r>
              <a:rPr lang="en-US" dirty="0" err="1" smtClean="0"/>
              <a:t>napsauta</a:t>
            </a:r>
            <a:r>
              <a:rPr lang="en-US" dirty="0" smtClean="0"/>
              <a:t> </a:t>
            </a:r>
            <a:r>
              <a:rPr lang="en-US" dirty="0" err="1" smtClean="0"/>
              <a:t>ikonia</a:t>
            </a:r>
            <a:r>
              <a:rPr lang="en-US" dirty="0" smtClean="0"/>
              <a:t> </a:t>
            </a:r>
            <a:r>
              <a:rPr lang="en-US" dirty="0" err="1" smtClean="0"/>
              <a:t>taulukon</a:t>
            </a:r>
            <a:r>
              <a:rPr lang="en-US" dirty="0" smtClean="0"/>
              <a:t>, </a:t>
            </a:r>
            <a:r>
              <a:rPr lang="en-US" dirty="0" err="1" smtClean="0"/>
              <a:t>kaavion</a:t>
            </a:r>
            <a:r>
              <a:rPr lang="en-US" dirty="0" smtClean="0"/>
              <a:t> tai </a:t>
            </a:r>
            <a:r>
              <a:rPr lang="en-US" dirty="0" err="1" smtClean="0"/>
              <a:t>kuvan</a:t>
            </a:r>
            <a:r>
              <a:rPr lang="en-US" dirty="0" smtClean="0"/>
              <a:t> </a:t>
            </a:r>
            <a:r>
              <a:rPr lang="en-US" dirty="0" err="1" smtClean="0"/>
              <a:t>lisäämiseksi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56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71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73" y="6098400"/>
            <a:ext cx="4529326" cy="763050"/>
          </a:xfrm>
          <a:prstGeom prst="rect">
            <a:avLst/>
          </a:prstGeom>
          <a:noFill/>
        </p:spPr>
      </p:pic>
      <p:pic>
        <p:nvPicPr>
          <p:cNvPr id="3" name="Kuva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75" y="5465531"/>
            <a:ext cx="2710530" cy="984772"/>
          </a:xfrm>
          <a:prstGeom prst="rect">
            <a:avLst/>
          </a:prstGeom>
        </p:spPr>
      </p:pic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3203575" y="2060575"/>
            <a:ext cx="5329238" cy="3097213"/>
          </a:xfrm>
        </p:spPr>
        <p:txBody>
          <a:bodyPr/>
          <a:lstStyle>
            <a:lvl1pPr>
              <a:spcAft>
                <a:spcPts val="0"/>
              </a:spcAft>
              <a:defRPr sz="2000" b="0"/>
            </a:lvl1pPr>
            <a:lvl2pPr>
              <a:spcAft>
                <a:spcPts val="0"/>
              </a:spcAft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1"/>
          </p:nvPr>
        </p:nvSpPr>
        <p:spPr>
          <a:xfrm>
            <a:off x="395288" y="2060575"/>
            <a:ext cx="2447925" cy="309721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3204000" y="1268413"/>
            <a:ext cx="5328813" cy="7921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Lopetusdia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490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1400"/>
            <a:ext cx="9143997" cy="161083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4753" y="3429000"/>
            <a:ext cx="5338763" cy="51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4050" y="3933825"/>
            <a:ext cx="53387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taso 2</a:t>
            </a:r>
          </a:p>
          <a:p>
            <a:pPr lvl="2"/>
            <a:r>
              <a:rPr lang="fi-FI" dirty="0" smtClean="0"/>
              <a:t>taso 3</a:t>
            </a:r>
          </a:p>
          <a:p>
            <a:pPr lvl="3"/>
            <a:r>
              <a:rPr lang="fi-FI" dirty="0" smtClean="0"/>
              <a:t>taso 4</a:t>
            </a:r>
          </a:p>
          <a:p>
            <a:pPr lvl="4"/>
            <a:r>
              <a:rPr lang="fi-FI" dirty="0" smtClean="0"/>
              <a:t>taso 5</a:t>
            </a:r>
          </a:p>
          <a:p>
            <a:pPr lvl="5"/>
            <a:r>
              <a:rPr lang="fi-FI" dirty="0" smtClean="0"/>
              <a:t>taso 6</a:t>
            </a:r>
          </a:p>
          <a:p>
            <a:pPr lvl="6"/>
            <a:r>
              <a:rPr lang="fi-FI" dirty="0" smtClean="0"/>
              <a:t>taso 7</a:t>
            </a:r>
          </a:p>
          <a:p>
            <a:pPr lvl="7"/>
            <a:r>
              <a:rPr lang="fi-FI" dirty="0" smtClean="0"/>
              <a:t>taso 8</a:t>
            </a:r>
          </a:p>
          <a:p>
            <a:pPr lvl="8"/>
            <a:r>
              <a:rPr lang="fi-FI" dirty="0" smtClean="0"/>
              <a:t>taso 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35" r:id="rId3"/>
    <p:sldLayoutId id="2147484045" r:id="rId4"/>
    <p:sldLayoutId id="2147484038" r:id="rId5"/>
    <p:sldLayoutId id="2147484039" r:id="rId6"/>
    <p:sldLayoutId id="2147484040" r:id="rId7"/>
    <p:sldLayoutId id="2147484041" r:id="rId8"/>
    <p:sldLayoutId id="2147484042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20000"/>
        </a:spcBef>
        <a:spcAft>
          <a:spcPts val="1000"/>
        </a:spcAft>
        <a:buNone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30400" algn="l" rtl="0" eaLnBrk="1" fontAlgn="base" hangingPunct="1">
        <a:lnSpc>
          <a:spcPct val="100000"/>
        </a:lnSpc>
        <a:spcBef>
          <a:spcPct val="20000"/>
        </a:spcBef>
        <a:spcAft>
          <a:spcPts val="100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20000" indent="-228600" algn="l" rtl="0" eaLnBrk="1" fontAlgn="base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2400">
          <a:solidFill>
            <a:schemeClr val="tx1"/>
          </a:solidFill>
          <a:latin typeface="+mn-lt"/>
        </a:defRPr>
      </a:lvl3pPr>
      <a:lvl4pPr marL="1080000" indent="-228600" algn="l" rtl="0" eaLnBrk="1" fontAlgn="base" hangingPunct="1">
        <a:lnSpc>
          <a:spcPct val="100000"/>
        </a:lnSpc>
        <a:spcBef>
          <a:spcPct val="20000"/>
        </a:spcBef>
        <a:spcAft>
          <a:spcPts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4pPr>
      <a:lvl5pPr marL="1440000" indent="-228600" algn="l" rtl="0" eaLnBrk="1" fontAlgn="base" hangingPunct="1">
        <a:lnSpc>
          <a:spcPct val="100000"/>
        </a:lnSpc>
        <a:spcBef>
          <a:spcPct val="20000"/>
        </a:spcBef>
        <a:spcAft>
          <a:spcPts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5pPr>
      <a:lvl6pPr marL="1800000" indent="-228600" algn="l" rtl="0" eaLnBrk="1" fontAlgn="base" hangingPunct="1">
        <a:lnSpc>
          <a:spcPct val="100000"/>
        </a:lnSpc>
        <a:spcBef>
          <a:spcPct val="20000"/>
        </a:spcBef>
        <a:spcAft>
          <a:spcPts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6pPr>
      <a:lvl7pPr marL="2160000" indent="-228600" algn="l" rtl="0" eaLnBrk="1" fontAlgn="base" hangingPunct="1">
        <a:lnSpc>
          <a:spcPct val="100000"/>
        </a:lnSpc>
        <a:spcBef>
          <a:spcPct val="20000"/>
        </a:spcBef>
        <a:spcAft>
          <a:spcPts val="0"/>
        </a:spcAft>
        <a:buFont typeface="Arial" pitchFamily="34" charset="0"/>
        <a:buChar char="•"/>
        <a:defRPr sz="2400" baseline="0">
          <a:solidFill>
            <a:schemeClr val="tx1"/>
          </a:solidFill>
          <a:latin typeface="+mn-lt"/>
        </a:defRPr>
      </a:lvl7pPr>
      <a:lvl8pPr marL="2520000" indent="-228600" algn="l" rtl="0" eaLnBrk="1" fontAlgn="base" hangingPunct="1">
        <a:lnSpc>
          <a:spcPct val="100000"/>
        </a:lnSpc>
        <a:spcBef>
          <a:spcPct val="20000"/>
        </a:spcBef>
        <a:spcAft>
          <a:spcPts val="0"/>
        </a:spcAft>
        <a:buFont typeface="Arial" pitchFamily="34" charset="0"/>
        <a:buChar char="•"/>
        <a:defRPr sz="2400" baseline="0">
          <a:solidFill>
            <a:schemeClr val="tx1"/>
          </a:solidFill>
          <a:latin typeface="+mn-lt"/>
        </a:defRPr>
      </a:lvl8pPr>
      <a:lvl9pPr marL="2880000" indent="-228600" algn="l" rtl="0" eaLnBrk="1" fontAlgn="base" hangingPunct="1">
        <a:lnSpc>
          <a:spcPct val="100000"/>
        </a:lnSpc>
        <a:spcBef>
          <a:spcPct val="20000"/>
        </a:spcBef>
        <a:spcAft>
          <a:spcPts val="0"/>
        </a:spcAft>
        <a:buFont typeface="Arial" pitchFamily="34" charset="0"/>
        <a:buChar char="•"/>
        <a:defRPr sz="2400" baseline="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ivomuna.blogspot.fi/" TargetMode="External"/><Relationship Id="rId4" Type="http://schemas.openxmlformats.org/officeDocument/2006/relationships/hyperlink" Target="http://www.facebook.com/events/158151431024830/?fref=ts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3" Type="http://schemas.openxmlformats.org/officeDocument/2006/relationships/hyperlink" Target="http://www.turkuamk.fi/public/default.aspx?contentid=444478&amp;nodeid=7619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Suomen kieltä ja viestintää yhteisnäyttelyn myötä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Ilona Tanskanen 24.5.2013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304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Sisältö</a:t>
            </a: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182002"/>
            <a:ext cx="2664544" cy="1998407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fi-FI" b="1" dirty="0" smtClean="0">
                <a:solidFill>
                  <a:srgbClr val="000000"/>
                </a:solidFill>
              </a:rPr>
              <a:t>Suomen </a:t>
            </a:r>
            <a:r>
              <a:rPr lang="fi-FI" b="1" dirty="0">
                <a:solidFill>
                  <a:srgbClr val="000000"/>
                </a:solidFill>
              </a:rPr>
              <a:t>kielen ja viestinnän opinnoissa perehdytään </a:t>
            </a:r>
            <a:endParaRPr lang="fi-FI" b="1" dirty="0" smtClean="0">
              <a:solidFill>
                <a:srgbClr val="000000"/>
              </a:solidFill>
            </a:endParaRPr>
          </a:p>
          <a:p>
            <a:pPr lvl="0"/>
            <a:r>
              <a:rPr lang="fi-FI" b="1" dirty="0" smtClean="0">
                <a:solidFill>
                  <a:srgbClr val="000000"/>
                </a:solidFill>
              </a:rPr>
              <a:t>asiantuntija- </a:t>
            </a:r>
            <a:r>
              <a:rPr lang="fi-FI" b="1" dirty="0">
                <a:solidFill>
                  <a:srgbClr val="000000"/>
                </a:solidFill>
              </a:rPr>
              <a:t>ja työyhteisöviestintään </a:t>
            </a:r>
            <a:endParaRPr lang="fi-FI" b="1" dirty="0" smtClean="0">
              <a:solidFill>
                <a:srgbClr val="000000"/>
              </a:solidFill>
            </a:endParaRPr>
          </a:p>
          <a:p>
            <a:pPr lvl="0"/>
            <a:r>
              <a:rPr lang="fi-FI" b="1" dirty="0" smtClean="0">
                <a:solidFill>
                  <a:srgbClr val="000000"/>
                </a:solidFill>
              </a:rPr>
              <a:t>ja</a:t>
            </a:r>
            <a:r>
              <a:rPr lang="fi-FI" b="1" dirty="0">
                <a:solidFill>
                  <a:srgbClr val="000000"/>
                </a:solidFill>
              </a:rPr>
              <a:t> harjoitellaan työelämässä tarvittavia viestintä- ja vuorovaikutustaitoja; </a:t>
            </a:r>
            <a:endParaRPr lang="fi-FI" b="1" dirty="0" smtClean="0">
              <a:solidFill>
                <a:srgbClr val="000000"/>
              </a:solidFill>
            </a:endParaRPr>
          </a:p>
          <a:p>
            <a:pPr lvl="0"/>
            <a:r>
              <a:rPr lang="fi-FI" b="1" dirty="0" smtClean="0">
                <a:solidFill>
                  <a:srgbClr val="000000"/>
                </a:solidFill>
              </a:rPr>
              <a:t>opintojaksolla</a:t>
            </a:r>
            <a:r>
              <a:rPr lang="fi-FI" b="1" dirty="0">
                <a:solidFill>
                  <a:srgbClr val="000000"/>
                </a:solidFill>
              </a:rPr>
              <a:t> työstetään yhteisnäyttelyyn liittyviä tekstejä ja vuorovaikutusta.</a:t>
            </a:r>
            <a:endParaRPr lang="fi-FI" dirty="0">
              <a:solidFill>
                <a:srgbClr val="000000"/>
              </a:solidFill>
            </a:endParaRPr>
          </a:p>
          <a:p>
            <a:pPr lvl="0"/>
            <a:r>
              <a:rPr lang="fi-FI" b="1" dirty="0">
                <a:solidFill>
                  <a:srgbClr val="000000"/>
                </a:solidFill>
              </a:rPr>
              <a:t/>
            </a:r>
            <a:br>
              <a:rPr lang="fi-FI" b="1" dirty="0">
                <a:solidFill>
                  <a:srgbClr val="000000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191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Verbaaliin kieleen perustuvan viestinnän rooli</a:t>
            </a: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630488"/>
            <a:ext cx="2447925" cy="32639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75856" y="2060848"/>
            <a:ext cx="5329238" cy="4392613"/>
          </a:xfrm>
        </p:spPr>
        <p:txBody>
          <a:bodyPr/>
          <a:lstStyle/>
          <a:p>
            <a:pPr lvl="0"/>
            <a:r>
              <a:rPr lang="fi-FI" dirty="0">
                <a:solidFill>
                  <a:srgbClr val="000000"/>
                </a:solidFill>
              </a:rPr>
              <a:t>Kieli- ja viestintäosaamisellaan kuvataiteilija vähintäänkin mahdollistaa taiteellisen työskentelynsä. Se edellyttää kykyä dokumentoida, raportoida ja esitellä teoksiaan ja työskentelyään apuraha- ja muiden hakemusten yhteydessä sekä julkisissa tilanteissa.</a:t>
            </a:r>
          </a:p>
          <a:p>
            <a:pPr lvl="0"/>
            <a:r>
              <a:rPr lang="fi-FI" dirty="0">
                <a:solidFill>
                  <a:srgbClr val="000000"/>
                </a:solidFill>
              </a:rPr>
              <a:t>Monille kuvataiteen tekijöille verbaali ilmaisu yhdistyy visuaaliseen – tarvitaan myös luovaa verbaalia viestintää.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403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Integrointi: yhdessä yhteisnäyttelyä kohti</a:t>
            </a: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630488"/>
            <a:ext cx="2447925" cy="32639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sz="1800" dirty="0" smtClean="0"/>
              <a:t>Suomen kieli ja viestintä 3 op.</a:t>
            </a:r>
          </a:p>
          <a:p>
            <a:r>
              <a:rPr lang="fi-FI" sz="1800" dirty="0" smtClean="0"/>
              <a:t>Kuvallinen ilmaisu 5 op.</a:t>
            </a:r>
          </a:p>
          <a:p>
            <a:r>
              <a:rPr lang="fi-FI" sz="1800" dirty="0" smtClean="0"/>
              <a:t>Yhteistyötä Taideakatemian tiedottajan kanssa (tiedotustilaisuuden järjestämiseksi &amp; mediatiedotteen lähettämiseksi)</a:t>
            </a:r>
          </a:p>
          <a:p>
            <a:r>
              <a:rPr lang="fi-FI" sz="1800" dirty="0" smtClean="0"/>
              <a:t>&gt; Opintojaksojen yhteisiä tekstejä: portfolio ja raportti.</a:t>
            </a:r>
          </a:p>
          <a:p>
            <a:r>
              <a:rPr lang="fi-FI" sz="1800" dirty="0" smtClean="0"/>
              <a:t>&gt; Yhteinen aloitustilaisuus, tiedotustilaisuus, näyttelyn avajaiset ja palaute portfolioista.</a:t>
            </a:r>
          </a:p>
          <a:p>
            <a:r>
              <a:rPr lang="fi-FI" sz="1800" dirty="0" smtClean="0"/>
              <a:t>&gt; Yhteisten osioiden lisäksi omia tunteja, joilla perehdytään viestintään yhteisössä, päiväkirjaamiseen, portfolioon, raporttiin, mediatiedottamiseen, puheviestintään, teos- ja taiteilijaesittelyyn.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88412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Tekstitilanteet ja tekstilajit yhteisnäyttelyn yhteydessä</a:t>
            </a: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630488"/>
            <a:ext cx="2447925" cy="32639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Yhteistyö työryhmässä, palavereissa ja neuvotellen, lisäksi kutsut niihin ja yhteistyön kirjaaminen </a:t>
            </a:r>
            <a:r>
              <a:rPr lang="fi-FI" dirty="0" smtClean="0">
                <a:hlinkClick r:id="rId3"/>
              </a:rPr>
              <a:t>(</a:t>
            </a:r>
            <a:r>
              <a:rPr lang="fi-FI" dirty="0" err="1" smtClean="0">
                <a:hlinkClick r:id="rId3"/>
              </a:rPr>
              <a:t>Aivomuna-blogi</a:t>
            </a:r>
            <a:r>
              <a:rPr lang="fi-FI" dirty="0" smtClean="0">
                <a:hlinkClick r:id="rId3"/>
              </a:rPr>
              <a:t>)</a:t>
            </a:r>
            <a:endParaRPr lang="fi-FI" dirty="0" smtClean="0"/>
          </a:p>
          <a:p>
            <a:r>
              <a:rPr lang="fi-FI" dirty="0" smtClean="0"/>
              <a:t>Oman työskentelyn dokumentointi ja raportointi: työpäiväkirja &amp; raportti</a:t>
            </a:r>
          </a:p>
          <a:p>
            <a:r>
              <a:rPr lang="fi-FI" dirty="0" smtClean="0"/>
              <a:t>Näyttelystä tiedottaminen mediatiedotteella ja </a:t>
            </a:r>
            <a:r>
              <a:rPr lang="fi-FI" dirty="0" err="1" smtClean="0">
                <a:hlinkClick r:id="rId4"/>
              </a:rPr>
              <a:t>Facebookissa</a:t>
            </a:r>
            <a:r>
              <a:rPr lang="fi-FI" dirty="0">
                <a:hlinkClick r:id="rId4"/>
              </a:rPr>
              <a:t> </a:t>
            </a:r>
            <a:endParaRPr lang="fi-FI" dirty="0" smtClean="0"/>
          </a:p>
          <a:p>
            <a:r>
              <a:rPr lang="fi-FI" dirty="0" smtClean="0"/>
              <a:t>Teos- ja taiteilijaesittelyt tiedotustilaisuudessa sekä avajaisissa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700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Tulos</a:t>
            </a: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455" y="2648554"/>
            <a:ext cx="3384462" cy="2256308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fi-FI" dirty="0">
                <a:solidFill>
                  <a:srgbClr val="000000"/>
                </a:solidFill>
              </a:rPr>
              <a:t>Yhteisnäyttely </a:t>
            </a:r>
            <a:r>
              <a:rPr lang="fi-FI" dirty="0">
                <a:solidFill>
                  <a:srgbClr val="000000"/>
                </a:solidFill>
                <a:hlinkClick r:id="rId3"/>
              </a:rPr>
              <a:t>27 näkymää todellisuuteen</a:t>
            </a:r>
            <a:r>
              <a:rPr lang="fi-FI" dirty="0">
                <a:solidFill>
                  <a:srgbClr val="000000"/>
                </a:solidFill>
              </a:rPr>
              <a:t>,</a:t>
            </a:r>
          </a:p>
          <a:p>
            <a:pPr lvl="0"/>
            <a:r>
              <a:rPr lang="fi-FI" dirty="0">
                <a:solidFill>
                  <a:srgbClr val="000000"/>
                </a:solidFill>
              </a:rPr>
              <a:t>jossa ovat esillä portfoliot</a:t>
            </a:r>
          </a:p>
          <a:p>
            <a:pPr lvl="0"/>
            <a:r>
              <a:rPr lang="fi-FI" dirty="0">
                <a:solidFill>
                  <a:srgbClr val="000000"/>
                </a:solidFill>
              </a:rPr>
              <a:t>ja jossa pidettiin tiedotustilaisuus</a:t>
            </a:r>
          </a:p>
          <a:p>
            <a:pPr lvl="0"/>
            <a:r>
              <a:rPr lang="fi-FI" dirty="0">
                <a:solidFill>
                  <a:srgbClr val="000000"/>
                </a:solidFill>
              </a:rPr>
              <a:t>sekä </a:t>
            </a:r>
            <a:r>
              <a:rPr lang="fi-FI" dirty="0" smtClean="0">
                <a:solidFill>
                  <a:srgbClr val="000000"/>
                </a:solidFill>
              </a:rPr>
              <a:t>teos- ja taitelijaesittelyt</a:t>
            </a:r>
            <a:r>
              <a:rPr lang="fi-FI" dirty="0">
                <a:solidFill>
                  <a:srgbClr val="000000"/>
                </a:solidFill>
              </a:rPr>
              <a:t>.</a:t>
            </a:r>
          </a:p>
          <a:p>
            <a:pPr lvl="0"/>
            <a:r>
              <a:rPr lang="fi-FI" dirty="0">
                <a:solidFill>
                  <a:srgbClr val="000000"/>
                </a:solidFill>
              </a:rPr>
              <a:t>Mediatiedote tuotti ainakin yhden ennakkojutun Turun Sanomiin.</a:t>
            </a:r>
          </a:p>
          <a:p>
            <a:pPr lvl="0"/>
            <a:r>
              <a:rPr lang="fi-FI" dirty="0">
                <a:solidFill>
                  <a:srgbClr val="000000"/>
                </a:solidFill>
              </a:rPr>
              <a:t>Opiskelijat kirjoittavat näyttelyn päätteeksi raportin työskentelykokonaisuudesta.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2495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40"/>
            <a:ext cx="9144000" cy="608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4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Integraation SWOT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fi-FI" b="1" dirty="0">
                <a:solidFill>
                  <a:srgbClr val="000000"/>
                </a:solidFill>
              </a:rPr>
              <a:t>Heikkoudet</a:t>
            </a:r>
          </a:p>
          <a:p>
            <a:pPr lvl="0"/>
            <a:r>
              <a:rPr lang="fi-FI" dirty="0">
                <a:solidFill>
                  <a:srgbClr val="000000"/>
                </a:solidFill>
              </a:rPr>
              <a:t>Tavanomaiset monen toimijan kompastuskivet: asioiden yhdessä ennakointi ja sopiminen sekä opiskelijoille tiedottaminen. Ei sovellu verkko-opinnoiksi.</a:t>
            </a:r>
          </a:p>
          <a:p>
            <a:pPr lvl="0"/>
            <a:r>
              <a:rPr lang="fi-FI" b="1" dirty="0">
                <a:solidFill>
                  <a:srgbClr val="000000"/>
                </a:solidFill>
              </a:rPr>
              <a:t>Uhkat</a:t>
            </a:r>
          </a:p>
          <a:p>
            <a:pPr lvl="0"/>
            <a:r>
              <a:rPr lang="fi-FI" dirty="0">
                <a:solidFill>
                  <a:srgbClr val="000000"/>
                </a:solidFill>
              </a:rPr>
              <a:t>Tehtyjen oppimateriaalien, verkkotyötilojen ja asiantuntijuuden ”varastaminen”.</a:t>
            </a:r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sz="1800" b="1" dirty="0" smtClean="0"/>
              <a:t>Vahvuudet</a:t>
            </a:r>
          </a:p>
          <a:p>
            <a:r>
              <a:rPr lang="fi-FI" sz="1800" dirty="0" smtClean="0"/>
              <a:t>Autenttiset työelämän viestintätilanteet ja tekstit motivoivat ja  konkretisoivat. Oppiminen on paitsi teoreettista myös toiminnallista. </a:t>
            </a:r>
          </a:p>
          <a:p>
            <a:r>
              <a:rPr lang="fi-FI" sz="1800" b="1" dirty="0" smtClean="0"/>
              <a:t>Mahdollisuudet</a:t>
            </a:r>
          </a:p>
          <a:p>
            <a:r>
              <a:rPr lang="fi-FI" sz="1800" dirty="0" smtClean="0"/>
              <a:t>Eri asiantuntijoiden yhteistyö tuottaa vahvaa ammattialan ja pedagogista osaamista tukemaan opiskelijan oppimista. Opiskelijan on mahdollista hahmottaa työskentelyä autenttisena, teoreettisena, toiminnallisena ja useista näkökulmista – näin voidaan saavuttaa hyviä oppimistuloksia ja opiskelijat pysyvät ryhmän mukana suunnitellussa opiskeluaikataulussa. Työelämän käytänteissä pysytään ajan tasalla – jopa uudistetaan käytänteitä.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78905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800" dirty="0" smtClean="0"/>
              <a:t>Suomen kielen ja </a:t>
            </a:r>
            <a:r>
              <a:rPr lang="fi-FI" sz="1800" smtClean="0"/>
              <a:t>viestinnän opintoja </a:t>
            </a:r>
            <a:r>
              <a:rPr lang="fi-FI" sz="1800" dirty="0" smtClean="0"/>
              <a:t>kuvataiteen koulutusohjelmassa</a:t>
            </a:r>
            <a:endParaRPr lang="fi-FI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Tekemällä yhteistyötä ammattialan muiden opettajien kanssa kielten ja viestinnän opettajat tekevät oman asiantuntemuksensa näkyväksi ja tarjoavat sen käyttöön – perustelevat ja lunastavat paikkansa joukkueessa, joka valmentaa opiskelijaa oman alansa ammattilaiseksi. 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sz="2000" dirty="0" smtClean="0"/>
              <a:t>Suomen kieli ja viestintä 3 op.</a:t>
            </a:r>
          </a:p>
          <a:p>
            <a:r>
              <a:rPr lang="fi-FI" sz="2000" dirty="0" smtClean="0"/>
              <a:t>Taiteilijan teksti- ja vuorovaikutustaidot 5 op.</a:t>
            </a:r>
          </a:p>
          <a:p>
            <a:r>
              <a:rPr lang="fi-FI" sz="2000" dirty="0" smtClean="0"/>
              <a:t>Tutkiva kirjoittaminen 1 op. osana menetelmä- ja kehittämisopintoja (yht. 3 op.)</a:t>
            </a:r>
          </a:p>
          <a:p>
            <a:r>
              <a:rPr lang="fi-FI" sz="2000" dirty="0" smtClean="0"/>
              <a:t>Kirjallinen opinnäytetyö 6 op.</a:t>
            </a:r>
          </a:p>
          <a:p>
            <a:r>
              <a:rPr lang="fi-FI" sz="2000" dirty="0" smtClean="0"/>
              <a:t>Kypsyysnäyte</a:t>
            </a:r>
          </a:p>
          <a:p>
            <a:r>
              <a:rPr lang="fi-FI" sz="2000" dirty="0" smtClean="0"/>
              <a:t>Valmistuvien yhteinen esitejulkaisu Turun Piirustuskoulu NYT</a:t>
            </a:r>
          </a:p>
          <a:p>
            <a:r>
              <a:rPr lang="fi-FI" sz="2000" dirty="0" smtClean="0"/>
              <a:t>Valokuvauksen opiskelijoilla lisäksi luovaa kirjoittamista 2 op. &amp; dokumenttikirjoittamista 2 op.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2883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tegrointi_ Rovaniemelle 240513">
  <a:themeElements>
    <a:clrScheme name="AMK Tulosalueet">
      <a:dk1>
        <a:srgbClr val="000000"/>
      </a:dk1>
      <a:lt1>
        <a:srgbClr val="FFFFFF"/>
      </a:lt1>
      <a:dk2>
        <a:srgbClr val="FABA00"/>
      </a:dk2>
      <a:lt2>
        <a:srgbClr val="FFE996"/>
      </a:lt2>
      <a:accent1>
        <a:srgbClr val="CBD300"/>
      </a:accent1>
      <a:accent2>
        <a:srgbClr val="F39900"/>
      </a:accent2>
      <a:accent3>
        <a:srgbClr val="780D68"/>
      </a:accent3>
      <a:accent4>
        <a:srgbClr val="658E31"/>
      </a:accent4>
      <a:accent5>
        <a:srgbClr val="00B5DD"/>
      </a:accent5>
      <a:accent6>
        <a:srgbClr val="DC002E"/>
      </a:accent6>
      <a:hlink>
        <a:srgbClr val="104D95"/>
      </a:hlink>
      <a:folHlink>
        <a:srgbClr val="5EB3DA"/>
      </a:folHlink>
    </a:clrScheme>
    <a:fontScheme name="AMK te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MK Aurinkolaiva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ABA00"/>
        </a:accent1>
        <a:accent2>
          <a:srgbClr val="FFD200"/>
        </a:accent2>
        <a:accent3>
          <a:srgbClr val="FFE996"/>
        </a:accent3>
        <a:accent4>
          <a:srgbClr val="104D95"/>
        </a:accent4>
        <a:accent5>
          <a:srgbClr val="5EB3DA"/>
        </a:accent5>
        <a:accent6>
          <a:srgbClr val="B8DBEE"/>
        </a:accent6>
        <a:hlink>
          <a:srgbClr val="104D95"/>
        </a:hlink>
        <a:folHlink>
          <a:srgbClr val="5EB3DA"/>
        </a:folHlink>
      </a:clrScheme>
    </a:extraClrScheme>
    <a:extraClrScheme>
      <a:clrScheme name="AMK Tulosalueet">
        <a:dk1>
          <a:srgbClr val="000000"/>
        </a:dk1>
        <a:lt1>
          <a:srgbClr val="FFFFFF"/>
        </a:lt1>
        <a:dk2>
          <a:srgbClr val="FABA00"/>
        </a:dk2>
        <a:lt2>
          <a:srgbClr val="FFE996"/>
        </a:lt2>
        <a:accent1>
          <a:srgbClr val="CBD300"/>
        </a:accent1>
        <a:accent2>
          <a:srgbClr val="F39900"/>
        </a:accent2>
        <a:accent3>
          <a:srgbClr val="780D68"/>
        </a:accent3>
        <a:accent4>
          <a:srgbClr val="658E31"/>
        </a:accent4>
        <a:accent5>
          <a:srgbClr val="00B5DD"/>
        </a:accent5>
        <a:accent6>
          <a:srgbClr val="DC002E"/>
        </a:accent6>
        <a:hlink>
          <a:srgbClr val="104D95"/>
        </a:hlink>
        <a:folHlink>
          <a:srgbClr val="5EB3DA"/>
        </a:folHlink>
      </a:clrScheme>
    </a:extraClrScheme>
  </a:extraClrScheme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Toiminta_x0020_-_x0020_Viestintä xmlns="23a2fba3-87fb-42d1-bad1-f4f6bc2053a4">Asiakirjapohjat</Toiminta_x0020_-_x0020_Viestintä>
    <Julkisuus xmlns="23a2fba3-87fb-42d1-bad1-f4f6bc2053a4">Julkinen</Julkisuus>
    <Tulosalue xmlns="23a2fba3-87fb-42d1-bad1-f4f6bc2053a4">
      <Value>Taideakatemia</Value>
    </Tulosalue>
    <Dokumenttityyppi xmlns="23a2fba3-87fb-42d1-bad1-f4f6bc2053a4">Muu asiakirja</Dokumenttityyppi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45CB62FAEBEDD4D864FB601409E004D" ma:contentTypeVersion="10" ma:contentTypeDescription="Luo uusi asiakirja." ma:contentTypeScope="" ma:versionID="06b0892eea7f9202b2f89080ccd6e0de">
  <xsd:schema xmlns:xsd="http://www.w3.org/2001/XMLSchema" xmlns:p="http://schemas.microsoft.com/office/2006/metadata/properties" xmlns:ns2="23a2fba3-87fb-42d1-bad1-f4f6bc2053a4" targetNamespace="http://schemas.microsoft.com/office/2006/metadata/properties" ma:root="true" ma:fieldsID="67cab23886452af58af5c062fdf3a7af" ns2:_="">
    <xsd:import namespace="23a2fba3-87fb-42d1-bad1-f4f6bc2053a4"/>
    <xsd:element name="properties">
      <xsd:complexType>
        <xsd:sequence>
          <xsd:element name="documentManagement">
            <xsd:complexType>
              <xsd:all>
                <xsd:element ref="ns2:Dokumenttityyppi"/>
                <xsd:element ref="ns2:Tulosalue" minOccurs="0"/>
                <xsd:element ref="ns2:Toiminta_x0020_-_x0020_Viestintä"/>
                <xsd:element ref="ns2:Julkisuus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3a2fba3-87fb-42d1-bad1-f4f6bc2053a4" elementFormDefault="qualified">
    <xsd:import namespace="http://schemas.microsoft.com/office/2006/documentManagement/types"/>
    <xsd:element name="Dokumenttityyppi" ma:index="8" ma:displayName="Dokumenttityyppi" ma:format="Dropdown" ma:internalName="Dokumenttityyppi">
      <xsd:simpleType>
        <xsd:restriction base="dms:Choice">
          <xsd:enumeration value="Anomus"/>
          <xsd:enumeration value="Esite"/>
          <xsd:enumeration value="Esitys"/>
          <xsd:enumeration value="Esityslista"/>
          <xsd:enumeration value="Hakemus"/>
          <xsd:enumeration value="Kutsu"/>
          <xsd:enumeration value="Lausunto"/>
          <xsd:enumeration value="Lausuntopyyntö"/>
          <xsd:enumeration value="Lehti-ilmoitus"/>
          <xsd:enumeration value="Lomake"/>
          <xsd:enumeration value="Mainos"/>
          <xsd:enumeration value="Mediatiedote"/>
          <xsd:enumeration value="Mediakutsu"/>
          <xsd:enumeration value="Muistio"/>
          <xsd:enumeration value="Muu asiakirja"/>
          <xsd:enumeration value="Ohje"/>
          <xsd:enumeration value="Opetusmateriaali"/>
          <xsd:enumeration value="Projektin asetuskirje"/>
          <xsd:enumeration value="Projektin esiselvitysraportti"/>
          <xsd:enumeration value="Projektin väliraportti"/>
          <xsd:enumeration value="Projektin loppuraportti"/>
          <xsd:enumeration value="Päätös (kaupungin viranhaltijan päätös)"/>
          <xsd:enumeration value="Päätös (ulkoisen org./henkilön päätös)"/>
          <xsd:enumeration value="Pöytäkirja"/>
          <xsd:enumeration value="Raportti"/>
          <xsd:enumeration value="Reklamaatio"/>
          <xsd:enumeration value="Selvitys"/>
          <xsd:enumeration value="Sopimus"/>
          <xsd:enumeration value="Suunnitelma"/>
          <xsd:enumeration value="Tarjous"/>
          <xsd:enumeration value="Tarjouspyyntö"/>
          <xsd:enumeration value="Tiedote"/>
          <xsd:enumeration value="Tilasto"/>
          <xsd:enumeration value="Tilaus"/>
          <xsd:enumeration value="Toimintakertomus"/>
          <xsd:enumeration value="Toimintasuunnitelma"/>
          <xsd:enumeration value="Yhteenveto"/>
        </xsd:restriction>
      </xsd:simpleType>
    </xsd:element>
    <xsd:element name="Tulosalue" ma:index="9" nillable="true" ma:displayName="Tulosalue" ma:internalName="Tulosal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ioalat ja liiketalous"/>
                    <xsd:enumeration value="Hyvinvointipalvelut"/>
                    <xsd:enumeration value="Kehittäminen"/>
                    <xsd:enumeration value="Taideakatemia"/>
                    <xsd:enumeration value="Tekniikka, ympäristö ja talous"/>
                    <xsd:enumeration value="Terveysala"/>
                    <xsd:enumeration value="Tietoliikenne ja sähköinen kauppa"/>
                  </xsd:restriction>
                </xsd:simpleType>
              </xsd:element>
            </xsd:sequence>
          </xsd:extension>
        </xsd:complexContent>
      </xsd:complexType>
    </xsd:element>
    <xsd:element name="Toiminta_x0020_-_x0020_Viestintä" ma:index="10" ma:displayName="Toiminta" ma:format="RadioButtons" ma:internalName="Toiminta_x0020__x002d__x0020_Viestint_x00e4_">
      <xsd:simpleType>
        <xsd:restriction base="dms:Choice">
          <xsd:enumeration value="Asiakirjapohjat"/>
          <xsd:enumeration value="Aurinkolaiva"/>
          <xsd:enumeration value="Julkaisut"/>
          <xsd:enumeration value="Markkinointi"/>
          <xsd:enumeration value="Mediaseuranta"/>
          <xsd:enumeration value="Viestintä"/>
          <xsd:enumeration value="Viestintäverkosto"/>
        </xsd:restriction>
      </xsd:simpleType>
    </xsd:element>
    <xsd:element name="Julkisuus" ma:index="11" ma:displayName="Julkisuus" ma:default="Julkinen" ma:format="Dropdown" ma:internalName="Julkisuus">
      <xsd:simpleType>
        <xsd:restriction base="dms:Choice">
          <xsd:enumeration value="Julkinen"/>
          <xsd:enumeration value="Sisäinen"/>
          <xsd:enumeration value="Salaine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 ma:readOnly="true"/>
        <xsd:element ref="dc:title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BE21DBC-82FB-4533-88AA-180FE1EFBC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612C89-74F8-4094-A9A9-23D898DAD892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23a2fba3-87fb-42d1-bad1-f4f6bc2053a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D1647C2-5F81-4C7D-A82E-3E1B6F81647D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73FA4309-5D77-44CE-8EFB-6761CCDD0F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a2fba3-87fb-42d1-bad1-f4f6bc2053a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Integrointi_ Rovaniemelle 240513</Template>
  <TotalTime>0</TotalTime>
  <Words>424</Words>
  <Application>Microsoft Macintosh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Integrointi_ Rovaniemelle 240513</vt:lpstr>
      <vt:lpstr>Suomen kieltä ja viestintää yhteisnäyttelyn myötä</vt:lpstr>
      <vt:lpstr>Sisältö</vt:lpstr>
      <vt:lpstr>Verbaaliin kieleen perustuvan viestinnän rooli</vt:lpstr>
      <vt:lpstr>Integrointi: yhdessä yhteisnäyttelyä kohti</vt:lpstr>
      <vt:lpstr>Tekstitilanteet ja tekstilajit yhteisnäyttelyn yhteydessä</vt:lpstr>
      <vt:lpstr>Tulos</vt:lpstr>
      <vt:lpstr>PowerPoint Presentation</vt:lpstr>
      <vt:lpstr>Integraation SWOT</vt:lpstr>
      <vt:lpstr>Suomen kielen ja viestinnän opintoja kuvataiteen koulutusohjelmassa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2013-05-24T11:28:19Z</dcterms:created>
  <dcterms:modified xsi:type="dcterms:W3CDTF">2013-05-25T05:28:33Z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0x010100745CB62FAEBEDD4D864FB601409E004D</vt:lpwstr>
  </property>
</Properties>
</file>