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56" r:id="rId5"/>
    <p:sldId id="283" r:id="rId6"/>
    <p:sldId id="280" r:id="rId7"/>
    <p:sldId id="281" r:id="rId8"/>
    <p:sldId id="284" r:id="rId9"/>
    <p:sldId id="262" r:id="rId10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BEB4"/>
    <a:srgbClr val="FF372B"/>
    <a:srgbClr val="FF3C2B"/>
    <a:srgbClr val="FF402B"/>
    <a:srgbClr val="FF472B"/>
    <a:srgbClr val="FF4F2B"/>
    <a:srgbClr val="FF5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92" autoAdjust="0"/>
  </p:normalViewPr>
  <p:slideViewPr>
    <p:cSldViewPr snapToObjects="1">
      <p:cViewPr varScale="1">
        <p:scale>
          <a:sx n="104" d="100"/>
          <a:sy n="104" d="100"/>
        </p:scale>
        <p:origin x="-12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17C76-BF59-4F11-BEBE-CA8C5EA0A139}" type="datetimeFigureOut">
              <a:rPr lang="fi-FI" smtClean="0"/>
              <a:t>5/24/14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325903-2EE9-4506-A5CF-35F4B4E76D4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247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osoitt.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2A70-C3E6-474C-83C6-76DE868464BB}" type="datetime1">
              <a:rPr lang="fi-FI" smtClean="0"/>
              <a:t>5/24/14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Ruokanen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24359-7DE4-D643-8BC0-906810CA0F4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Suorakulmio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402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1" name="Kuva 10" descr="lapinamk_rgb_nega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38300" y="1963427"/>
            <a:ext cx="5867401" cy="22275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kautettu asettelu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6" name="Kuva 5" descr="lapinamk_slogan_suomi_bw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6512" y="1066800"/>
            <a:ext cx="7110977" cy="3352800"/>
          </a:xfrm>
          <a:prstGeom prst="rect">
            <a:avLst/>
          </a:prstGeom>
        </p:spPr>
      </p:pic>
      <p:pic>
        <p:nvPicPr>
          <p:cNvPr id="8" name="Kuva 7" descr="lapinamk_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43960" y="4876800"/>
            <a:ext cx="2456080" cy="932458"/>
          </a:xfrm>
          <a:prstGeom prst="rect">
            <a:avLst/>
          </a:prstGeom>
        </p:spPr>
      </p:pic>
      <p:sp>
        <p:nvSpPr>
          <p:cNvPr id="11" name="Alaotsikko 2"/>
          <p:cNvSpPr txBox="1">
            <a:spLocks/>
          </p:cNvSpPr>
          <p:nvPr userDrawn="1"/>
        </p:nvSpPr>
        <p:spPr>
          <a:xfrm>
            <a:off x="3657600" y="5959475"/>
            <a:ext cx="1828800" cy="38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1800">
                <a:solidFill>
                  <a:srgbClr val="FF503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fi-FI" sz="13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402B"/>
                </a:solidFill>
                <a:effectLst/>
                <a:uLnTx/>
                <a:uFillTx/>
                <a:latin typeface="Helvetica Neue"/>
                <a:ea typeface="+mn-ea"/>
                <a:cs typeface="Helvetica Neue"/>
              </a:rPr>
              <a:t>www.lapinamk.fi</a:t>
            </a:r>
            <a:endParaRPr kumimoji="0" lang="fi-FI" sz="1300" b="1" i="0" u="none" strike="noStrike" kern="1200" cap="none" spc="0" normalizeH="0" baseline="0" noProof="0" dirty="0" smtClean="0">
              <a:ln>
                <a:noFill/>
              </a:ln>
              <a:solidFill>
                <a:srgbClr val="FF402B"/>
              </a:solidFill>
              <a:effectLst/>
              <a:uLnTx/>
              <a:uFillTx/>
              <a:latin typeface="Helvetica Neue"/>
              <a:ea typeface="+mn-ea"/>
              <a:cs typeface="Helvetica Neue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 smtClean="0"/>
              <a:t>Muokkaa tekstin perustyylejä osoittamalla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2FFC4-26C7-4861-9074-57BD7B6A993E}" type="datetime1">
              <a:rPr lang="fi-FI" smtClean="0"/>
              <a:t>5/24/14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Ruokanen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24359-7DE4-D643-8BC0-906810CA0F4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427CE-CAE5-4486-86E2-D2B0C9E0DC81}" type="datetime1">
              <a:rPr lang="fi-FI" smtClean="0"/>
              <a:t>5/24/14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Ruokanen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24359-7DE4-D643-8BC0-906810CA0F4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tekstin perustyylejä osoittamalla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F5D1-5874-4A73-858D-4B57A54DCFA3}" type="datetime1">
              <a:rPr lang="fi-FI" smtClean="0"/>
              <a:t>5/24/14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Ruokanen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24359-7DE4-D643-8BC0-906810CA0F4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fi-FI" dirty="0" smtClean="0"/>
              <a:t>Muokkaa perustyylejä </a:t>
            </a:r>
            <a:r>
              <a:rPr lang="fi-FI" dirty="0" err="1" smtClean="0"/>
              <a:t>osoitt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925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osoittamalla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925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ykse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021C9-8C54-4A0A-AD07-823CD1B24E70}" type="datetime1">
              <a:rPr lang="fi-FI" smtClean="0"/>
              <a:t>5/24/14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Ruokanen</a:t>
            </a: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24359-7DE4-D643-8BC0-906810CA0F4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äiväykse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D69A-E600-4EF4-809D-DA9401178C3E}" type="datetime1">
              <a:rPr lang="fi-FI" smtClean="0"/>
              <a:t>5/24/14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Ruokanen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24359-7DE4-D643-8BC0-906810CA0F4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ykse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A7E91-BC03-4504-9434-31A4469240E8}" type="datetime1">
              <a:rPr lang="fi-FI" smtClean="0"/>
              <a:t>5/24/14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Ruokanen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24359-7DE4-D643-8BC0-906810CA0F4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dirty="0" smtClean="0"/>
              <a:t>Muokkaa perustyylejä </a:t>
            </a:r>
            <a:r>
              <a:rPr lang="fi-FI" dirty="0" err="1" smtClean="0"/>
              <a:t>osoitt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5943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dirty="0" smtClean="0"/>
              <a:t>Muokkaa tekstin perustyylejä osoittamalla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4836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osoittamalla</a:t>
            </a:r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6A182-0FD0-41CD-B8E2-0192F78802F1}" type="datetime1">
              <a:rPr lang="fi-FI" smtClean="0"/>
              <a:t>5/24/14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Ruokanen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24359-7DE4-D643-8BC0-906810CA0F4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dirty="0" smtClean="0"/>
              <a:t>Muokkaa perustyylejä </a:t>
            </a:r>
            <a:r>
              <a:rPr lang="fi-FI" dirty="0" err="1" smtClean="0"/>
              <a:t>osoitt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0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osoittamalla</a:t>
            </a:r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FE91D-222F-4548-BFCD-D587FF8E9CFA}" type="datetime1">
              <a:rPr lang="fi-FI" smtClean="0"/>
              <a:t>5/24/14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Ruokanen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24359-7DE4-D643-8BC0-906810CA0F4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190999"/>
          </a:xfrm>
        </p:spPr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 smtClean="0"/>
              <a:t>Muokkaa tekstin perustyylejä osoittamalla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FDE05-53CD-4495-A104-47F940583373}" type="datetime1">
              <a:rPr lang="fi-FI" smtClean="0"/>
              <a:t>5/24/14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Ruokanen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24359-7DE4-D643-8BC0-906810CA0F4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990600"/>
          </a:xfrm>
        </p:spPr>
        <p:txBody>
          <a:bodyPr anchor="t"/>
          <a:lstStyle/>
          <a:p>
            <a:r>
              <a:rPr lang="fi-FI" dirty="0" smtClean="0"/>
              <a:t>Muokkaa perustyylejä </a:t>
            </a:r>
            <a:r>
              <a:rPr lang="fi-FI" dirty="0" err="1" smtClean="0"/>
              <a:t>osoitt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581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 smtClean="0"/>
              <a:t>Muokkaa tekstin perustyylejä osoittamalla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0A17-540D-44FA-91F4-7B3CA110B62F}" type="datetime1">
              <a:rPr lang="fi-FI" smtClean="0"/>
              <a:t>5/24/14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Ruokanen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24359-7DE4-D643-8BC0-906810CA0F4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Alaotsikko 2"/>
          <p:cNvSpPr>
            <a:spLocks noGrp="1"/>
          </p:cNvSpPr>
          <p:nvPr>
            <p:ph type="subTitle" idx="13" hasCustomPrompt="1"/>
          </p:nvPr>
        </p:nvSpPr>
        <p:spPr>
          <a:xfrm>
            <a:off x="457200" y="381000"/>
            <a:ext cx="8229600" cy="838200"/>
          </a:xfrm>
        </p:spPr>
        <p:txBody>
          <a:bodyPr/>
          <a:lstStyle>
            <a:lvl1pPr marL="0" indent="0" algn="ctr">
              <a:buNone/>
              <a:defRPr b="0" i="1">
                <a:solidFill>
                  <a:schemeClr val="tx1">
                    <a:lumMod val="65000"/>
                    <a:lumOff val="35000"/>
                  </a:schemeClr>
                </a:solidFill>
                <a:latin typeface="Times"/>
                <a:cs typeface="Time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pikkuotsikon perustyyliä </a:t>
            </a:r>
            <a:r>
              <a:rPr lang="fi-FI" dirty="0" err="1" smtClean="0"/>
              <a:t>osoitt</a:t>
            </a:r>
            <a:r>
              <a:rPr lang="fi-FI" dirty="0" smtClean="0"/>
              <a:t>.</a:t>
            </a:r>
            <a:endParaRPr lang="fi-FI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668962"/>
          </a:xfrm>
        </p:spPr>
        <p:txBody>
          <a:bodyPr vert="eaVert">
            <a:normAutofit/>
          </a:bodyPr>
          <a:lstStyle>
            <a:lvl1pPr>
              <a:defRPr sz="4000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668962"/>
          </a:xfrm>
        </p:spPr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 smtClean="0"/>
              <a:t>Muokkaa tekstin perustyylejä osoittamalla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22CB1-B719-405B-8FC7-ECA2DAE38DB8}" type="datetime1">
              <a:rPr lang="fi-FI" smtClean="0"/>
              <a:t>5/24/14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Ruokanen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24359-7DE4-D643-8BC0-906810CA0F4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Suorakulmio 8"/>
          <p:cNvSpPr/>
          <p:nvPr userDrawn="1"/>
        </p:nvSpPr>
        <p:spPr>
          <a:xfrm>
            <a:off x="228600" y="260350"/>
            <a:ext cx="8686800" cy="5454650"/>
          </a:xfrm>
          <a:prstGeom prst="rect">
            <a:avLst/>
          </a:prstGeom>
          <a:solidFill>
            <a:srgbClr val="FF402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Suorakulmainen kolmio 9"/>
          <p:cNvSpPr/>
          <p:nvPr userDrawn="1"/>
        </p:nvSpPr>
        <p:spPr>
          <a:xfrm rot="10800000" flipH="1">
            <a:off x="1752600" y="5715000"/>
            <a:ext cx="228600" cy="190500"/>
          </a:xfrm>
          <a:prstGeom prst="rtTriangle">
            <a:avLst/>
          </a:prstGeom>
          <a:solidFill>
            <a:srgbClr val="FF402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2286000"/>
            <a:ext cx="7848600" cy="1600200"/>
          </a:xfrm>
        </p:spPr>
        <p:txBody>
          <a:bodyPr anchor="t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Muokkaa perustyylejä </a:t>
            </a:r>
            <a:r>
              <a:rPr lang="fi-FI" dirty="0" err="1" smtClean="0"/>
              <a:t>osoitt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762000" cy="365125"/>
          </a:xfrm>
        </p:spPr>
        <p:txBody>
          <a:bodyPr/>
          <a:lstStyle/>
          <a:p>
            <a:fld id="{8C224359-7DE4-D643-8BC0-906810CA0F4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Alaotsikko 2"/>
          <p:cNvSpPr>
            <a:spLocks noGrp="1"/>
          </p:cNvSpPr>
          <p:nvPr>
            <p:ph type="subTitle" idx="1"/>
          </p:nvPr>
        </p:nvSpPr>
        <p:spPr>
          <a:xfrm>
            <a:off x="609600" y="1371600"/>
            <a:ext cx="7848600" cy="8382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osoitt</a:t>
            </a:r>
            <a:r>
              <a:rPr lang="fi-FI" dirty="0" smtClean="0"/>
              <a:t>.</a:t>
            </a:r>
            <a:endParaRPr lang="fi-FI" dirty="0"/>
          </a:p>
        </p:txBody>
      </p:sp>
      <p:pic>
        <p:nvPicPr>
          <p:cNvPr id="12" name="Kuva 11" descr="lapinamk_rgb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5867400"/>
            <a:ext cx="2057400" cy="7810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Suorakulmio 8"/>
          <p:cNvSpPr/>
          <p:nvPr userDrawn="1"/>
        </p:nvSpPr>
        <p:spPr>
          <a:xfrm>
            <a:off x="228600" y="260350"/>
            <a:ext cx="8686800" cy="5454650"/>
          </a:xfrm>
          <a:prstGeom prst="rect">
            <a:avLst/>
          </a:prstGeom>
          <a:solidFill>
            <a:srgbClr val="1EBEB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Suorakulmainen kolmio 9"/>
          <p:cNvSpPr/>
          <p:nvPr userDrawn="1"/>
        </p:nvSpPr>
        <p:spPr>
          <a:xfrm rot="10800000" flipH="1">
            <a:off x="1752600" y="5715000"/>
            <a:ext cx="228600" cy="190500"/>
          </a:xfrm>
          <a:prstGeom prst="rtTriangle">
            <a:avLst/>
          </a:prstGeom>
          <a:solidFill>
            <a:srgbClr val="1EBEB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2286000"/>
            <a:ext cx="7848600" cy="1600200"/>
          </a:xfrm>
        </p:spPr>
        <p:txBody>
          <a:bodyPr anchor="t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Muokkaa perustyylejä </a:t>
            </a:r>
            <a:r>
              <a:rPr lang="fi-FI" dirty="0" err="1" smtClean="0"/>
              <a:t>osoitt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762000" cy="365125"/>
          </a:xfrm>
        </p:spPr>
        <p:txBody>
          <a:bodyPr/>
          <a:lstStyle/>
          <a:p>
            <a:fld id="{8C224359-7DE4-D643-8BC0-906810CA0F4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Alaotsikko 2"/>
          <p:cNvSpPr>
            <a:spLocks noGrp="1"/>
          </p:cNvSpPr>
          <p:nvPr>
            <p:ph type="subTitle" idx="1"/>
          </p:nvPr>
        </p:nvSpPr>
        <p:spPr>
          <a:xfrm>
            <a:off x="609600" y="1371600"/>
            <a:ext cx="7848600" cy="8382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osoitt</a:t>
            </a:r>
            <a:r>
              <a:rPr lang="fi-FI" dirty="0" smtClean="0"/>
              <a:t>.</a:t>
            </a:r>
            <a:endParaRPr lang="fi-FI" dirty="0"/>
          </a:p>
        </p:txBody>
      </p:sp>
      <p:pic>
        <p:nvPicPr>
          <p:cNvPr id="12" name="Kuva 11" descr="lapinamk_rgb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5867400"/>
            <a:ext cx="2057400" cy="7810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Suorakulmio 8"/>
          <p:cNvSpPr/>
          <p:nvPr userDrawn="1"/>
        </p:nvSpPr>
        <p:spPr>
          <a:xfrm>
            <a:off x="228600" y="260350"/>
            <a:ext cx="8686800" cy="5454650"/>
          </a:xfrm>
          <a:prstGeom prst="rect">
            <a:avLst/>
          </a:prstGeom>
          <a:solidFill>
            <a:srgbClr val="FF402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Suorakulmainen kolmio 9"/>
          <p:cNvSpPr/>
          <p:nvPr userDrawn="1"/>
        </p:nvSpPr>
        <p:spPr>
          <a:xfrm rot="10800000" flipH="1">
            <a:off x="1752600" y="5715000"/>
            <a:ext cx="228600" cy="190500"/>
          </a:xfrm>
          <a:prstGeom prst="rtTriangle">
            <a:avLst/>
          </a:prstGeom>
          <a:solidFill>
            <a:srgbClr val="FF402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2286000"/>
            <a:ext cx="7848600" cy="1600200"/>
          </a:xfrm>
        </p:spPr>
        <p:txBody>
          <a:bodyPr anchor="t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Muokkaa perustyylejä </a:t>
            </a:r>
            <a:r>
              <a:rPr lang="fi-FI" dirty="0" err="1" smtClean="0"/>
              <a:t>osoitt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762000" cy="365125"/>
          </a:xfrm>
        </p:spPr>
        <p:txBody>
          <a:bodyPr/>
          <a:lstStyle/>
          <a:p>
            <a:fld id="{8C224359-7DE4-D643-8BC0-906810CA0F4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Alaotsikko 2"/>
          <p:cNvSpPr>
            <a:spLocks noGrp="1"/>
          </p:cNvSpPr>
          <p:nvPr>
            <p:ph type="subTitle" idx="1"/>
          </p:nvPr>
        </p:nvSpPr>
        <p:spPr>
          <a:xfrm>
            <a:off x="609600" y="1371600"/>
            <a:ext cx="7848600" cy="838200"/>
          </a:xfrm>
        </p:spPr>
        <p:txBody>
          <a:bodyPr/>
          <a:lstStyle>
            <a:lvl1pPr marL="0" indent="0" algn="ctr">
              <a:buNone/>
              <a:defRPr b="0" i="1">
                <a:solidFill>
                  <a:schemeClr val="bg1"/>
                </a:solidFill>
                <a:latin typeface="Times"/>
                <a:cs typeface="Time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osoitt</a:t>
            </a:r>
            <a:r>
              <a:rPr lang="fi-FI" dirty="0" smtClean="0"/>
              <a:t>.</a:t>
            </a:r>
            <a:endParaRPr lang="fi-FI" dirty="0"/>
          </a:p>
        </p:txBody>
      </p:sp>
      <p:pic>
        <p:nvPicPr>
          <p:cNvPr id="12" name="Kuva 11" descr="lapinamk_rgb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5867400"/>
            <a:ext cx="2057400" cy="7810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Suorakulmio 8"/>
          <p:cNvSpPr/>
          <p:nvPr userDrawn="1"/>
        </p:nvSpPr>
        <p:spPr>
          <a:xfrm>
            <a:off x="228600" y="260350"/>
            <a:ext cx="8686800" cy="5454650"/>
          </a:xfrm>
          <a:prstGeom prst="rect">
            <a:avLst/>
          </a:prstGeom>
          <a:solidFill>
            <a:srgbClr val="1EBEB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Suorakulmainen kolmio 9"/>
          <p:cNvSpPr/>
          <p:nvPr userDrawn="1"/>
        </p:nvSpPr>
        <p:spPr>
          <a:xfrm rot="10800000" flipH="1">
            <a:off x="1752600" y="5715000"/>
            <a:ext cx="228600" cy="190500"/>
          </a:xfrm>
          <a:prstGeom prst="rtTriangle">
            <a:avLst/>
          </a:prstGeom>
          <a:solidFill>
            <a:srgbClr val="1EBEB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2286000"/>
            <a:ext cx="7848600" cy="1600200"/>
          </a:xfrm>
        </p:spPr>
        <p:txBody>
          <a:bodyPr anchor="t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Muokkaa perustyylejä </a:t>
            </a:r>
            <a:r>
              <a:rPr lang="fi-FI" dirty="0" err="1" smtClean="0"/>
              <a:t>osoitt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762000" cy="365125"/>
          </a:xfrm>
        </p:spPr>
        <p:txBody>
          <a:bodyPr/>
          <a:lstStyle/>
          <a:p>
            <a:fld id="{8C224359-7DE4-D643-8BC0-906810CA0F4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Alaotsikko 2"/>
          <p:cNvSpPr>
            <a:spLocks noGrp="1"/>
          </p:cNvSpPr>
          <p:nvPr>
            <p:ph type="subTitle" idx="1"/>
          </p:nvPr>
        </p:nvSpPr>
        <p:spPr>
          <a:xfrm>
            <a:off x="609600" y="1371600"/>
            <a:ext cx="7848600" cy="838200"/>
          </a:xfrm>
        </p:spPr>
        <p:txBody>
          <a:bodyPr/>
          <a:lstStyle>
            <a:lvl1pPr marL="0" indent="0" algn="ctr">
              <a:buNone/>
              <a:defRPr b="0" i="1">
                <a:solidFill>
                  <a:schemeClr val="bg1"/>
                </a:solidFill>
                <a:latin typeface="Times"/>
                <a:cs typeface="Time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osoitt</a:t>
            </a:r>
            <a:r>
              <a:rPr lang="fi-FI" dirty="0" smtClean="0"/>
              <a:t>.</a:t>
            </a:r>
            <a:endParaRPr lang="fi-FI" dirty="0"/>
          </a:p>
        </p:txBody>
      </p:sp>
      <p:pic>
        <p:nvPicPr>
          <p:cNvPr id="12" name="Kuva 11" descr="lapinamk_rgb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5867400"/>
            <a:ext cx="2057400" cy="7810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402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6" name="Kuva 5" descr="lapinamk_rgb_nega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81399" y="5238419"/>
            <a:ext cx="1905001" cy="723238"/>
          </a:xfrm>
          <a:prstGeom prst="rect">
            <a:avLst/>
          </a:prstGeom>
        </p:spPr>
      </p:pic>
      <p:pic>
        <p:nvPicPr>
          <p:cNvPr id="9" name="Kuva 8" descr="lapinamk_slogan_suomi_nega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66898" y="121384"/>
            <a:ext cx="6610205" cy="3116689"/>
          </a:xfrm>
          <a:prstGeom prst="rect">
            <a:avLst/>
          </a:prstGeom>
        </p:spPr>
      </p:pic>
      <p:sp>
        <p:nvSpPr>
          <p:cNvPr id="10" name="Tekstiruutu 9"/>
          <p:cNvSpPr txBox="1"/>
          <p:nvPr userDrawn="1"/>
        </p:nvSpPr>
        <p:spPr>
          <a:xfrm>
            <a:off x="0" y="266700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5000" i="1" baseline="30000" dirty="0" smtClean="0">
                <a:solidFill>
                  <a:schemeClr val="bg1"/>
                </a:solidFill>
                <a:latin typeface="Times"/>
                <a:cs typeface="Times"/>
              </a:rPr>
              <a:t>Olen tuli. Olen jää. Olen myrsky. </a:t>
            </a:r>
          </a:p>
          <a:p>
            <a:pPr algn="ctr"/>
            <a:r>
              <a:rPr lang="fi-FI" sz="5000" i="1" baseline="30000" dirty="0" smtClean="0">
                <a:solidFill>
                  <a:schemeClr val="bg1"/>
                </a:solidFill>
                <a:latin typeface="Times"/>
                <a:cs typeface="Times"/>
              </a:rPr>
              <a:t>Olen tyven. Olen luja ja herkkä. </a:t>
            </a:r>
          </a:p>
          <a:p>
            <a:pPr algn="ctr"/>
            <a:r>
              <a:rPr lang="fi-FI" sz="5000" i="1" baseline="30000" dirty="0" smtClean="0">
                <a:solidFill>
                  <a:schemeClr val="bg1"/>
                </a:solidFill>
                <a:latin typeface="Times"/>
                <a:cs typeface="Times"/>
              </a:rPr>
              <a:t>Olen pohjoista tekoa.</a:t>
            </a:r>
          </a:p>
          <a:p>
            <a:pPr algn="ctr"/>
            <a:endParaRPr lang="fi-FI" sz="5000" i="1" dirty="0">
              <a:solidFill>
                <a:schemeClr val="bg1"/>
              </a:solidFill>
              <a:latin typeface="Times"/>
              <a:cs typeface="Time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EBEB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7" name="Kuva 6" descr="lapinamk_rgb_nega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81399" y="5238419"/>
            <a:ext cx="1905001" cy="723238"/>
          </a:xfrm>
          <a:prstGeom prst="rect">
            <a:avLst/>
          </a:prstGeom>
        </p:spPr>
      </p:pic>
      <p:pic>
        <p:nvPicPr>
          <p:cNvPr id="9" name="Kuva 8" descr="lapinamk_slogan_suomi_nega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66898" y="121384"/>
            <a:ext cx="6610205" cy="3116689"/>
          </a:xfrm>
          <a:prstGeom prst="rect">
            <a:avLst/>
          </a:prstGeom>
        </p:spPr>
      </p:pic>
      <p:sp>
        <p:nvSpPr>
          <p:cNvPr id="10" name="Tekstiruutu 9"/>
          <p:cNvSpPr txBox="1"/>
          <p:nvPr userDrawn="1"/>
        </p:nvSpPr>
        <p:spPr>
          <a:xfrm>
            <a:off x="0" y="266700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5000" i="1" baseline="30000" dirty="0" smtClean="0">
                <a:solidFill>
                  <a:schemeClr val="bg1"/>
                </a:solidFill>
                <a:latin typeface="Times"/>
                <a:cs typeface="Times"/>
              </a:rPr>
              <a:t>Olen tuli. Olen jää. Olen myrsky. </a:t>
            </a:r>
          </a:p>
          <a:p>
            <a:pPr algn="ctr"/>
            <a:r>
              <a:rPr lang="fi-FI" sz="5000" i="1" baseline="30000" dirty="0" smtClean="0">
                <a:solidFill>
                  <a:schemeClr val="bg1"/>
                </a:solidFill>
                <a:latin typeface="Times"/>
                <a:cs typeface="Times"/>
              </a:rPr>
              <a:t>Olen tyven. Olen luja ja herkkä. </a:t>
            </a:r>
          </a:p>
          <a:p>
            <a:pPr algn="ctr"/>
            <a:r>
              <a:rPr lang="fi-FI" sz="5000" i="1" baseline="30000" dirty="0" smtClean="0">
                <a:solidFill>
                  <a:schemeClr val="bg1"/>
                </a:solidFill>
                <a:latin typeface="Times"/>
                <a:cs typeface="Times"/>
              </a:rPr>
              <a:t>Olen pohjoista tekoa.</a:t>
            </a:r>
          </a:p>
          <a:p>
            <a:pPr algn="ctr"/>
            <a:endParaRPr lang="fi-FI" sz="5000" i="1" dirty="0">
              <a:solidFill>
                <a:schemeClr val="bg1"/>
              </a:solidFill>
              <a:latin typeface="Times"/>
              <a:cs typeface="Time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0" name="Kuva 9" descr="lapinamk_slogan_suomi_nega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6898" y="0"/>
            <a:ext cx="6610205" cy="3116689"/>
          </a:xfrm>
          <a:prstGeom prst="rect">
            <a:avLst/>
          </a:prstGeom>
        </p:spPr>
      </p:pic>
      <p:pic>
        <p:nvPicPr>
          <p:cNvPr id="12" name="Kuva 11" descr="lapinamk_slogan_suomi_bw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73614" y="137991"/>
            <a:ext cx="6574986" cy="3100082"/>
          </a:xfrm>
          <a:prstGeom prst="rect">
            <a:avLst/>
          </a:prstGeom>
        </p:spPr>
      </p:pic>
      <p:pic>
        <p:nvPicPr>
          <p:cNvPr id="13" name="Kuva 12" descr="lapinamk_rgb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581399" y="5238418"/>
            <a:ext cx="1905001" cy="723239"/>
          </a:xfrm>
          <a:prstGeom prst="rect">
            <a:avLst/>
          </a:prstGeom>
        </p:spPr>
      </p:pic>
      <p:sp>
        <p:nvSpPr>
          <p:cNvPr id="8" name="Tekstiruutu 7"/>
          <p:cNvSpPr txBox="1"/>
          <p:nvPr userDrawn="1"/>
        </p:nvSpPr>
        <p:spPr>
          <a:xfrm>
            <a:off x="0" y="266700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5000" i="1" baseline="30000" dirty="0" smtClean="0">
                <a:solidFill>
                  <a:schemeClr val="tx2"/>
                </a:solidFill>
                <a:latin typeface="Times"/>
                <a:cs typeface="Times"/>
              </a:rPr>
              <a:t>Olen tuli. Olen jää. Olen myrsky. </a:t>
            </a:r>
          </a:p>
          <a:p>
            <a:pPr algn="ctr"/>
            <a:r>
              <a:rPr lang="fi-FI" sz="5000" i="1" baseline="30000" dirty="0" smtClean="0">
                <a:solidFill>
                  <a:schemeClr val="tx2"/>
                </a:solidFill>
                <a:latin typeface="Times"/>
                <a:cs typeface="Times"/>
              </a:rPr>
              <a:t>Olen tyven. Olen luja ja herkkä. </a:t>
            </a:r>
          </a:p>
          <a:p>
            <a:pPr algn="ctr"/>
            <a:r>
              <a:rPr lang="fi-FI" sz="5000" i="1" baseline="30000" dirty="0" smtClean="0">
                <a:solidFill>
                  <a:schemeClr val="tx2"/>
                </a:solidFill>
                <a:latin typeface="Times"/>
                <a:cs typeface="Times"/>
              </a:rPr>
              <a:t>Olen pohjoista tekoa.</a:t>
            </a:r>
          </a:p>
          <a:p>
            <a:pPr algn="ctr"/>
            <a:endParaRPr lang="fi-FI" sz="5000" i="1" dirty="0">
              <a:solidFill>
                <a:schemeClr val="tx2"/>
              </a:solidFill>
              <a:latin typeface="Times"/>
              <a:cs typeface="Time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 smtClean="0"/>
              <a:t>Muokkaa</a:t>
            </a:r>
            <a:r>
              <a:rPr lang="en-US" dirty="0" smtClean="0"/>
              <a:t> </a:t>
            </a:r>
            <a:r>
              <a:rPr lang="en-US" dirty="0" err="1" smtClean="0"/>
              <a:t>perustyylejä</a:t>
            </a:r>
            <a:r>
              <a:rPr lang="en-US" dirty="0" smtClean="0"/>
              <a:t> </a:t>
            </a:r>
            <a:r>
              <a:rPr lang="en-US" dirty="0" err="1" smtClean="0"/>
              <a:t>osoitt</a:t>
            </a:r>
            <a:r>
              <a:rPr lang="en-US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67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err="1" smtClean="0"/>
              <a:t>Muokkaa</a:t>
            </a:r>
            <a:r>
              <a:rPr lang="en-US" dirty="0" smtClean="0"/>
              <a:t> </a:t>
            </a:r>
            <a:r>
              <a:rPr lang="en-US" dirty="0" err="1" smtClean="0"/>
              <a:t>tekstin</a:t>
            </a:r>
            <a:r>
              <a:rPr lang="en-US" dirty="0" smtClean="0"/>
              <a:t> </a:t>
            </a:r>
            <a:r>
              <a:rPr lang="en-US" dirty="0" err="1" smtClean="0"/>
              <a:t>perustyylejä</a:t>
            </a:r>
            <a:r>
              <a:rPr lang="en-US" dirty="0" smtClean="0"/>
              <a:t> </a:t>
            </a:r>
            <a:r>
              <a:rPr lang="en-US" dirty="0" err="1" smtClean="0"/>
              <a:t>osoittamalla</a:t>
            </a:r>
            <a:endParaRPr lang="en-US" dirty="0" smtClean="0"/>
          </a:p>
          <a:p>
            <a:pPr lvl="1"/>
            <a:r>
              <a:rPr lang="en-US" dirty="0" err="1" smtClean="0"/>
              <a:t>toinen</a:t>
            </a:r>
            <a:r>
              <a:rPr lang="en-US" dirty="0" smtClean="0"/>
              <a:t> </a:t>
            </a:r>
            <a:r>
              <a:rPr lang="en-US" dirty="0" err="1" smtClean="0"/>
              <a:t>taso</a:t>
            </a:r>
            <a:endParaRPr lang="en-US" dirty="0" smtClean="0"/>
          </a:p>
          <a:p>
            <a:pPr lvl="2"/>
            <a:r>
              <a:rPr lang="en-US" dirty="0" err="1" smtClean="0"/>
              <a:t>kolmas</a:t>
            </a:r>
            <a:r>
              <a:rPr lang="en-US" dirty="0" smtClean="0"/>
              <a:t> </a:t>
            </a:r>
            <a:r>
              <a:rPr lang="en-US" dirty="0" err="1" smtClean="0"/>
              <a:t>taso</a:t>
            </a:r>
            <a:endParaRPr lang="en-US" dirty="0" smtClean="0"/>
          </a:p>
          <a:p>
            <a:pPr lvl="3"/>
            <a:r>
              <a:rPr lang="en-US" dirty="0" err="1" smtClean="0"/>
              <a:t>neljäs</a:t>
            </a:r>
            <a:r>
              <a:rPr lang="en-US" dirty="0" smtClean="0"/>
              <a:t> </a:t>
            </a:r>
            <a:r>
              <a:rPr lang="en-US" dirty="0" err="1" smtClean="0"/>
              <a:t>taso</a:t>
            </a:r>
            <a:endParaRPr lang="en-US" dirty="0" smtClean="0"/>
          </a:p>
          <a:p>
            <a:pPr lvl="4"/>
            <a:r>
              <a:rPr lang="en-US" dirty="0" err="1" smtClean="0"/>
              <a:t>viides</a:t>
            </a:r>
            <a:r>
              <a:rPr lang="en-US" dirty="0" smtClean="0"/>
              <a:t> </a:t>
            </a:r>
            <a:r>
              <a:rPr lang="en-US" dirty="0" err="1" smtClean="0"/>
              <a:t>taso</a:t>
            </a:r>
            <a:endParaRPr lang="fi-FI" dirty="0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295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D1EC6EA6-EF75-4744-B570-1AE39D7263F8}" type="datetime1">
              <a:rPr lang="fi-FI" smtClean="0"/>
              <a:t>5/24/14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2209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fi-FI" smtClean="0"/>
              <a:t>Leena Ruokanen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43434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8C224359-7DE4-D643-8BC0-906810CA0F4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 descr="lapinamk_rgb.png"/>
          <p:cNvPicPr>
            <a:picLocks noChangeAspect="1"/>
          </p:cNvPicPr>
          <p:nvPr userDrawn="1"/>
        </p:nvPicPr>
        <p:blipFill>
          <a:blip r:embed="rId22"/>
          <a:stretch>
            <a:fillRect/>
          </a:stretch>
        </p:blipFill>
        <p:spPr>
          <a:xfrm>
            <a:off x="5791200" y="6014176"/>
            <a:ext cx="1821201" cy="691424"/>
          </a:xfrm>
          <a:prstGeom prst="rect">
            <a:avLst/>
          </a:prstGeom>
        </p:spPr>
      </p:pic>
      <p:sp>
        <p:nvSpPr>
          <p:cNvPr id="11" name="Alaotsikko 2"/>
          <p:cNvSpPr txBox="1">
            <a:spLocks/>
          </p:cNvSpPr>
          <p:nvPr userDrawn="1"/>
        </p:nvSpPr>
        <p:spPr>
          <a:xfrm>
            <a:off x="7315200" y="6340475"/>
            <a:ext cx="1828800" cy="38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1800">
                <a:solidFill>
                  <a:srgbClr val="FF503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fi-FI" sz="9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402B"/>
                </a:solidFill>
                <a:effectLst/>
                <a:uLnTx/>
                <a:uFillTx/>
                <a:latin typeface="Helvetica Neue"/>
                <a:ea typeface="+mn-ea"/>
                <a:cs typeface="Helvetica Neue"/>
              </a:rPr>
              <a:t>www.lapinamk.fi</a:t>
            </a:r>
            <a:endParaRPr kumimoji="0" lang="fi-FI" sz="900" b="1" i="0" u="none" strike="noStrike" kern="1200" cap="none" spc="0" normalizeH="0" baseline="0" noProof="0" dirty="0" smtClean="0">
              <a:ln>
                <a:noFill/>
              </a:ln>
              <a:solidFill>
                <a:srgbClr val="FF402B"/>
              </a:solidFill>
              <a:effectLst/>
              <a:uLnTx/>
              <a:uFillTx/>
              <a:latin typeface="Helvetica Neue"/>
              <a:ea typeface="+mn-ea"/>
              <a:cs typeface="Helvetica Neue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1">
              <a:lumMod val="65000"/>
              <a:lumOff val="35000"/>
            </a:schemeClr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innokomppi.turkuamk.fi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iruutu 4"/>
          <p:cNvSpPr txBox="1"/>
          <p:nvPr/>
        </p:nvSpPr>
        <p:spPr>
          <a:xfrm>
            <a:off x="683568" y="764704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600" dirty="0">
                <a:latin typeface="Tahoma"/>
              </a:rPr>
              <a:t>Ammattikielten ja -viestinnän yhdistys Proflangin </a:t>
            </a:r>
            <a:r>
              <a:rPr lang="fi-FI" sz="3600" dirty="0" smtClean="0">
                <a:latin typeface="Tahoma"/>
              </a:rPr>
              <a:t>kevätpäivät 22.-23.5.2014</a:t>
            </a:r>
            <a:endParaRPr lang="fi-FI" sz="3600" dirty="0"/>
          </a:p>
        </p:txBody>
      </p:sp>
      <p:sp>
        <p:nvSpPr>
          <p:cNvPr id="7" name="Tekstiruutu 6"/>
          <p:cNvSpPr txBox="1"/>
          <p:nvPr/>
        </p:nvSpPr>
        <p:spPr>
          <a:xfrm>
            <a:off x="683568" y="4005064"/>
            <a:ext cx="77768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Miten mitata viestintä- ja </a:t>
            </a:r>
            <a:r>
              <a:rPr lang="fi-FI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vuorovaikutusosaamisen </a:t>
            </a:r>
            <a:r>
              <a:rPr lang="fi-FI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kehittymistä projekteissa</a:t>
            </a:r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z="2000" dirty="0" smtClean="0">
                <a:solidFill>
                  <a:schemeClr val="tx1"/>
                </a:solidFill>
              </a:rPr>
              <a:t>Leena Ruokanen</a:t>
            </a:r>
            <a:endParaRPr lang="fi-FI" sz="2000" dirty="0">
              <a:solidFill>
                <a:schemeClr val="tx1"/>
              </a:solidFill>
            </a:endParaRPr>
          </a:p>
        </p:txBody>
      </p:sp>
      <p:sp>
        <p:nvSpPr>
          <p:cNvPr id="9" name="Päivämäärän paikkamerkki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8B056-6D3E-4ACF-8E3C-54685603F4C6}" type="datetime1">
              <a:rPr lang="fi-FI" sz="1600" smtClean="0">
                <a:solidFill>
                  <a:schemeClr val="tx1"/>
                </a:solidFill>
              </a:rPr>
              <a:t>5/24/14</a:t>
            </a:fld>
            <a:endParaRPr lang="fi-FI" sz="16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Innovaatiokompetenssien mittaaminen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defTabSz="914400">
              <a:buFont typeface="Arial" pitchFamily="34" charset="0"/>
              <a:buChar char="–"/>
            </a:pPr>
            <a:endParaRPr lang="en-US" sz="2200" dirty="0" smtClean="0">
              <a:solidFill>
                <a:prstClr val="black"/>
              </a:solidFill>
              <a:latin typeface="Calibri"/>
            </a:endParaRPr>
          </a:p>
          <a:p>
            <a:pPr lvl="1" defTabSz="914400">
              <a:buFont typeface="Arial" pitchFamily="34" charset="0"/>
              <a:buChar char="–"/>
            </a:pPr>
            <a:r>
              <a:rPr lang="en-US" sz="2200" dirty="0" smtClean="0">
                <a:solidFill>
                  <a:prstClr val="black"/>
                </a:solidFill>
                <a:latin typeface="Calibri"/>
              </a:rPr>
              <a:t>Hankkeessa on kehitetty mittaristoa,  jolla </a:t>
            </a:r>
            <a:r>
              <a:rPr lang="en-US" sz="2200" dirty="0">
                <a:solidFill>
                  <a:prstClr val="black"/>
                </a:solidFill>
                <a:latin typeface="Calibri"/>
              </a:rPr>
              <a:t>voidaan todentaa opiskelijan innovaatiokompetenssia</a:t>
            </a:r>
          </a:p>
          <a:p>
            <a:pPr lvl="2" defTabSz="914400">
              <a:buFont typeface="Wingdings" pitchFamily="2" charset="2"/>
              <a:buChar char="v"/>
            </a:pPr>
            <a:r>
              <a:rPr lang="en-US" sz="2000" dirty="0">
                <a:solidFill>
                  <a:prstClr val="black"/>
                </a:solidFill>
                <a:latin typeface="Calibri"/>
              </a:rPr>
              <a:t>Yksilötaso</a:t>
            </a:r>
          </a:p>
          <a:p>
            <a:pPr lvl="2" defTabSz="914400">
              <a:buFont typeface="Wingdings" pitchFamily="2" charset="2"/>
              <a:buChar char="v"/>
            </a:pPr>
            <a:r>
              <a:rPr lang="en-US" sz="2000" dirty="0">
                <a:solidFill>
                  <a:prstClr val="black"/>
                </a:solidFill>
                <a:latin typeface="Calibri"/>
              </a:rPr>
              <a:t>Yhteisötaso</a:t>
            </a:r>
          </a:p>
          <a:p>
            <a:pPr lvl="2" defTabSz="914400">
              <a:buFont typeface="Wingdings" pitchFamily="2" charset="2"/>
              <a:buChar char="v"/>
            </a:pPr>
            <a:r>
              <a:rPr lang="en-US" sz="2000" dirty="0">
                <a:solidFill>
                  <a:prstClr val="black"/>
                </a:solidFill>
                <a:latin typeface="Calibri"/>
              </a:rPr>
              <a:t>Verkostotaso</a:t>
            </a:r>
          </a:p>
          <a:p>
            <a:pPr lvl="1" defTabSz="914400">
              <a:buFont typeface="Arial" pitchFamily="34" charset="0"/>
              <a:buChar char="–"/>
            </a:pPr>
            <a:r>
              <a:rPr lang="en-US" sz="2200" dirty="0" smtClean="0">
                <a:solidFill>
                  <a:prstClr val="black"/>
                </a:solidFill>
                <a:latin typeface="Calibri"/>
              </a:rPr>
              <a:t>Mittaristoa on testattu useassa ammattikorkeakoulussa erilaisissa toteutuksissa</a:t>
            </a:r>
            <a:endParaRPr lang="en-US" sz="2200" dirty="0">
              <a:solidFill>
                <a:prstClr val="black"/>
              </a:solidFill>
              <a:latin typeface="Calibri"/>
            </a:endParaRPr>
          </a:p>
          <a:p>
            <a:pPr marL="457200" lvl="1" indent="0" defTabSz="914400">
              <a:buNone/>
            </a:pPr>
            <a:r>
              <a:rPr lang="en-US" sz="2200">
                <a:solidFill>
                  <a:prstClr val="black"/>
                </a:solidFill>
                <a:latin typeface="Calibri"/>
                <a:hlinkClick r:id="rId2"/>
              </a:rPr>
              <a:t>http://innokomppi.turkuamk.fi</a:t>
            </a:r>
            <a:r>
              <a:rPr lang="en-US" sz="2200" smtClean="0">
                <a:solidFill>
                  <a:prstClr val="black"/>
                </a:solidFill>
                <a:latin typeface="Calibri"/>
                <a:hlinkClick r:id="rId2"/>
              </a:rPr>
              <a:t>/</a:t>
            </a:r>
            <a:endParaRPr lang="en-US" sz="2200" smtClean="0">
              <a:solidFill>
                <a:prstClr val="black"/>
              </a:solidFill>
              <a:latin typeface="Calibri"/>
            </a:endParaRPr>
          </a:p>
          <a:p>
            <a:pPr marL="457200" lvl="1" indent="0" defTabSz="914400">
              <a:buNone/>
            </a:pPr>
            <a:endParaRPr lang="en-US" sz="2200" dirty="0">
              <a:solidFill>
                <a:prstClr val="black"/>
              </a:solidFill>
              <a:latin typeface="Calibri"/>
            </a:endParaRPr>
          </a:p>
          <a:p>
            <a:pPr lvl="1" defTabSz="914400">
              <a:buFont typeface="Arial" pitchFamily="34" charset="0"/>
              <a:buChar char="–"/>
            </a:pPr>
            <a:endParaRPr lang="en-US" sz="2200" dirty="0">
              <a:solidFill>
                <a:prstClr val="black"/>
              </a:solidFill>
              <a:latin typeface="Calibri"/>
            </a:endParaRP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0A17-540D-44FA-91F4-7B3CA110B62F}" type="datetime1">
              <a:rPr lang="fi-FI" smtClean="0"/>
              <a:t>5/24/14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Leena Ruokanen</a:t>
            </a:r>
            <a:endParaRPr lang="fi-FI" dirty="0"/>
          </a:p>
        </p:txBody>
      </p:sp>
      <p:sp>
        <p:nvSpPr>
          <p:cNvPr id="6" name="Alaotsikko 5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fi-FI" dirty="0" smtClean="0"/>
              <a:t>INNOKOMPPI-hanke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82629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3200" dirty="0" smtClean="0"/>
              <a:t>Mittaus- ja kartoitustekniikan projekti</a:t>
            </a: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1. vuoden keväällä</a:t>
            </a:r>
          </a:p>
          <a:p>
            <a:r>
              <a:rPr lang="fi-FI" dirty="0" smtClean="0"/>
              <a:t>6 projektiryhmää, joissa 4-5 opiskelijaa</a:t>
            </a:r>
          </a:p>
          <a:p>
            <a:r>
              <a:rPr lang="fi-FI" dirty="0" smtClean="0"/>
              <a:t>Tehtävänä tehdä kiinteistöön liittyvät selvitykset ja maastomalli</a:t>
            </a:r>
          </a:p>
          <a:p>
            <a:r>
              <a:rPr lang="fi-FI" dirty="0" smtClean="0"/>
              <a:t>Tehdään itsearviointi heti projektin aluksi ja toisen kerran projektin päättyessä</a:t>
            </a:r>
          </a:p>
          <a:p>
            <a:r>
              <a:rPr lang="fi-FI" dirty="0" smtClean="0"/>
              <a:t>Opiskelijat tekevät itsearviointikysymykset hyödyntäen Innokomppi-mittaristoa</a:t>
            </a:r>
            <a:endParaRPr lang="fi-FI" dirty="0"/>
          </a:p>
        </p:txBody>
      </p:sp>
      <p:sp>
        <p:nvSpPr>
          <p:cNvPr id="4" name="Alaotsikko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fi-FI" dirty="0" smtClean="0"/>
              <a:t>Maanmittaustekniikka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Ruokanen</a:t>
            </a:r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18FB-DB75-4E98-A810-288E35734C60}" type="datetime1">
              <a:rPr lang="fi-FI" smtClean="0"/>
              <a:t>5/24/14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85455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 smtClean="0"/>
              <a:t>Mittaus- ja kartoitustekniikan projekti</a:t>
            </a: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Itsearvioinnin (alkutesti) tulokset käydään ryhmän kanssa yksityiskohtaisesti läpi, jotta kaikki ymmärtävät kysymykset samalla tavalla</a:t>
            </a:r>
          </a:p>
          <a:p>
            <a:r>
              <a:rPr lang="fi-FI" dirty="0" smtClean="0"/>
              <a:t>Alkutestiin vastasi 27 opiskelijaa</a:t>
            </a:r>
          </a:p>
          <a:p>
            <a:r>
              <a:rPr lang="fi-FI" dirty="0" smtClean="0"/>
              <a:t>Itsearvioinnin alkutestin ja lopputestin tuloksia verrataan siitä näkökulmasta, miten opiskelijat arvioivat omaa osaamistaan ja sen kehittymistä projektin aikana</a:t>
            </a:r>
          </a:p>
          <a:p>
            <a:r>
              <a:rPr lang="fi-FI" dirty="0" smtClean="0"/>
              <a:t>Lopputestiin vastasi </a:t>
            </a:r>
            <a:r>
              <a:rPr lang="fi-FI" smtClean="0"/>
              <a:t>25 opiskelijaa</a:t>
            </a:r>
            <a:endParaRPr lang="fi-FI" dirty="0"/>
          </a:p>
        </p:txBody>
      </p:sp>
      <p:sp>
        <p:nvSpPr>
          <p:cNvPr id="4" name="Alaotsikko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fi-FI" dirty="0" smtClean="0"/>
              <a:t>Maanmittaustekniikka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Ruokanen</a:t>
            </a:r>
            <a:endParaRPr lang="fi-FI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2CC0-C1E7-411D-BC30-2CB1B76E817B}" type="datetime1">
              <a:rPr lang="fi-FI" smtClean="0"/>
              <a:t>5/24/14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55559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3200" dirty="0" smtClean="0"/>
              <a:t>Mittaus- ja kartoitustekniikan projektin arviointi</a:t>
            </a: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fi-FI" dirty="0" smtClean="0"/>
              <a:t>Projektisuunnitelma</a:t>
            </a:r>
          </a:p>
          <a:p>
            <a:pPr>
              <a:buFontTx/>
              <a:buChar char="-"/>
            </a:pPr>
            <a:r>
              <a:rPr lang="fi-FI" dirty="0" smtClean="0"/>
              <a:t>Projektiraportti</a:t>
            </a:r>
          </a:p>
          <a:p>
            <a:pPr>
              <a:buFontTx/>
              <a:buChar char="-"/>
            </a:pPr>
            <a:r>
              <a:rPr lang="fi-FI" dirty="0" smtClean="0"/>
              <a:t>Projektiesitelmä</a:t>
            </a:r>
          </a:p>
          <a:p>
            <a:pPr>
              <a:buFontTx/>
              <a:buChar char="-"/>
            </a:pPr>
            <a:r>
              <a:rPr lang="fi-FI" dirty="0" smtClean="0"/>
              <a:t>Itsearviointi (Innokomppi-mittaristoa hyödyntäen)</a:t>
            </a:r>
          </a:p>
          <a:p>
            <a:pPr>
              <a:buFontTx/>
              <a:buChar char="-"/>
            </a:pPr>
            <a:r>
              <a:rPr lang="fi-FI" dirty="0" smtClean="0"/>
              <a:t>Vertaisarviointi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40A17-540D-44FA-91F4-7B3CA110B62F}" type="datetime1">
              <a:rPr lang="fi-FI" smtClean="0"/>
              <a:t>5/24/14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Leena Ruokanen</a:t>
            </a:r>
            <a:endParaRPr lang="fi-FI"/>
          </a:p>
        </p:txBody>
      </p:sp>
      <p:sp>
        <p:nvSpPr>
          <p:cNvPr id="6" name="Alaotsikko 5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fi-FI" dirty="0" smtClean="0"/>
              <a:t>Maanmittaustekniikka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6117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Lapin AMK väriteema">
      <a:dk1>
        <a:srgbClr val="262626"/>
      </a:dk1>
      <a:lt1>
        <a:sysClr val="window" lastClr="FFFFFF"/>
      </a:lt1>
      <a:dk2>
        <a:srgbClr val="4B4B4B"/>
      </a:dk2>
      <a:lt2>
        <a:srgbClr val="D9D9D9"/>
      </a:lt2>
      <a:accent1>
        <a:srgbClr val="FF402B"/>
      </a:accent1>
      <a:accent2>
        <a:srgbClr val="1EBEB4"/>
      </a:accent2>
      <a:accent3>
        <a:srgbClr val="FE6D5D"/>
      </a:accent3>
      <a:accent4>
        <a:srgbClr val="68C8C2"/>
      </a:accent4>
      <a:accent5>
        <a:srgbClr val="FC9084"/>
      </a:accent5>
      <a:accent6>
        <a:srgbClr val="97D5D1"/>
      </a:accent6>
      <a:hlink>
        <a:srgbClr val="FF552B"/>
      </a:hlink>
      <a:folHlink>
        <a:srgbClr val="67C3B9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1">
              <a:lumMod val="50000"/>
            </a:schemeClr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1F1176CE9DC04FA7602782BAA92417" ma:contentTypeVersion="0" ma:contentTypeDescription="Create a new document." ma:contentTypeScope="" ma:versionID="bf39625d0d4bd806239cbc9317555051">
  <xsd:schema xmlns:xsd="http://www.w3.org/2001/XMLSchema" xmlns:p="http://schemas.microsoft.com/office/2006/metadata/properties" targetNamespace="http://schemas.microsoft.com/office/2006/metadata/properties" ma:root="true" ma:fieldsID="6a65f2b4643c48673ad866131626e6d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53A6A03E-3461-4FD4-9D2D-2A5D7BB59C18}">
  <ds:schemaRefs>
    <ds:schemaRef ds:uri="http://purl.org/dc/terms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CCD7161-FB27-4E83-BDB5-6F6C160603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0F17D30-5504-4360-A82E-A3BB34C66D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</TotalTime>
  <Words>175</Words>
  <Application>Microsoft Macintosh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Office-teema</vt:lpstr>
      <vt:lpstr>PowerPoint Presentation</vt:lpstr>
      <vt:lpstr>Innovaatiokompetenssien mittaaminen</vt:lpstr>
      <vt:lpstr>Mittaus- ja kartoitustekniikan projekti</vt:lpstr>
      <vt:lpstr>Mittaus- ja kartoitustekniikan projekti</vt:lpstr>
      <vt:lpstr>Mittaus- ja kartoitustekniikan projektin arviointi</vt:lpstr>
      <vt:lpstr>PowerPoint Presentation</vt:lpstr>
    </vt:vector>
  </TitlesOfParts>
  <Company>Seven-1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PowerPoint_pohja</dc:title>
  <dc:creator>Anna</dc:creator>
  <cp:lastModifiedBy>Ritva Alalouko</cp:lastModifiedBy>
  <cp:revision>87</cp:revision>
  <dcterms:created xsi:type="dcterms:W3CDTF">2013-08-28T08:45:51Z</dcterms:created>
  <dcterms:modified xsi:type="dcterms:W3CDTF">2014-05-24T07:13:47Z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0x010100061F1176CE9DC04FA7602782BAA92417</vt:lpwstr>
  </property>
  <property fmtid="{D5CDD505-2E9C-101B-9397-08002B2CF9AE}" pid="3" name="Lisätieto">
    <vt:lpwstr>Vaihtoehtoiset 
- aloitussivumallit
- sisäsivumallit
- päätössivumallit</vt:lpwstr>
  </property>
  <property fmtid="{D5CDD505-2E9C-101B-9397-08002B2CF9AE}" pid="4" name="Työryhmä">
    <vt:lpwstr>Viestintäryhmä</vt:lpwstr>
  </property>
  <property fmtid="{D5CDD505-2E9C-101B-9397-08002B2CF9AE}" pid="5" name="Julkisuus">
    <vt:lpwstr>Henkilöstölle julkaistava</vt:lpwstr>
  </property>
  <property fmtid="{D5CDD505-2E9C-101B-9397-08002B2CF9AE}" pid="6" name="Vaihe">
    <vt:lpwstr>4 - Tuotanto</vt:lpwstr>
  </property>
</Properties>
</file>