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1" r:id="rId1"/>
    <p:sldMasterId id="2147484379" r:id="rId2"/>
    <p:sldMasterId id="2147484416" r:id="rId3"/>
  </p:sldMasterIdLst>
  <p:notesMasterIdLst>
    <p:notesMasterId r:id="rId11"/>
  </p:notesMasterIdLst>
  <p:handoutMasterIdLst>
    <p:handoutMasterId r:id="rId12"/>
  </p:handoutMasterIdLst>
  <p:sldIdLst>
    <p:sldId id="257" r:id="rId4"/>
    <p:sldId id="260" r:id="rId5"/>
    <p:sldId id="261" r:id="rId6"/>
    <p:sldId id="259" r:id="rId7"/>
    <p:sldId id="264" r:id="rId8"/>
    <p:sldId id="262" r:id="rId9"/>
    <p:sldId id="266" r:id="rId1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8C"/>
    <a:srgbClr val="00AECB"/>
    <a:srgbClr val="77B800"/>
    <a:srgbClr val="747679"/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64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DF61A-15AF-4C9F-A493-DEF45F74871D}" type="datetimeFigureOut">
              <a:rPr lang="fi-FI" smtClean="0"/>
              <a:t>5/25/13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8EE3-4F22-44F2-984E-E8D1C7584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077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67725-9DF5-4E97-BB4E-D6E272B0B2BE}" type="datetimeFigureOut">
              <a:rPr lang="fi-FI" smtClean="0"/>
              <a:t>5/25/13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029C-4727-4E8A-81C9-8742B26D44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993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191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idx="1"/>
          </p:nvPr>
        </p:nvSpPr>
        <p:spPr bwMode="auto">
          <a:xfrm>
            <a:off x="323528" y="2492896"/>
            <a:ext cx="7776864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0"/>
          </p:nvPr>
        </p:nvSpPr>
        <p:spPr>
          <a:xfrm>
            <a:off x="323528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C82E-0F96-4969-AF7C-E28FA944E055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4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inen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9385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 b="1" cap="none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42144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3203848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4"/>
          </p:nvPr>
        </p:nvSpPr>
        <p:spPr>
          <a:xfrm>
            <a:off x="5957565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5"/>
          </p:nvPr>
        </p:nvSpPr>
        <p:spPr>
          <a:xfrm>
            <a:off x="3203848" y="2060848"/>
            <a:ext cx="2592288" cy="576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2"/>
          <p:cNvSpPr>
            <a:spLocks noGrp="1"/>
          </p:cNvSpPr>
          <p:nvPr>
            <p:ph type="body" idx="16" hasCustomPrompt="1"/>
          </p:nvPr>
        </p:nvSpPr>
        <p:spPr>
          <a:xfrm>
            <a:off x="467544" y="2069232"/>
            <a:ext cx="2592288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7" hasCustomPrompt="1"/>
          </p:nvPr>
        </p:nvSpPr>
        <p:spPr>
          <a:xfrm>
            <a:off x="5940152" y="2069232"/>
            <a:ext cx="2592288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C31E-84C7-4093-8AE1-2078685ADCF5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207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492897"/>
            <a:ext cx="3740224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2492897"/>
            <a:ext cx="3740224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395536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BB2F-C97B-490C-B119-7885AFADA63F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107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78BC-1B2C-4C41-B547-EF63C67CF68B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403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E4DE-6009-41C3-A91B-556D049EBB27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47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n 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/>
          <p:cNvSpPr>
            <a:spLocks noGrp="1"/>
          </p:cNvSpPr>
          <p:nvPr>
            <p:ph type="pic" idx="13"/>
          </p:nvPr>
        </p:nvSpPr>
        <p:spPr>
          <a:xfrm>
            <a:off x="42984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Kuvan paikkamerkki 2"/>
          <p:cNvSpPr>
            <a:spLocks noGrp="1"/>
          </p:cNvSpPr>
          <p:nvPr>
            <p:ph type="pic" idx="14"/>
          </p:nvPr>
        </p:nvSpPr>
        <p:spPr>
          <a:xfrm>
            <a:off x="603488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4" name="Kuvan paikkamerkki 2"/>
          <p:cNvSpPr>
            <a:spLocks noGrp="1"/>
          </p:cNvSpPr>
          <p:nvPr>
            <p:ph type="pic" idx="15"/>
          </p:nvPr>
        </p:nvSpPr>
        <p:spPr>
          <a:xfrm>
            <a:off x="324083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Otsikko 14"/>
          <p:cNvSpPr>
            <a:spLocks noGrp="1"/>
          </p:cNvSpPr>
          <p:nvPr>
            <p:ph type="title" hasCustomPrompt="1"/>
          </p:nvPr>
        </p:nvSpPr>
        <p:spPr>
          <a:xfrm>
            <a:off x="315541" y="2492896"/>
            <a:ext cx="3680395" cy="122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007B"/>
                </a:solidFill>
              </a:defRPr>
            </a:lvl1pPr>
          </a:lstStyle>
          <a:p>
            <a:r>
              <a:rPr lang="fi-FI" sz="5000" b="1" cap="none" dirty="0" smtClean="0">
                <a:solidFill>
                  <a:srgbClr val="00497D"/>
                </a:solidFill>
              </a:rPr>
              <a:t>Otsikko</a:t>
            </a:r>
            <a:br>
              <a:rPr lang="fi-FI" sz="5000" b="1" cap="none" dirty="0" smtClean="0">
                <a:solidFill>
                  <a:srgbClr val="00497D"/>
                </a:solidFill>
              </a:rPr>
            </a:br>
            <a:r>
              <a:rPr lang="fi-FI" sz="3200" cap="none" dirty="0" smtClean="0">
                <a:solidFill>
                  <a:srgbClr val="DE007B"/>
                </a:solidFill>
              </a:rPr>
              <a:t>alaotsikko</a:t>
            </a:r>
            <a:endParaRPr lang="fi-FI" sz="3200" cap="none" dirty="0">
              <a:solidFill>
                <a:srgbClr val="DE007B"/>
              </a:solidFill>
            </a:endParaRPr>
          </a:p>
        </p:txBody>
      </p:sp>
      <p:sp>
        <p:nvSpPr>
          <p:cNvPr id="8" name="Tekstin paikkamerkki 1"/>
          <p:cNvSpPr>
            <a:spLocks noGrp="1"/>
          </p:cNvSpPr>
          <p:nvPr>
            <p:ph type="body" idx="1" hasCustomPrompt="1"/>
          </p:nvPr>
        </p:nvSpPr>
        <p:spPr>
          <a:xfrm>
            <a:off x="3275856" y="2708920"/>
            <a:ext cx="5386338" cy="31683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fi-FI" sz="1700" dirty="0" smtClean="0">
                <a:solidFill>
                  <a:schemeClr val="tx1"/>
                </a:solidFill>
              </a:rPr>
              <a:t>tekstikenttä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18B7-47A5-4C65-A19D-3D0FB53D4A4B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82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yvätyllä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8" y="692696"/>
            <a:ext cx="1769364" cy="5616702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F7A3-A3E6-4C9A-B21C-0D8C24F7C96B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yvätyllä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/>
          <a:stretch/>
        </p:blipFill>
        <p:spPr>
          <a:xfrm>
            <a:off x="923227" y="620688"/>
            <a:ext cx="2640661" cy="5794297"/>
          </a:xfrm>
          <a:prstGeom prst="rect">
            <a:avLst/>
          </a:prstGeom>
        </p:spPr>
      </p:pic>
      <p:sp>
        <p:nvSpPr>
          <p:cNvPr id="12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1142-93A7-4327-8731-71A822A80792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15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3AB5-319B-4E6D-900A-765B5CA81EEC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765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4400" y="2933700"/>
            <a:ext cx="4775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12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4400" y="2933700"/>
            <a:ext cx="4775200" cy="977900"/>
          </a:xfrm>
          <a:prstGeom prst="rect">
            <a:avLst/>
          </a:prstGeom>
        </p:spPr>
      </p:pic>
      <p:pic>
        <p:nvPicPr>
          <p:cNvPr id="2" name="Kuva 1" descr="jamk_kv_varilogo_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14" y="2925564"/>
            <a:ext cx="467995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6400800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A891FB-E922-4CA2-BB33-6834BA010456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00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jamk_kv_valklogo_vaak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6" y="2859906"/>
            <a:ext cx="467995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F1A-A8AE-4DD3-BF9B-226E856C72E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19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DC0D-82B8-4826-A79E-1DC8C722C08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95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8-148A-4CE9-A13D-4A1C73753E7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59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AEAD-CDD8-409D-BE3B-6D4EB5E3065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44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D0C-2FE2-4A94-9CBF-3030498D47C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2F62-6548-448B-9349-1F7F12E063B0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8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ACB5-67F1-4CCA-8FA5-6C6F69CDF26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3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3"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53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D07-3D23-4D0E-A2CF-2CAFA5E3ABC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5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B063-7B16-4F34-BB04-43B397EABB5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8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AFA-2514-43D6-B6C3-72FE146C0DF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1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1B5B-535A-488D-908C-BCD60B7CD1B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5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8147248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8"/>
            <a:ext cx="814724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123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8147248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8"/>
            <a:ext cx="814724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287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6"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3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778720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134C-0348-44B8-9740-D25F648735B8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3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323528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2420888"/>
            <a:ext cx="7776864" cy="2540372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D240-18A7-4A1F-8135-1DBB9595EE8D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31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1844824"/>
            <a:ext cx="7776864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8DD8-DEDE-4B3C-B9E5-94A27D0CF5A6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7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43409" y="5589240"/>
            <a:ext cx="411659" cy="936973"/>
          </a:xfrm>
          <a:prstGeom prst="rect">
            <a:avLst/>
          </a:prstGeom>
          <a:solidFill>
            <a:srgbClr val="00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88224" y="5910967"/>
            <a:ext cx="2098576" cy="615245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FDCD-CF8E-4DDC-9050-E102101478D4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95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13" r:id="rId2"/>
    <p:sldLayoutId id="2147484402" r:id="rId3"/>
    <p:sldLayoutId id="2147484380" r:id="rId4"/>
    <p:sldLayoutId id="2147484415" r:id="rId5"/>
    <p:sldLayoutId id="2147484414" r:id="rId6"/>
    <p:sldLayoutId id="2147484312" r:id="rId7"/>
    <p:sldLayoutId id="2147484353" r:id="rId8"/>
    <p:sldLayoutId id="2147484411" r:id="rId9"/>
    <p:sldLayoutId id="2147484313" r:id="rId10"/>
    <p:sldLayoutId id="2147484355" r:id="rId11"/>
    <p:sldLayoutId id="2147484315" r:id="rId12"/>
    <p:sldLayoutId id="2147484403" r:id="rId13"/>
    <p:sldLayoutId id="2147484408" r:id="rId14"/>
    <p:sldLayoutId id="2147484407" r:id="rId15"/>
    <p:sldLayoutId id="2147484405" r:id="rId16"/>
    <p:sldLayoutId id="2147484406" r:id="rId17"/>
    <p:sldLayoutId id="2147484356" r:id="rId18"/>
    <p:sldLayoutId id="2147484410" r:id="rId19"/>
    <p:sldLayoutId id="2147484412" r:id="rId2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B2D235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D3A4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D3A4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3A4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3A4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D3A4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5889972"/>
            <a:ext cx="2098576" cy="622804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E599E0-B3CA-4501-93E1-1316FBC9661B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59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88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B2D235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02C6BF-5225-4DF4-8169-77FE04AEE81E}" type="datetime1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65BF74-1838-46B2-8860-F5CCBB6482A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323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Uutta ajattelua integrointiin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Viestintätaitojen kehittyminen</a:t>
            </a:r>
            <a:br>
              <a:rPr lang="fi-FI" dirty="0" smtClean="0"/>
            </a:br>
            <a:r>
              <a:rPr lang="fi-FI" sz="2400" dirty="0" smtClean="0"/>
              <a:t>					Tarja Ahopelto</a:t>
            </a:r>
            <a:endParaRPr lang="fi-FI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1835696" y="60212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005A8C"/>
                </a:solidFill>
              </a:rPr>
              <a:t>Proflangin</a:t>
            </a:r>
            <a:r>
              <a:rPr lang="fi-FI" dirty="0" smtClean="0">
                <a:solidFill>
                  <a:srgbClr val="005A8C"/>
                </a:solidFill>
              </a:rPr>
              <a:t> kevätpäivät Rovaniemellä 23. – 24.5.2013</a:t>
            </a:r>
            <a:endParaRPr lang="fi-FI" dirty="0">
              <a:solidFill>
                <a:srgbClr val="005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5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936104"/>
          </a:xfrm>
        </p:spPr>
        <p:txBody>
          <a:bodyPr/>
          <a:lstStyle/>
          <a:p>
            <a:r>
              <a:rPr lang="fi-FI" dirty="0" smtClean="0"/>
              <a:t>Integraation tapoja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>
          <a:xfrm>
            <a:off x="611560" y="1268760"/>
            <a:ext cx="7776864" cy="3888432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>
                <a:solidFill>
                  <a:srgbClr val="005A8C"/>
                </a:solidFill>
              </a:rPr>
              <a:t>Ajoitukseen perustuva integraatio</a:t>
            </a:r>
          </a:p>
          <a:p>
            <a:r>
              <a:rPr lang="fi-FI" sz="2400" dirty="0"/>
              <a:t>samaan aikaan järjestetään kaksi toisiaan sisällöllisesti tukevaa – </a:t>
            </a:r>
            <a:r>
              <a:rPr lang="fi-FI" sz="2400" dirty="0" smtClean="0"/>
              <a:t>erillistä</a:t>
            </a:r>
            <a:r>
              <a:rPr lang="fi-FI" sz="2400" dirty="0"/>
              <a:t> – </a:t>
            </a:r>
            <a:r>
              <a:rPr lang="fi-FI" sz="2400" dirty="0" smtClean="0"/>
              <a:t>kurssia (eivät </a:t>
            </a:r>
            <a:r>
              <a:rPr lang="fi-FI" sz="2400" dirty="0" err="1" smtClean="0"/>
              <a:t>vars</a:t>
            </a:r>
            <a:r>
              <a:rPr lang="fi-FI" sz="2400" dirty="0" smtClean="0"/>
              <a:t>. tee yhteistyötä)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>
                <a:solidFill>
                  <a:srgbClr val="005A8C"/>
                </a:solidFill>
              </a:rPr>
              <a:t>Sisältöön perustuva integraatio</a:t>
            </a:r>
          </a:p>
          <a:p>
            <a:r>
              <a:rPr lang="fi-FI" sz="2400" dirty="0"/>
              <a:t>oppimistehtävissä ja sisällöissä otetaan huomioon </a:t>
            </a:r>
            <a:r>
              <a:rPr lang="fi-FI" sz="2400" dirty="0" smtClean="0"/>
              <a:t>ala tai toinen aine (eivät </a:t>
            </a:r>
            <a:r>
              <a:rPr lang="fi-FI" sz="2400" dirty="0" err="1" smtClean="0"/>
              <a:t>vars</a:t>
            </a:r>
            <a:r>
              <a:rPr lang="fi-FI" sz="2400" dirty="0" smtClean="0"/>
              <a:t>. tee yhteistyötä)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smtClean="0">
                <a:solidFill>
                  <a:srgbClr val="005A8C"/>
                </a:solidFill>
              </a:rPr>
              <a:t>Edellisten yhdistelmä</a:t>
            </a:r>
          </a:p>
          <a:p>
            <a:r>
              <a:rPr lang="fi-FI" sz="2400" dirty="0" smtClean="0"/>
              <a:t>Esim. tutkimusmenetelmien ja tutkimusviestinnän samanaikaiset opintojaksot (ei </a:t>
            </a:r>
            <a:r>
              <a:rPr lang="fi-FI" sz="2400" dirty="0" err="1" smtClean="0"/>
              <a:t>vars</a:t>
            </a:r>
            <a:r>
              <a:rPr lang="fi-FI" sz="2400" dirty="0" smtClean="0"/>
              <a:t>. yhteistyötä)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32C1B2-0B5B-40BA-85D7-87C03B265A3C}" type="datetime1">
              <a:rPr lang="fi-FI" smtClean="0"/>
              <a:t>5/25/13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37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Integraation tapoja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1844824"/>
            <a:ext cx="7776864" cy="3888432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>
                <a:solidFill>
                  <a:srgbClr val="005A8C"/>
                </a:solidFill>
              </a:rPr>
              <a:t>Integrointi toiseen oppiaineeseen</a:t>
            </a:r>
          </a:p>
          <a:p>
            <a:r>
              <a:rPr lang="fi-FI" sz="2400" dirty="0" smtClean="0"/>
              <a:t>Toisen aineen </a:t>
            </a:r>
            <a:r>
              <a:rPr lang="fi-FI" sz="2400" dirty="0"/>
              <a:t>opintoihin tarkasti sijoitetut viestinnän osuudet tai </a:t>
            </a:r>
            <a:r>
              <a:rPr lang="fi-FI" sz="2400" dirty="0" smtClean="0"/>
              <a:t>opintokokonaisuudet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smtClean="0">
                <a:solidFill>
                  <a:srgbClr val="005A8C"/>
                </a:solidFill>
                <a:sym typeface="Wingdings" pitchFamily="2" charset="2"/>
              </a:rPr>
              <a:t>Syvä </a:t>
            </a:r>
            <a:r>
              <a:rPr lang="fi-FI" sz="2400" dirty="0">
                <a:solidFill>
                  <a:srgbClr val="005A8C"/>
                </a:solidFill>
                <a:sym typeface="Wingdings" pitchFamily="2" charset="2"/>
              </a:rPr>
              <a:t>integraatio </a:t>
            </a:r>
            <a:r>
              <a:rPr lang="fi-FI" sz="2400" dirty="0" smtClean="0">
                <a:solidFill>
                  <a:srgbClr val="005A8C"/>
                </a:solidFill>
                <a:sym typeface="Wingdings" pitchFamily="2" charset="2"/>
              </a:rPr>
              <a:t>toisen oppiaineen kanssa</a:t>
            </a:r>
          </a:p>
          <a:p>
            <a:pPr marL="285750" lvl="1" indent="-285750">
              <a:buFont typeface="Arial"/>
              <a:buChar char="•"/>
            </a:pPr>
            <a:r>
              <a:rPr lang="fi-FI" sz="2400" dirty="0">
                <a:solidFill>
                  <a:schemeClr val="tx1"/>
                </a:solidFill>
                <a:sym typeface="Wingdings" pitchFamily="2" charset="2"/>
              </a:rPr>
              <a:t>V</a:t>
            </a:r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iestinnän </a:t>
            </a:r>
            <a:r>
              <a:rPr lang="fi-FI" sz="2400" dirty="0">
                <a:solidFill>
                  <a:schemeClr val="tx1"/>
                </a:solidFill>
                <a:sym typeface="Wingdings" pitchFamily="2" charset="2"/>
              </a:rPr>
              <a:t>opinnot sisältyvät kiinteästi </a:t>
            </a:r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yhteiseen opintojaksoon tai opintokokonaisuuteen</a:t>
            </a:r>
          </a:p>
          <a:p>
            <a:pPr marL="285750" lvl="1" indent="-285750">
              <a:buFont typeface="Arial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Uudet opintojaksot, suunniteltu alun perin yhteiseksi</a:t>
            </a:r>
          </a:p>
          <a:p>
            <a:pPr marL="285750" lvl="1" indent="-285750">
              <a:buFont typeface="Arial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Osaamisen monipuolinen kartuttaminen</a:t>
            </a:r>
            <a:endParaRPr lang="fi-FI" sz="2400" dirty="0">
              <a:solidFill>
                <a:schemeClr val="tx1"/>
              </a:solidFill>
              <a:sym typeface="Wingdings" pitchFamily="2" charset="2"/>
            </a:endParaRPr>
          </a:p>
          <a:p>
            <a:endParaRPr lang="fi-FI" sz="2400" dirty="0">
              <a:sym typeface="Wingdings" pitchFamily="2" charset="2"/>
            </a:endParaRP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C5BEC8-F724-4BA3-8132-B30D0B148194}" type="datetime1">
              <a:rPr lang="fi-FI" smtClean="0"/>
              <a:t>5/25/13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5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Integraation suunta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sz="2800" dirty="0"/>
              <a:t>Horisontaalinen integraatio </a:t>
            </a:r>
          </a:p>
          <a:p>
            <a:pPr lvl="1"/>
            <a:r>
              <a:rPr lang="fi-FI" sz="2400" dirty="0" smtClean="0">
                <a:solidFill>
                  <a:srgbClr val="005A8C"/>
                </a:solidFill>
              </a:rPr>
              <a:t>Integroidaan samanaikaisia opintojaksoja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r>
              <a:rPr lang="fi-FI" sz="2800" dirty="0"/>
              <a:t>Vertikaalinen integraatio</a:t>
            </a:r>
          </a:p>
          <a:p>
            <a:pPr lvl="1"/>
            <a:r>
              <a:rPr lang="fi-FI" sz="2400" dirty="0" smtClean="0">
                <a:solidFill>
                  <a:srgbClr val="005A8C"/>
                </a:solidFill>
              </a:rPr>
              <a:t>Ajatellaan toisten aineiden opintojaksoihin liittyväksi jatkumoksi.</a:t>
            </a:r>
            <a:endParaRPr lang="fi-FI" sz="2400" dirty="0">
              <a:solidFill>
                <a:srgbClr val="005A8C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FA6EC-1D9E-495E-B0AA-DA95F3A75C50}" type="datetime1">
              <a:rPr lang="fi-FI" smtClean="0"/>
              <a:t>5/25/13</a:t>
            </a:fld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>
            <a:off x="848544" y="2996952"/>
            <a:ext cx="648072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V="1">
            <a:off x="7956376" y="4005064"/>
            <a:ext cx="0" cy="144016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20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olivapaa piirto 2"/>
          <p:cNvSpPr/>
          <p:nvPr/>
        </p:nvSpPr>
        <p:spPr>
          <a:xfrm>
            <a:off x="4240965" y="732188"/>
            <a:ext cx="1358483" cy="1080120"/>
          </a:xfrm>
          <a:custGeom>
            <a:avLst/>
            <a:gdLst>
              <a:gd name="connsiteX0" fmla="*/ 0 w 1358483"/>
              <a:gd name="connsiteY0" fmla="*/ 1080120 h 1080120"/>
              <a:gd name="connsiteX1" fmla="*/ 679242 w 1358483"/>
              <a:gd name="connsiteY1" fmla="*/ 0 h 1080120"/>
              <a:gd name="connsiteX2" fmla="*/ 679242 w 1358483"/>
              <a:gd name="connsiteY2" fmla="*/ 0 h 1080120"/>
              <a:gd name="connsiteX3" fmla="*/ 1358483 w 1358483"/>
              <a:gd name="connsiteY3" fmla="*/ 1080120 h 1080120"/>
              <a:gd name="connsiteX4" fmla="*/ 0 w 1358483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483" h="1080120">
                <a:moveTo>
                  <a:pt x="0" y="1080120"/>
                </a:moveTo>
                <a:lnTo>
                  <a:pt x="679242" y="0"/>
                </a:lnTo>
                <a:lnTo>
                  <a:pt x="679242" y="0"/>
                </a:lnTo>
                <a:lnTo>
                  <a:pt x="1358483" y="1080120"/>
                </a:ln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800" b="1" kern="1200" dirty="0"/>
          </a:p>
        </p:txBody>
      </p:sp>
      <p:sp>
        <p:nvSpPr>
          <p:cNvPr id="5" name="Puolivapaa piirto 4"/>
          <p:cNvSpPr/>
          <p:nvPr/>
        </p:nvSpPr>
        <p:spPr>
          <a:xfrm>
            <a:off x="3561724" y="1808820"/>
            <a:ext cx="2716966" cy="1080120"/>
          </a:xfrm>
          <a:custGeom>
            <a:avLst/>
            <a:gdLst>
              <a:gd name="connsiteX0" fmla="*/ 0 w 2716966"/>
              <a:gd name="connsiteY0" fmla="*/ 1080120 h 1080120"/>
              <a:gd name="connsiteX1" fmla="*/ 679244 w 2716966"/>
              <a:gd name="connsiteY1" fmla="*/ 0 h 1080120"/>
              <a:gd name="connsiteX2" fmla="*/ 2037722 w 2716966"/>
              <a:gd name="connsiteY2" fmla="*/ 0 h 1080120"/>
              <a:gd name="connsiteX3" fmla="*/ 2716966 w 2716966"/>
              <a:gd name="connsiteY3" fmla="*/ 1080120 h 1080120"/>
              <a:gd name="connsiteX4" fmla="*/ 0 w 2716966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966" h="1080120">
                <a:moveTo>
                  <a:pt x="0" y="1080120"/>
                </a:moveTo>
                <a:lnTo>
                  <a:pt x="679244" y="0"/>
                </a:lnTo>
                <a:lnTo>
                  <a:pt x="2037722" y="0"/>
                </a:lnTo>
                <a:lnTo>
                  <a:pt x="2716966" y="1080120"/>
                </a:ln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8329" tIns="22860" rIns="498329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800" b="1" kern="1200" dirty="0" smtClean="0">
                <a:solidFill>
                  <a:schemeClr val="tx1"/>
                </a:solidFill>
              </a:rPr>
              <a:t>Verkostoituminen </a:t>
            </a:r>
            <a:r>
              <a:rPr lang="fi-FI" sz="1800" b="1" kern="1200" dirty="0" err="1" smtClean="0">
                <a:solidFill>
                  <a:schemeClr val="tx1"/>
                </a:solidFill>
              </a:rPr>
              <a:t>somessa</a:t>
            </a:r>
            <a:r>
              <a:rPr lang="fi-FI" sz="1800" b="1" kern="1200" dirty="0" smtClean="0">
                <a:solidFill>
                  <a:schemeClr val="tx1"/>
                </a:solidFill>
              </a:rPr>
              <a:t/>
            </a:r>
            <a:br>
              <a:rPr lang="fi-FI" sz="1800" b="1" kern="1200" dirty="0" smtClean="0">
                <a:solidFill>
                  <a:schemeClr val="tx1"/>
                </a:solidFill>
              </a:rPr>
            </a:br>
            <a:r>
              <a:rPr lang="fi-FI" sz="1600" b="1" kern="1200" dirty="0" smtClean="0">
                <a:solidFill>
                  <a:schemeClr val="tx1"/>
                </a:solidFill>
              </a:rPr>
              <a:t>(projektissa tms.) </a:t>
            </a:r>
            <a:endParaRPr lang="fi-FI" sz="1600" b="1" kern="1200" dirty="0">
              <a:solidFill>
                <a:schemeClr val="tx1"/>
              </a:solidFill>
            </a:endParaRPr>
          </a:p>
        </p:txBody>
      </p:sp>
      <p:sp>
        <p:nvSpPr>
          <p:cNvPr id="6" name="Puolivapaa piirto 5"/>
          <p:cNvSpPr/>
          <p:nvPr/>
        </p:nvSpPr>
        <p:spPr>
          <a:xfrm>
            <a:off x="2882483" y="2888940"/>
            <a:ext cx="4075449" cy="1080120"/>
          </a:xfrm>
          <a:custGeom>
            <a:avLst/>
            <a:gdLst>
              <a:gd name="connsiteX0" fmla="*/ 0 w 4075449"/>
              <a:gd name="connsiteY0" fmla="*/ 1080120 h 1080120"/>
              <a:gd name="connsiteX1" fmla="*/ 679244 w 4075449"/>
              <a:gd name="connsiteY1" fmla="*/ 0 h 1080120"/>
              <a:gd name="connsiteX2" fmla="*/ 3396205 w 4075449"/>
              <a:gd name="connsiteY2" fmla="*/ 0 h 1080120"/>
              <a:gd name="connsiteX3" fmla="*/ 4075449 w 4075449"/>
              <a:gd name="connsiteY3" fmla="*/ 1080120 h 1080120"/>
              <a:gd name="connsiteX4" fmla="*/ 0 w 4075449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449" h="1080120">
                <a:moveTo>
                  <a:pt x="0" y="1080120"/>
                </a:moveTo>
                <a:lnTo>
                  <a:pt x="679244" y="0"/>
                </a:lnTo>
                <a:lnTo>
                  <a:pt x="3396205" y="0"/>
                </a:lnTo>
                <a:lnTo>
                  <a:pt x="4075449" y="1080120"/>
                </a:ln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6063" tIns="22860" rIns="736064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800" b="1" kern="1200" dirty="0" smtClean="0">
                <a:solidFill>
                  <a:schemeClr val="bg1"/>
                </a:solidFill>
              </a:rPr>
              <a:t>Sidosryhmäosaaminen, </a:t>
            </a:r>
            <a:r>
              <a:rPr lang="fi-FI" sz="1600" b="1" kern="1200" dirty="0" smtClean="0">
                <a:solidFill>
                  <a:schemeClr val="bg1"/>
                </a:solidFill>
              </a:rPr>
              <a:t>(harjoittelun yhteydessä, projektissa tms.)</a:t>
            </a:r>
            <a:endParaRPr lang="fi-FI" sz="1600" b="1" kern="1200" dirty="0">
              <a:solidFill>
                <a:schemeClr val="bg1"/>
              </a:solidFill>
            </a:endParaRPr>
          </a:p>
        </p:txBody>
      </p:sp>
      <p:sp>
        <p:nvSpPr>
          <p:cNvPr id="7" name="Puolivapaa piirto 6"/>
          <p:cNvSpPr/>
          <p:nvPr/>
        </p:nvSpPr>
        <p:spPr>
          <a:xfrm>
            <a:off x="2203241" y="3969060"/>
            <a:ext cx="5433932" cy="1080120"/>
          </a:xfrm>
          <a:custGeom>
            <a:avLst/>
            <a:gdLst>
              <a:gd name="connsiteX0" fmla="*/ 0 w 5433932"/>
              <a:gd name="connsiteY0" fmla="*/ 1080120 h 1080120"/>
              <a:gd name="connsiteX1" fmla="*/ 679244 w 5433932"/>
              <a:gd name="connsiteY1" fmla="*/ 0 h 1080120"/>
              <a:gd name="connsiteX2" fmla="*/ 4754688 w 5433932"/>
              <a:gd name="connsiteY2" fmla="*/ 0 h 1080120"/>
              <a:gd name="connsiteX3" fmla="*/ 5433932 w 5433932"/>
              <a:gd name="connsiteY3" fmla="*/ 1080120 h 1080120"/>
              <a:gd name="connsiteX4" fmla="*/ 0 w 5433932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932" h="1080120">
                <a:moveTo>
                  <a:pt x="0" y="1080120"/>
                </a:moveTo>
                <a:lnTo>
                  <a:pt x="679244" y="0"/>
                </a:lnTo>
                <a:lnTo>
                  <a:pt x="4754688" y="0"/>
                </a:lnTo>
                <a:lnTo>
                  <a:pt x="5433932" y="1080120"/>
                </a:ln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798" tIns="22860" rIns="973798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800" b="1" kern="1200" dirty="0" smtClean="0">
                <a:solidFill>
                  <a:schemeClr val="tx1"/>
                </a:solidFill>
              </a:rPr>
              <a:t>Työelämän viestintä,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800" b="1" kern="1200" dirty="0" smtClean="0">
                <a:solidFill>
                  <a:schemeClr val="tx1"/>
                </a:solidFill>
              </a:rPr>
              <a:t> </a:t>
            </a:r>
            <a:r>
              <a:rPr lang="fi-FI" sz="1600" b="1" kern="1200" dirty="0" smtClean="0">
                <a:solidFill>
                  <a:schemeClr val="tx1"/>
                </a:solidFill>
              </a:rPr>
              <a:t>(oma opintojakso, 3 op)</a:t>
            </a:r>
            <a:endParaRPr lang="fi-FI" sz="1600" b="1" kern="1200" dirty="0">
              <a:solidFill>
                <a:schemeClr val="tx1"/>
              </a:solidFill>
            </a:endParaRPr>
          </a:p>
        </p:txBody>
      </p:sp>
      <p:sp>
        <p:nvSpPr>
          <p:cNvPr id="8" name="Puolivapaa piirto 7"/>
          <p:cNvSpPr/>
          <p:nvPr/>
        </p:nvSpPr>
        <p:spPr>
          <a:xfrm>
            <a:off x="1524000" y="5049180"/>
            <a:ext cx="6792415" cy="1080120"/>
          </a:xfrm>
          <a:custGeom>
            <a:avLst/>
            <a:gdLst>
              <a:gd name="connsiteX0" fmla="*/ 0 w 6792415"/>
              <a:gd name="connsiteY0" fmla="*/ 1080120 h 1080120"/>
              <a:gd name="connsiteX1" fmla="*/ 679244 w 6792415"/>
              <a:gd name="connsiteY1" fmla="*/ 0 h 1080120"/>
              <a:gd name="connsiteX2" fmla="*/ 6113171 w 6792415"/>
              <a:gd name="connsiteY2" fmla="*/ 0 h 1080120"/>
              <a:gd name="connsiteX3" fmla="*/ 6792415 w 6792415"/>
              <a:gd name="connsiteY3" fmla="*/ 1080120 h 1080120"/>
              <a:gd name="connsiteX4" fmla="*/ 0 w 6792415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2415" h="1080120">
                <a:moveTo>
                  <a:pt x="0" y="1080120"/>
                </a:moveTo>
                <a:lnTo>
                  <a:pt x="679244" y="0"/>
                </a:lnTo>
                <a:lnTo>
                  <a:pt x="6113171" y="0"/>
                </a:lnTo>
                <a:lnTo>
                  <a:pt x="6792415" y="1080120"/>
                </a:ln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1532" tIns="22860" rIns="1211533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800" b="1" kern="1200" dirty="0" smtClean="0">
                <a:solidFill>
                  <a:schemeClr val="tx1"/>
                </a:solidFill>
              </a:rPr>
              <a:t>Raportointiosaaminen </a:t>
            </a:r>
            <a:r>
              <a:rPr lang="fi-FI" sz="1600" b="1" kern="1200" dirty="0" smtClean="0">
                <a:solidFill>
                  <a:schemeClr val="tx1"/>
                </a:solidFill>
                <a:latin typeface="+mn-lt"/>
              </a:rPr>
              <a:t>(projektissa, 1 op)</a:t>
            </a:r>
            <a:endParaRPr lang="fi-FI" sz="1600" b="1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699792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black"/>
                </a:solidFill>
                <a:latin typeface="Calibri"/>
                <a:ea typeface="+mn-ea"/>
              </a:rPr>
              <a:t>Viestintäosaaminen kertyy opintojen aikana</a:t>
            </a:r>
            <a:endParaRPr lang="fi-FI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51520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black"/>
                </a:solidFill>
                <a:latin typeface="Calibri"/>
                <a:ea typeface="+mn-ea"/>
              </a:rPr>
              <a:t>1. syksy</a:t>
            </a:r>
            <a:endParaRPr lang="fi-FI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251520" y="4077072"/>
            <a:ext cx="130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fi-FI" dirty="0" smtClean="0">
                <a:solidFill>
                  <a:prstClr val="black"/>
                </a:solidFill>
                <a:latin typeface="Calibri"/>
                <a:ea typeface="+mn-ea"/>
              </a:rPr>
              <a:t>kevät/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fi-FI" dirty="0" smtClean="0">
                <a:solidFill>
                  <a:prstClr val="black"/>
                </a:solidFill>
                <a:latin typeface="Calibri"/>
                <a:ea typeface="+mn-ea"/>
              </a:rPr>
              <a:t>syksy</a:t>
            </a:r>
            <a:endParaRPr lang="fi-FI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251520" y="1052736"/>
            <a:ext cx="130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black"/>
                </a:solidFill>
                <a:latin typeface="Calibri"/>
                <a:ea typeface="+mn-ea"/>
              </a:rPr>
              <a:t>3 - 4. vuosi</a:t>
            </a:r>
            <a:endParaRPr lang="fi-FI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Ylänuoli 14"/>
          <p:cNvSpPr/>
          <p:nvPr/>
        </p:nvSpPr>
        <p:spPr>
          <a:xfrm>
            <a:off x="791580" y="701988"/>
            <a:ext cx="45719" cy="5319300"/>
          </a:xfrm>
          <a:prstGeom prst="up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851920" y="83671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latin typeface="+mn-lt"/>
              </a:rPr>
              <a:t>Tutkimus- kirjoittaminen, </a:t>
            </a:r>
            <a:r>
              <a:rPr lang="fi-FI" sz="1600" b="1" dirty="0" smtClean="0">
                <a:latin typeface="+mn-lt"/>
              </a:rPr>
              <a:t>1 op</a:t>
            </a:r>
          </a:p>
          <a:p>
            <a:pPr algn="ctr"/>
            <a:r>
              <a:rPr lang="fi-FI" sz="1600" b="1" dirty="0" smtClean="0">
                <a:latin typeface="+mn-lt"/>
              </a:rPr>
              <a:t>(Opinnäytetyö)</a:t>
            </a:r>
            <a:endParaRPr lang="fi-FI" sz="1600" b="1" dirty="0">
              <a:latin typeface="+mn-lt"/>
            </a:endParaRPr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2238-8D21-41A5-84ED-23EDEC6F117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5/25/13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936104"/>
          </a:xfrm>
        </p:spPr>
        <p:txBody>
          <a:bodyPr/>
          <a:lstStyle/>
          <a:p>
            <a:r>
              <a:rPr lang="fi-FI" dirty="0" smtClean="0"/>
              <a:t>Integrointi toisen aineen opintojen kanssa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C3F972-C7B6-45C2-A05B-94A2BB8F62B0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683568" y="2060848"/>
            <a:ext cx="7776864" cy="36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i-FI" sz="2400" dirty="0" smtClean="0"/>
          </a:p>
          <a:p>
            <a:r>
              <a:rPr lang="fi-FI" sz="2400" dirty="0" smtClean="0"/>
              <a:t>Opintojaksokuvaukseen kirjoitettu sekä toisen aineen että viestinnän osaamistavoitteet. Myös molempien laajuus kirjataan opiskelijan saamina opintopisteinä.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(Merkitystä esim. </a:t>
            </a:r>
            <a:r>
              <a:rPr lang="fi-FI" sz="2400" dirty="0" err="1" smtClean="0"/>
              <a:t>hyväksiluvuissa</a:t>
            </a:r>
            <a:r>
              <a:rPr lang="fi-FI" sz="2400" dirty="0" smtClean="0"/>
              <a:t>.)</a:t>
            </a:r>
          </a:p>
          <a:p>
            <a:pPr>
              <a:buFont typeface="Wingdings" pitchFamily="2" charset="2"/>
              <a:buNone/>
            </a:pPr>
            <a:endParaRPr lang="fi-FI" sz="2400" dirty="0" smtClean="0"/>
          </a:p>
          <a:p>
            <a:pPr>
              <a:buFont typeface="Wingdings" pitchFamily="2" charset="2"/>
              <a:buNone/>
            </a:pPr>
            <a:endParaRPr lang="fi-FI" sz="2400" dirty="0" smtClean="0"/>
          </a:p>
          <a:p>
            <a:pPr>
              <a:buFont typeface="Wingdings" pitchFamily="2" charset="2"/>
              <a:buNone/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43260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395536" y="3717032"/>
            <a:ext cx="3740224" cy="2952328"/>
          </a:xfrm>
          <a:gradFill flip="none" rotWithShape="1">
            <a:gsLst>
              <a:gs pos="0">
                <a:schemeClr val="dk2">
                  <a:tint val="80000"/>
                  <a:satMod val="30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fi-FI" sz="2400" dirty="0" smtClean="0">
                <a:solidFill>
                  <a:schemeClr val="bg1"/>
                </a:solidFill>
              </a:rPr>
              <a:t>Suomeksi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julkaisukelpoinen artikkeli ja tiedote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355976" y="3717032"/>
            <a:ext cx="4680520" cy="2952328"/>
          </a:xfrm>
          <a:gradFill>
            <a:gsLst>
              <a:gs pos="0">
                <a:schemeClr val="dk2">
                  <a:tint val="40000"/>
                  <a:satMod val="350000"/>
                </a:schemeClr>
              </a:gs>
              <a:gs pos="34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fi-FI" sz="2400" dirty="0" smtClean="0">
                <a:solidFill>
                  <a:schemeClr val="bg1"/>
                </a:solidFill>
              </a:rPr>
              <a:t>Englanniksi</a:t>
            </a:r>
          </a:p>
          <a:p>
            <a:r>
              <a:rPr lang="fi-FI" sz="2400" dirty="0">
                <a:solidFill>
                  <a:schemeClr val="bg1"/>
                </a:solidFill>
              </a:rPr>
              <a:t>k</a:t>
            </a:r>
            <a:r>
              <a:rPr lang="fi-FI" sz="2400" dirty="0" smtClean="0">
                <a:solidFill>
                  <a:schemeClr val="bg1"/>
                </a:solidFill>
              </a:rPr>
              <a:t>ansainvälisillä foorumeilla esityskelpoinen asiantuntijaesitys sekä </a:t>
            </a:r>
            <a:r>
              <a:rPr lang="fi-FI" sz="2400" dirty="0">
                <a:solidFill>
                  <a:schemeClr val="bg1"/>
                </a:solidFill>
              </a:rPr>
              <a:t>siihen liittyvät </a:t>
            </a:r>
            <a:r>
              <a:rPr lang="fi-FI" sz="2400" dirty="0" smtClean="0">
                <a:solidFill>
                  <a:schemeClr val="bg1"/>
                </a:solidFill>
              </a:rPr>
              <a:t>tiivistelmä </a:t>
            </a:r>
            <a:r>
              <a:rPr lang="fi-FI" sz="2400" dirty="0">
                <a:solidFill>
                  <a:schemeClr val="bg1"/>
                </a:solidFill>
              </a:rPr>
              <a:t>ja </a:t>
            </a:r>
            <a:r>
              <a:rPr lang="fi-FI" sz="2400" dirty="0" smtClean="0">
                <a:solidFill>
                  <a:schemeClr val="bg1"/>
                </a:solidFill>
              </a:rPr>
              <a:t>esitysgrafiikka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16024" y="260648"/>
            <a:ext cx="7772400" cy="936104"/>
          </a:xfrm>
        </p:spPr>
        <p:txBody>
          <a:bodyPr/>
          <a:lstStyle/>
          <a:p>
            <a:r>
              <a:rPr lang="fi-FI" dirty="0" smtClean="0"/>
              <a:t>Toisena aineena toinen kieli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1"/>
          </p:nvPr>
        </p:nvSpPr>
        <p:spPr>
          <a:xfrm>
            <a:off x="755576" y="1484784"/>
            <a:ext cx="7776864" cy="864097"/>
          </a:xfrm>
        </p:spPr>
        <p:txBody>
          <a:bodyPr/>
          <a:lstStyle/>
          <a:p>
            <a:r>
              <a:rPr lang="fi-FI" dirty="0" smtClean="0"/>
              <a:t>Asiantuntija viestii suomeksi ja englanniksi</a:t>
            </a:r>
            <a:br>
              <a:rPr lang="fi-FI" dirty="0" smtClean="0"/>
            </a:br>
            <a:r>
              <a:rPr lang="fi-FI" dirty="0" smtClean="0"/>
              <a:t>- valinnainen </a:t>
            </a:r>
            <a:r>
              <a:rPr lang="fi-FI" dirty="0" err="1" smtClean="0"/>
              <a:t>YAMK-opintojakso</a:t>
            </a:r>
            <a:r>
              <a:rPr lang="fi-FI" dirty="0" smtClean="0"/>
              <a:t> , 5 op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832FF6-FC2A-467D-AF37-B1AACF5EA0ED}" type="datetime1">
              <a:rPr lang="fi-FI" smtClean="0"/>
              <a:t>5/25/13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706388" y="278092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Opiskelija kehittää monipuolisesti vaativissa asiantuntijatehtävissä tarvittavaa viestintätaitoa.</a:t>
            </a:r>
          </a:p>
        </p:txBody>
      </p:sp>
    </p:spTree>
    <p:extLst>
      <p:ext uri="{BB962C8B-B14F-4D97-AF65-F5344CB8AC3E}">
        <p14:creationId xmlns:p14="http://schemas.microsoft.com/office/powerpoint/2010/main" val="14227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mk_mallipohja_2012">
  <a:themeElements>
    <a:clrScheme name="JAMKin väriteema">
      <a:dk1>
        <a:sysClr val="windowText" lastClr="000000"/>
      </a:dk1>
      <a:lt1>
        <a:sysClr val="window" lastClr="FFFFFF"/>
      </a:lt1>
      <a:dk2>
        <a:srgbClr val="005A8C"/>
      </a:dk2>
      <a:lt2>
        <a:srgbClr val="EEECE1"/>
      </a:lt2>
      <a:accent1>
        <a:srgbClr val="005A8C"/>
      </a:accent1>
      <a:accent2>
        <a:srgbClr val="77B800"/>
      </a:accent2>
      <a:accent3>
        <a:srgbClr val="D10074"/>
      </a:accent3>
      <a:accent4>
        <a:srgbClr val="747679"/>
      </a:accent4>
      <a:accent5>
        <a:srgbClr val="00AECB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AMK sininen diapohja">
  <a:themeElements>
    <a:clrScheme name="JAMK väriteema">
      <a:dk1>
        <a:sysClr val="windowText" lastClr="000000"/>
      </a:dk1>
      <a:lt1>
        <a:sysClr val="window" lastClr="FFFFFF"/>
      </a:lt1>
      <a:dk2>
        <a:srgbClr val="00497D"/>
      </a:dk2>
      <a:lt2>
        <a:srgbClr val="FFFFFF"/>
      </a:lt2>
      <a:accent1>
        <a:srgbClr val="0D3A4D"/>
      </a:accent1>
      <a:accent2>
        <a:srgbClr val="DE007B"/>
      </a:accent2>
      <a:accent3>
        <a:srgbClr val="80BD26"/>
      </a:accent3>
      <a:accent4>
        <a:srgbClr val="00A9C2"/>
      </a:accent4>
      <a:accent5>
        <a:srgbClr val="4BACC6"/>
      </a:accent5>
      <a:accent6>
        <a:srgbClr val="F79646"/>
      </a:accent6>
      <a:hlink>
        <a:srgbClr val="00A9C2"/>
      </a:hlink>
      <a:folHlink>
        <a:srgbClr val="7879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jamk_mallipohja_2012</Template>
  <TotalTime>115</TotalTime>
  <Words>237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jamk_mallipohja_2012</vt:lpstr>
      <vt:lpstr>JAMK sininen diapohja</vt:lpstr>
      <vt:lpstr>Office-teema</vt:lpstr>
      <vt:lpstr>Uutta ajattelua integrointiin</vt:lpstr>
      <vt:lpstr>Integraation tapoja</vt:lpstr>
      <vt:lpstr>Integraation tapoja</vt:lpstr>
      <vt:lpstr>Integraation suunta</vt:lpstr>
      <vt:lpstr>PowerPoint Presentation</vt:lpstr>
      <vt:lpstr>Integrointi toisen aineen opintojen kanssa</vt:lpstr>
      <vt:lpstr>Toisena aineena toinen kieli</vt:lpstr>
    </vt:vector>
  </TitlesOfParts>
  <Company>JAMK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Uutta ajattelua integrointiin</dc:title>
  <dc:creator>jamkad</dc:creator>
  <cp:lastModifiedBy>Ritva Alalouko</cp:lastModifiedBy>
  <cp:revision>12</cp:revision>
  <dcterms:created xsi:type="dcterms:W3CDTF">2013-05-21T09:56:10Z</dcterms:created>
  <dcterms:modified xsi:type="dcterms:W3CDTF">2013-05-25T05:23:11Z</dcterms:modified>
</cp:coreProperties>
</file>