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doc" ContentType="application/msword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4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0" r:id="rId2"/>
    <p:sldId id="314" r:id="rId3"/>
    <p:sldId id="306" r:id="rId4"/>
    <p:sldId id="331" r:id="rId5"/>
    <p:sldId id="311" r:id="rId6"/>
    <p:sldId id="332" r:id="rId7"/>
    <p:sldId id="317" r:id="rId8"/>
    <p:sldId id="329" r:id="rId9"/>
    <p:sldId id="308" r:id="rId10"/>
    <p:sldId id="320" r:id="rId11"/>
    <p:sldId id="322" r:id="rId12"/>
    <p:sldId id="323" r:id="rId13"/>
    <p:sldId id="324" r:id="rId14"/>
    <p:sldId id="333" r:id="rId15"/>
    <p:sldId id="334" r:id="rId16"/>
    <p:sldId id="325" r:id="rId17"/>
    <p:sldId id="327" r:id="rId18"/>
    <p:sldId id="321" r:id="rId19"/>
  </p:sldIdLst>
  <p:sldSz cx="9144000" cy="6858000" type="screen4x3"/>
  <p:notesSz cx="6888163" cy="10018713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9823"/>
    <a:srgbClr val="2FA829"/>
    <a:srgbClr val="B1C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>
        <p:scale>
          <a:sx n="78" d="100"/>
          <a:sy n="78" d="100"/>
        </p:scale>
        <p:origin x="-91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126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4H-toiminnassa </a:t>
            </a:r>
            <a:r>
              <a:rPr lang="en-US" sz="2000" dirty="0" err="1"/>
              <a:t>mukana</a:t>
            </a:r>
            <a:r>
              <a:rPr lang="en-US" sz="2000" dirty="0"/>
              <a:t> </a:t>
            </a:r>
            <a:r>
              <a:rPr lang="en-US" sz="2000" dirty="0" err="1"/>
              <a:t>olevien</a:t>
            </a:r>
            <a:r>
              <a:rPr lang="en-US" sz="2000" dirty="0"/>
              <a:t> </a:t>
            </a:r>
            <a:r>
              <a:rPr lang="en-US" sz="2000" dirty="0" err="1"/>
              <a:t>määrä</a:t>
            </a:r>
            <a:r>
              <a:rPr lang="en-US" sz="2000" dirty="0"/>
              <a:t> </a:t>
            </a:r>
            <a:r>
              <a:rPr lang="en-US" sz="2000" dirty="0" err="1"/>
              <a:t>Salossa</a:t>
            </a:r>
            <a:r>
              <a:rPr lang="en-US" sz="2000" dirty="0"/>
              <a:t> 2014 (</a:t>
            </a:r>
            <a:r>
              <a:rPr lang="en-US" sz="2000" dirty="0" err="1"/>
              <a:t>kpl</a:t>
            </a:r>
            <a:r>
              <a:rPr lang="en-US" sz="2000" dirty="0" smtClean="0"/>
              <a:t>, </a:t>
            </a:r>
            <a:r>
              <a:rPr lang="en-US" sz="2000" dirty="0" err="1" smtClean="0"/>
              <a:t>arvio</a:t>
            </a:r>
            <a:r>
              <a:rPr lang="en-US" sz="2000" dirty="0"/>
              <a:t>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Myynti</c:v>
                </c:pt>
              </c:strCache>
            </c:strRef>
          </c:tx>
          <c:dPt>
            <c:idx val="0"/>
            <c:bubble3D val="0"/>
            <c:spPr>
              <a:solidFill>
                <a:srgbClr val="F9B200"/>
              </a:solidFill>
            </c:spPr>
          </c:dPt>
          <c:dPt>
            <c:idx val="1"/>
            <c:bubble3D val="0"/>
            <c:spPr>
              <a:solidFill>
                <a:srgbClr val="D6E040"/>
              </a:solidFill>
            </c:spPr>
          </c:dPt>
          <c:dPt>
            <c:idx val="2"/>
            <c:bubble3D val="0"/>
            <c:spPr>
              <a:solidFill>
                <a:srgbClr val="B1CA17"/>
              </a:solidFill>
            </c:spPr>
          </c:dPt>
          <c:dPt>
            <c:idx val="3"/>
            <c:bubble3D val="0"/>
            <c:spPr>
              <a:solidFill>
                <a:srgbClr val="2FA829"/>
              </a:solidFill>
            </c:spPr>
          </c:dPt>
          <c:dPt>
            <c:idx val="4"/>
            <c:bubble3D val="0"/>
            <c:spPr>
              <a:solidFill>
                <a:srgbClr val="C7D6EE"/>
              </a:solidFill>
            </c:spPr>
          </c:dPt>
          <c:dPt>
            <c:idx val="5"/>
            <c:bubble3D val="0"/>
            <c:spPr>
              <a:solidFill>
                <a:srgbClr val="53B7E8"/>
              </a:solidFill>
            </c:spPr>
          </c:dPt>
          <c:dPt>
            <c:idx val="6"/>
            <c:bubble3D val="0"/>
            <c:spPr>
              <a:solidFill>
                <a:srgbClr val="587ABC"/>
              </a:solidFill>
            </c:spPr>
          </c:dPt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066970186479682E-2"/>
                  <c:y val="0.1611331898354210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9741756986849581E-2"/>
                  <c:y val="7.50713930256836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8721631087274593E-2"/>
                  <c:y val="0.1402877176183584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i-FI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Taul1!$A$2:$A$8</c:f>
              <c:strCache>
                <c:ptCount val="7"/>
                <c:pt idx="0">
                  <c:v>kouluyhteistyö</c:v>
                </c:pt>
                <c:pt idx="1">
                  <c:v>kurssilaiset</c:v>
                </c:pt>
                <c:pt idx="2">
                  <c:v>kerholaiset</c:v>
                </c:pt>
                <c:pt idx="3">
                  <c:v>metsäpäivät</c:v>
                </c:pt>
                <c:pt idx="4">
                  <c:v>työllistetyt</c:v>
                </c:pt>
                <c:pt idx="5">
                  <c:v>vapaaehtoiset aikuiset</c:v>
                </c:pt>
                <c:pt idx="6">
                  <c:v>leirit</c:v>
                </c:pt>
              </c:strCache>
            </c:strRef>
          </c:cat>
          <c:val>
            <c:numRef>
              <c:f>Taul1!$B$2:$B$8</c:f>
              <c:numCache>
                <c:formatCode>General</c:formatCode>
                <c:ptCount val="7"/>
                <c:pt idx="0">
                  <c:v>840</c:v>
                </c:pt>
                <c:pt idx="1">
                  <c:v>200</c:v>
                </c:pt>
                <c:pt idx="2">
                  <c:v>157</c:v>
                </c:pt>
                <c:pt idx="3">
                  <c:v>70</c:v>
                </c:pt>
                <c:pt idx="4">
                  <c:v>55</c:v>
                </c:pt>
                <c:pt idx="5">
                  <c:v>40</c:v>
                </c:pt>
                <c:pt idx="6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287560641410218"/>
          <c:y val="0.21477882813128568"/>
          <c:w val="0.228962879640045"/>
          <c:h val="0.78522117186871421"/>
        </c:manualLayout>
      </c:layout>
      <c:overlay val="0"/>
      <c:txPr>
        <a:bodyPr/>
        <a:lstStyle/>
        <a:p>
          <a:pPr>
            <a:defRPr sz="1600"/>
          </a:pPr>
          <a:endParaRPr lang="fi-FI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rgbClr val="FFC000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i-FI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Nuorten työllistäminen Salon 4H-yhdistyksessä 2014 (kpl)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Työllistettyjen määrät 2014</c:v>
                </c:pt>
              </c:strCache>
            </c:strRef>
          </c:tx>
          <c:dPt>
            <c:idx val="0"/>
            <c:bubble3D val="0"/>
            <c:spPr>
              <a:solidFill>
                <a:srgbClr val="2FA829"/>
              </a:solidFill>
            </c:spPr>
          </c:dPt>
          <c:dPt>
            <c:idx val="1"/>
            <c:bubble3D val="0"/>
            <c:spPr>
              <a:solidFill>
                <a:srgbClr val="F9B200"/>
              </a:solidFill>
            </c:spPr>
          </c:dPt>
          <c:dPt>
            <c:idx val="2"/>
            <c:bubble3D val="0"/>
            <c:spPr>
              <a:solidFill>
                <a:srgbClr val="FFE500"/>
              </a:solidFill>
            </c:spPr>
          </c:dPt>
          <c:dPt>
            <c:idx val="3"/>
            <c:bubble3D val="0"/>
            <c:spPr>
              <a:solidFill>
                <a:srgbClr val="EE3D96"/>
              </a:solidFill>
            </c:spPr>
          </c:dPt>
          <c:dPt>
            <c:idx val="4"/>
            <c:bubble3D val="0"/>
            <c:spPr>
              <a:solidFill>
                <a:srgbClr val="53B7E8"/>
              </a:solidFill>
            </c:spPr>
          </c:dPt>
          <c:dPt>
            <c:idx val="5"/>
            <c:bubble3D val="0"/>
            <c:spPr>
              <a:solidFill>
                <a:srgbClr val="587ABC"/>
              </a:solidFill>
            </c:spPr>
          </c:dPt>
          <c:dPt>
            <c:idx val="6"/>
            <c:bubble3D val="0"/>
            <c:spPr>
              <a:solidFill>
                <a:srgbClr val="B1CA17"/>
              </a:solidFill>
            </c:spPr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4946968175809211E-2"/>
                  <c:y val="0.1011479803371284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4083333248395497E-2"/>
                  <c:y val="7.70091567925624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Taul1!$A$2:$A$8</c:f>
              <c:strCache>
                <c:ptCount val="7"/>
                <c:pt idx="0">
                  <c:v>4H:n työpalvelu</c:v>
                </c:pt>
                <c:pt idx="1">
                  <c:v>kerhonohjaajat</c:v>
                </c:pt>
                <c:pt idx="2">
                  <c:v>4H-yrittäjät</c:v>
                </c:pt>
                <c:pt idx="3">
                  <c:v>leirinohjaajat</c:v>
                </c:pt>
                <c:pt idx="4">
                  <c:v>työharjoittelijat</c:v>
                </c:pt>
                <c:pt idx="5">
                  <c:v>4H:n kesätyöntekijä</c:v>
                </c:pt>
                <c:pt idx="6">
                  <c:v>hanketyöntekijä</c:v>
                </c:pt>
              </c:strCache>
            </c:strRef>
          </c:cat>
          <c:val>
            <c:numRef>
              <c:f>Taul1!$B$2:$B$8</c:f>
              <c:numCache>
                <c:formatCode>General</c:formatCode>
                <c:ptCount val="7"/>
                <c:pt idx="0">
                  <c:v>16</c:v>
                </c:pt>
                <c:pt idx="1">
                  <c:v>15</c:v>
                </c:pt>
                <c:pt idx="2">
                  <c:v>19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ln>
          <a:noFill/>
        </a:ln>
      </c:spPr>
    </c:plotArea>
    <c:legend>
      <c:legendPos val="b"/>
      <c:overlay val="0"/>
      <c:txPr>
        <a:bodyPr/>
        <a:lstStyle/>
        <a:p>
          <a:pPr>
            <a:defRPr sz="1400"/>
          </a:pPr>
          <a:endParaRPr lang="fi-FI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rgbClr val="FFC000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i-FI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fi-FI" sz="1400"/>
              <a:t>Salon 4H-Yritysten ja 4H-yrittäjien määrän kasvu 2011-2014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4H-Yritykset</c:v>
                </c:pt>
              </c:strCache>
            </c:strRef>
          </c:tx>
          <c:spPr>
            <a:solidFill>
              <a:srgbClr val="FFE500"/>
            </a:solidFill>
          </c:spPr>
          <c:invertIfNegative val="0"/>
          <c:cat>
            <c:numRef>
              <c:f>Taul1!$A$2:$A$5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Taul1!$B$2:$B$5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11</c:v>
                </c:pt>
                <c:pt idx="3">
                  <c:v>20</c:v>
                </c:pt>
              </c:numCache>
            </c:numRef>
          </c:val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4H-yrittäjät</c:v>
                </c:pt>
              </c:strCache>
            </c:strRef>
          </c:tx>
          <c:spPr>
            <a:solidFill>
              <a:srgbClr val="2FA829"/>
            </a:solidFill>
          </c:spPr>
          <c:invertIfNegative val="0"/>
          <c:cat>
            <c:numRef>
              <c:f>Taul1!$A$2:$A$5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Taul1!$C$2:$C$5</c:f>
              <c:numCache>
                <c:formatCode>General</c:formatCode>
                <c:ptCount val="4"/>
                <c:pt idx="0">
                  <c:v>4</c:v>
                </c:pt>
                <c:pt idx="1">
                  <c:v>7</c:v>
                </c:pt>
                <c:pt idx="2">
                  <c:v>15</c:v>
                </c:pt>
                <c:pt idx="3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857536"/>
        <c:axId val="101859328"/>
      </c:barChart>
      <c:catAx>
        <c:axId val="10185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859328"/>
        <c:crosses val="autoZero"/>
        <c:auto val="1"/>
        <c:lblAlgn val="ctr"/>
        <c:lblOffset val="100"/>
        <c:noMultiLvlLbl val="0"/>
      </c:catAx>
      <c:valAx>
        <c:axId val="101859328"/>
        <c:scaling>
          <c:orientation val="minMax"/>
          <c:max val="3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i-FI"/>
                  <a:t>kpl</a:t>
                </a:r>
              </a:p>
            </c:rich>
          </c:tx>
          <c:layout>
            <c:manualLayout>
              <c:xMode val="edge"/>
              <c:yMode val="edge"/>
              <c:x val="2.3228803716608595E-2"/>
              <c:y val="0.890256941566514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01857536"/>
        <c:crosses val="autoZero"/>
        <c:crossBetween val="between"/>
        <c:majorUnit val="1"/>
        <c:minorUnit val="0.1"/>
      </c:valAx>
    </c:plotArea>
    <c:legend>
      <c:legendPos val="r"/>
      <c:layout>
        <c:manualLayout>
          <c:xMode val="edge"/>
          <c:yMode val="edge"/>
          <c:x val="0.82426312564587967"/>
          <c:y val="0.83322236036284936"/>
          <c:w val="0.15483095100917263"/>
          <c:h val="0.10574803149606299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rgbClr val="FFC000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i-FI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0.14305</cdr:y>
    </cdr:from>
    <cdr:to>
      <cdr:x>0.22222</cdr:x>
      <cdr:y>0.35421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0" y="720080"/>
          <a:ext cx="1710482" cy="10629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1600" dirty="0"/>
            <a:t>Yhteensä lähes 1400 </a:t>
          </a:r>
          <a:r>
            <a:rPr lang="fi-FI" sz="1600" dirty="0" smtClean="0"/>
            <a:t>henkilöä</a:t>
          </a:r>
          <a:endParaRPr lang="fi-FI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0.01835</cdr:x>
      <cdr:y>0.17391</cdr:y>
    </cdr:from>
    <cdr:to>
      <cdr:x>0.2004</cdr:x>
      <cdr:y>0.31082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144016" y="864096"/>
          <a:ext cx="1428887" cy="680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1600" dirty="0"/>
            <a:t>Yhteensä 56 työllistettyä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292" y="0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777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292" y="9517777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7FED68C6-5969-48E7-AF2D-79593375103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8395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292" y="0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422" y="4758889"/>
            <a:ext cx="5051320" cy="450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777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292" y="9517777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FD27AD31-7884-429F-BA2D-6381C7066B9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039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Armfeltin koululla (9lk)</a:t>
            </a:r>
          </a:p>
          <a:p>
            <a:r>
              <a:rPr lang="fi-FI" dirty="0" smtClean="0"/>
              <a:t>Työelämän palvelukeskus Waltissa (vaikeasti työllistyvät nuoret 20+)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7AD31-7884-429F-BA2D-6381C7066B98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513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13-29-vuotiaille</a:t>
            </a:r>
          </a:p>
          <a:p>
            <a:r>
              <a:rPr lang="fi-FI" dirty="0" smtClean="0"/>
              <a:t>Itse itsensä työllistäminen, oman idean kokeileminen ohjatusti, kasvu ihmisenä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7AD31-7884-429F-BA2D-6381C7066B98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5710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Viestinnän muuttuvat välineet haastavat kehittämään</a:t>
            </a:r>
          </a:p>
          <a:p>
            <a:pPr lvl="1"/>
            <a:r>
              <a:rPr lang="fi-FI" dirty="0" smtClean="0"/>
              <a:t>Jo hankkeiden aikana toimintaympäristö muuttui</a:t>
            </a:r>
          </a:p>
          <a:p>
            <a:r>
              <a:rPr lang="fi-FI" dirty="0" smtClean="0"/>
              <a:t>Sosiaalisen median uudet kanavat ja miten niitä voisi hyödyntää nuorten työllistämisessä</a:t>
            </a:r>
          </a:p>
          <a:p>
            <a:r>
              <a:rPr lang="fi-FI" dirty="0" err="1" smtClean="0"/>
              <a:t>Logoi</a:t>
            </a:r>
            <a:r>
              <a:rPr lang="fi-FI" dirty="0" smtClean="0"/>
              <a:t> </a:t>
            </a:r>
            <a:r>
              <a:rPr lang="fi-FI" dirty="0" err="1" smtClean="0"/>
              <a:t>tähä</a:t>
            </a:r>
            <a:endParaRPr lang="fi-FI" dirty="0" smtClean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7AD31-7884-429F-BA2D-6381C7066B98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015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C5EC3-69AE-41CC-A232-266CFC51275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2E54A-3FCE-49B8-967B-5240F25243B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4724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4724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0951E-0513-44A9-A0CE-6B57961806F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CF87-9AAF-4B1B-B6FE-5347B3A4899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DFE3D-E124-48BD-9392-8B04ACD9469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57B3F-6DFE-43F2-B83E-FCFC53E50F3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4FB15-056A-44E4-9092-9DB34038811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C5360-25AD-4E33-8138-51F32BE128F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10A28-464A-4F21-8387-EC279D252F1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33E62-43C3-4E3E-A74A-ED71E2FA9CC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D522C-ECAC-4321-BD45-36A4AE3F2BC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90800" y="6248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EB4F4F-F40C-41B7-92BD-84DC3793C2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9982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99823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99823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99823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9982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99823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99823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99823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E9982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Microsoft_Word_97_-_2003_Document1.doc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wmf"/><Relationship Id="rId5" Type="http://schemas.openxmlformats.org/officeDocument/2006/relationships/oleObject" Target="../embeddings/Microsoft_Word_97_-_2003_Document10.doc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wmf"/><Relationship Id="rId5" Type="http://schemas.openxmlformats.org/officeDocument/2006/relationships/oleObject" Target="../embeddings/Microsoft_Word_97_-_2003_Document11.doc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wmf"/><Relationship Id="rId5" Type="http://schemas.openxmlformats.org/officeDocument/2006/relationships/oleObject" Target="../embeddings/Microsoft_Word_97_-_2003_Document12.doc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.png"/><Relationship Id="rId5" Type="http://schemas.openxmlformats.org/officeDocument/2006/relationships/image" Target="../media/image2.wmf"/><Relationship Id="rId4" Type="http://schemas.openxmlformats.org/officeDocument/2006/relationships/oleObject" Target="../embeddings/Microsoft_Word_97_-_2003_Document13.doc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8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20" Type="http://schemas.microsoft.com/office/2007/relationships/hdphoto" Target="../media/hdphoto9.wdp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oleObject" Target="../embeddings/Microsoft_Word_97_-_2003_Document14.doc"/><Relationship Id="rId10" Type="http://schemas.openxmlformats.org/officeDocument/2006/relationships/image" Target="../media/image21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oleObject" Target="../embeddings/oleObject14.bin"/><Relationship Id="rId22" Type="http://schemas.openxmlformats.org/officeDocument/2006/relationships/image" Target="../media/image29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2.wmf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12" Type="http://schemas.openxmlformats.org/officeDocument/2006/relationships/oleObject" Target="../embeddings/Microsoft_Word_97_-_2003_Document1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microsoft.com/office/2007/relationships/hdphoto" Target="../media/hdphoto11.wdp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31.jpeg"/><Relationship Id="rId10" Type="http://schemas.openxmlformats.org/officeDocument/2006/relationships/image" Target="../media/image34.jpe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.wmf"/><Relationship Id="rId4" Type="http://schemas.openxmlformats.org/officeDocument/2006/relationships/oleObject" Target="../embeddings/Microsoft_Word_97_-_2003_Document16.doc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Microsoft_Word_97_-_2003_Document17.doc"/><Relationship Id="rId5" Type="http://schemas.openxmlformats.org/officeDocument/2006/relationships/oleObject" Target="../embeddings/oleObject17.bin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wmf"/><Relationship Id="rId5" Type="http://schemas.openxmlformats.org/officeDocument/2006/relationships/oleObject" Target="../embeddings/Microsoft_Word_97_-_2003_Document18.doc"/><Relationship Id="rId4" Type="http://schemas.openxmlformats.org/officeDocument/2006/relationships/oleObject" Target="../embeddings/oleObject1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Microsoft_Word_97_-_2003_Document2.doc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Microsoft_Word_97_-_2003_Document3.doc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10" Type="http://schemas.openxmlformats.org/officeDocument/2006/relationships/image" Target="../media/image2.wmf"/><Relationship Id="rId4" Type="http://schemas.microsoft.com/office/2007/relationships/hdphoto" Target="../media/hdphoto1.wdp"/><Relationship Id="rId9" Type="http://schemas.openxmlformats.org/officeDocument/2006/relationships/oleObject" Target="../embeddings/Microsoft_Word_97_-_2003_Document4.doc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Word_97_-_2003_Document5.doc"/><Relationship Id="rId5" Type="http://schemas.openxmlformats.org/officeDocument/2006/relationships/oleObject" Target="../embeddings/oleObject5.bin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wmf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12" Type="http://schemas.openxmlformats.org/officeDocument/2006/relationships/oleObject" Target="../embeddings/Microsoft_Word_97_-_2003_Document6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microsoft.com/office/2007/relationships/hdphoto" Target="../media/hdphoto5.wdp"/><Relationship Id="rId11" Type="http://schemas.openxmlformats.org/officeDocument/2006/relationships/oleObject" Target="../embeddings/oleObject6.bin"/><Relationship Id="rId5" Type="http://schemas.openxmlformats.org/officeDocument/2006/relationships/image" Target="../media/image9.jpe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5" Type="http://schemas.openxmlformats.org/officeDocument/2006/relationships/oleObject" Target="../embeddings/Microsoft_Word_97_-_2003_Document7.doc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wmf"/><Relationship Id="rId4" Type="http://schemas.openxmlformats.org/officeDocument/2006/relationships/oleObject" Target="../embeddings/Microsoft_Word_97_-_2003_Document8.doc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.wmf"/><Relationship Id="rId4" Type="http://schemas.openxmlformats.org/officeDocument/2006/relationships/oleObject" Target="../embeddings/Microsoft_Word_97_-_2003_Document9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7772400" cy="114300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i-FI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SALON 4H-YHDISTYS JA NUORTEN TYÖLLISTÄMINEN</a:t>
            </a:r>
            <a:endParaRPr lang="fi-FI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3068960"/>
            <a:ext cx="7772400" cy="3352800"/>
          </a:xfrm>
        </p:spPr>
        <p:txBody>
          <a:bodyPr/>
          <a:lstStyle/>
          <a:p>
            <a:pPr marL="0" indent="0" algn="ctr">
              <a:buNone/>
            </a:pPr>
            <a:r>
              <a:rPr lang="fi-FI" b="1" dirty="0" smtClean="0"/>
              <a:t>ESIMERKKEINÄ </a:t>
            </a:r>
          </a:p>
          <a:p>
            <a:pPr marL="0" indent="0" algn="ctr">
              <a:buNone/>
            </a:pPr>
            <a:r>
              <a:rPr lang="fi-FI" b="1" dirty="0" smtClean="0"/>
              <a:t>KESÄDUUNIA! -JA DUUNIRINKI -HANKKEET</a:t>
            </a:r>
            <a:endParaRPr lang="fi-FI" b="1" dirty="0"/>
          </a:p>
        </p:txBody>
      </p:sp>
      <p:graphicFrame>
        <p:nvGraphicFramePr>
          <p:cNvPr id="4" name="Objekti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4" name="Asiakirja" r:id="rId4" imgW="6332220" imgH="847344" progId="Word.Document.8">
                  <p:embed/>
                </p:oleObj>
              </mc:Choice>
              <mc:Fallback>
                <p:oleObj name="Asiakirja" r:id="rId4" imgW="6332220" imgH="847344" progId="Word.Document.8">
                  <p:embed/>
                  <p:pic>
                    <p:nvPicPr>
                      <p:cNvPr id="0" name="Objekti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</p:spTree>
    <p:extLst>
      <p:ext uri="{BB962C8B-B14F-4D97-AF65-F5344CB8AC3E}">
        <p14:creationId xmlns:p14="http://schemas.microsoft.com/office/powerpoint/2010/main" val="30979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87524" y="116632"/>
            <a:ext cx="8712968" cy="936104"/>
          </a:xfrm>
        </p:spPr>
        <p:txBody>
          <a:bodyPr/>
          <a:lstStyle/>
          <a:p>
            <a:pPr algn="ctr"/>
            <a:r>
              <a:rPr lang="fi-FI" sz="28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AJOKORTTI TYÖELÄMÄÄN -KURSSI</a:t>
            </a:r>
            <a:endParaRPr lang="fi-FI" sz="2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52" y="1484784"/>
            <a:ext cx="3958208" cy="4104456"/>
          </a:xfrm>
        </p:spPr>
        <p:txBody>
          <a:bodyPr/>
          <a:lstStyle/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 smtClean="0"/>
          </a:p>
          <a:p>
            <a:r>
              <a:rPr lang="fi-FI" dirty="0" smtClean="0"/>
              <a:t>2014 kurssin suoritti 150 nuorta!</a:t>
            </a:r>
          </a:p>
          <a:p>
            <a:endParaRPr lang="fi-FI" dirty="0"/>
          </a:p>
        </p:txBody>
      </p:sp>
      <p:sp>
        <p:nvSpPr>
          <p:cNvPr id="4" name="Tekstiruutu 3"/>
          <p:cNvSpPr txBox="1"/>
          <p:nvPr/>
        </p:nvSpPr>
        <p:spPr>
          <a:xfrm>
            <a:off x="4860032" y="1196752"/>
            <a:ext cx="4176464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Palautetta nuorilta</a:t>
            </a:r>
          </a:p>
          <a:p>
            <a:r>
              <a:rPr lang="fi-FI" sz="1600" dirty="0"/>
              <a:t>”Kiitos mukavasta kurssista! Toivottavasti jatkatte tämän kaltaisten kurssien vetoa.”</a:t>
            </a:r>
            <a:br>
              <a:rPr lang="fi-FI" sz="1600" dirty="0"/>
            </a:br>
            <a:endParaRPr lang="fi-FI" sz="1600" dirty="0" smtClean="0"/>
          </a:p>
          <a:p>
            <a:r>
              <a:rPr lang="fi-FI" sz="1600" dirty="0" smtClean="0"/>
              <a:t>”</a:t>
            </a:r>
            <a:r>
              <a:rPr lang="fi-FI" sz="1600" dirty="0"/>
              <a:t>Oli kivaa kun kurssilla kävi mies kahvilasta kertomassa työstään, </a:t>
            </a:r>
            <a:r>
              <a:rPr lang="fi-FI" sz="1600" dirty="0" err="1"/>
              <a:t>TET-harjoittelijoista</a:t>
            </a:r>
            <a:r>
              <a:rPr lang="fi-FI" sz="1600" dirty="0"/>
              <a:t> sekä antamassa neuvoja työelämään.”</a:t>
            </a:r>
            <a:br>
              <a:rPr lang="fi-FI" sz="1600" dirty="0"/>
            </a:br>
            <a:endParaRPr lang="fi-FI" sz="1600" dirty="0" smtClean="0"/>
          </a:p>
          <a:p>
            <a:r>
              <a:rPr lang="fi-FI" sz="1600" dirty="0" smtClean="0"/>
              <a:t>”</a:t>
            </a:r>
            <a:r>
              <a:rPr lang="fi-FI" sz="1600" dirty="0"/>
              <a:t>Sai työelämään paremman aseman, kun tietää miten tehdään työhakemus ja CV</a:t>
            </a:r>
            <a:r>
              <a:rPr lang="fi-FI" sz="1600" dirty="0" smtClean="0"/>
              <a:t>.”</a:t>
            </a:r>
          </a:p>
          <a:p>
            <a:endParaRPr lang="fi-FI" sz="1300" dirty="0"/>
          </a:p>
          <a:p>
            <a:r>
              <a:rPr lang="fi-FI" dirty="0" smtClean="0"/>
              <a:t>Palautetta yhteistyötahoilta</a:t>
            </a:r>
          </a:p>
          <a:p>
            <a:r>
              <a:rPr lang="fi-FI" sz="1600" dirty="0" smtClean="0"/>
              <a:t>”Kurssin sisältö oli hyödyllinen kokonaisuus hankkeemme asiakkaina oleville työttömille työnhakijoille. Anna Laakkonen oli myös hyvin joustava ja yhteistyökykyinen kouluttaja.”</a:t>
            </a:r>
            <a:endParaRPr lang="fi-FI" sz="1600" dirty="0"/>
          </a:p>
          <a:p>
            <a:endParaRPr lang="fi-FI" dirty="0"/>
          </a:p>
        </p:txBody>
      </p:sp>
      <p:graphicFrame>
        <p:nvGraphicFramePr>
          <p:cNvPr id="5" name="Objekti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6" name="Asiakirja" r:id="rId5" imgW="6332220" imgH="847344" progId="Word.Document.8">
                  <p:embed/>
                </p:oleObj>
              </mc:Choice>
              <mc:Fallback>
                <p:oleObj name="Asiakirja" r:id="rId5" imgW="6332220" imgH="847344" progId="Word.Document.8">
                  <p:embed/>
                  <p:pic>
                    <p:nvPicPr>
                      <p:cNvPr id="0" name="Objekti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  <p:pic>
        <p:nvPicPr>
          <p:cNvPr id="5838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71079"/>
            <a:ext cx="449897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864096"/>
          </a:xfrm>
        </p:spPr>
        <p:txBody>
          <a:bodyPr/>
          <a:lstStyle/>
          <a:p>
            <a:pPr algn="ctr"/>
            <a:r>
              <a:rPr lang="fi-FI" sz="28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4H-YRITYS JA DUUNIRINKITOIMINTA</a:t>
            </a:r>
            <a:endParaRPr lang="fi-FI" sz="2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5800" y="1844824"/>
            <a:ext cx="3886200" cy="3352800"/>
          </a:xfrm>
        </p:spPr>
        <p:txBody>
          <a:bodyPr/>
          <a:lstStyle/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r>
              <a:rPr lang="fi-FI" dirty="0" smtClean="0"/>
              <a:t>Tällä hetkellä 19 toimivaa 4H-yrittäjää 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148064" y="1340768"/>
            <a:ext cx="38164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Palautetta 4H-yrittäjiltä:</a:t>
            </a:r>
          </a:p>
          <a:p>
            <a:r>
              <a:rPr lang="fi-FI" sz="1600" dirty="0"/>
              <a:t>”Muidenkin kannattaisi kokeilla! 4H antoi hyvän sillan kokeilla yrittämistä. Yrittäjyys ei ole pelottavaa ja se voi olla ihan pienimuotoistakin.”</a:t>
            </a:r>
            <a:br>
              <a:rPr lang="fi-FI" sz="1600" dirty="0"/>
            </a:br>
            <a:endParaRPr lang="fi-FI" sz="1600" dirty="0" smtClean="0"/>
          </a:p>
          <a:p>
            <a:r>
              <a:rPr lang="fi-FI" sz="1600" dirty="0" smtClean="0"/>
              <a:t>”</a:t>
            </a:r>
            <a:r>
              <a:rPr lang="fi-FI" sz="1600" dirty="0"/>
              <a:t>Tosi mukavaa ja palkitsevaa, uusia kokemuksia. Toiminta on lähtenyt käyntiin paremmin kuin odotin.”</a:t>
            </a:r>
            <a:br>
              <a:rPr lang="fi-FI" sz="1600" dirty="0"/>
            </a:br>
            <a:endParaRPr lang="fi-FI" sz="1600" dirty="0" smtClean="0"/>
          </a:p>
          <a:p>
            <a:r>
              <a:rPr lang="fi-FI" sz="1600" dirty="0" smtClean="0"/>
              <a:t>”</a:t>
            </a:r>
            <a:r>
              <a:rPr lang="fi-FI" sz="1600" dirty="0"/>
              <a:t>Henkilökohtainen tuki ja yrityskurssi saivat ajattelemaan asioita, joita en muuten olisi välttämättä huomioinut.”</a:t>
            </a:r>
            <a:br>
              <a:rPr lang="fi-FI" sz="1600" dirty="0"/>
            </a:br>
            <a:endParaRPr lang="fi-FI" sz="1600" dirty="0" smtClean="0"/>
          </a:p>
          <a:p>
            <a:r>
              <a:rPr lang="fi-FI" sz="1600" dirty="0" smtClean="0"/>
              <a:t>”</a:t>
            </a:r>
            <a:r>
              <a:rPr lang="fi-FI" sz="1600" dirty="0"/>
              <a:t>Aina saa soittaa ja selittävät niin, että ymmärtää, varsinkin kun aloitin toiminnan jo 13-vuotiaana.”</a:t>
            </a:r>
          </a:p>
          <a:p>
            <a:endParaRPr lang="fi-FI" sz="1600" dirty="0" smtClean="0"/>
          </a:p>
          <a:p>
            <a:endParaRPr lang="fi-FI" dirty="0"/>
          </a:p>
        </p:txBody>
      </p:sp>
      <p:graphicFrame>
        <p:nvGraphicFramePr>
          <p:cNvPr id="6" name="Objekti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name="Asiakirja" r:id="rId5" imgW="6332220" imgH="847344" progId="Word.Document.8">
                  <p:embed/>
                </p:oleObj>
              </mc:Choice>
              <mc:Fallback>
                <p:oleObj name="Asiakirja" r:id="rId5" imgW="6332220" imgH="847344" progId="Word.Document.8">
                  <p:embed/>
                  <p:pic>
                    <p:nvPicPr>
                      <p:cNvPr id="0" name="Objekti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4196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35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Kaavio 3" descr="4H-Yritysten ja 4H-yrittäjien määrän kasvu 2011-2014" title="4H-Yritysten ja 4H-yrittäjien määrän kasvu 2011-2014"/>
          <p:cNvGraphicFramePr/>
          <p:nvPr>
            <p:extLst>
              <p:ext uri="{D42A27DB-BD31-4B8C-83A1-F6EECF244321}">
                <p14:modId xmlns:p14="http://schemas.microsoft.com/office/powerpoint/2010/main" val="1976669393"/>
              </p:ext>
            </p:extLst>
          </p:nvPr>
        </p:nvGraphicFramePr>
        <p:xfrm>
          <a:off x="683568" y="404664"/>
          <a:ext cx="7776864" cy="4982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  <p:graphicFrame>
        <p:nvGraphicFramePr>
          <p:cNvPr id="8" name="Objekti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14217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5" name="Asiakirja" r:id="rId5" imgW="6332220" imgH="847344" progId="Word.Document.8">
                  <p:embed/>
                </p:oleObj>
              </mc:Choice>
              <mc:Fallback>
                <p:oleObj name="Asiakirja" r:id="rId5" imgW="6332220" imgH="8473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66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936104"/>
          </a:xfrm>
        </p:spPr>
        <p:txBody>
          <a:bodyPr/>
          <a:lstStyle/>
          <a:p>
            <a:pPr algn="ctr"/>
            <a:r>
              <a:rPr lang="fi-FI" sz="28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YHTEISTYÖ SALON YRITTÄJIEN KANSSA</a:t>
            </a:r>
            <a:endParaRPr lang="fi-FI" sz="2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1628800"/>
            <a:ext cx="7772400" cy="3352800"/>
          </a:xfrm>
        </p:spPr>
        <p:txBody>
          <a:bodyPr/>
          <a:lstStyle/>
          <a:p>
            <a:pPr marL="0" indent="0">
              <a:buNone/>
            </a:pPr>
            <a:r>
              <a:rPr lang="fi-FI" b="1" dirty="0" smtClean="0"/>
              <a:t>Kesäduuni-kampanja 2014</a:t>
            </a:r>
          </a:p>
          <a:p>
            <a:pPr marL="0" indent="0">
              <a:buNone/>
            </a:pPr>
            <a:endParaRPr lang="fi-FI" sz="1200" b="1" dirty="0" smtClean="0"/>
          </a:p>
          <a:p>
            <a:r>
              <a:rPr lang="fi-FI" dirty="0"/>
              <a:t>A</a:t>
            </a:r>
            <a:r>
              <a:rPr lang="fi-FI" dirty="0" smtClean="0"/>
              <a:t>pua käytännön järjestelyihin ja vaihtoehto helpompaan nuoren työllistämiseen 4H:n toimiessa työnantajana</a:t>
            </a:r>
          </a:p>
          <a:p>
            <a:endParaRPr lang="fi-FI" dirty="0" smtClean="0"/>
          </a:p>
          <a:p>
            <a:r>
              <a:rPr lang="fi-FI" dirty="0" smtClean="0"/>
              <a:t>Vaikutus 4H:n tunnettuuteen</a:t>
            </a:r>
          </a:p>
          <a:p>
            <a:r>
              <a:rPr lang="fi-FI" dirty="0" smtClean="0"/>
              <a:t>Jatkoyhteistyötä suunnitellaan</a:t>
            </a:r>
            <a:endParaRPr lang="fi-FI" dirty="0"/>
          </a:p>
        </p:txBody>
      </p:sp>
      <p:graphicFrame>
        <p:nvGraphicFramePr>
          <p:cNvPr id="4" name="Objekti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3" name="Asiakirja" r:id="rId4" imgW="6332220" imgH="847344" progId="Word.Document.8">
                  <p:embed/>
                </p:oleObj>
              </mc:Choice>
              <mc:Fallback>
                <p:oleObj name="Asiakirja" r:id="rId4" imgW="6332220" imgH="847344" progId="Word.Document.8">
                  <p:embed/>
                  <p:pic>
                    <p:nvPicPr>
                      <p:cNvPr id="0" name="Objekti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  <p:pic>
        <p:nvPicPr>
          <p:cNvPr id="6043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30" y="1124744"/>
            <a:ext cx="2616334" cy="87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67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i2.mirror.co.uk/incoming/article676858.ece/alternates/s2197/Topic%20-%20Faceb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38" y="1787644"/>
            <a:ext cx="1195841" cy="79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www.rumba.fi/wp-content/uploads/insta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087" y="3260069"/>
            <a:ext cx="1729035" cy="12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File:A serviceman accesses social media channels using a smart phone, outside MOD Main Building in London MOD 451560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52" y="3861048"/>
            <a:ext cx="1262428" cy="16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D:\4H\kesäduunia!\Demi + Suomi24\Demi.f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656"/>
            <a:ext cx="3239926" cy="29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3" name="Picture 11" descr="http://www.demi.fi/sites/demi/files/styles/albumi_image_large/public/media/0/0/10130_20100802010417_197993_logo_demi.gif?itok=hgxjV08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9" y="3127622"/>
            <a:ext cx="1619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5" name="Picture 13" descr="http://tarjous.sss.fi/wp-content/uploads/2012/06/SSS-logo-2-rivine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92660"/>
            <a:ext cx="13525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7" name="Picture 15" descr="http://www.salonjokilaakso.net/wp-content/uploads/2013/10/cropped-Salonjokilaakso-rgb-otsake-01-01-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583" y="5065955"/>
            <a:ext cx="2988244" cy="45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9" name="Picture 17" descr="http://www.yrittajat.fi/Layout/Default/Image/PY/logo/w_SY_salo_RGB_var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1" y="1654504"/>
            <a:ext cx="1788482" cy="6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1" name="Picture 19" descr="http://www.salo.fi/images/2013-09-05T13-59_-1012800577_18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3" y="484076"/>
            <a:ext cx="1594996" cy="6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3" name="Picture 21" descr="http://johanneksenpoika.fi/uutiset4/maaseudun_tulevaisuus_27062014_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041" y="494962"/>
            <a:ext cx="1989269" cy="73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8" name="Asiakirja" r:id="rId15" imgW="6332220" imgH="847344" progId="Word.Document.8">
                  <p:embed/>
                </p:oleObj>
              </mc:Choice>
              <mc:Fallback>
                <p:oleObj name="Asiakirja" r:id="rId15" imgW="6332220" imgH="847344" progId="Word.Document.8">
                  <p:embed/>
                  <p:pic>
                    <p:nvPicPr>
                      <p:cNvPr id="0" name="Objekti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10" y="5065955"/>
            <a:ext cx="913418" cy="913418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506712" y="4085716"/>
            <a:ext cx="210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rgbClr val="E99823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WWW.4H.FI/SALO</a:t>
            </a:r>
            <a:endParaRPr lang="fi-FI" b="1" dirty="0">
              <a:solidFill>
                <a:srgbClr val="E99823"/>
              </a:solidFill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sp>
        <p:nvSpPr>
          <p:cNvPr id="16" name="Tekstiruutu 15"/>
          <p:cNvSpPr txBox="1"/>
          <p:nvPr/>
        </p:nvSpPr>
        <p:spPr>
          <a:xfrm>
            <a:off x="6017386" y="3327375"/>
            <a:ext cx="301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rgbClr val="E99823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SALON KAUPUNKITIEDOTE</a:t>
            </a:r>
            <a:endParaRPr lang="fi-FI" b="1" dirty="0">
              <a:solidFill>
                <a:srgbClr val="E99823"/>
              </a:solidFill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35" y="1176192"/>
            <a:ext cx="1533897" cy="956624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26501" b="50000"/>
          <a:stretch/>
        </p:blipFill>
        <p:spPr>
          <a:xfrm>
            <a:off x="6958768" y="3881002"/>
            <a:ext cx="2077728" cy="1162050"/>
          </a:xfrm>
          <a:prstGeom prst="rect">
            <a:avLst/>
          </a:prstGeom>
        </p:spPr>
      </p:pic>
      <p:pic>
        <p:nvPicPr>
          <p:cNvPr id="64521" name="Picture 9" descr="http://www.afterdiver.fi/wp-content/uploads/2010/10/suomi24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4837"/>
            <a:ext cx="1931625" cy="74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iruutu 19"/>
          <p:cNvSpPr txBox="1"/>
          <p:nvPr/>
        </p:nvSpPr>
        <p:spPr>
          <a:xfrm>
            <a:off x="753435" y="2751311"/>
            <a:ext cx="2666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rgbClr val="E99823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VALOMAINOSTAULUT</a:t>
            </a:r>
            <a:endParaRPr lang="fi-FI" b="1" dirty="0">
              <a:solidFill>
                <a:srgbClr val="E99823"/>
              </a:solidFill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pic>
        <p:nvPicPr>
          <p:cNvPr id="8" name="Kuva 7" descr="Uutiset - Google Chrome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18358" r="60896" b="65388"/>
          <a:stretch/>
        </p:blipFill>
        <p:spPr>
          <a:xfrm>
            <a:off x="193611" y="4791589"/>
            <a:ext cx="2566430" cy="70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0091"/>
            <a:ext cx="5204480" cy="2456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96752"/>
            <a:ext cx="3347864" cy="477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462708" cy="233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99" y="2773607"/>
            <a:ext cx="4193121" cy="317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4" y="2494793"/>
            <a:ext cx="2182337" cy="308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Objekti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3" name="Asiakirja" r:id="rId12" imgW="6332220" imgH="847344" progId="Word.Document.8">
                  <p:embed/>
                </p:oleObj>
              </mc:Choice>
              <mc:Fallback>
                <p:oleObj name="Asiakirja" r:id="rId12" imgW="6332220" imgH="847344" progId="Word.Document.8">
                  <p:embed/>
                  <p:pic>
                    <p:nvPicPr>
                      <p:cNvPr id="0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386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1143000"/>
          </a:xfrm>
        </p:spPr>
        <p:txBody>
          <a:bodyPr/>
          <a:lstStyle/>
          <a:p>
            <a:r>
              <a:rPr lang="fi-FI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POHDINTOJA TULEVAISUUDESTA</a:t>
            </a:r>
            <a:endParaRPr lang="fi-FI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1484784"/>
            <a:ext cx="7772400" cy="3352800"/>
          </a:xfrm>
        </p:spPr>
        <p:txBody>
          <a:bodyPr/>
          <a:lstStyle/>
          <a:p>
            <a:r>
              <a:rPr lang="fi-FI" dirty="0" smtClean="0"/>
              <a:t>Toimintaa kehitettävä edelleen yksi osa-alue kerrallaan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800" dirty="0" smtClean="0"/>
              <a:t> Luonto- ja ympäristöalan mahdollisuudet?</a:t>
            </a:r>
          </a:p>
          <a:p>
            <a:r>
              <a:rPr lang="fi-FI" dirty="0" smtClean="0"/>
              <a:t>Pienenevät resurssit kutistavat toimintaa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800" dirty="0" smtClean="0"/>
              <a:t> Yhteistyökumppaneita tarvitaan</a:t>
            </a:r>
          </a:p>
          <a:p>
            <a:r>
              <a:rPr lang="fi-FI" dirty="0" smtClean="0"/>
              <a:t>Hyviä käytäntöjä pyritään jatkamaan ja kehittämään entisestään tulevaisuudessa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800" dirty="0" smtClean="0"/>
              <a:t> Työpalvelutoiminnan kehittäminen</a:t>
            </a:r>
            <a:endParaRPr lang="fi-FI" sz="2800" dirty="0"/>
          </a:p>
        </p:txBody>
      </p:sp>
      <p:graphicFrame>
        <p:nvGraphicFramePr>
          <p:cNvPr id="4" name="Objekti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name="Asiakirja" r:id="rId4" imgW="6332220" imgH="847344" progId="Word.Document.8">
                  <p:embed/>
                </p:oleObj>
              </mc:Choice>
              <mc:Fallback>
                <p:oleObj name="Asiakirja" r:id="rId4" imgW="6332220" imgH="847344" progId="Word.Document.8">
                  <p:embed/>
                  <p:pic>
                    <p:nvPicPr>
                      <p:cNvPr id="0" name="Objekti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</p:spTree>
    <p:extLst>
      <p:ext uri="{BB962C8B-B14F-4D97-AF65-F5344CB8AC3E}">
        <p14:creationId xmlns:p14="http://schemas.microsoft.com/office/powerpoint/2010/main" val="8250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565">
            <a:off x="5249517" y="12554"/>
            <a:ext cx="4401761" cy="328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Mitä nuoret ajattelevat…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2060848"/>
            <a:ext cx="7772400" cy="3352800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Nuorilta kysyttiin ajatuksia </a:t>
            </a:r>
          </a:p>
          <a:p>
            <a:pPr marL="0" indent="0">
              <a:buNone/>
            </a:pPr>
            <a:r>
              <a:rPr lang="fi-FI" dirty="0" smtClean="0"/>
              <a:t>kehittämiseen</a:t>
            </a:r>
          </a:p>
          <a:p>
            <a:r>
              <a:rPr lang="fi-FI" dirty="0" smtClean="0"/>
              <a:t>Suurin osa on kiinnostunut </a:t>
            </a:r>
            <a:r>
              <a:rPr lang="fi-FI" b="1" dirty="0" smtClean="0">
                <a:solidFill>
                  <a:srgbClr val="E99823"/>
                </a:solidFill>
              </a:rPr>
              <a:t>ympäristöstä huolehtimisesta</a:t>
            </a:r>
            <a:r>
              <a:rPr lang="fi-FI" dirty="0" smtClean="0"/>
              <a:t> ja </a:t>
            </a:r>
            <a:r>
              <a:rPr lang="fi-FI" b="1" dirty="0" smtClean="0">
                <a:solidFill>
                  <a:srgbClr val="E99823"/>
                </a:solidFill>
              </a:rPr>
              <a:t>kierrätyksestä</a:t>
            </a:r>
          </a:p>
          <a:p>
            <a:r>
              <a:rPr lang="fi-FI" dirty="0" smtClean="0"/>
              <a:t>Myös </a:t>
            </a:r>
            <a:r>
              <a:rPr lang="fi-FI" b="1" dirty="0" smtClean="0">
                <a:solidFill>
                  <a:srgbClr val="E99823"/>
                </a:solidFill>
              </a:rPr>
              <a:t>vapaaehtoistyö luonnon hyväksi</a:t>
            </a:r>
            <a:r>
              <a:rPr lang="fi-FI" dirty="0" smtClean="0"/>
              <a:t> sekä </a:t>
            </a:r>
            <a:r>
              <a:rPr lang="fi-FI" b="1" dirty="0" smtClean="0">
                <a:solidFill>
                  <a:srgbClr val="E99823"/>
                </a:solidFill>
              </a:rPr>
              <a:t>tapahtuman järjestäminen</a:t>
            </a:r>
            <a:r>
              <a:rPr lang="fi-FI" dirty="0" smtClean="0"/>
              <a:t> kiinnostavat useita</a:t>
            </a:r>
            <a:endParaRPr lang="fi-FI" dirty="0"/>
          </a:p>
        </p:txBody>
      </p:sp>
      <p:graphicFrame>
        <p:nvGraphicFramePr>
          <p:cNvPr id="4" name="Objekti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3" name="Asiakirja" r:id="rId6" imgW="6332220" imgH="847344" progId="Word.Document.8">
                  <p:embed/>
                </p:oleObj>
              </mc:Choice>
              <mc:Fallback>
                <p:oleObj name="Asiakirja" r:id="rId6" imgW="6332220" imgH="847344" progId="Word.Document.8">
                  <p:embed/>
                  <p:pic>
                    <p:nvPicPr>
                      <p:cNvPr id="0" name="Objekti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369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609600"/>
            <a:ext cx="8856984" cy="1143000"/>
          </a:xfrm>
        </p:spPr>
        <p:txBody>
          <a:bodyPr/>
          <a:lstStyle/>
          <a:p>
            <a:pPr algn="ctr"/>
            <a:r>
              <a:rPr lang="fi-FI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Suuret kiitokset yhteistyökumppaneille!</a:t>
            </a:r>
            <a:endParaRPr lang="fi-FI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39551" y="1988840"/>
            <a:ext cx="8208913" cy="3600400"/>
          </a:xfrm>
        </p:spPr>
        <p:txBody>
          <a:bodyPr/>
          <a:lstStyle/>
          <a:p>
            <a:pPr marL="0" indent="0">
              <a:buNone/>
            </a:pPr>
            <a:r>
              <a:rPr lang="fi-FI" sz="2500" dirty="0" smtClean="0"/>
              <a:t>Salon Yrittäjät</a:t>
            </a:r>
            <a:r>
              <a:rPr lang="fi-FI" sz="1600" dirty="0" smtClean="0"/>
              <a:t>, </a:t>
            </a:r>
            <a:r>
              <a:rPr lang="fi-FI" sz="1800" dirty="0" smtClean="0">
                <a:solidFill>
                  <a:srgbClr val="92D050"/>
                </a:solidFill>
              </a:rPr>
              <a:t>Halikon lukio</a:t>
            </a:r>
            <a:r>
              <a:rPr lang="fi-FI" sz="1600" dirty="0" smtClean="0"/>
              <a:t>, Perniön lukio, </a:t>
            </a:r>
            <a:r>
              <a:rPr lang="fi-FI" sz="2000" dirty="0" smtClean="0"/>
              <a:t>Perniön yhteiskoulu</a:t>
            </a:r>
            <a:r>
              <a:rPr lang="fi-FI" sz="1600" dirty="0" smtClean="0"/>
              <a:t>, Halikon lukio, </a:t>
            </a:r>
            <a:r>
              <a:rPr lang="fi-FI" sz="1600" dirty="0" smtClean="0">
                <a:solidFill>
                  <a:srgbClr val="FFC000"/>
                </a:solidFill>
              </a:rPr>
              <a:t>Salon lukio</a:t>
            </a:r>
            <a:r>
              <a:rPr lang="fi-FI" sz="1600" dirty="0" smtClean="0"/>
              <a:t>, </a:t>
            </a:r>
            <a:r>
              <a:rPr lang="fi-FI" sz="2200" dirty="0" smtClean="0"/>
              <a:t>Armfeltin koulu</a:t>
            </a:r>
            <a:r>
              <a:rPr lang="fi-FI" sz="1600" dirty="0" smtClean="0"/>
              <a:t>, </a:t>
            </a:r>
            <a:r>
              <a:rPr lang="fi-FI" sz="1600" dirty="0" smtClean="0">
                <a:solidFill>
                  <a:srgbClr val="00B050"/>
                </a:solidFill>
              </a:rPr>
              <a:t>SSKKY</a:t>
            </a:r>
            <a:r>
              <a:rPr lang="fi-FI" sz="1600" dirty="0" smtClean="0"/>
              <a:t>, </a:t>
            </a:r>
            <a:r>
              <a:rPr lang="fi-FI" sz="2000" dirty="0" smtClean="0"/>
              <a:t>työvoimanpalvelukeskus </a:t>
            </a:r>
            <a:r>
              <a:rPr lang="fi-FI" sz="2000" dirty="0" err="1" smtClean="0"/>
              <a:t>Waltti</a:t>
            </a:r>
            <a:r>
              <a:rPr lang="fi-FI" sz="1600" dirty="0" smtClean="0"/>
              <a:t>, </a:t>
            </a:r>
            <a:r>
              <a:rPr lang="fi-FI" sz="1800" dirty="0" smtClean="0">
                <a:solidFill>
                  <a:srgbClr val="FFC000"/>
                </a:solidFill>
              </a:rPr>
              <a:t>Nuorten keskus </a:t>
            </a:r>
            <a:r>
              <a:rPr lang="fi-FI" sz="1900" dirty="0" smtClean="0">
                <a:solidFill>
                  <a:srgbClr val="FFC000"/>
                </a:solidFill>
              </a:rPr>
              <a:t>Steissi</a:t>
            </a:r>
            <a:r>
              <a:rPr lang="fi-FI" sz="1600" dirty="0" smtClean="0"/>
              <a:t>, </a:t>
            </a:r>
            <a:r>
              <a:rPr lang="fi-FI" sz="1800" dirty="0" smtClean="0"/>
              <a:t>Salon kaupunki</a:t>
            </a:r>
            <a:r>
              <a:rPr lang="fi-FI" sz="1600" dirty="0" smtClean="0"/>
              <a:t>, </a:t>
            </a:r>
            <a:r>
              <a:rPr lang="fi-FI" sz="1800" dirty="0" smtClean="0">
                <a:solidFill>
                  <a:srgbClr val="00B0F0"/>
                </a:solidFill>
              </a:rPr>
              <a:t>paikalliset yrittäjät</a:t>
            </a:r>
            <a:r>
              <a:rPr lang="fi-FI" sz="1600" dirty="0" smtClean="0"/>
              <a:t>, Salon Voimala, </a:t>
            </a:r>
            <a:r>
              <a:rPr lang="fi-FI" sz="2200" dirty="0" err="1" smtClean="0"/>
              <a:t>Raja-Audio</a:t>
            </a:r>
            <a:r>
              <a:rPr lang="fi-FI" sz="1600" dirty="0" smtClean="0"/>
              <a:t>, </a:t>
            </a:r>
            <a:r>
              <a:rPr lang="fi-FI" sz="1600" dirty="0" smtClean="0">
                <a:solidFill>
                  <a:srgbClr val="00B0F0"/>
                </a:solidFill>
              </a:rPr>
              <a:t>Yrityssalo</a:t>
            </a:r>
            <a:r>
              <a:rPr lang="fi-FI" sz="1600" dirty="0" smtClean="0"/>
              <a:t>, Seppo Laine, </a:t>
            </a:r>
            <a:r>
              <a:rPr lang="fi-FI" sz="1900" dirty="0" smtClean="0"/>
              <a:t>Suomen 4H-liitto</a:t>
            </a:r>
            <a:r>
              <a:rPr lang="fi-FI" sz="1600" dirty="0" smtClean="0"/>
              <a:t>, Kylien Salo, Salon Nuorkauppakamari, </a:t>
            </a:r>
            <a:r>
              <a:rPr lang="fi-FI" sz="1900" dirty="0" smtClean="0">
                <a:solidFill>
                  <a:srgbClr val="92D050"/>
                </a:solidFill>
              </a:rPr>
              <a:t>nuoria työllistäneet yksityishenkilöt</a:t>
            </a:r>
            <a:r>
              <a:rPr lang="fi-FI" sz="1600" dirty="0" smtClean="0"/>
              <a:t>, YES Varsinais-Suomi, </a:t>
            </a:r>
            <a:r>
              <a:rPr lang="fi-FI" sz="1900" dirty="0" smtClean="0"/>
              <a:t>Cafe 68</a:t>
            </a:r>
            <a:r>
              <a:rPr lang="fi-FI" sz="1600" dirty="0" smtClean="0"/>
              <a:t>, Herkku –ja Lahja Murena, 4H-yhdistykset, </a:t>
            </a:r>
            <a:r>
              <a:rPr lang="fi-FI" sz="1600" dirty="0" smtClean="0">
                <a:solidFill>
                  <a:srgbClr val="FFC000"/>
                </a:solidFill>
              </a:rPr>
              <a:t>Suomen metsäkeskus</a:t>
            </a:r>
            <a:r>
              <a:rPr lang="fi-FI" sz="1600" dirty="0" smtClean="0"/>
              <a:t>, </a:t>
            </a:r>
            <a:r>
              <a:rPr lang="fi-FI" sz="1600" dirty="0" smtClean="0">
                <a:solidFill>
                  <a:srgbClr val="00B050"/>
                </a:solidFill>
              </a:rPr>
              <a:t>Virve </a:t>
            </a:r>
            <a:r>
              <a:rPr lang="fi-FI" sz="1600" dirty="0" err="1" smtClean="0">
                <a:solidFill>
                  <a:srgbClr val="00B050"/>
                </a:solidFill>
              </a:rPr>
              <a:t>Sikilä</a:t>
            </a:r>
            <a:r>
              <a:rPr lang="fi-FI" sz="1600" dirty="0" smtClean="0"/>
              <a:t>,  Markku Johansson, </a:t>
            </a:r>
            <a:r>
              <a:rPr lang="fi-FI" sz="1600" dirty="0" err="1" smtClean="0">
                <a:solidFill>
                  <a:srgbClr val="00B0F0"/>
                </a:solidFill>
              </a:rPr>
              <a:t>Velis&amp;Remis</a:t>
            </a:r>
            <a:r>
              <a:rPr lang="fi-FI" sz="1600" dirty="0" smtClean="0"/>
              <a:t>, </a:t>
            </a:r>
            <a:r>
              <a:rPr lang="fi-FI" sz="2200" dirty="0" smtClean="0"/>
              <a:t>Minna </a:t>
            </a:r>
            <a:r>
              <a:rPr lang="fi-FI" sz="2200" dirty="0" err="1"/>
              <a:t>V</a:t>
            </a:r>
            <a:r>
              <a:rPr lang="fi-FI" sz="2200" dirty="0" err="1" smtClean="0"/>
              <a:t>iman-Helenius</a:t>
            </a:r>
            <a:r>
              <a:rPr lang="fi-FI" sz="1600" dirty="0" smtClean="0"/>
              <a:t>, </a:t>
            </a:r>
            <a:r>
              <a:rPr lang="fi-FI" sz="1700" dirty="0" err="1" smtClean="0"/>
              <a:t>MeriTeijo</a:t>
            </a:r>
            <a:r>
              <a:rPr lang="fi-FI" sz="1700" dirty="0" smtClean="0"/>
              <a:t> </a:t>
            </a:r>
            <a:r>
              <a:rPr lang="fi-FI" sz="1700" dirty="0" err="1" smtClean="0"/>
              <a:t>Ski</a:t>
            </a:r>
            <a:r>
              <a:rPr lang="fi-FI" sz="1700" dirty="0" smtClean="0"/>
              <a:t>, </a:t>
            </a:r>
            <a:r>
              <a:rPr lang="fi-FI" sz="1600" dirty="0" smtClean="0"/>
              <a:t>Salon 4H:n hallitus</a:t>
            </a:r>
          </a:p>
          <a:p>
            <a:pPr marL="0" indent="0">
              <a:buNone/>
            </a:pPr>
            <a:r>
              <a:rPr lang="fi-FI" sz="1600" dirty="0" smtClean="0"/>
              <a:t/>
            </a:r>
            <a:br>
              <a:rPr lang="fi-FI" sz="1600" dirty="0" smtClean="0"/>
            </a:br>
            <a:r>
              <a:rPr lang="fi-FI" sz="1600" dirty="0" smtClean="0"/>
              <a:t>…ja kaikki muut, jotka tästä unohtuivat </a:t>
            </a:r>
            <a:r>
              <a:rPr lang="fi-FI" sz="1600" dirty="0" smtClean="0">
                <a:sym typeface="Wingdings" panose="05000000000000000000" pitchFamily="2" charset="2"/>
              </a:rPr>
              <a:t></a:t>
            </a:r>
            <a:r>
              <a:rPr lang="fi-FI" sz="1600" dirty="0" smtClean="0"/>
              <a:t>    </a:t>
            </a:r>
            <a:endParaRPr lang="fi-FI" sz="3000" dirty="0"/>
          </a:p>
        </p:txBody>
      </p:sp>
      <p:pic>
        <p:nvPicPr>
          <p:cNvPr id="7" name="Picture 4" descr="wwwkuva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16" y="4581128"/>
            <a:ext cx="21082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kti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7" name="Asiakirja" r:id="rId5" imgW="6332220" imgH="847344" progId="Word.Document.8">
                  <p:embed/>
                </p:oleObj>
              </mc:Choice>
              <mc:Fallback>
                <p:oleObj name="Asiakirja" r:id="rId5" imgW="6332220" imgH="847344" progId="Word.Document.8">
                  <p:embed/>
                  <p:pic>
                    <p:nvPicPr>
                      <p:cNvPr id="0" name="Objekti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77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Kaavio 3"/>
          <p:cNvGraphicFramePr/>
          <p:nvPr>
            <p:extLst>
              <p:ext uri="{D42A27DB-BD31-4B8C-83A1-F6EECF244321}">
                <p14:modId xmlns:p14="http://schemas.microsoft.com/office/powerpoint/2010/main" val="3263786433"/>
              </p:ext>
            </p:extLst>
          </p:nvPr>
        </p:nvGraphicFramePr>
        <p:xfrm>
          <a:off x="755576" y="332656"/>
          <a:ext cx="7697246" cy="5033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kti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1" name="Asiakirja" r:id="rId5" imgW="6332220" imgH="847344" progId="Word.Document.8">
                  <p:embed/>
                </p:oleObj>
              </mc:Choice>
              <mc:Fallback>
                <p:oleObj name="Asiakirja" r:id="rId5" imgW="6332220" imgH="847344" progId="Word.Document.8">
                  <p:embed/>
                  <p:pic>
                    <p:nvPicPr>
                      <p:cNvPr id="0" name="Objekti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</p:spTree>
    <p:extLst>
      <p:ext uri="{BB962C8B-B14F-4D97-AF65-F5344CB8AC3E}">
        <p14:creationId xmlns:p14="http://schemas.microsoft.com/office/powerpoint/2010/main" val="30378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5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425">
            <a:off x="4490574" y="2780302"/>
            <a:ext cx="4207240" cy="316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432048"/>
          </a:xfrm>
        </p:spPr>
        <p:txBody>
          <a:bodyPr/>
          <a:lstStyle/>
          <a:p>
            <a:r>
              <a:rPr lang="fi-FI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KESÄDUUNIA! –HANKE </a:t>
            </a:r>
            <a:r>
              <a:rPr lang="fi-FI" sz="2800" dirty="0" smtClean="0">
                <a:solidFill>
                  <a:schemeClr val="tx1"/>
                </a:solidFill>
                <a:latin typeface="+mn-lt"/>
              </a:rPr>
              <a:t>2012-2014</a:t>
            </a:r>
            <a:endParaRPr lang="fi-FI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55576" y="1988840"/>
            <a:ext cx="7848872" cy="3096344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Suomen 4H-liiton hanke, läheisessä yhteistyössä Salon 4H-yhdistyksen </a:t>
            </a:r>
            <a:r>
              <a:rPr lang="fi-FI" dirty="0" smtClean="0"/>
              <a:t>kanssa</a:t>
            </a:r>
          </a:p>
          <a:p>
            <a:pPr marL="342900" indent="-342900" algn="l">
              <a:buFontTx/>
              <a:buChar char="-"/>
            </a:pPr>
            <a:endParaRPr lang="fi-FI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 smtClean="0"/>
              <a:t>40 nuorelle töitä </a:t>
            </a:r>
            <a:endParaRPr lang="fi-FI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Y</a:t>
            </a:r>
            <a:r>
              <a:rPr lang="fi-FI" dirty="0" smtClean="0"/>
              <a:t>rityksille tietoa </a:t>
            </a:r>
          </a:p>
          <a:p>
            <a:pPr algn="l"/>
            <a:r>
              <a:rPr lang="fi-FI" dirty="0"/>
              <a:t> </a:t>
            </a:r>
            <a:r>
              <a:rPr lang="fi-FI" dirty="0" smtClean="0"/>
              <a:t>    nuorten työllistämisen </a:t>
            </a:r>
          </a:p>
          <a:p>
            <a:pPr algn="l"/>
            <a:r>
              <a:rPr lang="fi-FI" dirty="0"/>
              <a:t> </a:t>
            </a:r>
            <a:r>
              <a:rPr lang="fi-FI" dirty="0" smtClean="0"/>
              <a:t>    erityispiirteistä</a:t>
            </a:r>
          </a:p>
          <a:p>
            <a:pPr algn="l"/>
            <a:endParaRPr lang="fi-FI" dirty="0" smtClean="0"/>
          </a:p>
          <a:p>
            <a:pPr marL="457200" indent="-457200" algn="l">
              <a:buFontTx/>
              <a:buChar char="-"/>
            </a:pP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  <p:graphicFrame>
        <p:nvGraphicFramePr>
          <p:cNvPr id="5" name="Objekti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4" name="Asiakirja" r:id="rId5" imgW="6332220" imgH="847344" progId="Word.Document.8">
                  <p:embed/>
                </p:oleObj>
              </mc:Choice>
              <mc:Fallback>
                <p:oleObj name="Asiakirja" r:id="rId5" imgW="6332220" imgH="847344" progId="Word.Document.8">
                  <p:embed/>
                  <p:pic>
                    <p:nvPicPr>
                      <p:cNvPr id="0" name="Objekti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25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C:\Users\arttu\Desktop\pla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732">
            <a:off x="4201938" y="3182659"/>
            <a:ext cx="4618857" cy="2598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arttu\Desktop\sal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644">
            <a:off x="4668284" y="528022"/>
            <a:ext cx="4224468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C:\Users\arttu\Desktop\ak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9612">
            <a:off x="-30955" y="170502"/>
            <a:ext cx="5436096" cy="54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2" name="Asiakirja" r:id="rId9" imgW="6332220" imgH="847344" progId="Word.Document.8">
                  <p:embed/>
                </p:oleObj>
              </mc:Choice>
              <mc:Fallback>
                <p:oleObj name="Asiakirja" r:id="rId9" imgW="6332220" imgH="847344" progId="Word.Document.8">
                  <p:embed/>
                  <p:pic>
                    <p:nvPicPr>
                      <p:cNvPr id="0" name="Objekti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39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2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164">
            <a:off x="5859935" y="481558"/>
            <a:ext cx="2999810" cy="5330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DUUNIRINKI –HANKE </a:t>
            </a:r>
            <a:r>
              <a:rPr lang="fi-FI" sz="2800" dirty="0" smtClean="0">
                <a:solidFill>
                  <a:schemeClr val="tx1"/>
                </a:solidFill>
                <a:latin typeface="+mn-lt"/>
              </a:rPr>
              <a:t>2013-2014</a:t>
            </a:r>
            <a:endParaRPr lang="fi-FI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2132856"/>
            <a:ext cx="7772400" cy="2599928"/>
          </a:xfrm>
        </p:spPr>
        <p:txBody>
          <a:bodyPr/>
          <a:lstStyle/>
          <a:p>
            <a:r>
              <a:rPr lang="fi-FI" dirty="0" smtClean="0"/>
              <a:t>Salon 4H-yhdistyksen hanke</a:t>
            </a:r>
          </a:p>
          <a:p>
            <a:endParaRPr lang="fi-FI" dirty="0" smtClean="0"/>
          </a:p>
          <a:p>
            <a:r>
              <a:rPr lang="fi-FI" dirty="0"/>
              <a:t>N</a:t>
            </a:r>
            <a:r>
              <a:rPr lang="fi-FI" dirty="0" smtClean="0"/>
              <a:t>uorten kannustaminen itse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itsensä työllistämiseen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4H-yrittäjinä</a:t>
            </a:r>
          </a:p>
          <a:p>
            <a:r>
              <a:rPr lang="fi-FI" dirty="0" smtClean="0"/>
              <a:t>Alakohtaisia kursseja nuorille</a:t>
            </a:r>
          </a:p>
        </p:txBody>
      </p:sp>
      <p:graphicFrame>
        <p:nvGraphicFramePr>
          <p:cNvPr id="4" name="Objekti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1" name="Asiakirja" r:id="rId6" imgW="6332220" imgH="847344" progId="Word.Document.8">
                  <p:embed/>
                </p:oleObj>
              </mc:Choice>
              <mc:Fallback>
                <p:oleObj name="Asiakirja" r:id="rId6" imgW="6332220" imgH="847344" progId="Word.Document.8">
                  <p:embed/>
                  <p:pic>
                    <p:nvPicPr>
                      <p:cNvPr id="0" name="Objekti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</p:spTree>
    <p:extLst>
      <p:ext uri="{BB962C8B-B14F-4D97-AF65-F5344CB8AC3E}">
        <p14:creationId xmlns:p14="http://schemas.microsoft.com/office/powerpoint/2010/main" val="278515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C:\Users\arttu\Desktop\kak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423">
            <a:off x="389404" y="214570"/>
            <a:ext cx="3674007" cy="2066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G:\Kuvia\Nile\20140611_1649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5" t="10442" b="10722"/>
          <a:stretch/>
        </p:blipFill>
        <p:spPr bwMode="auto">
          <a:xfrm rot="20956815">
            <a:off x="-565051" y="2149098"/>
            <a:ext cx="5912350" cy="3388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C:\Users\arttu\Desktop\mess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308">
            <a:off x="4326039" y="21523"/>
            <a:ext cx="4752393" cy="2673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00CANON\IMG_63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102">
            <a:off x="4439984" y="2705928"/>
            <a:ext cx="4524504" cy="3016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9" name="Asiakirja" r:id="rId12" imgW="6332220" imgH="847344" progId="Word.Document.8">
                  <p:embed/>
                </p:oleObj>
              </mc:Choice>
              <mc:Fallback>
                <p:oleObj name="Asiakirja" r:id="rId12" imgW="6332220" imgH="847344" progId="Word.Document.8">
                  <p:embed/>
                  <p:pic>
                    <p:nvPicPr>
                      <p:cNvPr id="0" name="Objekti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59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Kaavio 3"/>
          <p:cNvGraphicFramePr/>
          <p:nvPr>
            <p:extLst>
              <p:ext uri="{D42A27DB-BD31-4B8C-83A1-F6EECF244321}">
                <p14:modId xmlns:p14="http://schemas.microsoft.com/office/powerpoint/2010/main" val="634177773"/>
              </p:ext>
            </p:extLst>
          </p:nvPr>
        </p:nvGraphicFramePr>
        <p:xfrm>
          <a:off x="683568" y="404664"/>
          <a:ext cx="784887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  <p:graphicFrame>
        <p:nvGraphicFramePr>
          <p:cNvPr id="7" name="Objekti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3" name="Asiakirja" r:id="rId5" imgW="6332220" imgH="847344" progId="Word.Document.8">
                  <p:embed/>
                </p:oleObj>
              </mc:Choice>
              <mc:Fallback>
                <p:oleObj name="Asiakirja" r:id="rId5" imgW="6332220" imgH="847344" progId="Word.Document.8">
                  <p:embed/>
                  <p:pic>
                    <p:nvPicPr>
                      <p:cNvPr id="0" name="Objekti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42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/>
          </p:nvPr>
        </p:nvSpPr>
        <p:spPr>
          <a:xfrm>
            <a:off x="114062" y="332656"/>
            <a:ext cx="8784976" cy="576064"/>
          </a:xfrm>
        </p:spPr>
        <p:txBody>
          <a:bodyPr/>
          <a:lstStyle/>
          <a:p>
            <a:pPr algn="ctr"/>
            <a:r>
              <a:rPr lang="fi-FI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TAVOITTEET JA TULOKSET 2012-2014</a:t>
            </a:r>
            <a:endParaRPr lang="fi-FI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365134"/>
              </p:ext>
            </p:extLst>
          </p:nvPr>
        </p:nvGraphicFramePr>
        <p:xfrm>
          <a:off x="278294" y="1268760"/>
          <a:ext cx="8534841" cy="3312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947"/>
                <a:gridCol w="2844947"/>
                <a:gridCol w="2844947"/>
              </a:tblGrid>
              <a:tr h="581457">
                <a:tc>
                  <a:txBody>
                    <a:bodyPr/>
                    <a:lstStyle/>
                    <a:p>
                      <a:pPr algn="ctr"/>
                      <a:endParaRPr lang="fi-FI" sz="2400" dirty="0"/>
                    </a:p>
                  </a:txBody>
                  <a:tcPr marL="122464" marR="122464" marT="61232" marB="61232">
                    <a:solidFill>
                      <a:srgbClr val="2FA8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 smtClean="0"/>
                        <a:t>Tavoite</a:t>
                      </a:r>
                      <a:endParaRPr lang="fi-FI" sz="2400" dirty="0"/>
                    </a:p>
                  </a:txBody>
                  <a:tcPr marL="122464" marR="122464" marT="61232" marB="61232">
                    <a:solidFill>
                      <a:srgbClr val="2FA8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 smtClean="0"/>
                        <a:t>Tulos</a:t>
                      </a:r>
                      <a:endParaRPr lang="fi-FI" sz="2400" dirty="0"/>
                    </a:p>
                  </a:txBody>
                  <a:tcPr marL="122464" marR="122464" marT="61232" marB="61232">
                    <a:solidFill>
                      <a:srgbClr val="2FA829"/>
                    </a:solidFill>
                  </a:tcPr>
                </a:tc>
              </a:tr>
              <a:tr h="1899764"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Töitä nuorille</a:t>
                      </a:r>
                      <a:endParaRPr lang="fi-FI" sz="2400" b="1" dirty="0"/>
                    </a:p>
                  </a:txBody>
                  <a:tcPr marL="122464" marR="122464" marT="61232" marB="61232">
                    <a:solidFill>
                      <a:srgbClr val="B1CA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 smtClean="0"/>
                        <a:t>80 nuorta</a:t>
                      </a:r>
                      <a:endParaRPr lang="fi-FI" sz="2400" dirty="0"/>
                    </a:p>
                  </a:txBody>
                  <a:tcPr marL="122464" marR="122464" marT="61232" marB="61232">
                    <a:solidFill>
                      <a:srgbClr val="B1CA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aseline="0" dirty="0" smtClean="0"/>
                        <a:t>78 nuorta </a:t>
                      </a:r>
                    </a:p>
                    <a:p>
                      <a:pPr algn="ctr"/>
                      <a:r>
                        <a:rPr lang="fi-FI" sz="2400" baseline="0" dirty="0" smtClean="0"/>
                        <a:t>+ ne, joita ei luotettavasti pysty tilastoimaan</a:t>
                      </a:r>
                      <a:endParaRPr lang="fi-FI" sz="2400" dirty="0"/>
                    </a:p>
                  </a:txBody>
                  <a:tcPr marL="122464" marR="122464" marT="61232" marB="61232">
                    <a:solidFill>
                      <a:srgbClr val="B1CA17"/>
                    </a:solidFill>
                  </a:tcPr>
                </a:tc>
              </a:tr>
              <a:tr h="831147"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Kurssit</a:t>
                      </a:r>
                      <a:endParaRPr lang="fi-FI" sz="2400" b="1" dirty="0"/>
                    </a:p>
                  </a:txBody>
                  <a:tcPr marL="122464" marR="122464" marT="61232" marB="61232">
                    <a:solidFill>
                      <a:srgbClr val="B1CA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aseline="0" dirty="0" smtClean="0"/>
                        <a:t>400 nuorta</a:t>
                      </a:r>
                      <a:endParaRPr lang="fi-FI" sz="2400" dirty="0"/>
                    </a:p>
                  </a:txBody>
                  <a:tcPr marL="122464" marR="122464" marT="61232" marB="61232">
                    <a:solidFill>
                      <a:srgbClr val="B1CA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 smtClean="0"/>
                        <a:t>420 nuorta</a:t>
                      </a:r>
                      <a:endParaRPr lang="fi-FI" sz="2400" dirty="0"/>
                    </a:p>
                  </a:txBody>
                  <a:tcPr marL="122464" marR="122464" marT="61232" marB="61232">
                    <a:solidFill>
                      <a:srgbClr val="B1CA17"/>
                    </a:solidFill>
                  </a:tcPr>
                </a:tc>
              </a:tr>
            </a:tbl>
          </a:graphicData>
        </a:graphic>
      </p:graphicFrame>
      <p:sp>
        <p:nvSpPr>
          <p:cNvPr id="2" name="Tekstiruutu 1"/>
          <p:cNvSpPr txBox="1"/>
          <p:nvPr/>
        </p:nvSpPr>
        <p:spPr>
          <a:xfrm>
            <a:off x="258078" y="479715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Tavoitettu lisäksi tuhansia salolaisia nuoria, yrittäjiä, järjestöjä sekä yksityishenkilöitä </a:t>
            </a:r>
          </a:p>
          <a:p>
            <a:endParaRPr lang="fi-FI" dirty="0"/>
          </a:p>
        </p:txBody>
      </p:sp>
      <p:graphicFrame>
        <p:nvGraphicFramePr>
          <p:cNvPr id="3" name="Objekti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9" name="Asiakirja" r:id="rId4" imgW="6332220" imgH="847344" progId="Word.Document.8">
                  <p:embed/>
                </p:oleObj>
              </mc:Choice>
              <mc:Fallback>
                <p:oleObj name="Asiakirja" r:id="rId4" imgW="6332220" imgH="847344" progId="Word.Document.8">
                  <p:embed/>
                  <p:pic>
                    <p:nvPicPr>
                      <p:cNvPr id="0" name="Objekti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937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HYVÄT KÄYTÄNNÖT</a:t>
            </a:r>
            <a:br>
              <a:rPr lang="fi-FI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i-FI" sz="18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ESIMERKKEJÄ</a:t>
            </a:r>
            <a:endParaRPr lang="fi-FI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3" name="Objekti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478544"/>
              </p:ext>
            </p:extLst>
          </p:nvPr>
        </p:nvGraphicFramePr>
        <p:xfrm>
          <a:off x="4787900" y="5516563"/>
          <a:ext cx="50038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7" name="Asiakirja" r:id="rId4" imgW="6332220" imgH="847344" progId="Word.Document.8">
                  <p:embed/>
                </p:oleObj>
              </mc:Choice>
              <mc:Fallback>
                <p:oleObj name="Asiakirja" r:id="rId4" imgW="6332220" imgH="847344" progId="Word.Document.8">
                  <p:embed/>
                  <p:pic>
                    <p:nvPicPr>
                      <p:cNvPr id="0" name="Objekti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16563"/>
                        <a:ext cx="50038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2736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 smtClean="0">
                <a:solidFill>
                  <a:schemeClr val="bg1"/>
                </a:solidFill>
                <a:cs typeface="Arial" pitchFamily="34" charset="0"/>
              </a:rPr>
              <a:t>Salon 4H-yhdistys, www.4h.fi/salo</a:t>
            </a:r>
          </a:p>
        </p:txBody>
      </p:sp>
    </p:spTree>
    <p:extLst>
      <p:ext uri="{BB962C8B-B14F-4D97-AF65-F5344CB8AC3E}">
        <p14:creationId xmlns:p14="http://schemas.microsoft.com/office/powerpoint/2010/main" val="31182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jankohtaista 4H-Yrityksestä">
  <a:themeElements>
    <a:clrScheme name="Office-te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te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-te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Ajankohtaista 4H-Yrityksestä</Template>
  <TotalTime>3492</TotalTime>
  <Words>468</Words>
  <Application>Microsoft Office PowerPoint</Application>
  <PresentationFormat>Näytössä katseltava diaesitys (4:3)</PresentationFormat>
  <Paragraphs>116</Paragraphs>
  <Slides>18</Slides>
  <Notes>3</Notes>
  <HiddenSlides>0</HiddenSlides>
  <MMClips>0</MMClips>
  <ScaleCrop>false</ScaleCrop>
  <HeadingPairs>
    <vt:vector size="6" baseType="variant"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0" baseType="lpstr">
      <vt:lpstr>Ajankohtaista 4H-Yrityksestä</vt:lpstr>
      <vt:lpstr>Asiakirja</vt:lpstr>
      <vt:lpstr>SALON 4H-YHDISTYS JA NUORTEN TYÖLLISTÄMINEN</vt:lpstr>
      <vt:lpstr>PowerPoint-esitys</vt:lpstr>
      <vt:lpstr>KESÄDUUNIA! –HANKE 2012-2014</vt:lpstr>
      <vt:lpstr>PowerPoint-esitys</vt:lpstr>
      <vt:lpstr>DUUNIRINKI –HANKE 2013-2014</vt:lpstr>
      <vt:lpstr>PowerPoint-esitys</vt:lpstr>
      <vt:lpstr>PowerPoint-esitys</vt:lpstr>
      <vt:lpstr>TAVOITTEET JA TULOKSET 2012-2014</vt:lpstr>
      <vt:lpstr>HYVÄT KÄYTÄNNÖT ESIMERKKEJÄ</vt:lpstr>
      <vt:lpstr>AJOKORTTI TYÖELÄMÄÄN -KURSSI</vt:lpstr>
      <vt:lpstr>4H-YRITYS JA DUUNIRINKITOIMINTA</vt:lpstr>
      <vt:lpstr>PowerPoint-esitys</vt:lpstr>
      <vt:lpstr>YHTEISTYÖ SALON YRITTÄJIEN KANSSA</vt:lpstr>
      <vt:lpstr>PowerPoint-esitys</vt:lpstr>
      <vt:lpstr>PowerPoint-esitys</vt:lpstr>
      <vt:lpstr>POHDINTOJA TULEVAISUUDESTA</vt:lpstr>
      <vt:lpstr>Mitä nuoret ajattelevat… </vt:lpstr>
      <vt:lpstr>Suuret kiitokset yhteistyökumppaneille!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Ajankohtaista 4H-Yrityksestä</dc:title>
  <dc:creator>User name placeholder</dc:creator>
  <cp:lastModifiedBy>Arttu Pietarinen</cp:lastModifiedBy>
  <cp:revision>204</cp:revision>
  <cp:lastPrinted>2014-11-10T15:25:10Z</cp:lastPrinted>
  <dcterms:created xsi:type="dcterms:W3CDTF">2012-03-12T17:30:20Z</dcterms:created>
  <dcterms:modified xsi:type="dcterms:W3CDTF">2014-11-13T11:29:20Z</dcterms:modified>
</cp:coreProperties>
</file>