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26"/>
  </p:notesMasterIdLst>
  <p:sldIdLst>
    <p:sldId id="256" r:id="rId3"/>
    <p:sldId id="278" r:id="rId4"/>
    <p:sldId id="257" r:id="rId5"/>
    <p:sldId id="258" r:id="rId6"/>
    <p:sldId id="270" r:id="rId7"/>
    <p:sldId id="271" r:id="rId8"/>
    <p:sldId id="259" r:id="rId9"/>
    <p:sldId id="260" r:id="rId10"/>
    <p:sldId id="261" r:id="rId11"/>
    <p:sldId id="285" r:id="rId12"/>
    <p:sldId id="284" r:id="rId13"/>
    <p:sldId id="287" r:id="rId14"/>
    <p:sldId id="280" r:id="rId15"/>
    <p:sldId id="262" r:id="rId16"/>
    <p:sldId id="289" r:id="rId17"/>
    <p:sldId id="290" r:id="rId18"/>
    <p:sldId id="281" r:id="rId19"/>
    <p:sldId id="263" r:id="rId20"/>
    <p:sldId id="264" r:id="rId21"/>
    <p:sldId id="265" r:id="rId22"/>
    <p:sldId id="267" r:id="rId23"/>
    <p:sldId id="268" r:id="rId24"/>
    <p:sldId id="272" r:id="rId25"/>
  </p:sldIdLst>
  <p:sldSz cx="18288000" cy="10287000"/>
  <p:notesSz cx="6858000" cy="9144000"/>
  <p:embeddedFontLst>
    <p:embeddedFont>
      <p:font typeface="League Spartan" panose="020B0604020202020204" charset="0"/>
      <p:regular r:id="rId27"/>
    </p:embeddedFont>
    <p:embeddedFont>
      <p:font typeface="Open Sans" panose="020B0606030504020204" pitchFamily="34" charset="0"/>
      <p:regular r:id="rId28"/>
      <p:bold r:id="rId29"/>
      <p:italic r:id="rId30"/>
      <p:boldItalic r:id="rId31"/>
    </p:embeddedFont>
    <p:embeddedFont>
      <p:font typeface="Open Sans Extra Bold" panose="020B0604020202020204" charset="0"/>
      <p:regular r:id="rId32"/>
    </p:embeddedFont>
    <p:embeddedFont>
      <p:font typeface="Sanchez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BC979C-5029-46A5-B5A0-B38952E3B827}" type="datetimeFigureOut">
              <a:rPr lang="fi-FI" smtClean="0"/>
              <a:t>21.1.2026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1C64C-2539-41AA-8714-296EC86535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35227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64C-2539-41AA-8714-296EC8653568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6983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C6D290-B10A-41EE-A406-D44C93269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4206FDB-C703-47EB-B45E-221EA576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1.3.2018</a:t>
            </a:r>
            <a:endParaRPr lang="en-US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E704958-4EC2-4C52-9DC9-38810C2A6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4F76098-D3E1-469C-A0A4-5813A019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CD370C-2562-496D-8B78-1C1308595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7946" y="2938073"/>
            <a:ext cx="7453272" cy="5786206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A47A54-EC1A-4620-AE80-859233AE9B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257301" y="2938073"/>
            <a:ext cx="7202758" cy="5786206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058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 b="1" spc="-226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1.3.2018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45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1.3.2018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016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teksti + kuva oik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368951" y="1863306"/>
            <a:ext cx="6661750" cy="6860972"/>
          </a:xfrm>
          <a:solidFill>
            <a:schemeClr val="bg2"/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2" y="547688"/>
            <a:ext cx="8300768" cy="198834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1" y="2938073"/>
            <a:ext cx="8300770" cy="5786206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1.3.2018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801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C6D290-B10A-41EE-A406-D44C93269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4206FDB-C703-47EB-B45E-221EA576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1.3.2018</a:t>
            </a:r>
            <a:endParaRPr lang="en-US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E704958-4EC2-4C52-9DC9-38810C2A6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4F76098-D3E1-469C-A0A4-5813A019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CD370C-2562-496D-8B78-1C1308595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7946" y="2938073"/>
            <a:ext cx="7453272" cy="5786206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A47A54-EC1A-4620-AE80-859233AE9B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257301" y="2938073"/>
            <a:ext cx="7202758" cy="5786206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363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teksti + kuva 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257301" y="845389"/>
            <a:ext cx="6661750" cy="7878890"/>
          </a:xfrm>
          <a:solidFill>
            <a:schemeClr val="bg2"/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9933" y="547688"/>
            <a:ext cx="6935638" cy="1988344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9931" y="2938073"/>
            <a:ext cx="8300770" cy="5786206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1.3.2018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08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1.3.2018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789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373886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026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12304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1.3.2018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12304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12304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9701" y="455676"/>
            <a:ext cx="1391230" cy="87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48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hf hdr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000" b="1" kern="1200" spc="-226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spcAft>
          <a:spcPts val="900"/>
        </a:spcAft>
        <a:buClr>
          <a:schemeClr val="accent2"/>
        </a:buClr>
        <a:buFont typeface="Arial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spcAft>
          <a:spcPts val="900"/>
        </a:spcAft>
        <a:buClr>
          <a:schemeClr val="accent2"/>
        </a:buClr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spcAft>
          <a:spcPts val="900"/>
        </a:spcAft>
        <a:buClr>
          <a:schemeClr val="accent2"/>
        </a:buClr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spcAft>
          <a:spcPts val="900"/>
        </a:spcAft>
        <a:buClr>
          <a:schemeClr val="accent2"/>
        </a:buClr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spcAft>
          <a:spcPts val="900"/>
        </a:spcAft>
        <a:buClr>
          <a:schemeClr val="accent2"/>
        </a:buClr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irkkala.fi/tyopaikat/kesatyot-pirkkalassa/kausityosetelit-nuorille/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31478" y="3171502"/>
            <a:ext cx="5403759" cy="59903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26716" y="381054"/>
            <a:ext cx="8213284" cy="25512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59372" y="4192039"/>
            <a:ext cx="3883513" cy="9514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59372" y="5692001"/>
            <a:ext cx="4105136" cy="9493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59372" y="7160993"/>
            <a:ext cx="3047981" cy="9086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191612" y="3267990"/>
            <a:ext cx="3746145" cy="9240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127575" y="4667770"/>
            <a:ext cx="3960171" cy="92899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191612" y="6025772"/>
            <a:ext cx="3832098" cy="84146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759372" y="2967622"/>
            <a:ext cx="3606464" cy="95571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2191612" y="7111719"/>
            <a:ext cx="3693314" cy="95795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658951" y="8731729"/>
            <a:ext cx="3388590" cy="1053142"/>
          </a:xfrm>
          <a:custGeom>
            <a:avLst/>
            <a:gdLst/>
            <a:ahLst/>
            <a:cxnLst/>
            <a:rect l="l" t="t" r="r" b="b"/>
            <a:pathLst>
              <a:path w="3388590" h="1053142">
                <a:moveTo>
                  <a:pt x="0" y="0"/>
                </a:moveTo>
                <a:lnTo>
                  <a:pt x="3388590" y="0"/>
                </a:lnTo>
                <a:lnTo>
                  <a:pt x="3388590" y="1053142"/>
                </a:lnTo>
                <a:lnTo>
                  <a:pt x="0" y="10531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2863089" y="2816729"/>
            <a:ext cx="3490157" cy="4653542"/>
          </a:xfrm>
          <a:custGeom>
            <a:avLst/>
            <a:gdLst/>
            <a:ahLst/>
            <a:cxnLst/>
            <a:rect l="l" t="t" r="r" b="b"/>
            <a:pathLst>
              <a:path w="3490157" h="4653542">
                <a:moveTo>
                  <a:pt x="0" y="0"/>
                </a:moveTo>
                <a:lnTo>
                  <a:pt x="3490157" y="0"/>
                </a:lnTo>
                <a:lnTo>
                  <a:pt x="3490157" y="4653542"/>
                </a:lnTo>
                <a:lnTo>
                  <a:pt x="0" y="4653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847442" y="2241338"/>
            <a:ext cx="4287578" cy="6176983"/>
          </a:xfrm>
          <a:custGeom>
            <a:avLst/>
            <a:gdLst/>
            <a:ahLst/>
            <a:cxnLst/>
            <a:rect l="l" t="t" r="r" b="b"/>
            <a:pathLst>
              <a:path w="4287578" h="6176983">
                <a:moveTo>
                  <a:pt x="0" y="0"/>
                </a:moveTo>
                <a:lnTo>
                  <a:pt x="4287578" y="0"/>
                </a:lnTo>
                <a:lnTo>
                  <a:pt x="4287578" y="6176983"/>
                </a:lnTo>
                <a:lnTo>
                  <a:pt x="0" y="6176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025" r="-402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310716" y="820843"/>
            <a:ext cx="1300234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Esimerkkejä</a:t>
            </a:r>
            <a:r>
              <a:rPr lang="en-US" sz="5200" dirty="0">
                <a:solidFill>
                  <a:srgbClr val="FFFFFF"/>
                </a:solidFill>
                <a:latin typeface="Open Sans"/>
              </a:rPr>
              <a:t> 4H-yrityksistä</a:t>
            </a:r>
            <a:endParaRPr kumimoji="0" lang="en-US" sz="5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69135" y="8579472"/>
            <a:ext cx="4565886" cy="564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Muksut</a:t>
            </a:r>
            <a:r>
              <a:rPr kumimoji="0" lang="en-US" sz="162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ja </a:t>
            </a:r>
            <a:r>
              <a:rPr kumimoji="0" lang="en-US" sz="1624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Muffinit</a:t>
            </a:r>
            <a:endParaRPr kumimoji="0" lang="en-US" sz="162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Kesätyö</a:t>
            </a:r>
            <a:r>
              <a:rPr kumimoji="0" lang="en-US" sz="162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ja </a:t>
            </a:r>
            <a:r>
              <a:rPr kumimoji="0" lang="en-US" sz="1624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rekrymessut</a:t>
            </a:r>
            <a:r>
              <a:rPr kumimoji="0" lang="en-US" sz="162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, </a:t>
            </a:r>
            <a:r>
              <a:rPr kumimoji="0" lang="en-US" sz="1624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Orivesi</a:t>
            </a:r>
            <a:endParaRPr kumimoji="0" lang="en-US" sz="162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325225" y="7631195"/>
            <a:ext cx="4565886" cy="564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Pispala Works</a:t>
            </a:r>
          </a:p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Suomen kädentaidot messut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61056" y="8453060"/>
            <a:ext cx="4565886" cy="864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Sara Soo Arts</a:t>
            </a:r>
          </a:p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24" dirty="0">
                <a:solidFill>
                  <a:srgbClr val="FFFFFF"/>
                </a:solidFill>
                <a:latin typeface="Open Sans"/>
              </a:rPr>
              <a:t>Sara </a:t>
            </a:r>
            <a:r>
              <a:rPr lang="en-US" sz="1624" dirty="0" err="1">
                <a:solidFill>
                  <a:srgbClr val="FFFFFF"/>
                </a:solidFill>
                <a:latin typeface="Open Sans"/>
              </a:rPr>
              <a:t>Madene</a:t>
            </a:r>
            <a:endParaRPr lang="en-US" sz="1624" dirty="0">
              <a:solidFill>
                <a:srgbClr val="FFFFFF"/>
              </a:solidFill>
              <a:latin typeface="Open Sans"/>
            </a:endParaRPr>
          </a:p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Tamlun</a:t>
            </a:r>
            <a:r>
              <a:rPr kumimoji="0" lang="en-US" sz="162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1624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joulumyyjäiset</a:t>
            </a:r>
            <a:endParaRPr kumimoji="0" lang="en-US" sz="162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75C96759-663F-100A-49A7-1843B5B09069}"/>
              </a:ext>
            </a:extLst>
          </p:cNvPr>
          <p:cNvSpPr/>
          <p:nvPr/>
        </p:nvSpPr>
        <p:spPr>
          <a:xfrm>
            <a:off x="15983543" y="201606"/>
            <a:ext cx="2063997" cy="2063997"/>
          </a:xfrm>
          <a:custGeom>
            <a:avLst/>
            <a:gdLst/>
            <a:ahLst/>
            <a:cxnLst/>
            <a:rect l="l" t="t" r="r" b="b"/>
            <a:pathLst>
              <a:path w="2063997" h="2063997">
                <a:moveTo>
                  <a:pt x="0" y="0"/>
                </a:moveTo>
                <a:lnTo>
                  <a:pt x="2063998" y="0"/>
                </a:lnTo>
                <a:lnTo>
                  <a:pt x="2063998" y="2063997"/>
                </a:lnTo>
                <a:lnTo>
                  <a:pt x="0" y="20639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Kuva 11" descr="Kuva, joka sisältää kohteen vaate, Ihmisen kasvot, henkilö, hymy&#10;&#10;Kuvaus luotu automaattisesti">
            <a:extLst>
              <a:ext uri="{FF2B5EF4-FFF2-40B4-BE49-F238E27FC236}">
                <a16:creationId xmlns:a16="http://schemas.microsoft.com/office/drawing/2014/main" id="{41DDB0DF-9435-5179-66D2-9145EB37AA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706" y="2470771"/>
            <a:ext cx="4288587" cy="571811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29835" y="3024608"/>
            <a:ext cx="4155795" cy="6233692"/>
          </a:xfrm>
          <a:custGeom>
            <a:avLst/>
            <a:gdLst/>
            <a:ahLst/>
            <a:cxnLst/>
            <a:rect l="l" t="t" r="r" b="b"/>
            <a:pathLst>
              <a:path w="4155795" h="6233692">
                <a:moveTo>
                  <a:pt x="0" y="0"/>
                </a:moveTo>
                <a:lnTo>
                  <a:pt x="4155795" y="0"/>
                </a:lnTo>
                <a:lnTo>
                  <a:pt x="4155795" y="6233692"/>
                </a:lnTo>
                <a:lnTo>
                  <a:pt x="0" y="62336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r="-624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28700" y="1028700"/>
            <a:ext cx="4399657" cy="5866210"/>
          </a:xfrm>
          <a:custGeom>
            <a:avLst/>
            <a:gdLst/>
            <a:ahLst/>
            <a:cxnLst/>
            <a:rect l="l" t="t" r="r" b="b"/>
            <a:pathLst>
              <a:path w="4399657" h="5866210">
                <a:moveTo>
                  <a:pt x="0" y="0"/>
                </a:moveTo>
                <a:lnTo>
                  <a:pt x="4399657" y="0"/>
                </a:lnTo>
                <a:lnTo>
                  <a:pt x="4399657" y="5866210"/>
                </a:lnTo>
                <a:lnTo>
                  <a:pt x="0" y="58662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144000" y="1028700"/>
            <a:ext cx="4429864" cy="5906485"/>
          </a:xfrm>
          <a:custGeom>
            <a:avLst/>
            <a:gdLst/>
            <a:ahLst/>
            <a:cxnLst/>
            <a:rect l="l" t="t" r="r" b="b"/>
            <a:pathLst>
              <a:path w="4429864" h="5906485">
                <a:moveTo>
                  <a:pt x="0" y="0"/>
                </a:moveTo>
                <a:lnTo>
                  <a:pt x="4429864" y="0"/>
                </a:lnTo>
                <a:lnTo>
                  <a:pt x="4429864" y="5906485"/>
                </a:lnTo>
                <a:lnTo>
                  <a:pt x="0" y="59064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339503" y="3378605"/>
            <a:ext cx="3919797" cy="5879695"/>
          </a:xfrm>
          <a:custGeom>
            <a:avLst/>
            <a:gdLst/>
            <a:ahLst/>
            <a:cxnLst/>
            <a:rect l="l" t="t" r="r" b="b"/>
            <a:pathLst>
              <a:path w="3919797" h="5879695">
                <a:moveTo>
                  <a:pt x="0" y="0"/>
                </a:moveTo>
                <a:lnTo>
                  <a:pt x="3919797" y="0"/>
                </a:lnTo>
                <a:lnTo>
                  <a:pt x="3919797" y="5879695"/>
                </a:lnTo>
                <a:lnTo>
                  <a:pt x="0" y="58796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168575" y="9229725"/>
            <a:ext cx="4565886" cy="27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Väisänen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135020" y="9229725"/>
            <a:ext cx="4565886" cy="27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Museoraitin aittakahvila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62471" y="7168753"/>
            <a:ext cx="4565886" cy="564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Lempoisten rantakahvila</a:t>
            </a:r>
          </a:p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4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285630" y="7168753"/>
            <a:ext cx="4565886" cy="27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Cafe Paiste</a:t>
            </a: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0611B3ED-7A71-8957-A7D8-8C8EC60E712D}"/>
              </a:ext>
            </a:extLst>
          </p:cNvPr>
          <p:cNvSpPr/>
          <p:nvPr/>
        </p:nvSpPr>
        <p:spPr>
          <a:xfrm>
            <a:off x="15983543" y="201606"/>
            <a:ext cx="2063997" cy="2063997"/>
          </a:xfrm>
          <a:custGeom>
            <a:avLst/>
            <a:gdLst/>
            <a:ahLst/>
            <a:cxnLst/>
            <a:rect l="l" t="t" r="r" b="b"/>
            <a:pathLst>
              <a:path w="2063997" h="2063997">
                <a:moveTo>
                  <a:pt x="0" y="0"/>
                </a:moveTo>
                <a:lnTo>
                  <a:pt x="2063998" y="0"/>
                </a:lnTo>
                <a:lnTo>
                  <a:pt x="2063998" y="2063997"/>
                </a:lnTo>
                <a:lnTo>
                  <a:pt x="0" y="20639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3207473" y="8136062"/>
            <a:ext cx="4565886" cy="27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Vinomonit</a:t>
            </a:r>
            <a:endParaRPr kumimoji="0" lang="en-US" sz="162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969186" y="8848614"/>
            <a:ext cx="4565886" cy="27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24" dirty="0" err="1">
                <a:solidFill>
                  <a:srgbClr val="FFFFFF"/>
                </a:solidFill>
                <a:latin typeface="Open Sans"/>
              </a:rPr>
              <a:t>Kisutsu</a:t>
            </a:r>
            <a:endParaRPr kumimoji="0" lang="en-US" sz="162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28600" y="5707445"/>
            <a:ext cx="4565886" cy="564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SASin.art</a:t>
            </a:r>
            <a:endParaRPr kumimoji="0" lang="en-US" sz="162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770836" y="5713788"/>
            <a:ext cx="4565886" cy="27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24" dirty="0" err="1">
                <a:solidFill>
                  <a:srgbClr val="FFFFFF"/>
                </a:solidFill>
                <a:latin typeface="Open Sans"/>
              </a:rPr>
              <a:t>Perhot</a:t>
            </a:r>
            <a:r>
              <a:rPr lang="en-US" sz="1624" dirty="0">
                <a:solidFill>
                  <a:srgbClr val="FFFFFF"/>
                </a:solidFill>
                <a:latin typeface="Open Sans"/>
              </a:rPr>
              <a:t> ja </a:t>
            </a:r>
            <a:r>
              <a:rPr lang="en-US" sz="1624" dirty="0" err="1">
                <a:solidFill>
                  <a:srgbClr val="FFFFFF"/>
                </a:solidFill>
                <a:latin typeface="Open Sans"/>
              </a:rPr>
              <a:t>Puutyöt</a:t>
            </a:r>
            <a:endParaRPr kumimoji="0" lang="en-US" sz="162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0611B3ED-7A71-8957-A7D8-8C8EC60E712D}"/>
              </a:ext>
            </a:extLst>
          </p:cNvPr>
          <p:cNvSpPr/>
          <p:nvPr/>
        </p:nvSpPr>
        <p:spPr>
          <a:xfrm>
            <a:off x="15983543" y="201606"/>
            <a:ext cx="2063997" cy="2063997"/>
          </a:xfrm>
          <a:custGeom>
            <a:avLst/>
            <a:gdLst/>
            <a:ahLst/>
            <a:cxnLst/>
            <a:rect l="l" t="t" r="r" b="b"/>
            <a:pathLst>
              <a:path w="2063997" h="2063997">
                <a:moveTo>
                  <a:pt x="0" y="0"/>
                </a:moveTo>
                <a:lnTo>
                  <a:pt x="2063998" y="0"/>
                </a:lnTo>
                <a:lnTo>
                  <a:pt x="2063998" y="2063997"/>
                </a:lnTo>
                <a:lnTo>
                  <a:pt x="0" y="20639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Kuva 11" descr="Kuva, joka sisältää kohteen syntymäpäiväkakku, sisä-, hääkakku, jälkiruoka&#10;&#10;Kuvaus luotu automaattisesti">
            <a:extLst>
              <a:ext uri="{FF2B5EF4-FFF2-40B4-BE49-F238E27FC236}">
                <a16:creationId xmlns:a16="http://schemas.microsoft.com/office/drawing/2014/main" id="{3E11628D-2E8D-7371-AAA9-50F1C68214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1" y="4142898"/>
            <a:ext cx="3412434" cy="4549912"/>
          </a:xfrm>
          <a:prstGeom prst="rect">
            <a:avLst/>
          </a:prstGeom>
        </p:spPr>
      </p:pic>
      <p:pic>
        <p:nvPicPr>
          <p:cNvPr id="14" name="Kuva 13" descr="Kuva, joka sisältää kohteen Pakkausmateriaalit, ruoho, Muovipussi, Muovikelmu&#10;&#10;Kuvaus luotu automaattisesti">
            <a:extLst>
              <a:ext uri="{FF2B5EF4-FFF2-40B4-BE49-F238E27FC236}">
                <a16:creationId xmlns:a16="http://schemas.microsoft.com/office/drawing/2014/main" id="{449EA106-E4CC-8CB3-F2D0-C215BF1792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4" b="239"/>
          <a:stretch/>
        </p:blipFill>
        <p:spPr>
          <a:xfrm>
            <a:off x="9253675" y="1728000"/>
            <a:ext cx="3771900" cy="3744000"/>
          </a:xfrm>
          <a:prstGeom prst="rect">
            <a:avLst/>
          </a:prstGeom>
        </p:spPr>
      </p:pic>
      <p:pic>
        <p:nvPicPr>
          <p:cNvPr id="16" name="Kuva 15" descr="Kuva, joka sisältää kohteen maalaus, lintu, piirros, kukka&#10;&#10;Kuvaus luotu automaattisesti">
            <a:extLst>
              <a:ext uri="{FF2B5EF4-FFF2-40B4-BE49-F238E27FC236}">
                <a16:creationId xmlns:a16="http://schemas.microsoft.com/office/drawing/2014/main" id="{72B2CE4C-EC6C-9998-95EE-A584E7A8BD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83" y="1249581"/>
            <a:ext cx="4513906" cy="4184767"/>
          </a:xfrm>
          <a:prstGeom prst="rect">
            <a:avLst/>
          </a:prstGeom>
        </p:spPr>
      </p:pic>
      <p:pic>
        <p:nvPicPr>
          <p:cNvPr id="18" name="Kuva 17" descr="Kuva, joka sisältää kohteen sisä-, Lapsitaide, hammasharja, kontti&#10;&#10;Kuvaus luotu automaattisesti">
            <a:extLst>
              <a:ext uri="{FF2B5EF4-FFF2-40B4-BE49-F238E27FC236}">
                <a16:creationId xmlns:a16="http://schemas.microsoft.com/office/drawing/2014/main" id="{0BBF0F44-0ABE-A203-0BAC-DDCF791B14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175" y="4533900"/>
            <a:ext cx="4664459" cy="349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31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60317" y="1067682"/>
            <a:ext cx="1005527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FFFFFF"/>
                </a:solidFill>
                <a:latin typeface="Open Sans"/>
              </a:rPr>
              <a:t>4H-yrityskilpailu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50864" y="1162932"/>
            <a:ext cx="1608436" cy="1783024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01D71F16-10C3-CD10-7249-464A479E62B9}"/>
              </a:ext>
            </a:extLst>
          </p:cNvPr>
          <p:cNvSpPr/>
          <p:nvPr/>
        </p:nvSpPr>
        <p:spPr>
          <a:xfrm>
            <a:off x="875797" y="2442013"/>
            <a:ext cx="6134604" cy="4899031"/>
          </a:xfrm>
          <a:custGeom>
            <a:avLst/>
            <a:gdLst/>
            <a:ahLst/>
            <a:cxnLst/>
            <a:rect l="l" t="t" r="r" b="b"/>
            <a:pathLst>
              <a:path w="4792633" h="3669480">
                <a:moveTo>
                  <a:pt x="0" y="0"/>
                </a:moveTo>
                <a:lnTo>
                  <a:pt x="4792633" y="0"/>
                </a:lnTo>
                <a:lnTo>
                  <a:pt x="4792633" y="3669480"/>
                </a:lnTo>
                <a:lnTo>
                  <a:pt x="0" y="36694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F22E8C5A-C0D0-429A-0BB3-68DAA6789520}"/>
              </a:ext>
            </a:extLst>
          </p:cNvPr>
          <p:cNvSpPr txBox="1"/>
          <p:nvPr/>
        </p:nvSpPr>
        <p:spPr>
          <a:xfrm>
            <a:off x="1639595" y="7390639"/>
            <a:ext cx="4873203" cy="908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r>
              <a:rPr lang="en-US" sz="1733" dirty="0" err="1">
                <a:solidFill>
                  <a:srgbClr val="FFFFFF"/>
                </a:solidFill>
                <a:latin typeface="Open Sans"/>
              </a:rPr>
              <a:t>Uutelan</a:t>
            </a:r>
            <a:r>
              <a:rPr lang="en-US" sz="1733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733" dirty="0" err="1">
                <a:solidFill>
                  <a:srgbClr val="FFFFFF"/>
                </a:solidFill>
                <a:latin typeface="Open Sans"/>
              </a:rPr>
              <a:t>Pihatyöt</a:t>
            </a:r>
            <a:endParaRPr lang="en-US" sz="1733" dirty="0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2427"/>
              </a:lnSpc>
            </a:pPr>
            <a:r>
              <a:rPr lang="en-US" sz="1733" dirty="0">
                <a:solidFill>
                  <a:srgbClr val="FFFFFF"/>
                </a:solidFill>
                <a:latin typeface="Open Sans"/>
              </a:rPr>
              <a:t>Lasse </a:t>
            </a:r>
            <a:r>
              <a:rPr lang="en-US" sz="1733" dirty="0" err="1">
                <a:solidFill>
                  <a:srgbClr val="FFFFFF"/>
                </a:solidFill>
                <a:latin typeface="Open Sans"/>
              </a:rPr>
              <a:t>Uutela</a:t>
            </a:r>
            <a:endParaRPr lang="en-US" sz="1733" dirty="0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2427"/>
              </a:lnSpc>
            </a:pPr>
            <a:r>
              <a:rPr lang="en-US" sz="1733" dirty="0" err="1">
                <a:solidFill>
                  <a:srgbClr val="FFFFFF"/>
                </a:solidFill>
                <a:latin typeface="Open Sans"/>
              </a:rPr>
              <a:t>Vuoden</a:t>
            </a:r>
            <a:r>
              <a:rPr lang="en-US" sz="1733" dirty="0">
                <a:solidFill>
                  <a:srgbClr val="FFFFFF"/>
                </a:solidFill>
                <a:latin typeface="Open Sans"/>
              </a:rPr>
              <a:t> 4H-yrittäjä 2022 18+ </a:t>
            </a:r>
            <a:r>
              <a:rPr lang="en-US" sz="1733" dirty="0" err="1">
                <a:solidFill>
                  <a:srgbClr val="FFFFFF"/>
                </a:solidFill>
                <a:latin typeface="Open Sans"/>
              </a:rPr>
              <a:t>vuotiaiden</a:t>
            </a:r>
            <a:r>
              <a:rPr lang="en-US" sz="1733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733" dirty="0" err="1">
                <a:solidFill>
                  <a:srgbClr val="FFFFFF"/>
                </a:solidFill>
                <a:latin typeface="Open Sans"/>
              </a:rPr>
              <a:t>ryhmä</a:t>
            </a:r>
            <a:endParaRPr lang="en-US" sz="1733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411395E5-02B1-D83F-C501-941B946E2B0B}"/>
              </a:ext>
            </a:extLst>
          </p:cNvPr>
          <p:cNvSpPr/>
          <p:nvPr/>
        </p:nvSpPr>
        <p:spPr>
          <a:xfrm>
            <a:off x="8373180" y="2324101"/>
            <a:ext cx="6028620" cy="5420882"/>
          </a:xfrm>
          <a:custGeom>
            <a:avLst/>
            <a:gdLst/>
            <a:ahLst/>
            <a:cxnLst/>
            <a:rect l="l" t="t" r="r" b="b"/>
            <a:pathLst>
              <a:path w="5895241" h="5330029">
                <a:moveTo>
                  <a:pt x="0" y="0"/>
                </a:moveTo>
                <a:lnTo>
                  <a:pt x="5895241" y="0"/>
                </a:lnTo>
                <a:lnTo>
                  <a:pt x="5895241" y="5330029"/>
                </a:lnTo>
                <a:lnTo>
                  <a:pt x="0" y="53300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3736" b="-23736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16BEF3F4-30FF-F50B-837F-C510BBF9D424}"/>
              </a:ext>
            </a:extLst>
          </p:cNvPr>
          <p:cNvSpPr txBox="1"/>
          <p:nvPr/>
        </p:nvSpPr>
        <p:spPr>
          <a:xfrm>
            <a:off x="9359074" y="8114307"/>
            <a:ext cx="4204525" cy="864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74"/>
              </a:lnSpc>
            </a:pPr>
            <a:r>
              <a:rPr lang="en-US" sz="1624" dirty="0" err="1">
                <a:solidFill>
                  <a:srgbClr val="FFFFFF"/>
                </a:solidFill>
                <a:latin typeface="Open Sans"/>
              </a:rPr>
              <a:t>Nuppula</a:t>
            </a:r>
            <a:r>
              <a:rPr lang="en-US" sz="1624" dirty="0">
                <a:solidFill>
                  <a:srgbClr val="FFFFFF"/>
                </a:solidFill>
                <a:latin typeface="Open Sans"/>
              </a:rPr>
              <a:t> Pop Up </a:t>
            </a:r>
          </a:p>
          <a:p>
            <a:pPr algn="ctr">
              <a:lnSpc>
                <a:spcPts val="2274"/>
              </a:lnSpc>
            </a:pPr>
            <a:r>
              <a:rPr lang="en-US" sz="1624" dirty="0" err="1">
                <a:solidFill>
                  <a:srgbClr val="FFFFFF"/>
                </a:solidFill>
                <a:latin typeface="Open Sans"/>
              </a:rPr>
              <a:t>Vuoden</a:t>
            </a:r>
            <a:r>
              <a:rPr lang="en-US" sz="1624" dirty="0">
                <a:solidFill>
                  <a:srgbClr val="FFFFFF"/>
                </a:solidFill>
                <a:latin typeface="Open Sans"/>
              </a:rPr>
              <a:t> 2023 4H-yrityskilpailun +18 </a:t>
            </a:r>
            <a:r>
              <a:rPr lang="en-US" sz="1624" dirty="0" err="1">
                <a:solidFill>
                  <a:srgbClr val="FFFFFF"/>
                </a:solidFill>
                <a:latin typeface="Open Sans"/>
              </a:rPr>
              <a:t>voittaja</a:t>
            </a:r>
            <a:r>
              <a:rPr lang="en-US" sz="1624" dirty="0">
                <a:solidFill>
                  <a:srgbClr val="FFFFFF"/>
                </a:solidFill>
                <a:latin typeface="Open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3298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62963" y="1158051"/>
            <a:ext cx="362247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Open Sans"/>
              </a:rPr>
              <a:t>Et ole yksin.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514776" y="3266666"/>
            <a:ext cx="12686109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Open Sans"/>
              </a:rPr>
              <a:t>Oma paikallinen 4H-yhdistys on tukenasi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Open Sans"/>
              </a:rPr>
              <a:t>ja niin myös itse </a:t>
            </a:r>
          </a:p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Open Sans"/>
              </a:rPr>
              <a:t>valitsemasi yritysohjaaja.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50864" y="1028700"/>
            <a:ext cx="1608436" cy="178302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FCE75C-82EC-7906-A96B-61F54CB94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B0EE5F5A-BF44-965E-6B98-9B5D739528DF}"/>
              </a:ext>
            </a:extLst>
          </p:cNvPr>
          <p:cNvSpPr txBox="1"/>
          <p:nvPr/>
        </p:nvSpPr>
        <p:spPr>
          <a:xfrm>
            <a:off x="2971800" y="1409700"/>
            <a:ext cx="131057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000" dirty="0">
                <a:solidFill>
                  <a:schemeClr val="bg1"/>
                </a:solidFill>
              </a:rPr>
              <a:t>Kesäyrittäjyysseteli 2026 Pirkkalassa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C757D343-E66C-8916-E24E-9115E6A00E75}"/>
              </a:ext>
            </a:extLst>
          </p:cNvPr>
          <p:cNvSpPr txBox="1"/>
          <p:nvPr/>
        </p:nvSpPr>
        <p:spPr>
          <a:xfrm>
            <a:off x="762000" y="3238500"/>
            <a:ext cx="16992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000" dirty="0">
                <a:solidFill>
                  <a:schemeClr val="bg1"/>
                </a:solidFill>
              </a:rPr>
              <a:t>Pirkkalalaisille tänä vuonna 14 täyttävä -20 vuotias</a:t>
            </a:r>
          </a:p>
          <a:p>
            <a:r>
              <a:rPr lang="fi-FI" sz="6000" dirty="0">
                <a:solidFill>
                  <a:schemeClr val="bg1"/>
                </a:solidFill>
              </a:rPr>
              <a:t>Haku alkaa 1.2.2026 </a:t>
            </a:r>
          </a:p>
          <a:p>
            <a:r>
              <a:rPr lang="fi-FI" sz="6000" dirty="0">
                <a:solidFill>
                  <a:schemeClr val="bg1"/>
                </a:solidFill>
              </a:rPr>
              <a:t>Ohjeet ja hakulomake </a:t>
            </a:r>
            <a:r>
              <a:rPr lang="fi-FI" sz="6000" dirty="0">
                <a:solidFill>
                  <a:schemeClr val="bg1"/>
                </a:solidFill>
                <a:sym typeface="Wingdings" panose="05000000000000000000" pitchFamily="2" charset="2"/>
              </a:rPr>
              <a:t> https://www.pirkkala.fi/tyopaikat/kesatyot-pirkkalassa/kausityosetelit-nuorille/</a:t>
            </a:r>
            <a:endParaRPr lang="fi-FI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139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kuvakaappaus, animaatio, Lehtinen&#10;&#10;Tekoälyllä luotu sisältö voi olla virheellistä.">
            <a:extLst>
              <a:ext uri="{FF2B5EF4-FFF2-40B4-BE49-F238E27FC236}">
                <a16:creationId xmlns:a16="http://schemas.microsoft.com/office/drawing/2014/main" id="{3A51CC79-0D76-04B5-1A7D-D06F77303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342900"/>
            <a:ext cx="10285714" cy="10285714"/>
          </a:xfrm>
          <a:prstGeom prst="rect">
            <a:avLst/>
          </a:prstGeom>
        </p:spPr>
      </p:pic>
      <p:pic>
        <p:nvPicPr>
          <p:cNvPr id="7" name="Kuva 6" descr="Kuva, joka sisältää kohteen teksti, kuvakaappaus, graafinen suunnittelu, Lehtinen&#10;&#10;Tekoälyllä luotu sisältö voi olla virheellistä.">
            <a:extLst>
              <a:ext uri="{FF2B5EF4-FFF2-40B4-BE49-F238E27FC236}">
                <a16:creationId xmlns:a16="http://schemas.microsoft.com/office/drawing/2014/main" id="{2B747FEB-76EB-ADB9-EF46-C70A292BE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342900"/>
            <a:ext cx="10285714" cy="10285714"/>
          </a:xfrm>
          <a:prstGeom prst="rect">
            <a:avLst/>
          </a:prstGeom>
        </p:spPr>
      </p:pic>
      <p:pic>
        <p:nvPicPr>
          <p:cNvPr id="11" name="Kuva 10" descr="Kuva, joka sisältää kohteen teksti, kuvakaappaus, henkilö, muotoilu&#10;&#10;Tekoälyllä luotu sisältö voi olla virheellistä.">
            <a:extLst>
              <a:ext uri="{FF2B5EF4-FFF2-40B4-BE49-F238E27FC236}">
                <a16:creationId xmlns:a16="http://schemas.microsoft.com/office/drawing/2014/main" id="{A80F173B-4CA0-4825-A027-4F1212A181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060" y="342900"/>
            <a:ext cx="10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62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kuvakaappaus, Fontti, Tulostaminen">
            <a:extLst>
              <a:ext uri="{FF2B5EF4-FFF2-40B4-BE49-F238E27FC236}">
                <a16:creationId xmlns:a16="http://schemas.microsoft.com/office/drawing/2014/main" id="{83E9BDF3-6EC4-3CC9-49CA-FF06F627A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545" y="-38100"/>
            <a:ext cx="727290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8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59049" y="3609975"/>
            <a:ext cx="15169902" cy="3125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 err="1">
                <a:solidFill>
                  <a:srgbClr val="FFFFFF"/>
                </a:solidFill>
                <a:latin typeface="Open Sans Extra Bold"/>
              </a:rPr>
              <a:t>Sinä</a:t>
            </a:r>
            <a:r>
              <a:rPr lang="en-US" sz="9000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9000" dirty="0" err="1">
                <a:solidFill>
                  <a:srgbClr val="FFFFFF"/>
                </a:solidFill>
                <a:latin typeface="Open Sans Extra Bold"/>
              </a:rPr>
              <a:t>olet</a:t>
            </a:r>
            <a:r>
              <a:rPr lang="en-US" sz="9000" dirty="0">
                <a:solidFill>
                  <a:srgbClr val="FFFFFF"/>
                </a:solidFill>
                <a:latin typeface="Open Sans Extra Bold"/>
              </a:rPr>
              <a:t> idea. </a:t>
            </a:r>
          </a:p>
          <a:p>
            <a:pPr algn="ctr">
              <a:lnSpc>
                <a:spcPts val="12599"/>
              </a:lnSpc>
            </a:pPr>
            <a:r>
              <a:rPr lang="en-US" sz="9000" dirty="0" err="1">
                <a:solidFill>
                  <a:srgbClr val="FFFFFF"/>
                </a:solidFill>
                <a:latin typeface="Open Sans Extra Bold"/>
              </a:rPr>
              <a:t>Toteuta</a:t>
            </a:r>
            <a:r>
              <a:rPr lang="en-US" sz="9000" dirty="0">
                <a:solidFill>
                  <a:srgbClr val="FFFFFF"/>
                </a:solidFill>
                <a:latin typeface="Open Sans Extra Bold"/>
              </a:rPr>
              <a:t> se!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564102" y="1028700"/>
            <a:ext cx="1608436" cy="178302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3124200" y="495301"/>
            <a:ext cx="12439901" cy="1509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 err="1">
                <a:solidFill>
                  <a:srgbClr val="FFFFFF"/>
                </a:solidFill>
                <a:latin typeface="Open Sans Extra Bold"/>
              </a:rPr>
              <a:t>Kausityöseteli</a:t>
            </a:r>
            <a:endParaRPr lang="en-US" sz="9000" dirty="0">
              <a:solidFill>
                <a:srgbClr val="FFFFFF"/>
              </a:solidFill>
              <a:latin typeface="Open Sans Extra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819400" y="2324100"/>
            <a:ext cx="13334999" cy="7427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Pirkkalassa</a:t>
            </a:r>
            <a:r>
              <a:rPr lang="en-US" sz="52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Open Sans"/>
              </a:rPr>
              <a:t>tarjolla</a:t>
            </a:r>
            <a:endParaRPr lang="en-US" sz="5200" dirty="0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FFFFFF"/>
                </a:solidFill>
                <a:latin typeface="Open Sans"/>
              </a:rPr>
              <a:t> 4H </a:t>
            </a:r>
            <a:r>
              <a:rPr lang="en-US" sz="5200" dirty="0" err="1">
                <a:solidFill>
                  <a:srgbClr val="FFFFFF"/>
                </a:solidFill>
                <a:latin typeface="Open Sans"/>
              </a:rPr>
              <a:t>kerhonohjaajan</a:t>
            </a:r>
            <a:r>
              <a:rPr lang="en-US" sz="5200" dirty="0">
                <a:solidFill>
                  <a:srgbClr val="FFFFFF"/>
                </a:solidFill>
                <a:latin typeface="Open Sans"/>
              </a:rPr>
              <a:t> +</a:t>
            </a:r>
            <a:r>
              <a:rPr lang="en-US" sz="5200" dirty="0" err="1">
                <a:solidFill>
                  <a:srgbClr val="FFFFFF"/>
                </a:solidFill>
                <a:latin typeface="Open Sans"/>
              </a:rPr>
              <a:t>ohjaajan</a:t>
            </a:r>
            <a:r>
              <a:rPr lang="en-US" sz="52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Open Sans"/>
              </a:rPr>
              <a:t>kausityötä</a:t>
            </a:r>
            <a:r>
              <a:rPr lang="en-US" sz="5200" dirty="0">
                <a:solidFill>
                  <a:srgbClr val="FFFFFF"/>
                </a:solidFill>
                <a:latin typeface="Open Sans"/>
              </a:rPr>
              <a:t>  ja </a:t>
            </a:r>
            <a:r>
              <a:rPr lang="en-US" sz="5200" dirty="0" err="1">
                <a:solidFill>
                  <a:srgbClr val="FFFFFF"/>
                </a:solidFill>
                <a:latin typeface="Open Sans"/>
              </a:rPr>
              <a:t>kesto</a:t>
            </a:r>
            <a:r>
              <a:rPr lang="en-US" sz="5200" dirty="0">
                <a:solidFill>
                  <a:srgbClr val="FFFFFF"/>
                </a:solidFill>
                <a:latin typeface="Open Sans"/>
              </a:rPr>
              <a:t> n 35h </a:t>
            </a:r>
            <a:r>
              <a:rPr lang="en-US" sz="5200" dirty="0" err="1">
                <a:solidFill>
                  <a:srgbClr val="FFFFFF"/>
                </a:solidFill>
                <a:latin typeface="Open Sans"/>
              </a:rPr>
              <a:t>ajalla</a:t>
            </a:r>
            <a:r>
              <a:rPr lang="en-US" sz="5200" dirty="0">
                <a:solidFill>
                  <a:srgbClr val="FFFFFF"/>
                </a:solidFill>
                <a:latin typeface="Open Sans"/>
              </a:rPr>
              <a:t> 02-06 ja 08-11.</a:t>
            </a:r>
          </a:p>
          <a:p>
            <a:pPr algn="ctr">
              <a:lnSpc>
                <a:spcPts val="7280"/>
              </a:lnSpc>
            </a:pPr>
            <a:endParaRPr lang="en-US" sz="5200" dirty="0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Kepparikerhon</a:t>
            </a:r>
            <a:r>
              <a:rPr lang="en-US" sz="52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Open Sans"/>
              </a:rPr>
              <a:t>ohjaaminen</a:t>
            </a:r>
            <a:r>
              <a:rPr lang="en-US" sz="5200" dirty="0">
                <a:solidFill>
                  <a:srgbClr val="FFFFFF"/>
                </a:solidFill>
                <a:latin typeface="Open Sans"/>
              </a:rPr>
              <a:t> ja </a:t>
            </a:r>
            <a:r>
              <a:rPr lang="en-US" sz="5200" dirty="0" err="1">
                <a:solidFill>
                  <a:srgbClr val="FFFFFF"/>
                </a:solidFill>
                <a:latin typeface="Open Sans"/>
              </a:rPr>
              <a:t>tapahtumien</a:t>
            </a:r>
            <a:r>
              <a:rPr lang="en-US" sz="52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Open Sans"/>
              </a:rPr>
              <a:t>ohjaaminen</a:t>
            </a:r>
            <a:endParaRPr lang="en-US" sz="5200" dirty="0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Askartelukerhon</a:t>
            </a:r>
            <a:r>
              <a:rPr lang="en-US" sz="52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Open Sans"/>
              </a:rPr>
              <a:t>ohjaaminen</a:t>
            </a:r>
            <a:r>
              <a:rPr lang="en-US" sz="5200" dirty="0">
                <a:solidFill>
                  <a:srgbClr val="FFFFFF"/>
                </a:solidFill>
                <a:latin typeface="Open Sans"/>
              </a:rPr>
              <a:t> + </a:t>
            </a:r>
            <a:r>
              <a:rPr lang="en-US" sz="5200" dirty="0" err="1">
                <a:solidFill>
                  <a:srgbClr val="FFFFFF"/>
                </a:solidFill>
                <a:latin typeface="Open Sans"/>
              </a:rPr>
              <a:t>kesäkerho</a:t>
            </a:r>
            <a:endParaRPr lang="en-US" sz="5200" dirty="0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FFFFFF"/>
                </a:solidFill>
                <a:latin typeface="Open Sans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011400" y="342900"/>
            <a:ext cx="3024505" cy="3352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27657" y="8542239"/>
            <a:ext cx="4267200" cy="1325499"/>
          </a:xfrm>
          <a:prstGeom prst="rect">
            <a:avLst/>
          </a:prstGeom>
        </p:spPr>
      </p:pic>
      <p:sp>
        <p:nvSpPr>
          <p:cNvPr id="12" name="Tekstiruutu 11"/>
          <p:cNvSpPr txBox="1"/>
          <p:nvPr/>
        </p:nvSpPr>
        <p:spPr>
          <a:xfrm>
            <a:off x="650894" y="3600956"/>
            <a:ext cx="83357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600" dirty="0">
                <a:solidFill>
                  <a:schemeClr val="bg1"/>
                </a:solidFill>
              </a:rPr>
              <a:t>Tervetuloa</a:t>
            </a:r>
          </a:p>
          <a:p>
            <a:r>
              <a:rPr lang="fi-FI" sz="9600" dirty="0">
                <a:solidFill>
                  <a:schemeClr val="bg1"/>
                </a:solidFill>
              </a:rPr>
              <a:t>4H-yritysinfoon!</a:t>
            </a:r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857" y="1638300"/>
            <a:ext cx="4648200" cy="6972300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454" y="77527"/>
            <a:ext cx="3665473" cy="5140846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905" y="4572000"/>
            <a:ext cx="3556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59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981200" y="1943100"/>
            <a:ext cx="13639800" cy="4593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20"/>
              </a:lnSpc>
            </a:pPr>
            <a:endParaRPr lang="en-US" sz="3657" dirty="0">
              <a:solidFill>
                <a:srgbClr val="FFFFFF"/>
              </a:solidFill>
              <a:latin typeface="Open Sans"/>
            </a:endParaRPr>
          </a:p>
          <a:p>
            <a:r>
              <a:rPr lang="en-US" sz="3657" b="1" dirty="0" err="1">
                <a:solidFill>
                  <a:srgbClr val="FFFFFF"/>
                </a:solidFill>
                <a:latin typeface="Open Sans"/>
              </a:rPr>
              <a:t>Pirkkalan</a:t>
            </a:r>
            <a:r>
              <a:rPr lang="en-US" sz="3657" b="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57" b="1" dirty="0" err="1">
                <a:solidFill>
                  <a:srgbClr val="FFFFFF"/>
                </a:solidFill>
                <a:latin typeface="Open Sans"/>
              </a:rPr>
              <a:t>kunnan</a:t>
            </a:r>
            <a:r>
              <a:rPr lang="en-US" sz="3657" b="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57" b="1" dirty="0" err="1">
                <a:solidFill>
                  <a:srgbClr val="FFFFFF"/>
                </a:solidFill>
                <a:latin typeface="Open Sans"/>
              </a:rPr>
              <a:t>kausityöseteli</a:t>
            </a:r>
            <a:r>
              <a:rPr lang="en-US" sz="3657" b="1" dirty="0">
                <a:solidFill>
                  <a:srgbClr val="FFFFFF"/>
                </a:solidFill>
                <a:latin typeface="Open Sans"/>
              </a:rPr>
              <a:t>:</a:t>
            </a:r>
          </a:p>
          <a:p>
            <a:endParaRPr lang="en-US" sz="3657" dirty="0">
              <a:solidFill>
                <a:srgbClr val="FFFFFF"/>
              </a:solidFill>
              <a:latin typeface="Open Sans"/>
            </a:endParaRPr>
          </a:p>
          <a:p>
            <a:r>
              <a:rPr lang="en-US" sz="3657" dirty="0">
                <a:solidFill>
                  <a:srgbClr val="FFFFFF"/>
                </a:solidFill>
                <a:latin typeface="Open Sans"/>
                <a:hlinkClick r:id="rId2"/>
              </a:rPr>
              <a:t>https://www.pirkkala.fi/tyopaikat/kesatyot-pirkkalassa/kausityosetelit-nuorille/</a:t>
            </a:r>
            <a:endParaRPr lang="en-US" sz="3657" dirty="0">
              <a:solidFill>
                <a:srgbClr val="FFFFFF"/>
              </a:solidFill>
              <a:latin typeface="Open Sans"/>
            </a:endParaRPr>
          </a:p>
          <a:p>
            <a:endParaRPr lang="en-US" sz="3657" dirty="0">
              <a:solidFill>
                <a:srgbClr val="FFFFFF"/>
              </a:solidFill>
              <a:latin typeface="Open Sans"/>
            </a:endParaRPr>
          </a:p>
          <a:p>
            <a:endParaRPr lang="en-US" sz="3657" dirty="0">
              <a:solidFill>
                <a:srgbClr val="FFFFFF"/>
              </a:solidFill>
              <a:latin typeface="Open Sans"/>
            </a:endParaRPr>
          </a:p>
          <a:p>
            <a:r>
              <a:rPr lang="en-US" sz="3657" dirty="0">
                <a:solidFill>
                  <a:srgbClr val="FFFFFF"/>
                </a:solidFill>
                <a:latin typeface="Open Sans"/>
              </a:rPr>
              <a:t>2005-2010 </a:t>
            </a:r>
            <a:r>
              <a:rPr lang="en-US" sz="3657" dirty="0" err="1">
                <a:solidFill>
                  <a:srgbClr val="FFFFFF"/>
                </a:solidFill>
                <a:latin typeface="Open Sans"/>
              </a:rPr>
              <a:t>syntyneet</a:t>
            </a:r>
            <a:r>
              <a:rPr lang="en-US" sz="365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57" dirty="0" err="1">
                <a:solidFill>
                  <a:srgbClr val="FFFFFF"/>
                </a:solidFill>
                <a:latin typeface="Open Sans"/>
              </a:rPr>
              <a:t>Pirkkalan</a:t>
            </a:r>
            <a:r>
              <a:rPr lang="en-US" sz="365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57" dirty="0" err="1">
                <a:solidFill>
                  <a:srgbClr val="FFFFFF"/>
                </a:solidFill>
                <a:latin typeface="Open Sans"/>
              </a:rPr>
              <a:t>nuoret</a:t>
            </a:r>
            <a:r>
              <a:rPr lang="en-US" sz="3657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3657" dirty="0" err="1">
                <a:solidFill>
                  <a:srgbClr val="FFFFFF"/>
                </a:solidFill>
                <a:latin typeface="Open Sans"/>
              </a:rPr>
              <a:t>haku</a:t>
            </a:r>
            <a:r>
              <a:rPr lang="en-US" sz="365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57" dirty="0" err="1">
                <a:solidFill>
                  <a:srgbClr val="FFFFFF"/>
                </a:solidFill>
                <a:latin typeface="Open Sans"/>
              </a:rPr>
              <a:t>aukeaa</a:t>
            </a:r>
            <a:r>
              <a:rPr lang="en-US" sz="3657" dirty="0">
                <a:solidFill>
                  <a:srgbClr val="FFFFFF"/>
                </a:solidFill>
                <a:latin typeface="Open Sans"/>
              </a:rPr>
              <a:t> 1.2 .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84935" y="1895475"/>
            <a:ext cx="10518130" cy="7973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 err="1">
                <a:solidFill>
                  <a:srgbClr val="FFFFFF"/>
                </a:solidFill>
                <a:latin typeface="Open Sans Extra Bold"/>
              </a:rPr>
              <a:t>Nyt</a:t>
            </a:r>
            <a:r>
              <a:rPr lang="en-US" sz="9000" dirty="0">
                <a:solidFill>
                  <a:srgbClr val="FFFFFF"/>
                </a:solidFill>
                <a:latin typeface="Open Sans Extra Bold"/>
              </a:rPr>
              <a:t> on </a:t>
            </a:r>
            <a:r>
              <a:rPr lang="en-US" sz="9000" dirty="0" err="1">
                <a:solidFill>
                  <a:srgbClr val="FFFFFF"/>
                </a:solidFill>
                <a:latin typeface="Open Sans Extra Bold"/>
              </a:rPr>
              <a:t>sinun</a:t>
            </a:r>
            <a:endParaRPr lang="en-US" sz="9000" dirty="0">
              <a:solidFill>
                <a:srgbClr val="FFFFFF"/>
              </a:solidFill>
              <a:latin typeface="Open Sans Extra Bold"/>
            </a:endParaRPr>
          </a:p>
          <a:p>
            <a:pPr algn="ctr">
              <a:lnSpc>
                <a:spcPts val="12599"/>
              </a:lnSpc>
            </a:pPr>
            <a:r>
              <a:rPr lang="en-US" sz="9000" dirty="0" err="1">
                <a:solidFill>
                  <a:srgbClr val="FFFFFF"/>
                </a:solidFill>
                <a:latin typeface="Open Sans Extra Bold"/>
              </a:rPr>
              <a:t>vuorosi</a:t>
            </a:r>
            <a:r>
              <a:rPr lang="en-US" sz="9000" dirty="0">
                <a:solidFill>
                  <a:srgbClr val="FFFFFF"/>
                </a:solidFill>
                <a:latin typeface="Open Sans Extra Bold"/>
              </a:rPr>
              <a:t>!</a:t>
            </a:r>
          </a:p>
          <a:p>
            <a:pPr algn="ctr">
              <a:lnSpc>
                <a:spcPts val="12599"/>
              </a:lnSpc>
            </a:pPr>
            <a:r>
              <a:rPr lang="en-US" sz="9000" dirty="0" err="1">
                <a:solidFill>
                  <a:srgbClr val="FFFFFF"/>
                </a:solidFill>
                <a:latin typeface="Open Sans Extra Bold"/>
              </a:rPr>
              <a:t>Perusta</a:t>
            </a:r>
            <a:r>
              <a:rPr lang="en-US" sz="9000" dirty="0">
                <a:solidFill>
                  <a:srgbClr val="FFFFFF"/>
                </a:solidFill>
                <a:latin typeface="Open Sans Extra Bold"/>
              </a:rPr>
              <a:t> 4H-yritys </a:t>
            </a:r>
          </a:p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FFFFFF"/>
                </a:solidFill>
                <a:latin typeface="Open Sans Extra Bold"/>
              </a:rPr>
              <a:t>jo </a:t>
            </a:r>
            <a:r>
              <a:rPr lang="en-US" sz="9000" dirty="0" err="1">
                <a:solidFill>
                  <a:srgbClr val="FFFFFF"/>
                </a:solidFill>
                <a:latin typeface="Open Sans Extra Bold"/>
              </a:rPr>
              <a:t>tänään</a:t>
            </a:r>
            <a:r>
              <a:rPr lang="en-US" sz="9000" dirty="0">
                <a:solidFill>
                  <a:srgbClr val="FFFFFF"/>
                </a:solidFill>
                <a:latin typeface="Open Sans Extra Bold"/>
              </a:rPr>
              <a:t> tai tule </a:t>
            </a:r>
            <a:r>
              <a:rPr lang="en-US" sz="9000" dirty="0" err="1">
                <a:solidFill>
                  <a:srgbClr val="FFFFFF"/>
                </a:solidFill>
                <a:latin typeface="Open Sans Extra Bold"/>
              </a:rPr>
              <a:t>meille</a:t>
            </a:r>
            <a:r>
              <a:rPr lang="en-US" sz="9000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9000" dirty="0" err="1">
                <a:solidFill>
                  <a:srgbClr val="FFFFFF"/>
                </a:solidFill>
                <a:latin typeface="Open Sans Extra Bold"/>
              </a:rPr>
              <a:t>töihin</a:t>
            </a:r>
            <a:r>
              <a:rPr lang="en-US" sz="9000" dirty="0">
                <a:solidFill>
                  <a:srgbClr val="FFFFFF"/>
                </a:solidFill>
                <a:latin typeface="Open Sans Extra Bold"/>
              </a:rPr>
              <a:t>!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50864" y="1028700"/>
            <a:ext cx="1608436" cy="1783024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3276600" y="4695681"/>
            <a:ext cx="9144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dirty="0"/>
              <a:t>Niina Perkiö</a:t>
            </a:r>
          </a:p>
          <a:p>
            <a:r>
              <a:rPr lang="fi-FI" dirty="0"/>
              <a:t>niina.perkio@4h.fi</a:t>
            </a:r>
          </a:p>
          <a:p>
            <a:r>
              <a:rPr lang="fi-FI" dirty="0"/>
              <a:t>044 980 3150</a:t>
            </a:r>
          </a:p>
          <a:p>
            <a:r>
              <a:rPr lang="fi-FI" dirty="0"/>
              <a:t>tampere.4h.fi</a:t>
            </a:r>
          </a:p>
          <a:p>
            <a:r>
              <a:rPr lang="fi-FI" dirty="0"/>
              <a:t>@4hbusinesslabtampereenseutu</a:t>
            </a:r>
          </a:p>
        </p:txBody>
      </p:sp>
      <p:sp>
        <p:nvSpPr>
          <p:cNvPr id="6" name="Suorakulmio 5"/>
          <p:cNvSpPr/>
          <p:nvPr/>
        </p:nvSpPr>
        <p:spPr>
          <a:xfrm>
            <a:off x="2971800" y="3771900"/>
            <a:ext cx="11734800" cy="4144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</a:pPr>
            <a:r>
              <a:rPr lang="fi-FI" sz="4400" dirty="0">
                <a:solidFill>
                  <a:srgbClr val="FFFFFF"/>
                </a:solidFill>
                <a:latin typeface="Arial" panose="020B0604020202020204"/>
              </a:rPr>
              <a:t>Niina Perkiö</a:t>
            </a:r>
          </a:p>
          <a:p>
            <a:pPr lvl="0" algn="ctr" defTabSz="685800"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</a:pPr>
            <a:r>
              <a:rPr lang="fi-FI" sz="4400" dirty="0">
                <a:solidFill>
                  <a:srgbClr val="FFFFFF"/>
                </a:solidFill>
                <a:latin typeface="Arial" panose="020B0604020202020204"/>
              </a:rPr>
              <a:t>niina.perkio@4h.fi</a:t>
            </a:r>
          </a:p>
          <a:p>
            <a:pPr lvl="0" algn="ctr" defTabSz="685800"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</a:pPr>
            <a:r>
              <a:rPr lang="fi-FI" sz="4400" dirty="0">
                <a:solidFill>
                  <a:srgbClr val="FFFFFF"/>
                </a:solidFill>
                <a:latin typeface="Arial" panose="020B0604020202020204"/>
              </a:rPr>
              <a:t>044 980 3150</a:t>
            </a:r>
          </a:p>
          <a:p>
            <a:pPr lvl="0" algn="ctr" defTabSz="685800"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</a:pPr>
            <a:r>
              <a:rPr lang="fi-FI" sz="4400" dirty="0">
                <a:solidFill>
                  <a:srgbClr val="FFFFFF"/>
                </a:solidFill>
                <a:latin typeface="Arial" panose="020B0604020202020204"/>
              </a:rPr>
              <a:t>tampere.4h.fi</a:t>
            </a:r>
          </a:p>
          <a:p>
            <a:pPr lvl="0" algn="ctr" defTabSz="685800"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</a:pPr>
            <a:r>
              <a:rPr lang="fi-FI" sz="4400" dirty="0">
                <a:solidFill>
                  <a:srgbClr val="FFFFFF"/>
                </a:solidFill>
                <a:latin typeface="Arial" panose="020B0604020202020204"/>
              </a:rPr>
              <a:t>@4hbusinesslabtampereenseutu</a:t>
            </a:r>
          </a:p>
        </p:txBody>
      </p:sp>
      <p:sp>
        <p:nvSpPr>
          <p:cNvPr id="7" name="Suorakulmio 6"/>
          <p:cNvSpPr/>
          <p:nvPr/>
        </p:nvSpPr>
        <p:spPr>
          <a:xfrm>
            <a:off x="2476500" y="1920212"/>
            <a:ext cx="12725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0" b="1" i="0" u="none" strike="noStrike" kern="0" cap="none" spc="-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4H Business </a:t>
            </a:r>
            <a:r>
              <a:rPr kumimoji="0" lang="fi-FI" sz="6000" b="1" i="0" u="none" strike="noStrike" kern="0" cap="none" spc="-113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Lab</a:t>
            </a:r>
            <a:r>
              <a:rPr kumimoji="0" lang="fi-FI" sz="6000" b="1" i="0" u="none" strike="noStrike" kern="0" cap="none" spc="-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Tampereen seutu</a:t>
            </a:r>
            <a:endParaRPr kumimoji="0" lang="fi-FI" sz="6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436" y="6848713"/>
            <a:ext cx="1337370" cy="13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1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108645" y="358178"/>
            <a:ext cx="1608436" cy="1783024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3276600" y="4695681"/>
            <a:ext cx="9144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Niina Perkiö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niina.perkio@4h.fi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044 980 3150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tampere.4h.fi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@4hbusinesslabtampereenseutu</a:t>
            </a:r>
          </a:p>
        </p:txBody>
      </p:sp>
      <p:sp>
        <p:nvSpPr>
          <p:cNvPr id="6" name="Suorakulmio 5"/>
          <p:cNvSpPr/>
          <p:nvPr/>
        </p:nvSpPr>
        <p:spPr>
          <a:xfrm>
            <a:off x="4038600" y="2650763"/>
            <a:ext cx="9220200" cy="6509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Niina Perkiö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niina.perkio@4h.fi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044 980 3150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tampere.4h.fi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@4hbusinesslabtampereenseutu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  <a:buSzTx/>
              <a:buFontTx/>
              <a:buNone/>
              <a:tabLst/>
              <a:defRPr/>
            </a:pP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</a:endParaRPr>
          </a:p>
          <a:p>
            <a:pPr algn="ctr"/>
            <a:r>
              <a:rPr lang="fi-FI" sz="3200" dirty="0">
                <a:solidFill>
                  <a:srgbClr val="FFFFFF"/>
                </a:solidFill>
              </a:rPr>
              <a:t>Riina Markkola</a:t>
            </a:r>
          </a:p>
          <a:p>
            <a:pPr algn="ctr"/>
            <a:r>
              <a:rPr lang="fi-FI" sz="3200" dirty="0">
                <a:solidFill>
                  <a:srgbClr val="FFFFFF"/>
                </a:solidFill>
              </a:rPr>
              <a:t>Toiminnanjohtaja</a:t>
            </a:r>
          </a:p>
          <a:p>
            <a:pPr algn="ctr"/>
            <a:r>
              <a:rPr lang="fi-FI" sz="3200" dirty="0">
                <a:solidFill>
                  <a:srgbClr val="FFFFFF"/>
                </a:solidFill>
              </a:rPr>
              <a:t>riina.markkola@4h.fi </a:t>
            </a:r>
          </a:p>
          <a:p>
            <a:pPr algn="ctr"/>
            <a:r>
              <a:rPr lang="fi-FI" sz="3200" dirty="0">
                <a:solidFill>
                  <a:srgbClr val="FFFFFF"/>
                </a:solidFill>
              </a:rPr>
              <a:t>0503222749</a:t>
            </a:r>
            <a:endParaRPr lang="fi-FI" sz="3200" dirty="0"/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  <a:buSzTx/>
              <a:buFontTx/>
              <a:buNone/>
              <a:tabLst/>
              <a:defRPr/>
            </a:pP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7" name="Suorakulmio 6"/>
          <p:cNvSpPr/>
          <p:nvPr/>
        </p:nvSpPr>
        <p:spPr>
          <a:xfrm>
            <a:off x="2476500" y="1125539"/>
            <a:ext cx="12534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5400" b="1" i="0" u="none" strike="noStrike" kern="0" cap="none" spc="-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4H Business </a:t>
            </a:r>
            <a:r>
              <a:rPr kumimoji="0" lang="fi-FI" sz="5400" b="1" i="0" u="none" strike="noStrike" kern="0" cap="none" spc="-113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Lab</a:t>
            </a:r>
            <a:r>
              <a:rPr kumimoji="0" lang="fi-FI" sz="5400" b="1" i="0" u="none" strike="noStrike" kern="0" cap="none" spc="-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Tampereen seutu</a:t>
            </a:r>
            <a:endParaRPr kumimoji="0" lang="fi-FI" sz="5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5222355"/>
            <a:ext cx="612815" cy="621556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8530157"/>
            <a:ext cx="621219" cy="630080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400" y="1954121"/>
            <a:ext cx="2841167" cy="69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68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895266"/>
            <a:ext cx="16230600" cy="5212966"/>
            <a:chOff x="0" y="247649"/>
            <a:chExt cx="21640800" cy="6950622"/>
          </a:xfrm>
        </p:grpSpPr>
        <p:sp>
          <p:nvSpPr>
            <p:cNvPr id="3" name="TextBox 3"/>
            <p:cNvSpPr txBox="1"/>
            <p:nvPr/>
          </p:nvSpPr>
          <p:spPr>
            <a:xfrm>
              <a:off x="0" y="247649"/>
              <a:ext cx="21640800" cy="6950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975"/>
                </a:lnSpc>
              </a:pPr>
              <a:r>
                <a:rPr lang="en-US" sz="10500" spc="-525" dirty="0" err="1">
                  <a:solidFill>
                    <a:srgbClr val="FFFFFF"/>
                  </a:solidFill>
                  <a:latin typeface="League Spartan"/>
                </a:rPr>
                <a:t>Nuori</a:t>
              </a:r>
              <a:r>
                <a:rPr lang="en-US" sz="10500" spc="-525" dirty="0">
                  <a:solidFill>
                    <a:srgbClr val="FFFFFF"/>
                  </a:solidFill>
                  <a:latin typeface="League Spartan"/>
                </a:rPr>
                <a:t> 13-28 -</a:t>
              </a:r>
              <a:r>
                <a:rPr lang="en-US" sz="10500" spc="-525" dirty="0" err="1">
                  <a:solidFill>
                    <a:srgbClr val="FFFFFF"/>
                  </a:solidFill>
                  <a:latin typeface="League Spartan"/>
                </a:rPr>
                <a:t>vuotias</a:t>
              </a:r>
              <a:endParaRPr lang="en-US" sz="10500" spc="-525" dirty="0">
                <a:solidFill>
                  <a:srgbClr val="FFFFFF"/>
                </a:solidFill>
                <a:latin typeface="League Spartan"/>
              </a:endParaRPr>
            </a:p>
            <a:p>
              <a:pPr>
                <a:lnSpc>
                  <a:spcPts val="9975"/>
                </a:lnSpc>
              </a:pPr>
              <a:r>
                <a:rPr lang="en-US" sz="10500" spc="-525" dirty="0">
                  <a:solidFill>
                    <a:srgbClr val="FFFFFF"/>
                  </a:solidFill>
                  <a:latin typeface="League Spartan"/>
                </a:rPr>
                <a:t>Tee </a:t>
              </a:r>
              <a:r>
                <a:rPr lang="en-US" sz="10500" spc="-525" dirty="0" err="1">
                  <a:solidFill>
                    <a:srgbClr val="FFFFFF"/>
                  </a:solidFill>
                  <a:latin typeface="League Spartan"/>
                </a:rPr>
                <a:t>itsellesi</a:t>
              </a:r>
              <a:r>
                <a:rPr lang="en-US" sz="10500" spc="-525" dirty="0">
                  <a:solidFill>
                    <a:srgbClr val="FFFFFF"/>
                  </a:solidFill>
                  <a:latin typeface="League Spartan"/>
                </a:rPr>
                <a:t> (</a:t>
              </a:r>
              <a:r>
                <a:rPr lang="en-US" sz="10500" spc="-525" dirty="0" err="1">
                  <a:solidFill>
                    <a:srgbClr val="FFFFFF"/>
                  </a:solidFill>
                  <a:latin typeface="League Spartan"/>
                </a:rPr>
                <a:t>kesä</a:t>
              </a:r>
              <a:r>
                <a:rPr lang="en-US" sz="10500" spc="-525" dirty="0">
                  <a:solidFill>
                    <a:srgbClr val="FFFFFF"/>
                  </a:solidFill>
                  <a:latin typeface="League Spartan"/>
                </a:rPr>
                <a:t>)</a:t>
              </a:r>
              <a:r>
                <a:rPr lang="en-US" sz="10500" spc="-525" dirty="0" err="1">
                  <a:solidFill>
                    <a:srgbClr val="FFFFFF"/>
                  </a:solidFill>
                  <a:latin typeface="League Spartan"/>
                </a:rPr>
                <a:t>työpaikka</a:t>
              </a:r>
              <a:r>
                <a:rPr lang="en-US" sz="10500" spc="-525" dirty="0">
                  <a:solidFill>
                    <a:srgbClr val="FFFFFF"/>
                  </a:solidFill>
                  <a:latin typeface="League Spartan"/>
                </a:rPr>
                <a:t>.</a:t>
              </a:r>
            </a:p>
            <a:p>
              <a:pPr algn="l">
                <a:lnSpc>
                  <a:spcPts val="9975"/>
                </a:lnSpc>
              </a:pPr>
              <a:endParaRPr lang="en-US" sz="10500" spc="-525" dirty="0">
                <a:solidFill>
                  <a:srgbClr val="FFFFFF"/>
                </a:solidFill>
                <a:latin typeface="League Spartan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695819"/>
              <a:ext cx="21640800" cy="487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22"/>
                </a:lnSpc>
              </a:pPr>
              <a:r>
                <a:rPr lang="en-US" sz="2325" spc="116">
                  <a:solidFill>
                    <a:srgbClr val="FFFFFF"/>
                  </a:solidFill>
                  <a:latin typeface="Sanchez"/>
                </a:rPr>
                <a:t>SINÄ OLET IDEA. TOTEUTA SE!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366723" y="1028700"/>
            <a:ext cx="1892577" cy="209800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38556" y="2873169"/>
            <a:ext cx="15010888" cy="4416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3"/>
              </a:lnSpc>
            </a:pPr>
            <a:r>
              <a:rPr lang="en-US" sz="6259" dirty="0">
                <a:solidFill>
                  <a:srgbClr val="FFFFFF"/>
                </a:solidFill>
                <a:latin typeface="Open Sans Extra Bold"/>
              </a:rPr>
              <a:t>4H-yritys on </a:t>
            </a:r>
            <a:r>
              <a:rPr lang="en-US" sz="6259" dirty="0" err="1">
                <a:solidFill>
                  <a:srgbClr val="FFFFFF"/>
                </a:solidFill>
                <a:latin typeface="Open Sans Extra Bold"/>
              </a:rPr>
              <a:t>nuorille</a:t>
            </a:r>
            <a:r>
              <a:rPr lang="en-US" sz="6259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6259" dirty="0" err="1">
                <a:solidFill>
                  <a:srgbClr val="FFFFFF"/>
                </a:solidFill>
                <a:latin typeface="Open Sans Extra Bold"/>
              </a:rPr>
              <a:t>tarkoitettu</a:t>
            </a:r>
            <a:r>
              <a:rPr lang="en-US" sz="6259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6259" dirty="0" err="1">
                <a:solidFill>
                  <a:srgbClr val="FFFFFF"/>
                </a:solidFill>
                <a:latin typeface="Open Sans Extra Bold"/>
              </a:rPr>
              <a:t>harrastuspohjalla</a:t>
            </a:r>
            <a:r>
              <a:rPr lang="en-US" sz="6259" dirty="0">
                <a:solidFill>
                  <a:srgbClr val="FFFFFF"/>
                </a:solidFill>
                <a:latin typeface="Open Sans Extra Bold"/>
              </a:rPr>
              <a:t> </a:t>
            </a:r>
          </a:p>
          <a:p>
            <a:pPr algn="ctr">
              <a:lnSpc>
                <a:spcPts val="8763"/>
              </a:lnSpc>
            </a:pPr>
            <a:r>
              <a:rPr lang="en-US" sz="6259" dirty="0" err="1">
                <a:solidFill>
                  <a:srgbClr val="FFFFFF"/>
                </a:solidFill>
                <a:latin typeface="Open Sans Extra Bold"/>
              </a:rPr>
              <a:t>toimiva</a:t>
            </a:r>
            <a:r>
              <a:rPr lang="en-US" sz="6259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6259" dirty="0" err="1">
                <a:solidFill>
                  <a:srgbClr val="FFFFFF"/>
                </a:solidFill>
                <a:latin typeface="Open Sans Extra Bold"/>
              </a:rPr>
              <a:t>pienimuotoisen</a:t>
            </a:r>
            <a:r>
              <a:rPr lang="en-US" sz="6259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6259" dirty="0" err="1">
                <a:solidFill>
                  <a:srgbClr val="FFFFFF"/>
                </a:solidFill>
                <a:latin typeface="Open Sans Extra Bold"/>
              </a:rPr>
              <a:t>yrittäjyyden</a:t>
            </a:r>
            <a:r>
              <a:rPr lang="en-US" sz="6259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6259" dirty="0" err="1">
                <a:solidFill>
                  <a:srgbClr val="FFFFFF"/>
                </a:solidFill>
                <a:latin typeface="Open Sans Extra Bold"/>
              </a:rPr>
              <a:t>malli</a:t>
            </a:r>
            <a:r>
              <a:rPr lang="en-US" sz="6259" dirty="0">
                <a:solidFill>
                  <a:srgbClr val="FFFFFF"/>
                </a:solidFill>
                <a:latin typeface="Open Sans Extra Bold"/>
              </a:rPr>
              <a:t>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50864" y="1028700"/>
            <a:ext cx="1608436" cy="178302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26777" y="5151342"/>
            <a:ext cx="15010888" cy="2182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3"/>
              </a:lnSpc>
            </a:pPr>
            <a:r>
              <a:rPr lang="en-US" sz="4400" dirty="0" err="1">
                <a:solidFill>
                  <a:srgbClr val="FFFFFF"/>
                </a:solidFill>
                <a:latin typeface="Open Sans Extra Bold"/>
              </a:rPr>
              <a:t>Itsenäinen</a:t>
            </a:r>
            <a:r>
              <a:rPr lang="en-US" sz="4400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Open Sans Extra Bold"/>
              </a:rPr>
              <a:t>tulonhankkimistoiminta</a:t>
            </a:r>
            <a:endParaRPr lang="en-US" sz="4400" dirty="0">
              <a:solidFill>
                <a:srgbClr val="FFFFFF"/>
              </a:solidFill>
              <a:latin typeface="Open Sans Extra Bold"/>
            </a:endParaRPr>
          </a:p>
          <a:p>
            <a:pPr algn="ctr">
              <a:lnSpc>
                <a:spcPts val="8763"/>
              </a:lnSpc>
            </a:pPr>
            <a:r>
              <a:rPr lang="en-US" sz="4400" dirty="0" err="1">
                <a:solidFill>
                  <a:srgbClr val="FFFFFF"/>
                </a:solidFill>
                <a:latin typeface="Open Sans Extra Bold"/>
              </a:rPr>
              <a:t>Yksityinen</a:t>
            </a:r>
            <a:r>
              <a:rPr lang="en-US" sz="4400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Open Sans Extra Bold"/>
              </a:rPr>
              <a:t>elinkeinonharjoittaja</a:t>
            </a:r>
            <a:endParaRPr lang="en-US" sz="4400" dirty="0">
              <a:solidFill>
                <a:srgbClr val="FFFFFF"/>
              </a:solidFill>
              <a:latin typeface="Open Sans Extra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50864" y="1028700"/>
            <a:ext cx="1608436" cy="1783024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1921821" y="1411340"/>
            <a:ext cx="140208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800" b="1" i="0" u="none" strike="noStrike" kern="0" cap="none" spc="-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4H-yrittäjä on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800" b="1" i="0" u="none" strike="noStrike" kern="0" cap="none" spc="-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itsenäinen yrittäjä</a:t>
            </a:r>
            <a:endParaRPr kumimoji="0" lang="fi-FI" sz="8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35955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9B69E36-B980-4C74-868D-F0CF62F7E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185" y="1028700"/>
            <a:ext cx="8570646" cy="2742972"/>
          </a:xfrm>
        </p:spPr>
        <p:txBody>
          <a:bodyPr>
            <a:noAutofit/>
          </a:bodyPr>
          <a:lstStyle/>
          <a:p>
            <a:r>
              <a:rPr lang="fi-FI" sz="6000" dirty="0">
                <a:solidFill>
                  <a:schemeClr val="bg1"/>
                </a:solidFill>
              </a:rPr>
              <a:t>Mieti,</a:t>
            </a:r>
            <a:br>
              <a:rPr lang="fi-FI" sz="6000" dirty="0">
                <a:solidFill>
                  <a:schemeClr val="bg1"/>
                </a:solidFill>
              </a:rPr>
            </a:br>
            <a:r>
              <a:rPr lang="fi-FI" sz="6000" dirty="0">
                <a:solidFill>
                  <a:schemeClr val="bg1"/>
                </a:solidFill>
              </a:rPr>
              <a:t>onko 4H-yritys oikea yritysmuoto juuri sinulle?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BB1462E6-1B02-431C-8A0B-CABB610E4B7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479723" y="4999047"/>
            <a:ext cx="7202758" cy="3580778"/>
          </a:xfrm>
        </p:spPr>
        <p:txBody>
          <a:bodyPr>
            <a:normAutofit/>
          </a:bodyPr>
          <a:lstStyle/>
          <a:p>
            <a:r>
              <a:rPr lang="fi-FI" sz="6000" dirty="0">
                <a:solidFill>
                  <a:schemeClr val="bg1"/>
                </a:solidFill>
              </a:rPr>
              <a:t>Liikevaihto 50-8000€</a:t>
            </a:r>
          </a:p>
          <a:p>
            <a:r>
              <a:rPr lang="fi-FI" sz="6000" dirty="0">
                <a:solidFill>
                  <a:schemeClr val="bg1"/>
                </a:solidFill>
              </a:rPr>
              <a:t>Vakuutukset </a:t>
            </a:r>
          </a:p>
          <a:p>
            <a:r>
              <a:rPr lang="fi-FI" sz="6000" dirty="0">
                <a:solidFill>
                  <a:schemeClr val="bg1"/>
                </a:solidFill>
              </a:rPr>
              <a:t>Verojen maksaminen</a:t>
            </a:r>
          </a:p>
        </p:txBody>
      </p:sp>
      <p:sp>
        <p:nvSpPr>
          <p:cNvPr id="8" name="Pyöristetty kuvaselitesuorakulmio 5">
            <a:extLst>
              <a:ext uri="{FF2B5EF4-FFF2-40B4-BE49-F238E27FC236}">
                <a16:creationId xmlns:a16="http://schemas.microsoft.com/office/drawing/2014/main" id="{FE4C5A25-F991-4ECF-90D4-7DCAF6EC719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0381180" y="1710014"/>
            <a:ext cx="6926256" cy="6866972"/>
          </a:xfrm>
          <a:prstGeom prst="wedgeRoundRectCallout">
            <a:avLst>
              <a:gd name="adj1" fmla="val 49350"/>
              <a:gd name="adj2" fmla="val -25747"/>
              <a:gd name="adj3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i-FI" altLang="fi-FI" sz="4400" b="1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i-FI" altLang="fi-FI" sz="4400" b="1" dirty="0">
                <a:solidFill>
                  <a:schemeClr val="bg1"/>
                </a:solidFill>
              </a:rPr>
              <a:t>4H-yritys on harrastus, jossa kokeillaan yrittäjyyttä.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fi-FI" altLang="fi-FI" sz="4400" b="1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i-FI" altLang="fi-FI" sz="4000" dirty="0"/>
              <a:t>4H-yritys ei ole elinkeino vielä kenellekään.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fi-FI" altLang="fi-FI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505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530823" y="2158036"/>
            <a:ext cx="4563348" cy="570418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826336" y="3646971"/>
            <a:ext cx="4498181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Hae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opintopisteitä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tai </a:t>
            </a:r>
          </a:p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Digitaalinen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osaamismerkki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5729462"/>
            <a:ext cx="5003304" cy="141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>
                <a:solidFill>
                  <a:srgbClr val="FFFFFF"/>
                </a:solidFill>
                <a:latin typeface="Open Sans"/>
              </a:rPr>
              <a:t>Tee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perustamisilmoitus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omalle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</a:p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jäsenkortillesi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</a:p>
          <a:p>
            <a:pPr>
              <a:lnSpc>
                <a:spcPts val="3779"/>
              </a:lnSpc>
            </a:pPr>
            <a:r>
              <a:rPr lang="en-US" sz="2700" dirty="0">
                <a:solidFill>
                  <a:srgbClr val="FFFFFF"/>
                </a:solidFill>
                <a:latin typeface="Open Sans"/>
              </a:rPr>
              <a:t>oma.4h.fi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826336" y="5210976"/>
            <a:ext cx="4861464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Raportoi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toiminnastasi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</a:p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vuosittain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4H-yhdistykseen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7528788"/>
            <a:ext cx="3278832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Open Sans"/>
              </a:rPr>
              <a:t>Mahdollisuus hakea </a:t>
            </a:r>
          </a:p>
          <a:p>
            <a:pPr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Open Sans"/>
              </a:rPr>
              <a:t>maksuton y-tunnus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650864" y="1028700"/>
            <a:ext cx="1608436" cy="178302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28700" y="2100886"/>
            <a:ext cx="2245519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dirty="0">
                <a:solidFill>
                  <a:srgbClr val="FFFFFF"/>
                </a:solidFill>
                <a:latin typeface="Open Sans"/>
              </a:rPr>
              <a:t>13-28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vuotias</a:t>
            </a:r>
            <a:endParaRPr lang="en-US" sz="27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3049763"/>
            <a:ext cx="4820096" cy="942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Liiity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4H-yhdistyksen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jäseneksi</a:t>
            </a:r>
            <a:endParaRPr lang="en-US" sz="27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8700" y="4415037"/>
            <a:ext cx="4903738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Suorita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4H-yrityskurssi ja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laadi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</a:p>
          <a:p>
            <a:pPr algn="ctr"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liiketoimintasuunnitelma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BMC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826336" y="2754574"/>
            <a:ext cx="5242464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Liikevaihto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50- 8000 € /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vuosi</a:t>
            </a:r>
            <a:endParaRPr lang="en-US" sz="27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826336" y="6955441"/>
            <a:ext cx="4861464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Osallistu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4H-yritys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kilpailuun</a:t>
            </a:r>
            <a:endParaRPr lang="en-US" sz="2700" dirty="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91870" y="2647300"/>
            <a:ext cx="4098640" cy="27345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06854" y="2967123"/>
            <a:ext cx="8358977" cy="557700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76075" y="933450"/>
            <a:ext cx="1623461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Open Sans"/>
              </a:rPr>
              <a:t>Voit perustaa 4H-yrityksen yksin, kaksin tai ryhmässä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38487" y="6444650"/>
            <a:ext cx="40540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Open Sans"/>
              </a:rPr>
              <a:t>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55538" y="6232479"/>
            <a:ext cx="6226412" cy="1290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1"/>
              </a:lnSpc>
            </a:pPr>
            <a:r>
              <a:rPr lang="en-US" sz="3743" dirty="0" err="1">
                <a:solidFill>
                  <a:srgbClr val="FFFFFF"/>
                </a:solidFill>
                <a:latin typeface="Open Sans"/>
              </a:rPr>
              <a:t>Kaikki</a:t>
            </a:r>
            <a:r>
              <a:rPr lang="en-US" sz="3743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743" dirty="0" err="1">
                <a:solidFill>
                  <a:srgbClr val="FFFFFF"/>
                </a:solidFill>
                <a:latin typeface="Open Sans"/>
              </a:rPr>
              <a:t>jäsenet</a:t>
            </a:r>
            <a:r>
              <a:rPr lang="en-US" sz="3743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743" dirty="0" err="1">
                <a:solidFill>
                  <a:srgbClr val="FFFFFF"/>
                </a:solidFill>
                <a:latin typeface="Open Sans"/>
              </a:rPr>
              <a:t>tekevät</a:t>
            </a:r>
            <a:r>
              <a:rPr lang="en-US" sz="3743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743" dirty="0" err="1">
                <a:solidFill>
                  <a:srgbClr val="FFFFFF"/>
                </a:solidFill>
                <a:latin typeface="Open Sans"/>
              </a:rPr>
              <a:t>omat</a:t>
            </a:r>
            <a:r>
              <a:rPr lang="en-US" sz="3743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743" dirty="0" err="1">
                <a:solidFill>
                  <a:srgbClr val="FFFFFF"/>
                </a:solidFill>
                <a:latin typeface="Open Sans"/>
              </a:rPr>
              <a:t>paperityönsä</a:t>
            </a:r>
            <a:r>
              <a:rPr lang="en-US" sz="3743" dirty="0">
                <a:solidFill>
                  <a:srgbClr val="FFFFFF"/>
                </a:solidFill>
                <a:latin typeface="Open Sans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60317" y="1067682"/>
            <a:ext cx="1005527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Open Sans"/>
              </a:rPr>
              <a:t>Yrityksesi voi esimerkiksi tehdä...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317791" y="5048250"/>
            <a:ext cx="391715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Open Sans"/>
              </a:rPr>
              <a:t>Pihapalvelua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285317" y="7713986"/>
            <a:ext cx="409708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Open Sans"/>
              </a:rPr>
              <a:t>Valokuvausta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450053" y="6610327"/>
            <a:ext cx="274885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Open Sans"/>
              </a:rPr>
              <a:t>Kotiapua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50864" y="1162932"/>
            <a:ext cx="1608436" cy="178302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449748" y="4161155"/>
            <a:ext cx="240550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Kakkuja</a:t>
            </a:r>
            <a:endParaRPr lang="en-US" sz="52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534400" y="3584226"/>
            <a:ext cx="201349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Koruja</a:t>
            </a:r>
            <a:endParaRPr lang="en-US" sz="52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935701" y="3057966"/>
            <a:ext cx="260761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Puutöitä</a:t>
            </a:r>
            <a:endParaRPr lang="en-US" sz="52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900235" y="5818482"/>
            <a:ext cx="4030712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Matonpesuja</a:t>
            </a:r>
            <a:endParaRPr lang="en-US" sz="52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3768" y="8401535"/>
            <a:ext cx="4030712" cy="874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Lastenhoitoa</a:t>
            </a:r>
            <a:endParaRPr lang="en-US" sz="52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3" name="TextBox 11"/>
          <p:cNvSpPr txBox="1"/>
          <p:nvPr/>
        </p:nvSpPr>
        <p:spPr>
          <a:xfrm>
            <a:off x="1066800" y="2477879"/>
            <a:ext cx="5867400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Muusikonhommia</a:t>
            </a:r>
            <a:endParaRPr lang="en-US" sz="5200" dirty="0">
              <a:solidFill>
                <a:srgbClr val="FFFFFF"/>
              </a:solidFill>
              <a:latin typeface="Open Sans"/>
            </a:endParaRPr>
          </a:p>
        </p:txBody>
      </p:sp>
      <p:pic>
        <p:nvPicPr>
          <p:cNvPr id="15" name="Kuva 14" descr="Kuva, joka sisältää kohteen teksti, puu, henkilö, piha-&#10;&#10;Kuvaus luotu automaattisesti">
            <a:extLst>
              <a:ext uri="{FF2B5EF4-FFF2-40B4-BE49-F238E27FC236}">
                <a16:creationId xmlns:a16="http://schemas.microsoft.com/office/drawing/2014/main" id="{7F3374DA-98AC-C86B-90C6-17B6661F9D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" y="0"/>
            <a:ext cx="18286222" cy="10287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H sisältö">
  <a:themeElements>
    <a:clrScheme name="4H_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7BE23"/>
      </a:accent1>
      <a:accent2>
        <a:srgbClr val="3CAA32"/>
      </a:accent2>
      <a:accent3>
        <a:srgbClr val="F5B4D2"/>
      </a:accent3>
      <a:accent4>
        <a:srgbClr val="73196E"/>
      </a:accent4>
      <a:accent5>
        <a:srgbClr val="FFDC14"/>
      </a:accent5>
      <a:accent6>
        <a:srgbClr val="A0DCF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H_template_02_2018" id="{5966D7C5-5ED4-D34B-A89F-8EEC824BDC96}" vid="{1B33542E-81BE-8D47-9491-8D21F844BD7E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3464</TotalTime>
  <Words>422</Words>
  <Application>Microsoft Office PowerPoint</Application>
  <PresentationFormat>Mukautettu</PresentationFormat>
  <Paragraphs>125</Paragraphs>
  <Slides>23</Slides>
  <Notes>1</Notes>
  <HiddenSlides>2</HiddenSlides>
  <MMClips>0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23</vt:i4>
      </vt:variant>
    </vt:vector>
  </HeadingPairs>
  <TitlesOfParts>
    <vt:vector size="33" baseType="lpstr">
      <vt:lpstr>Sanchez</vt:lpstr>
      <vt:lpstr>Calibri</vt:lpstr>
      <vt:lpstr>Open Sans Extra Bold</vt:lpstr>
      <vt:lpstr>Aptos</vt:lpstr>
      <vt:lpstr>Arial</vt:lpstr>
      <vt:lpstr>Wingdings</vt:lpstr>
      <vt:lpstr>Open Sans</vt:lpstr>
      <vt:lpstr>League Spartan</vt:lpstr>
      <vt:lpstr>Office Theme</vt:lpstr>
      <vt:lpstr>4H sisältö</vt:lpstr>
      <vt:lpstr>PowerPoint-esitys</vt:lpstr>
      <vt:lpstr>PowerPoint-esitys</vt:lpstr>
      <vt:lpstr>PowerPoint-esitys</vt:lpstr>
      <vt:lpstr>PowerPoint-esitys</vt:lpstr>
      <vt:lpstr>PowerPoint-esitys</vt:lpstr>
      <vt:lpstr>Mieti, onko 4H-yritys oikea yritysmuoto juuri sinulle?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Kopio: Copy of Nuori 13-28 -vuotias</dc:title>
  <dc:creator>Niina Perkiö</dc:creator>
  <cp:lastModifiedBy>Riina Markkola / Pirkkalan-Lempäälän 4H ry</cp:lastModifiedBy>
  <cp:revision>45</cp:revision>
  <dcterms:created xsi:type="dcterms:W3CDTF">2006-08-16T00:00:00Z</dcterms:created>
  <dcterms:modified xsi:type="dcterms:W3CDTF">2026-01-21T08:16:48Z</dcterms:modified>
  <dc:identifier>DAEvyWy_Aik</dc:identifier>
</cp:coreProperties>
</file>