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  <p:sldMasterId id="2147483668" r:id="rId2"/>
    <p:sldMasterId id="2147483682" r:id="rId3"/>
    <p:sldMasterId id="2147483662" r:id="rId4"/>
    <p:sldMasterId id="2147483694" r:id="rId5"/>
    <p:sldMasterId id="2147483707" r:id="rId6"/>
    <p:sldMasterId id="2147483713" r:id="rId7"/>
  </p:sldMasterIdLst>
  <p:notesMasterIdLst>
    <p:notesMasterId r:id="rId41"/>
  </p:notesMasterIdLst>
  <p:sldIdLst>
    <p:sldId id="278" r:id="rId8"/>
    <p:sldId id="273" r:id="rId9"/>
    <p:sldId id="257" r:id="rId10"/>
    <p:sldId id="258" r:id="rId11"/>
    <p:sldId id="279" r:id="rId12"/>
    <p:sldId id="271" r:id="rId13"/>
    <p:sldId id="260" r:id="rId14"/>
    <p:sldId id="262" r:id="rId15"/>
    <p:sldId id="261" r:id="rId16"/>
    <p:sldId id="280" r:id="rId17"/>
    <p:sldId id="329" r:id="rId18"/>
    <p:sldId id="285" r:id="rId19"/>
    <p:sldId id="284" r:id="rId20"/>
    <p:sldId id="321" r:id="rId21"/>
    <p:sldId id="322" r:id="rId22"/>
    <p:sldId id="264" r:id="rId23"/>
    <p:sldId id="325" r:id="rId24"/>
    <p:sldId id="332" r:id="rId25"/>
    <p:sldId id="331" r:id="rId26"/>
    <p:sldId id="330" r:id="rId27"/>
    <p:sldId id="290" r:id="rId28"/>
    <p:sldId id="324" r:id="rId29"/>
    <p:sldId id="293" r:id="rId30"/>
    <p:sldId id="294" r:id="rId31"/>
    <p:sldId id="291" r:id="rId32"/>
    <p:sldId id="289" r:id="rId33"/>
    <p:sldId id="326" r:id="rId34"/>
    <p:sldId id="272" r:id="rId35"/>
    <p:sldId id="323" r:id="rId36"/>
    <p:sldId id="334" r:id="rId37"/>
    <p:sldId id="268" r:id="rId38"/>
    <p:sldId id="333" r:id="rId39"/>
    <p:sldId id="270" r:id="rId4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54"/>
  </p:normalViewPr>
  <p:slideViewPr>
    <p:cSldViewPr snapToGrid="0" snapToObjects="1">
      <p:cViewPr varScale="1">
        <p:scale>
          <a:sx n="103" d="100"/>
          <a:sy n="103" d="100"/>
        </p:scale>
        <p:origin x="90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028775-E347-41FC-AB19-7669F127929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97347562-BEA8-422B-926C-A7EA1B45CC63}">
      <dgm:prSet phldrT="[Teksti]" phldr="0"/>
      <dgm:spPr/>
      <dgm:t>
        <a:bodyPr/>
        <a:lstStyle/>
        <a:p>
          <a:r>
            <a:rPr lang="fi-FI" dirty="0"/>
            <a:t>Tukea </a:t>
          </a:r>
        </a:p>
        <a:p>
          <a:r>
            <a:rPr lang="fi-FI" dirty="0"/>
            <a:t>4H-yrityksen perustamiseen</a:t>
          </a:r>
        </a:p>
      </dgm:t>
    </dgm:pt>
    <dgm:pt modelId="{86875DB9-DE70-4D98-99C6-763D2D3CAEF8}" type="parTrans" cxnId="{C4F059AA-745C-40AD-82CF-846EA9B49D14}">
      <dgm:prSet/>
      <dgm:spPr/>
      <dgm:t>
        <a:bodyPr/>
        <a:lstStyle/>
        <a:p>
          <a:endParaRPr lang="fi-FI"/>
        </a:p>
      </dgm:t>
    </dgm:pt>
    <dgm:pt modelId="{EB007B21-6E76-4BC6-9FBA-8B83BD5B342B}" type="sibTrans" cxnId="{C4F059AA-745C-40AD-82CF-846EA9B49D14}">
      <dgm:prSet/>
      <dgm:spPr/>
      <dgm:t>
        <a:bodyPr/>
        <a:lstStyle/>
        <a:p>
          <a:endParaRPr lang="fi-FI"/>
        </a:p>
      </dgm:t>
    </dgm:pt>
    <dgm:pt modelId="{A463BC6E-C32C-45BD-89BD-E1DAEEA77B5C}">
      <dgm:prSet phldrT="[Teksti]" phldr="0" custT="1"/>
      <dgm:spPr/>
      <dgm:t>
        <a:bodyPr/>
        <a:lstStyle/>
        <a:p>
          <a:r>
            <a:rPr lang="fi-FI" sz="1050" dirty="0"/>
            <a:t>Tampere - kesäyrittäjyysseteli</a:t>
          </a:r>
        </a:p>
      </dgm:t>
    </dgm:pt>
    <dgm:pt modelId="{A08F1ABF-1DEB-4DC1-9284-394B43E9ECB2}" type="parTrans" cxnId="{C1E41439-A03A-4A89-AA81-C7C3FDB02CAF}">
      <dgm:prSet/>
      <dgm:spPr/>
      <dgm:t>
        <a:bodyPr/>
        <a:lstStyle/>
        <a:p>
          <a:endParaRPr lang="fi-FI"/>
        </a:p>
      </dgm:t>
    </dgm:pt>
    <dgm:pt modelId="{7A9A326D-8484-4FB3-A0F0-1B54FFB9BDCB}" type="sibTrans" cxnId="{C1E41439-A03A-4A89-AA81-C7C3FDB02CAF}">
      <dgm:prSet/>
      <dgm:spPr/>
      <dgm:t>
        <a:bodyPr/>
        <a:lstStyle/>
        <a:p>
          <a:endParaRPr lang="fi-FI"/>
        </a:p>
      </dgm:t>
    </dgm:pt>
    <dgm:pt modelId="{0992EF7B-CED4-4B9C-A52F-D1A4091DF404}">
      <dgm:prSet phldrT="[Teksti]" phldr="0"/>
      <dgm:spPr/>
      <dgm:t>
        <a:bodyPr/>
        <a:lstStyle/>
        <a:p>
          <a:r>
            <a:rPr lang="fi-FI" dirty="0"/>
            <a:t>Pirkkala  - kesäyrittäjyysseteli</a:t>
          </a:r>
        </a:p>
      </dgm:t>
    </dgm:pt>
    <dgm:pt modelId="{F751648C-6AF1-4B0B-8D90-AE9BAF79165E}" type="parTrans" cxnId="{A87855DC-C6BB-4DAC-993F-9CEA445631E9}">
      <dgm:prSet/>
      <dgm:spPr/>
      <dgm:t>
        <a:bodyPr/>
        <a:lstStyle/>
        <a:p>
          <a:endParaRPr lang="fi-FI"/>
        </a:p>
      </dgm:t>
    </dgm:pt>
    <dgm:pt modelId="{4A358834-96AE-4B19-B937-3E85CD7F9AAE}" type="sibTrans" cxnId="{A87855DC-C6BB-4DAC-993F-9CEA445631E9}">
      <dgm:prSet/>
      <dgm:spPr/>
      <dgm:t>
        <a:bodyPr/>
        <a:lstStyle/>
        <a:p>
          <a:endParaRPr lang="fi-FI"/>
        </a:p>
      </dgm:t>
    </dgm:pt>
    <dgm:pt modelId="{A235DD1F-7D68-4FB6-ABA1-121EB44AE3C7}">
      <dgm:prSet phldrT="[Teksti]" phldr="1"/>
      <dgm:spPr/>
      <dgm:t>
        <a:bodyPr/>
        <a:lstStyle/>
        <a:p>
          <a:endParaRPr lang="fi-FI"/>
        </a:p>
      </dgm:t>
    </dgm:pt>
    <dgm:pt modelId="{573D53B8-AD79-4D2C-8BE7-7D9D5F74D0C3}" type="parTrans" cxnId="{9E3EC6EA-55CA-49EE-9D59-3894EE208BD4}">
      <dgm:prSet/>
      <dgm:spPr/>
      <dgm:t>
        <a:bodyPr/>
        <a:lstStyle/>
        <a:p>
          <a:endParaRPr lang="fi-FI"/>
        </a:p>
      </dgm:t>
    </dgm:pt>
    <dgm:pt modelId="{DD98151A-CC29-428A-9F62-6BBAF1F71324}" type="sibTrans" cxnId="{9E3EC6EA-55CA-49EE-9D59-3894EE208BD4}">
      <dgm:prSet/>
      <dgm:spPr/>
      <dgm:t>
        <a:bodyPr/>
        <a:lstStyle/>
        <a:p>
          <a:endParaRPr lang="fi-FI"/>
        </a:p>
      </dgm:t>
    </dgm:pt>
    <dgm:pt modelId="{4ED275D2-BDC3-4487-B280-873562F54478}">
      <dgm:prSet phldrT="[Teksti]" phldr="0"/>
      <dgm:spPr/>
      <dgm:t>
        <a:bodyPr/>
        <a:lstStyle/>
        <a:p>
          <a:r>
            <a:rPr lang="fi-FI" dirty="0"/>
            <a:t>Orivesi – </a:t>
          </a:r>
        </a:p>
        <a:p>
          <a:r>
            <a:rPr lang="fi-FI" dirty="0"/>
            <a:t>4H-yrittäjän starttiraha</a:t>
          </a:r>
        </a:p>
      </dgm:t>
    </dgm:pt>
    <dgm:pt modelId="{C8AF1C96-E0CA-499E-95AC-7868E3BAFC04}" type="parTrans" cxnId="{58F08D3C-666E-4D61-9C61-63A1135FDDB8}">
      <dgm:prSet/>
      <dgm:spPr/>
      <dgm:t>
        <a:bodyPr/>
        <a:lstStyle/>
        <a:p>
          <a:endParaRPr lang="fi-FI"/>
        </a:p>
      </dgm:t>
    </dgm:pt>
    <dgm:pt modelId="{302EA2C1-2A63-4CDA-A7E3-5873CAF87D61}" type="sibTrans" cxnId="{58F08D3C-666E-4D61-9C61-63A1135FDDB8}">
      <dgm:prSet/>
      <dgm:spPr/>
      <dgm:t>
        <a:bodyPr/>
        <a:lstStyle/>
        <a:p>
          <a:endParaRPr lang="fi-FI"/>
        </a:p>
      </dgm:t>
    </dgm:pt>
    <dgm:pt modelId="{F164F0A4-0E1B-42D3-9977-FAC01868446B}">
      <dgm:prSet phldrT="[Teksti]" phldr="0"/>
      <dgm:spPr/>
      <dgm:t>
        <a:bodyPr/>
        <a:lstStyle/>
        <a:p>
          <a:r>
            <a:rPr lang="fi-FI" dirty="0"/>
            <a:t>Nokia – Yrittäjän kesätyöseteli</a:t>
          </a:r>
        </a:p>
      </dgm:t>
    </dgm:pt>
    <dgm:pt modelId="{5CB97044-6011-43D4-964A-EAF35E3E1F53}" type="parTrans" cxnId="{10886607-8717-41AD-A668-FEDEA9161558}">
      <dgm:prSet/>
      <dgm:spPr/>
      <dgm:t>
        <a:bodyPr/>
        <a:lstStyle/>
        <a:p>
          <a:endParaRPr lang="fi-FI"/>
        </a:p>
      </dgm:t>
    </dgm:pt>
    <dgm:pt modelId="{78D1C060-800D-4D23-833F-8E17C14ACFE4}" type="sibTrans" cxnId="{10886607-8717-41AD-A668-FEDEA9161558}">
      <dgm:prSet/>
      <dgm:spPr/>
      <dgm:t>
        <a:bodyPr/>
        <a:lstStyle/>
        <a:p>
          <a:endParaRPr lang="fi-FI"/>
        </a:p>
      </dgm:t>
    </dgm:pt>
    <dgm:pt modelId="{0434D373-AA99-4C2C-B7A6-74269AF3C65A}">
      <dgm:prSet phldrT="[Teksti]" phldr="0"/>
      <dgm:spPr/>
      <dgm:t>
        <a:bodyPr/>
        <a:lstStyle/>
        <a:p>
          <a:r>
            <a:rPr lang="fi-FI" dirty="0"/>
            <a:t>Kangasala – kesäyrittäjyysseteli</a:t>
          </a:r>
        </a:p>
      </dgm:t>
    </dgm:pt>
    <dgm:pt modelId="{24AEFF28-81D5-4E63-9D5F-ACC6469821B2}" type="parTrans" cxnId="{F0FBF217-D195-46BE-B2B0-93AF994758BC}">
      <dgm:prSet/>
      <dgm:spPr/>
      <dgm:t>
        <a:bodyPr/>
        <a:lstStyle/>
        <a:p>
          <a:endParaRPr lang="fi-FI"/>
        </a:p>
      </dgm:t>
    </dgm:pt>
    <dgm:pt modelId="{18D8553C-5320-460D-A20D-E6C37DA3FB98}" type="sibTrans" cxnId="{F0FBF217-D195-46BE-B2B0-93AF994758BC}">
      <dgm:prSet/>
      <dgm:spPr/>
      <dgm:t>
        <a:bodyPr/>
        <a:lstStyle/>
        <a:p>
          <a:endParaRPr lang="fi-FI"/>
        </a:p>
      </dgm:t>
    </dgm:pt>
    <dgm:pt modelId="{4C98AF86-3E4C-42E1-B832-D8E2CBDB86EB}">
      <dgm:prSet phldrT="[Teksti]" phldr="0"/>
      <dgm:spPr/>
      <dgm:t>
        <a:bodyPr/>
        <a:lstStyle/>
        <a:p>
          <a:r>
            <a:rPr lang="fi-FI" dirty="0"/>
            <a:t>Nuoriso </a:t>
          </a:r>
          <a:r>
            <a:rPr lang="fi-FI" dirty="0" err="1"/>
            <a:t>Leader</a:t>
          </a:r>
          <a:endParaRPr lang="fi-FI" dirty="0"/>
        </a:p>
      </dgm:t>
    </dgm:pt>
    <dgm:pt modelId="{51A72414-388F-456E-B1F1-00DF21D024DD}" type="parTrans" cxnId="{A4D0094A-F3E9-4AAD-8D5B-058ECA3F4BD2}">
      <dgm:prSet/>
      <dgm:spPr/>
      <dgm:t>
        <a:bodyPr/>
        <a:lstStyle/>
        <a:p>
          <a:endParaRPr lang="fi-FI"/>
        </a:p>
      </dgm:t>
    </dgm:pt>
    <dgm:pt modelId="{CC46C210-CB73-4CD5-8258-54B27D6957B0}" type="sibTrans" cxnId="{A4D0094A-F3E9-4AAD-8D5B-058ECA3F4BD2}">
      <dgm:prSet/>
      <dgm:spPr/>
      <dgm:t>
        <a:bodyPr/>
        <a:lstStyle/>
        <a:p>
          <a:endParaRPr lang="fi-FI"/>
        </a:p>
      </dgm:t>
    </dgm:pt>
    <dgm:pt modelId="{3BCB5123-7734-4EEC-9DFA-4C65E6E78CE3}">
      <dgm:prSet custT="1"/>
      <dgm:spPr/>
      <dgm:t>
        <a:bodyPr/>
        <a:lstStyle/>
        <a:p>
          <a:r>
            <a:rPr lang="fi-FI" sz="1050" dirty="0"/>
            <a:t>Lempäälä – </a:t>
          </a:r>
        </a:p>
        <a:p>
          <a:r>
            <a:rPr lang="fi-FI" sz="1050" dirty="0"/>
            <a:t>Kesäyrittäjyysseteli</a:t>
          </a:r>
        </a:p>
      </dgm:t>
    </dgm:pt>
    <dgm:pt modelId="{7FB8DBBA-E069-4A94-9773-089AE996B00C}" type="parTrans" cxnId="{2708620E-D103-4B4D-A194-F00BF39892C5}">
      <dgm:prSet/>
      <dgm:spPr/>
      <dgm:t>
        <a:bodyPr/>
        <a:lstStyle/>
        <a:p>
          <a:endParaRPr lang="fi-FI"/>
        </a:p>
      </dgm:t>
    </dgm:pt>
    <dgm:pt modelId="{06D0942E-A677-4D44-81BF-B0BBFDC6C568}" type="sibTrans" cxnId="{2708620E-D103-4B4D-A194-F00BF39892C5}">
      <dgm:prSet/>
      <dgm:spPr/>
      <dgm:t>
        <a:bodyPr/>
        <a:lstStyle/>
        <a:p>
          <a:endParaRPr lang="fi-FI"/>
        </a:p>
      </dgm:t>
    </dgm:pt>
    <dgm:pt modelId="{73091A49-95D5-46A9-942F-C3B4D1F27EC7}" type="pres">
      <dgm:prSet presAssocID="{C8028775-E347-41FC-AB19-7669F127929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C0B07F2-275F-40DE-861C-9ED2B638736F}" type="pres">
      <dgm:prSet presAssocID="{97347562-BEA8-422B-926C-A7EA1B45CC63}" presName="centerShape" presStyleLbl="node0" presStyleIdx="0" presStyleCnt="1"/>
      <dgm:spPr/>
    </dgm:pt>
    <dgm:pt modelId="{A4EA8931-D57E-4C9D-98AC-7B2429D7E2DE}" type="pres">
      <dgm:prSet presAssocID="{A463BC6E-C32C-45BD-89BD-E1DAEEA77B5C}" presName="node" presStyleLbl="node1" presStyleIdx="0" presStyleCnt="7">
        <dgm:presLayoutVars>
          <dgm:bulletEnabled val="1"/>
        </dgm:presLayoutVars>
      </dgm:prSet>
      <dgm:spPr/>
    </dgm:pt>
    <dgm:pt modelId="{EAAE53F4-D0C1-499C-B8E3-EE44F7AEDD2B}" type="pres">
      <dgm:prSet presAssocID="{A463BC6E-C32C-45BD-89BD-E1DAEEA77B5C}" presName="dummy" presStyleCnt="0"/>
      <dgm:spPr/>
    </dgm:pt>
    <dgm:pt modelId="{90163F29-61CB-4E76-93D0-5C44E49B5A45}" type="pres">
      <dgm:prSet presAssocID="{7A9A326D-8484-4FB3-A0F0-1B54FFB9BDCB}" presName="sibTrans" presStyleLbl="sibTrans2D1" presStyleIdx="0" presStyleCnt="7"/>
      <dgm:spPr/>
    </dgm:pt>
    <dgm:pt modelId="{3C11D3F3-49EC-4980-ABB0-2033D57F6409}" type="pres">
      <dgm:prSet presAssocID="{0992EF7B-CED4-4B9C-A52F-D1A4091DF404}" presName="node" presStyleLbl="node1" presStyleIdx="1" presStyleCnt="7">
        <dgm:presLayoutVars>
          <dgm:bulletEnabled val="1"/>
        </dgm:presLayoutVars>
      </dgm:prSet>
      <dgm:spPr/>
    </dgm:pt>
    <dgm:pt modelId="{9482339E-1B8C-4093-9388-7492A101D4CF}" type="pres">
      <dgm:prSet presAssocID="{0992EF7B-CED4-4B9C-A52F-D1A4091DF404}" presName="dummy" presStyleCnt="0"/>
      <dgm:spPr/>
    </dgm:pt>
    <dgm:pt modelId="{ADA2CF58-F987-45BE-99EF-B21C385F4CC6}" type="pres">
      <dgm:prSet presAssocID="{4A358834-96AE-4B19-B937-3E85CD7F9AAE}" presName="sibTrans" presStyleLbl="sibTrans2D1" presStyleIdx="1" presStyleCnt="7"/>
      <dgm:spPr/>
    </dgm:pt>
    <dgm:pt modelId="{71CF7303-3456-4543-A480-1FD576229E56}" type="pres">
      <dgm:prSet presAssocID="{4ED275D2-BDC3-4487-B280-873562F54478}" presName="node" presStyleLbl="node1" presStyleIdx="2" presStyleCnt="7">
        <dgm:presLayoutVars>
          <dgm:bulletEnabled val="1"/>
        </dgm:presLayoutVars>
      </dgm:prSet>
      <dgm:spPr/>
    </dgm:pt>
    <dgm:pt modelId="{4B6B33F3-AD26-41C3-85BC-B451B4D47083}" type="pres">
      <dgm:prSet presAssocID="{4ED275D2-BDC3-4487-B280-873562F54478}" presName="dummy" presStyleCnt="0"/>
      <dgm:spPr/>
    </dgm:pt>
    <dgm:pt modelId="{43BADDF3-3009-4CFD-9C28-DF2AE1235E88}" type="pres">
      <dgm:prSet presAssocID="{302EA2C1-2A63-4CDA-A7E3-5873CAF87D61}" presName="sibTrans" presStyleLbl="sibTrans2D1" presStyleIdx="2" presStyleCnt="7"/>
      <dgm:spPr/>
    </dgm:pt>
    <dgm:pt modelId="{C14343B6-D5D4-4108-932D-B6232C5C6329}" type="pres">
      <dgm:prSet presAssocID="{F164F0A4-0E1B-42D3-9977-FAC01868446B}" presName="node" presStyleLbl="node1" presStyleIdx="3" presStyleCnt="7">
        <dgm:presLayoutVars>
          <dgm:bulletEnabled val="1"/>
        </dgm:presLayoutVars>
      </dgm:prSet>
      <dgm:spPr/>
    </dgm:pt>
    <dgm:pt modelId="{8D495B56-5C96-4526-A1A3-5C4BE88DF075}" type="pres">
      <dgm:prSet presAssocID="{F164F0A4-0E1B-42D3-9977-FAC01868446B}" presName="dummy" presStyleCnt="0"/>
      <dgm:spPr/>
    </dgm:pt>
    <dgm:pt modelId="{670317EA-6D19-4A1B-8298-E9EBDC72EF16}" type="pres">
      <dgm:prSet presAssocID="{78D1C060-800D-4D23-833F-8E17C14ACFE4}" presName="sibTrans" presStyleLbl="sibTrans2D1" presStyleIdx="3" presStyleCnt="7"/>
      <dgm:spPr/>
    </dgm:pt>
    <dgm:pt modelId="{97D562E0-5FFE-4030-B03F-B38757EB3297}" type="pres">
      <dgm:prSet presAssocID="{0434D373-AA99-4C2C-B7A6-74269AF3C65A}" presName="node" presStyleLbl="node1" presStyleIdx="4" presStyleCnt="7">
        <dgm:presLayoutVars>
          <dgm:bulletEnabled val="1"/>
        </dgm:presLayoutVars>
      </dgm:prSet>
      <dgm:spPr/>
    </dgm:pt>
    <dgm:pt modelId="{FB64E68B-159C-4682-9173-FADDDFE1D961}" type="pres">
      <dgm:prSet presAssocID="{0434D373-AA99-4C2C-B7A6-74269AF3C65A}" presName="dummy" presStyleCnt="0"/>
      <dgm:spPr/>
    </dgm:pt>
    <dgm:pt modelId="{26582E60-7B49-4F5C-AEF5-AAD120644283}" type="pres">
      <dgm:prSet presAssocID="{18D8553C-5320-460D-A20D-E6C37DA3FB98}" presName="sibTrans" presStyleLbl="sibTrans2D1" presStyleIdx="4" presStyleCnt="7"/>
      <dgm:spPr/>
    </dgm:pt>
    <dgm:pt modelId="{4FC210B5-4B95-4E88-B858-9E91920B9CB6}" type="pres">
      <dgm:prSet presAssocID="{4C98AF86-3E4C-42E1-B832-D8E2CBDB86EB}" presName="node" presStyleLbl="node1" presStyleIdx="5" presStyleCnt="7">
        <dgm:presLayoutVars>
          <dgm:bulletEnabled val="1"/>
        </dgm:presLayoutVars>
      </dgm:prSet>
      <dgm:spPr/>
    </dgm:pt>
    <dgm:pt modelId="{E5D50C7F-2A2C-43C8-941C-38CF129222E6}" type="pres">
      <dgm:prSet presAssocID="{4C98AF86-3E4C-42E1-B832-D8E2CBDB86EB}" presName="dummy" presStyleCnt="0"/>
      <dgm:spPr/>
    </dgm:pt>
    <dgm:pt modelId="{65B6F7D8-1490-4876-A676-300582DCD20A}" type="pres">
      <dgm:prSet presAssocID="{CC46C210-CB73-4CD5-8258-54B27D6957B0}" presName="sibTrans" presStyleLbl="sibTrans2D1" presStyleIdx="5" presStyleCnt="7"/>
      <dgm:spPr/>
    </dgm:pt>
    <dgm:pt modelId="{E13C7971-068E-4513-91F5-E37B7F7A2966}" type="pres">
      <dgm:prSet presAssocID="{3BCB5123-7734-4EEC-9DFA-4C65E6E78CE3}" presName="node" presStyleLbl="node1" presStyleIdx="6" presStyleCnt="7">
        <dgm:presLayoutVars>
          <dgm:bulletEnabled val="1"/>
        </dgm:presLayoutVars>
      </dgm:prSet>
      <dgm:spPr/>
    </dgm:pt>
    <dgm:pt modelId="{7B33DB00-67CE-40A2-A2B4-C7326F9BB70F}" type="pres">
      <dgm:prSet presAssocID="{3BCB5123-7734-4EEC-9DFA-4C65E6E78CE3}" presName="dummy" presStyleCnt="0"/>
      <dgm:spPr/>
    </dgm:pt>
    <dgm:pt modelId="{284DA551-A180-4D07-B6AF-9742EC13CB56}" type="pres">
      <dgm:prSet presAssocID="{06D0942E-A677-4D44-81BF-B0BBFDC6C568}" presName="sibTrans" presStyleLbl="sibTrans2D1" presStyleIdx="6" presStyleCnt="7"/>
      <dgm:spPr/>
    </dgm:pt>
  </dgm:ptLst>
  <dgm:cxnLst>
    <dgm:cxn modelId="{10886607-8717-41AD-A668-FEDEA9161558}" srcId="{97347562-BEA8-422B-926C-A7EA1B45CC63}" destId="{F164F0A4-0E1B-42D3-9977-FAC01868446B}" srcOrd="3" destOrd="0" parTransId="{5CB97044-6011-43D4-964A-EAF35E3E1F53}" sibTransId="{78D1C060-800D-4D23-833F-8E17C14ACFE4}"/>
    <dgm:cxn modelId="{2708620E-D103-4B4D-A194-F00BF39892C5}" srcId="{97347562-BEA8-422B-926C-A7EA1B45CC63}" destId="{3BCB5123-7734-4EEC-9DFA-4C65E6E78CE3}" srcOrd="6" destOrd="0" parTransId="{7FB8DBBA-E069-4A94-9773-089AE996B00C}" sibTransId="{06D0942E-A677-4D44-81BF-B0BBFDC6C568}"/>
    <dgm:cxn modelId="{F0FBF217-D195-46BE-B2B0-93AF994758BC}" srcId="{97347562-BEA8-422B-926C-A7EA1B45CC63}" destId="{0434D373-AA99-4C2C-B7A6-74269AF3C65A}" srcOrd="4" destOrd="0" parTransId="{24AEFF28-81D5-4E63-9D5F-ACC6469821B2}" sibTransId="{18D8553C-5320-460D-A20D-E6C37DA3FB98}"/>
    <dgm:cxn modelId="{15EC7B1F-E12D-4854-8070-1BA34C7E30BD}" type="presOf" srcId="{78D1C060-800D-4D23-833F-8E17C14ACFE4}" destId="{670317EA-6D19-4A1B-8298-E9EBDC72EF16}" srcOrd="0" destOrd="0" presId="urn:microsoft.com/office/officeart/2005/8/layout/radial6"/>
    <dgm:cxn modelId="{B8849229-6530-45D9-B8FF-9F84951C1C77}" type="presOf" srcId="{C8028775-E347-41FC-AB19-7669F127929F}" destId="{73091A49-95D5-46A9-942F-C3B4D1F27EC7}" srcOrd="0" destOrd="0" presId="urn:microsoft.com/office/officeart/2005/8/layout/radial6"/>
    <dgm:cxn modelId="{1902E62B-549F-4E95-A8A0-193BCD0BA5B9}" type="presOf" srcId="{0992EF7B-CED4-4B9C-A52F-D1A4091DF404}" destId="{3C11D3F3-49EC-4980-ABB0-2033D57F6409}" srcOrd="0" destOrd="0" presId="urn:microsoft.com/office/officeart/2005/8/layout/radial6"/>
    <dgm:cxn modelId="{C1E41439-A03A-4A89-AA81-C7C3FDB02CAF}" srcId="{97347562-BEA8-422B-926C-A7EA1B45CC63}" destId="{A463BC6E-C32C-45BD-89BD-E1DAEEA77B5C}" srcOrd="0" destOrd="0" parTransId="{A08F1ABF-1DEB-4DC1-9284-394B43E9ECB2}" sibTransId="{7A9A326D-8484-4FB3-A0F0-1B54FFB9BDCB}"/>
    <dgm:cxn modelId="{58F08D3C-666E-4D61-9C61-63A1135FDDB8}" srcId="{97347562-BEA8-422B-926C-A7EA1B45CC63}" destId="{4ED275D2-BDC3-4487-B280-873562F54478}" srcOrd="2" destOrd="0" parTransId="{C8AF1C96-E0CA-499E-95AC-7868E3BAFC04}" sibTransId="{302EA2C1-2A63-4CDA-A7E3-5873CAF87D61}"/>
    <dgm:cxn modelId="{54A7FA60-02B8-4D00-B72F-B2D046C1B5C0}" type="presOf" srcId="{4ED275D2-BDC3-4487-B280-873562F54478}" destId="{71CF7303-3456-4543-A480-1FD576229E56}" srcOrd="0" destOrd="0" presId="urn:microsoft.com/office/officeart/2005/8/layout/radial6"/>
    <dgm:cxn modelId="{29B84662-C955-4665-B6F8-6572EFC42615}" type="presOf" srcId="{F164F0A4-0E1B-42D3-9977-FAC01868446B}" destId="{C14343B6-D5D4-4108-932D-B6232C5C6329}" srcOrd="0" destOrd="0" presId="urn:microsoft.com/office/officeart/2005/8/layout/radial6"/>
    <dgm:cxn modelId="{E8E15B67-0AF0-4BD8-9A36-EA8DCB6F2F0C}" type="presOf" srcId="{06D0942E-A677-4D44-81BF-B0BBFDC6C568}" destId="{284DA551-A180-4D07-B6AF-9742EC13CB56}" srcOrd="0" destOrd="0" presId="urn:microsoft.com/office/officeart/2005/8/layout/radial6"/>
    <dgm:cxn modelId="{477C9648-0E8D-47DE-872D-86A1CA5DDC74}" type="presOf" srcId="{302EA2C1-2A63-4CDA-A7E3-5873CAF87D61}" destId="{43BADDF3-3009-4CFD-9C28-DF2AE1235E88}" srcOrd="0" destOrd="0" presId="urn:microsoft.com/office/officeart/2005/8/layout/radial6"/>
    <dgm:cxn modelId="{A4D0094A-F3E9-4AAD-8D5B-058ECA3F4BD2}" srcId="{97347562-BEA8-422B-926C-A7EA1B45CC63}" destId="{4C98AF86-3E4C-42E1-B832-D8E2CBDB86EB}" srcOrd="5" destOrd="0" parTransId="{51A72414-388F-456E-B1F1-00DF21D024DD}" sibTransId="{CC46C210-CB73-4CD5-8258-54B27D6957B0}"/>
    <dgm:cxn modelId="{5E3D376B-5A9F-414A-8FCC-FE8F2FBF01D4}" type="presOf" srcId="{4A358834-96AE-4B19-B937-3E85CD7F9AAE}" destId="{ADA2CF58-F987-45BE-99EF-B21C385F4CC6}" srcOrd="0" destOrd="0" presId="urn:microsoft.com/office/officeart/2005/8/layout/radial6"/>
    <dgm:cxn modelId="{E083C86F-6CEB-46CF-B1E0-FF1E5991E534}" type="presOf" srcId="{3BCB5123-7734-4EEC-9DFA-4C65E6E78CE3}" destId="{E13C7971-068E-4513-91F5-E37B7F7A2966}" srcOrd="0" destOrd="0" presId="urn:microsoft.com/office/officeart/2005/8/layout/radial6"/>
    <dgm:cxn modelId="{26A33472-3C74-4A29-A977-CCF5AE059F7C}" type="presOf" srcId="{CC46C210-CB73-4CD5-8258-54B27D6957B0}" destId="{65B6F7D8-1490-4876-A676-300582DCD20A}" srcOrd="0" destOrd="0" presId="urn:microsoft.com/office/officeart/2005/8/layout/radial6"/>
    <dgm:cxn modelId="{59606586-7CD0-4A5A-9499-2769EB58CA3F}" type="presOf" srcId="{4C98AF86-3E4C-42E1-B832-D8E2CBDB86EB}" destId="{4FC210B5-4B95-4E88-B858-9E91920B9CB6}" srcOrd="0" destOrd="0" presId="urn:microsoft.com/office/officeart/2005/8/layout/radial6"/>
    <dgm:cxn modelId="{A1069C8F-42AD-493B-B688-6CDB27A2A118}" type="presOf" srcId="{18D8553C-5320-460D-A20D-E6C37DA3FB98}" destId="{26582E60-7B49-4F5C-AEF5-AAD120644283}" srcOrd="0" destOrd="0" presId="urn:microsoft.com/office/officeart/2005/8/layout/radial6"/>
    <dgm:cxn modelId="{7A872395-3D08-444D-B43F-388BA6D63931}" type="presOf" srcId="{7A9A326D-8484-4FB3-A0F0-1B54FFB9BDCB}" destId="{90163F29-61CB-4E76-93D0-5C44E49B5A45}" srcOrd="0" destOrd="0" presId="urn:microsoft.com/office/officeart/2005/8/layout/radial6"/>
    <dgm:cxn modelId="{C4F059AA-745C-40AD-82CF-846EA9B49D14}" srcId="{C8028775-E347-41FC-AB19-7669F127929F}" destId="{97347562-BEA8-422B-926C-A7EA1B45CC63}" srcOrd="0" destOrd="0" parTransId="{86875DB9-DE70-4D98-99C6-763D2D3CAEF8}" sibTransId="{EB007B21-6E76-4BC6-9FBA-8B83BD5B342B}"/>
    <dgm:cxn modelId="{7DAF4ACB-F03C-47A9-AAE6-474F75DBE724}" type="presOf" srcId="{97347562-BEA8-422B-926C-A7EA1B45CC63}" destId="{BC0B07F2-275F-40DE-861C-9ED2B638736F}" srcOrd="0" destOrd="0" presId="urn:microsoft.com/office/officeart/2005/8/layout/radial6"/>
    <dgm:cxn modelId="{A87855DC-C6BB-4DAC-993F-9CEA445631E9}" srcId="{97347562-BEA8-422B-926C-A7EA1B45CC63}" destId="{0992EF7B-CED4-4B9C-A52F-D1A4091DF404}" srcOrd="1" destOrd="0" parTransId="{F751648C-6AF1-4B0B-8D90-AE9BAF79165E}" sibTransId="{4A358834-96AE-4B19-B937-3E85CD7F9AAE}"/>
    <dgm:cxn modelId="{9E3EC6EA-55CA-49EE-9D59-3894EE208BD4}" srcId="{C8028775-E347-41FC-AB19-7669F127929F}" destId="{A235DD1F-7D68-4FB6-ABA1-121EB44AE3C7}" srcOrd="1" destOrd="0" parTransId="{573D53B8-AD79-4D2C-8BE7-7D9D5F74D0C3}" sibTransId="{DD98151A-CC29-428A-9F62-6BBAF1F71324}"/>
    <dgm:cxn modelId="{513406FB-5796-4F58-809F-B5A9567E0EC6}" type="presOf" srcId="{0434D373-AA99-4C2C-B7A6-74269AF3C65A}" destId="{97D562E0-5FFE-4030-B03F-B38757EB3297}" srcOrd="0" destOrd="0" presId="urn:microsoft.com/office/officeart/2005/8/layout/radial6"/>
    <dgm:cxn modelId="{7EDD12FB-4783-4581-9C15-62602984C635}" type="presOf" srcId="{A463BC6E-C32C-45BD-89BD-E1DAEEA77B5C}" destId="{A4EA8931-D57E-4C9D-98AC-7B2429D7E2DE}" srcOrd="0" destOrd="0" presId="urn:microsoft.com/office/officeart/2005/8/layout/radial6"/>
    <dgm:cxn modelId="{539F7E1D-6A6F-4C59-9DFD-489111148D93}" type="presParOf" srcId="{73091A49-95D5-46A9-942F-C3B4D1F27EC7}" destId="{BC0B07F2-275F-40DE-861C-9ED2B638736F}" srcOrd="0" destOrd="0" presId="urn:microsoft.com/office/officeart/2005/8/layout/radial6"/>
    <dgm:cxn modelId="{C3C023FB-0626-427D-86BE-0049E3C84795}" type="presParOf" srcId="{73091A49-95D5-46A9-942F-C3B4D1F27EC7}" destId="{A4EA8931-D57E-4C9D-98AC-7B2429D7E2DE}" srcOrd="1" destOrd="0" presId="urn:microsoft.com/office/officeart/2005/8/layout/radial6"/>
    <dgm:cxn modelId="{76EA9942-8D48-4FA2-BE39-480EB02DFC96}" type="presParOf" srcId="{73091A49-95D5-46A9-942F-C3B4D1F27EC7}" destId="{EAAE53F4-D0C1-499C-B8E3-EE44F7AEDD2B}" srcOrd="2" destOrd="0" presId="urn:microsoft.com/office/officeart/2005/8/layout/radial6"/>
    <dgm:cxn modelId="{0EC9442E-56C6-4DDE-B478-72B8A8DFC563}" type="presParOf" srcId="{73091A49-95D5-46A9-942F-C3B4D1F27EC7}" destId="{90163F29-61CB-4E76-93D0-5C44E49B5A45}" srcOrd="3" destOrd="0" presId="urn:microsoft.com/office/officeart/2005/8/layout/radial6"/>
    <dgm:cxn modelId="{137B5C48-CA6A-4921-A177-10B0CE2B532B}" type="presParOf" srcId="{73091A49-95D5-46A9-942F-C3B4D1F27EC7}" destId="{3C11D3F3-49EC-4980-ABB0-2033D57F6409}" srcOrd="4" destOrd="0" presId="urn:microsoft.com/office/officeart/2005/8/layout/radial6"/>
    <dgm:cxn modelId="{3D167BD6-9AC3-451E-A871-AE4D108CDAF0}" type="presParOf" srcId="{73091A49-95D5-46A9-942F-C3B4D1F27EC7}" destId="{9482339E-1B8C-4093-9388-7492A101D4CF}" srcOrd="5" destOrd="0" presId="urn:microsoft.com/office/officeart/2005/8/layout/radial6"/>
    <dgm:cxn modelId="{DE4FF6C3-2776-4B3B-B7E3-D15D5BA91E15}" type="presParOf" srcId="{73091A49-95D5-46A9-942F-C3B4D1F27EC7}" destId="{ADA2CF58-F987-45BE-99EF-B21C385F4CC6}" srcOrd="6" destOrd="0" presId="urn:microsoft.com/office/officeart/2005/8/layout/radial6"/>
    <dgm:cxn modelId="{F93F2A15-ED82-44BA-9293-3C68490080DB}" type="presParOf" srcId="{73091A49-95D5-46A9-942F-C3B4D1F27EC7}" destId="{71CF7303-3456-4543-A480-1FD576229E56}" srcOrd="7" destOrd="0" presId="urn:microsoft.com/office/officeart/2005/8/layout/radial6"/>
    <dgm:cxn modelId="{F9FF61C5-4194-4079-98E2-EF500B16590F}" type="presParOf" srcId="{73091A49-95D5-46A9-942F-C3B4D1F27EC7}" destId="{4B6B33F3-AD26-41C3-85BC-B451B4D47083}" srcOrd="8" destOrd="0" presId="urn:microsoft.com/office/officeart/2005/8/layout/radial6"/>
    <dgm:cxn modelId="{1DE3E172-03E3-4550-8511-A3C5CD5C678F}" type="presParOf" srcId="{73091A49-95D5-46A9-942F-C3B4D1F27EC7}" destId="{43BADDF3-3009-4CFD-9C28-DF2AE1235E88}" srcOrd="9" destOrd="0" presId="urn:microsoft.com/office/officeart/2005/8/layout/radial6"/>
    <dgm:cxn modelId="{8DD592A0-6F1D-41F2-B24E-6800C8312E9B}" type="presParOf" srcId="{73091A49-95D5-46A9-942F-C3B4D1F27EC7}" destId="{C14343B6-D5D4-4108-932D-B6232C5C6329}" srcOrd="10" destOrd="0" presId="urn:microsoft.com/office/officeart/2005/8/layout/radial6"/>
    <dgm:cxn modelId="{FCCDC6B7-E830-45B5-B9BA-276031D5FE80}" type="presParOf" srcId="{73091A49-95D5-46A9-942F-C3B4D1F27EC7}" destId="{8D495B56-5C96-4526-A1A3-5C4BE88DF075}" srcOrd="11" destOrd="0" presId="urn:microsoft.com/office/officeart/2005/8/layout/radial6"/>
    <dgm:cxn modelId="{D77F6F8F-7F45-48D0-A506-1ACE449B0684}" type="presParOf" srcId="{73091A49-95D5-46A9-942F-C3B4D1F27EC7}" destId="{670317EA-6D19-4A1B-8298-E9EBDC72EF16}" srcOrd="12" destOrd="0" presId="urn:microsoft.com/office/officeart/2005/8/layout/radial6"/>
    <dgm:cxn modelId="{C201D010-6384-4097-99A1-A63E6D545B70}" type="presParOf" srcId="{73091A49-95D5-46A9-942F-C3B4D1F27EC7}" destId="{97D562E0-5FFE-4030-B03F-B38757EB3297}" srcOrd="13" destOrd="0" presId="urn:microsoft.com/office/officeart/2005/8/layout/radial6"/>
    <dgm:cxn modelId="{FDFA64C7-3FB0-402E-B1CB-6E1468C99437}" type="presParOf" srcId="{73091A49-95D5-46A9-942F-C3B4D1F27EC7}" destId="{FB64E68B-159C-4682-9173-FADDDFE1D961}" srcOrd="14" destOrd="0" presId="urn:microsoft.com/office/officeart/2005/8/layout/radial6"/>
    <dgm:cxn modelId="{D0CF9F00-B955-479E-939B-F3ED28BD3DF6}" type="presParOf" srcId="{73091A49-95D5-46A9-942F-C3B4D1F27EC7}" destId="{26582E60-7B49-4F5C-AEF5-AAD120644283}" srcOrd="15" destOrd="0" presId="urn:microsoft.com/office/officeart/2005/8/layout/radial6"/>
    <dgm:cxn modelId="{EE65097F-C9F5-4168-8A37-C3670781EFC0}" type="presParOf" srcId="{73091A49-95D5-46A9-942F-C3B4D1F27EC7}" destId="{4FC210B5-4B95-4E88-B858-9E91920B9CB6}" srcOrd="16" destOrd="0" presId="urn:microsoft.com/office/officeart/2005/8/layout/radial6"/>
    <dgm:cxn modelId="{4CB3DF86-53D1-41D6-B704-F1D226E39A8D}" type="presParOf" srcId="{73091A49-95D5-46A9-942F-C3B4D1F27EC7}" destId="{E5D50C7F-2A2C-43C8-941C-38CF129222E6}" srcOrd="17" destOrd="0" presId="urn:microsoft.com/office/officeart/2005/8/layout/radial6"/>
    <dgm:cxn modelId="{7DADEA00-7A9A-4FC5-A091-9D69B338F24D}" type="presParOf" srcId="{73091A49-95D5-46A9-942F-C3B4D1F27EC7}" destId="{65B6F7D8-1490-4876-A676-300582DCD20A}" srcOrd="18" destOrd="0" presId="urn:microsoft.com/office/officeart/2005/8/layout/radial6"/>
    <dgm:cxn modelId="{613736F3-7772-46DF-83A5-1C01BAE0C51C}" type="presParOf" srcId="{73091A49-95D5-46A9-942F-C3B4D1F27EC7}" destId="{E13C7971-068E-4513-91F5-E37B7F7A2966}" srcOrd="19" destOrd="0" presId="urn:microsoft.com/office/officeart/2005/8/layout/radial6"/>
    <dgm:cxn modelId="{32200F09-C22D-48CF-BD7A-68DFC9A2B522}" type="presParOf" srcId="{73091A49-95D5-46A9-942F-C3B4D1F27EC7}" destId="{7B33DB00-67CE-40A2-A2B4-C7326F9BB70F}" srcOrd="20" destOrd="0" presId="urn:microsoft.com/office/officeart/2005/8/layout/radial6"/>
    <dgm:cxn modelId="{8314FFC2-C170-44EE-807F-0EB2CAD48AAF}" type="presParOf" srcId="{73091A49-95D5-46A9-942F-C3B4D1F27EC7}" destId="{284DA551-A180-4D07-B6AF-9742EC13CB56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4DA551-A180-4D07-B6AF-9742EC13CB56}">
      <dsp:nvSpPr>
        <dsp:cNvPr id="0" name=""/>
        <dsp:cNvSpPr/>
      </dsp:nvSpPr>
      <dsp:spPr>
        <a:xfrm>
          <a:off x="1777681" y="475228"/>
          <a:ext cx="3767270" cy="3767270"/>
        </a:xfrm>
        <a:prstGeom prst="blockArc">
          <a:avLst>
            <a:gd name="adj1" fmla="val 13114286"/>
            <a:gd name="adj2" fmla="val 16200000"/>
            <a:gd name="adj3" fmla="val 3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B6F7D8-1490-4876-A676-300582DCD20A}">
      <dsp:nvSpPr>
        <dsp:cNvPr id="0" name=""/>
        <dsp:cNvSpPr/>
      </dsp:nvSpPr>
      <dsp:spPr>
        <a:xfrm>
          <a:off x="1777681" y="475228"/>
          <a:ext cx="3767270" cy="3767270"/>
        </a:xfrm>
        <a:prstGeom prst="blockArc">
          <a:avLst>
            <a:gd name="adj1" fmla="val 10028571"/>
            <a:gd name="adj2" fmla="val 13114286"/>
            <a:gd name="adj3" fmla="val 3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82E60-7B49-4F5C-AEF5-AAD120644283}">
      <dsp:nvSpPr>
        <dsp:cNvPr id="0" name=""/>
        <dsp:cNvSpPr/>
      </dsp:nvSpPr>
      <dsp:spPr>
        <a:xfrm>
          <a:off x="1777681" y="475228"/>
          <a:ext cx="3767270" cy="3767270"/>
        </a:xfrm>
        <a:prstGeom prst="blockArc">
          <a:avLst>
            <a:gd name="adj1" fmla="val 6942857"/>
            <a:gd name="adj2" fmla="val 10028571"/>
            <a:gd name="adj3" fmla="val 3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0317EA-6D19-4A1B-8298-E9EBDC72EF16}">
      <dsp:nvSpPr>
        <dsp:cNvPr id="0" name=""/>
        <dsp:cNvSpPr/>
      </dsp:nvSpPr>
      <dsp:spPr>
        <a:xfrm>
          <a:off x="1777681" y="475228"/>
          <a:ext cx="3767270" cy="3767270"/>
        </a:xfrm>
        <a:prstGeom prst="blockArc">
          <a:avLst>
            <a:gd name="adj1" fmla="val 3857143"/>
            <a:gd name="adj2" fmla="val 6942857"/>
            <a:gd name="adj3" fmla="val 3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BADDF3-3009-4CFD-9C28-DF2AE1235E88}">
      <dsp:nvSpPr>
        <dsp:cNvPr id="0" name=""/>
        <dsp:cNvSpPr/>
      </dsp:nvSpPr>
      <dsp:spPr>
        <a:xfrm>
          <a:off x="1777681" y="475228"/>
          <a:ext cx="3767270" cy="3767270"/>
        </a:xfrm>
        <a:prstGeom prst="blockArc">
          <a:avLst>
            <a:gd name="adj1" fmla="val 771429"/>
            <a:gd name="adj2" fmla="val 3857143"/>
            <a:gd name="adj3" fmla="val 3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A2CF58-F987-45BE-99EF-B21C385F4CC6}">
      <dsp:nvSpPr>
        <dsp:cNvPr id="0" name=""/>
        <dsp:cNvSpPr/>
      </dsp:nvSpPr>
      <dsp:spPr>
        <a:xfrm>
          <a:off x="1777681" y="475228"/>
          <a:ext cx="3767270" cy="3767270"/>
        </a:xfrm>
        <a:prstGeom prst="blockArc">
          <a:avLst>
            <a:gd name="adj1" fmla="val 19285714"/>
            <a:gd name="adj2" fmla="val 771429"/>
            <a:gd name="adj3" fmla="val 3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163F29-61CB-4E76-93D0-5C44E49B5A45}">
      <dsp:nvSpPr>
        <dsp:cNvPr id="0" name=""/>
        <dsp:cNvSpPr/>
      </dsp:nvSpPr>
      <dsp:spPr>
        <a:xfrm>
          <a:off x="1777681" y="475228"/>
          <a:ext cx="3767270" cy="3767270"/>
        </a:xfrm>
        <a:prstGeom prst="blockArc">
          <a:avLst>
            <a:gd name="adj1" fmla="val 16200000"/>
            <a:gd name="adj2" fmla="val 19285714"/>
            <a:gd name="adj3" fmla="val 3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0B07F2-275F-40DE-861C-9ED2B638736F}">
      <dsp:nvSpPr>
        <dsp:cNvPr id="0" name=""/>
        <dsp:cNvSpPr/>
      </dsp:nvSpPr>
      <dsp:spPr>
        <a:xfrm>
          <a:off x="2931914" y="1629460"/>
          <a:ext cx="1458805" cy="14588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Tukea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4H-yrityksen perustamiseen</a:t>
          </a:r>
        </a:p>
      </dsp:txBody>
      <dsp:txXfrm>
        <a:off x="3145551" y="1843097"/>
        <a:ext cx="1031531" cy="1031531"/>
      </dsp:txXfrm>
    </dsp:sp>
    <dsp:sp modelId="{A4EA8931-D57E-4C9D-98AC-7B2429D7E2DE}">
      <dsp:nvSpPr>
        <dsp:cNvPr id="0" name=""/>
        <dsp:cNvSpPr/>
      </dsp:nvSpPr>
      <dsp:spPr>
        <a:xfrm>
          <a:off x="3150734" y="1408"/>
          <a:ext cx="1021164" cy="1021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50" kern="1200" dirty="0"/>
            <a:t>Tampere - kesäyrittäjyysseteli</a:t>
          </a:r>
        </a:p>
      </dsp:txBody>
      <dsp:txXfrm>
        <a:off x="3300280" y="150954"/>
        <a:ext cx="722072" cy="722072"/>
      </dsp:txXfrm>
    </dsp:sp>
    <dsp:sp modelId="{3C11D3F3-49EC-4980-ABB0-2033D57F6409}">
      <dsp:nvSpPr>
        <dsp:cNvPr id="0" name=""/>
        <dsp:cNvSpPr/>
      </dsp:nvSpPr>
      <dsp:spPr>
        <a:xfrm>
          <a:off x="4594678" y="696774"/>
          <a:ext cx="1021164" cy="1021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600" kern="1200" dirty="0"/>
            <a:t>Pirkkala  - kesäyrittäjyysseteli</a:t>
          </a:r>
        </a:p>
      </dsp:txBody>
      <dsp:txXfrm>
        <a:off x="4744224" y="846320"/>
        <a:ext cx="722072" cy="722072"/>
      </dsp:txXfrm>
    </dsp:sp>
    <dsp:sp modelId="{71CF7303-3456-4543-A480-1FD576229E56}">
      <dsp:nvSpPr>
        <dsp:cNvPr id="0" name=""/>
        <dsp:cNvSpPr/>
      </dsp:nvSpPr>
      <dsp:spPr>
        <a:xfrm>
          <a:off x="4951303" y="2259249"/>
          <a:ext cx="1021164" cy="1021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600" kern="1200" dirty="0"/>
            <a:t>Orivesi – 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600" kern="1200" dirty="0"/>
            <a:t>4H-yrittäjän starttiraha</a:t>
          </a:r>
        </a:p>
      </dsp:txBody>
      <dsp:txXfrm>
        <a:off x="5100849" y="2408795"/>
        <a:ext cx="722072" cy="722072"/>
      </dsp:txXfrm>
    </dsp:sp>
    <dsp:sp modelId="{C14343B6-D5D4-4108-932D-B6232C5C6329}">
      <dsp:nvSpPr>
        <dsp:cNvPr id="0" name=""/>
        <dsp:cNvSpPr/>
      </dsp:nvSpPr>
      <dsp:spPr>
        <a:xfrm>
          <a:off x="3952063" y="3512256"/>
          <a:ext cx="1021164" cy="1021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600" kern="1200" dirty="0"/>
            <a:t>Nokia – Yrittäjän kesätyöseteli</a:t>
          </a:r>
        </a:p>
      </dsp:txBody>
      <dsp:txXfrm>
        <a:off x="4101609" y="3661802"/>
        <a:ext cx="722072" cy="722072"/>
      </dsp:txXfrm>
    </dsp:sp>
    <dsp:sp modelId="{97D562E0-5FFE-4030-B03F-B38757EB3297}">
      <dsp:nvSpPr>
        <dsp:cNvPr id="0" name=""/>
        <dsp:cNvSpPr/>
      </dsp:nvSpPr>
      <dsp:spPr>
        <a:xfrm>
          <a:off x="2349406" y="3512256"/>
          <a:ext cx="1021164" cy="1021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600" kern="1200" dirty="0"/>
            <a:t>Kangasala – kesäyrittäjyysseteli</a:t>
          </a:r>
        </a:p>
      </dsp:txBody>
      <dsp:txXfrm>
        <a:off x="2498952" y="3661802"/>
        <a:ext cx="722072" cy="722072"/>
      </dsp:txXfrm>
    </dsp:sp>
    <dsp:sp modelId="{4FC210B5-4B95-4E88-B858-9E91920B9CB6}">
      <dsp:nvSpPr>
        <dsp:cNvPr id="0" name=""/>
        <dsp:cNvSpPr/>
      </dsp:nvSpPr>
      <dsp:spPr>
        <a:xfrm>
          <a:off x="1350166" y="2259249"/>
          <a:ext cx="1021164" cy="1021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600" kern="1200" dirty="0"/>
            <a:t>Nuoriso </a:t>
          </a:r>
          <a:r>
            <a:rPr lang="fi-FI" sz="600" kern="1200" dirty="0" err="1"/>
            <a:t>Leader</a:t>
          </a:r>
          <a:endParaRPr lang="fi-FI" sz="600" kern="1200" dirty="0"/>
        </a:p>
      </dsp:txBody>
      <dsp:txXfrm>
        <a:off x="1499712" y="2408795"/>
        <a:ext cx="722072" cy="722072"/>
      </dsp:txXfrm>
    </dsp:sp>
    <dsp:sp modelId="{E13C7971-068E-4513-91F5-E37B7F7A2966}">
      <dsp:nvSpPr>
        <dsp:cNvPr id="0" name=""/>
        <dsp:cNvSpPr/>
      </dsp:nvSpPr>
      <dsp:spPr>
        <a:xfrm>
          <a:off x="1706791" y="696774"/>
          <a:ext cx="1021164" cy="1021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50" kern="1200" dirty="0"/>
            <a:t>Lempäälä –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50" kern="1200" dirty="0"/>
            <a:t>Kesäyrittäjyysseteli</a:t>
          </a:r>
        </a:p>
      </dsp:txBody>
      <dsp:txXfrm>
        <a:off x="1856337" y="846320"/>
        <a:ext cx="722072" cy="7220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F1B1C-6F0D-CE41-9B20-A1F1198CDD59}" type="datetimeFigureOut">
              <a:rPr lang="fi-FI" smtClean="0"/>
              <a:t>2.3.2026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F67C8-5338-7144-8E13-33923A8C44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464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F67C8-5338-7144-8E13-33923A8C447A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2276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F67C8-5338-7144-8E13-33923A8C447A}" type="slidenum">
              <a:rPr lang="fi-FI" smtClean="0"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579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1" spc="-113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C6570-2325-C544-905B-D2E8C04E9B10}" type="datetime1">
              <a:rPr lang="fi-FI" smtClean="0"/>
              <a:t>2.3.2026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Alatunniste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ihreä-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245632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918700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3008144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10" name="Puolivapaa piirto 9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Puolivapaa piirto 12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liila-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2456329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918700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3008144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pinkki-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2456329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918700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3008144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kelt-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456329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918700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3008144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oikea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uolivapaa piirto 11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11" name="Puolivapaa piirto 10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/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52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3999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9" name="Puolivapaa piirto 8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Puolivapaa piirto 12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li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9" name="Puolivapaa piirto 8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Puolivapaa piirto 11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9143999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  <p:sp>
        <p:nvSpPr>
          <p:cNvPr id="9" name="Puolivapaa piirto 8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Puolivapaa piirto 10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4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ihreä+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687671" y="1"/>
            <a:ext cx="245632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11" name="Puolivapaa piirto 10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uolivapaa piirto 13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liila+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 userDrawn="1"/>
        </p:nvSpPr>
        <p:spPr>
          <a:xfrm>
            <a:off x="6687671" y="1"/>
            <a:ext cx="2456329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13" name="Puolivapaa piirto 12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Puolivapaa piirto 14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ts val="2000"/>
              </a:lnSpc>
              <a:defRPr sz="1600"/>
            </a:lvl1pPr>
            <a:lvl2pPr marL="357188" indent="-176213">
              <a:lnSpc>
                <a:spcPts val="2000"/>
              </a:lnSpc>
              <a:tabLst/>
              <a:defRPr sz="1600"/>
            </a:lvl2pPr>
            <a:lvl3pPr marL="533400" indent="-176213">
              <a:lnSpc>
                <a:spcPts val="1900"/>
              </a:lnSpc>
              <a:tabLst/>
              <a:defRPr/>
            </a:lvl3pPr>
            <a:lvl4pPr marL="755650" indent="-176213">
              <a:tabLst/>
              <a:defRPr/>
            </a:lvl4pPr>
            <a:lvl5pPr marL="979488" indent="-176213">
              <a:tabLst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44A74-E5A6-8149-933A-008B06462F2F}" type="datetime1">
              <a:rPr lang="fi-FI" smtClean="0"/>
              <a:t>2.3.2026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Alatunniste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pinkki+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 userDrawn="1"/>
        </p:nvSpPr>
        <p:spPr>
          <a:xfrm>
            <a:off x="6687671" y="1"/>
            <a:ext cx="2456329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13" name="Puolivapaa piirto 12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Puolivapaa piirto 14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kelt+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 userDrawn="1"/>
        </p:nvSpPr>
        <p:spPr>
          <a:xfrm>
            <a:off x="6687671" y="1"/>
            <a:ext cx="2456329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Puolivapaa piirto 12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Puolivapaa piirto 14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 b="1" spc="-113"/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2300"/>
              </a:lnSpc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339349" cy="52245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68068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 b="1" spc="-113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2211"/>
            <a:ext cx="6858000" cy="801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2300"/>
              </a:lnSpc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628366" y="542107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Puolivapaa piirto 10"/>
          <p:cNvSpPr/>
          <p:nvPr userDrawn="1"/>
        </p:nvSpPr>
        <p:spPr>
          <a:xfrm rot="16200000">
            <a:off x="8047476" y="3943635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li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339349" cy="52245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68068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 b="1" spc="-113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2211"/>
            <a:ext cx="6858000" cy="801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2300"/>
              </a:lnSpc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uolivapaa piirto 7"/>
          <p:cNvSpPr/>
          <p:nvPr userDrawn="1"/>
        </p:nvSpPr>
        <p:spPr>
          <a:xfrm rot="5400000">
            <a:off x="628366" y="542107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8047476" y="3943635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339349" cy="52245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68068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 b="1" spc="-113">
                <a:solidFill>
                  <a:schemeClr val="accent4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2211"/>
            <a:ext cx="6858000" cy="801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2300"/>
              </a:lnSpc>
              <a:buNone/>
              <a:defRPr sz="180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628366" y="542107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uolivapaa piirto 13"/>
          <p:cNvSpPr/>
          <p:nvPr userDrawn="1"/>
        </p:nvSpPr>
        <p:spPr>
          <a:xfrm rot="16200000">
            <a:off x="8047476" y="3943635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339349" cy="52245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68068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 b="1" spc="-113">
                <a:solidFill>
                  <a:schemeClr val="accent4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2211"/>
            <a:ext cx="6858000" cy="801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2300"/>
              </a:lnSpc>
              <a:buNone/>
              <a:defRPr sz="180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uolivapaa piirto 7"/>
          <p:cNvSpPr/>
          <p:nvPr userDrawn="1"/>
        </p:nvSpPr>
        <p:spPr>
          <a:xfrm rot="5400000">
            <a:off x="628366" y="542107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8047476" y="3943635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21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8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21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84475" y="931653"/>
            <a:ext cx="3330875" cy="3430486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4150384" cy="99417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9036"/>
            <a:ext cx="4150385" cy="289310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DDF7-BDC6-7B49-9B63-CC5C8361D986}" type="datetime1">
              <a:rPr lang="fi-FI" smtClean="0"/>
              <a:t>2.3.2026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Alatunniste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0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69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18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440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162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465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091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007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C6D290-B10A-41EE-A406-D44C93269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4206FDB-C703-47EB-B45E-221EA576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E704958-4EC2-4C52-9DC9-38810C2A6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4F76098-D3E1-469C-A0A4-5813A019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CD370C-2562-496D-8B78-1C1308595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973" y="1469037"/>
            <a:ext cx="3726636" cy="2893103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A47A54-EC1A-4620-AE80-859233AE9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1" y="1469037"/>
            <a:ext cx="3601379" cy="2893103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8552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1" spc="-113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C6570-2325-C544-905B-D2E8C04E9B10}" type="datetime1">
              <a:rPr lang="fi-FI" smtClean="0"/>
              <a:t>2.3.2026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Alatunniste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18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28650" y="422694"/>
            <a:ext cx="3330875" cy="3939445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966" y="273844"/>
            <a:ext cx="3467819" cy="99417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4965" y="1469036"/>
            <a:ext cx="4150385" cy="289310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D00C5-8887-BE4E-9311-E46FF549CB2F}" type="datetime1">
              <a:rPr lang="fi-FI" smtClean="0"/>
              <a:t>2.3.2026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Alatunniste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ts val="2000"/>
              </a:lnSpc>
              <a:defRPr sz="1600"/>
            </a:lvl1pPr>
            <a:lvl2pPr marL="357188" indent="-176213">
              <a:lnSpc>
                <a:spcPts val="2000"/>
              </a:lnSpc>
              <a:tabLst/>
              <a:defRPr sz="1600"/>
            </a:lvl2pPr>
            <a:lvl3pPr marL="533400" indent="-176213">
              <a:lnSpc>
                <a:spcPts val="1900"/>
              </a:lnSpc>
              <a:tabLst/>
              <a:defRPr/>
            </a:lvl3pPr>
            <a:lvl4pPr marL="755650" indent="-176213">
              <a:tabLst/>
              <a:defRPr/>
            </a:lvl4pPr>
            <a:lvl5pPr marL="979488" indent="-176213">
              <a:tabLst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44A74-E5A6-8149-933A-008B06462F2F}" type="datetime1">
              <a:rPr lang="fi-FI" smtClean="0"/>
              <a:t>2.3.2026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Alatunniste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29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84475" y="931653"/>
            <a:ext cx="3330875" cy="3430486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4150384" cy="99417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9036"/>
            <a:ext cx="4150385" cy="289310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DDF7-BDC6-7B49-9B63-CC5C8361D986}" type="datetime1">
              <a:rPr lang="fi-FI" smtClean="0"/>
              <a:t>2.3.2026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Alatunniste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152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28650" y="422694"/>
            <a:ext cx="3330875" cy="3939445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966" y="273844"/>
            <a:ext cx="3467819" cy="99417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4965" y="1469036"/>
            <a:ext cx="4150385" cy="289310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D00C5-8887-BE4E-9311-E46FF549CB2F}" type="datetime1">
              <a:rPr lang="fi-FI" smtClean="0"/>
              <a:t>2.3.2026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Alatunniste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09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5BDA-2533-5749-9675-B0EE3EC9A8F2}" type="datetime1">
              <a:rPr lang="fi-FI" smtClean="0"/>
              <a:t>2.3.2026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Alatunniste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045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8540-38FA-4CA9-88EB-A32473D93433}" type="datetimeFigureOut">
              <a:rPr lang="fi-FI" smtClean="0"/>
              <a:t>2.3.2026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04BA-191F-42B2-BDFD-C15151482CF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17987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8540-38FA-4CA9-88EB-A32473D93433}" type="datetimeFigureOut">
              <a:rPr lang="fi-FI" smtClean="0"/>
              <a:t>2.3.2026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04BA-191F-42B2-BDFD-C15151482CF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04575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8540-38FA-4CA9-88EB-A32473D93433}" type="datetimeFigureOut">
              <a:rPr lang="fi-FI" smtClean="0"/>
              <a:t>2.3.2026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04BA-191F-42B2-BDFD-C15151482CF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30197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8540-38FA-4CA9-88EB-A32473D93433}" type="datetimeFigureOut">
              <a:rPr lang="fi-FI" smtClean="0"/>
              <a:t>2.3.2026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04BA-191F-42B2-BDFD-C15151482CF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19087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8540-38FA-4CA9-88EB-A32473D93433}" type="datetimeFigureOut">
              <a:rPr lang="fi-FI" smtClean="0"/>
              <a:t>2.3.2026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04BA-191F-42B2-BDFD-C15151482CF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03051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8540-38FA-4CA9-88EB-A32473D93433}" type="datetimeFigureOut">
              <a:rPr lang="fi-FI" smtClean="0"/>
              <a:t>2.3.2026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04BA-191F-42B2-BDFD-C15151482CF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7617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5BDA-2533-5749-9675-B0EE3EC9A8F2}" type="datetime1">
              <a:rPr lang="fi-FI" smtClean="0"/>
              <a:t>2.3.2026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Alatunniste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8540-38FA-4CA9-88EB-A32473D93433}" type="datetimeFigureOut">
              <a:rPr lang="fi-FI" smtClean="0"/>
              <a:t>2.3.2026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04BA-191F-42B2-BDFD-C15151482CF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77025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8540-38FA-4CA9-88EB-A32473D93433}" type="datetimeFigureOut">
              <a:rPr lang="fi-FI" smtClean="0"/>
              <a:t>2.3.2026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04BA-191F-42B2-BDFD-C15151482CF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55552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8540-38FA-4CA9-88EB-A32473D93433}" type="datetimeFigureOut">
              <a:rPr lang="fi-FI" smtClean="0"/>
              <a:t>2.3.2026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04BA-191F-42B2-BDFD-C15151482CF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84962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8540-38FA-4CA9-88EB-A32473D93433}" type="datetimeFigureOut">
              <a:rPr lang="fi-FI" smtClean="0"/>
              <a:t>2.3.2026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04BA-191F-42B2-BDFD-C15151482CF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50362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8540-38FA-4CA9-88EB-A32473D93433}" type="datetimeFigureOut">
              <a:rPr lang="fi-FI" smtClean="0"/>
              <a:t>2.3.2026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04BA-191F-42B2-BDFD-C15151482CF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6735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uolivapaa piirto 11"/>
          <p:cNvSpPr/>
          <p:nvPr userDrawn="1"/>
        </p:nvSpPr>
        <p:spPr>
          <a:xfrm rot="16200000">
            <a:off x="4245297" y="4274835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6120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/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27015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11" name="Puolivapaa piirto 10"/>
          <p:cNvSpPr/>
          <p:nvPr userDrawn="1"/>
        </p:nvSpPr>
        <p:spPr>
          <a:xfrm rot="5400000">
            <a:off x="351133" y="32864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Puolivapaa piirto 11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918700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3008144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11" name="Puolivapaa piirto 10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li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918700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3008144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10" name="Puolivapaa piirto 9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Puolivapaa piirto 12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9143999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9211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4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30106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15" name="Puolivapaa piirto 14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uolivapaa piirto 15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686943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013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56152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EB92B-1B91-104D-8696-497DBEAB643E}" type="datetime1">
              <a:rPr lang="fi-FI" smtClean="0"/>
              <a:t>2.3.2026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56152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Alatunniste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56152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850" y="227838"/>
            <a:ext cx="695615" cy="4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91" r:id="rId3"/>
    <p:sldLayoutId id="2147483693" r:id="rId4"/>
    <p:sldLayoutId id="2147483681" r:id="rId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spc="-113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ts val="2000"/>
        </a:lnSpc>
        <a:spcBef>
          <a:spcPts val="300"/>
        </a:spcBef>
        <a:spcAft>
          <a:spcPts val="300"/>
        </a:spcAft>
        <a:buClr>
          <a:schemeClr val="accent2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450"/>
        </a:spcAft>
        <a:buClr>
          <a:schemeClr val="accent2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71" r:id="rId4"/>
    <p:sldLayoutId id="2147483673" r:id="rId5"/>
    <p:sldLayoutId id="2147483675" r:id="rId6"/>
    <p:sldLayoutId id="2147483676" r:id="rId7"/>
    <p:sldLayoutId id="2147483674" r:id="rId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spc="-113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Clr>
          <a:schemeClr val="accent2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5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spc="-113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Clr>
          <a:schemeClr val="accent2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5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7" r:id="rId4"/>
    <p:sldLayoutId id="2147483666" r:id="rId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spc="-113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Clr>
          <a:schemeClr val="accent2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4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686943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013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56152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EB92B-1B91-104D-8696-497DBEAB643E}" type="datetime1">
              <a:rPr lang="fi-FI" smtClean="0"/>
              <a:t>2.3.2026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56152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Alatunniste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56152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850" y="227838"/>
            <a:ext cx="695615" cy="4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1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spc="-113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ts val="2000"/>
        </a:lnSpc>
        <a:spcBef>
          <a:spcPts val="300"/>
        </a:spcBef>
        <a:spcAft>
          <a:spcPts val="300"/>
        </a:spcAft>
        <a:buClr>
          <a:schemeClr val="accent2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450"/>
        </a:spcAft>
        <a:buClr>
          <a:schemeClr val="accent2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28540-38FA-4CA9-88EB-A32473D93433}" type="datetimeFigureOut">
              <a:rPr lang="fi-FI" smtClean="0"/>
              <a:t>2.3.2026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004BA-191F-42B2-BDFD-C15151482CF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296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ampere.4h.fi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://www.4h-akatemia.fi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sv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05700" y="171450"/>
            <a:ext cx="1512253" cy="1676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63829" y="4271120"/>
            <a:ext cx="2133600" cy="662750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299050" y="2116714"/>
            <a:ext cx="5108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>
                <a:solidFill>
                  <a:schemeClr val="bg1"/>
                </a:solidFill>
              </a:rPr>
              <a:t>Tervetuloa</a:t>
            </a:r>
          </a:p>
          <a:p>
            <a:r>
              <a:rPr lang="fi-FI" sz="4000" dirty="0">
                <a:solidFill>
                  <a:schemeClr val="bg1"/>
                </a:solidFill>
              </a:rPr>
              <a:t>4H-yritysinfoon!</a:t>
            </a: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29" y="819150"/>
            <a:ext cx="2324100" cy="3486150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727" y="38764"/>
            <a:ext cx="1832737" cy="2570423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953" y="2286000"/>
            <a:ext cx="1778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5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21320" y="581466"/>
            <a:ext cx="4132323" cy="893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 dirty="0" err="1">
                <a:solidFill>
                  <a:srgbClr val="FFFFFF"/>
                </a:solidFill>
                <a:latin typeface="Open Sans"/>
              </a:rPr>
              <a:t>Valtakunnallinen</a:t>
            </a:r>
            <a:endParaRPr lang="en-US" sz="2600" b="1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3640"/>
              </a:lnSpc>
            </a:pPr>
            <a:r>
              <a:rPr lang="en-US" sz="2600" b="1" dirty="0">
                <a:solidFill>
                  <a:srgbClr val="FFFFFF"/>
                </a:solidFill>
                <a:latin typeface="Open Sans"/>
              </a:rPr>
              <a:t>4H-yrityskilpailu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34452" y="4102579"/>
            <a:ext cx="1695199" cy="5265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25432" y="581466"/>
            <a:ext cx="804218" cy="891512"/>
          </a:xfrm>
          <a:prstGeom prst="rect">
            <a:avLst/>
          </a:prstGeom>
        </p:spPr>
      </p:pic>
      <p:pic>
        <p:nvPicPr>
          <p:cNvPr id="12" name="Kuva 11" descr="Kuva, joka sisältää kohteen teksti, Ihmisen kasvot, vaate, nainen&#10;&#10;Tekoälyllä luotu sisältö voi olla virheellistä.">
            <a:extLst>
              <a:ext uri="{FF2B5EF4-FFF2-40B4-BE49-F238E27FC236}">
                <a16:creationId xmlns:a16="http://schemas.microsoft.com/office/drawing/2014/main" id="{B47D5EF2-67CD-586F-1370-6DD6944E1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02" y="285750"/>
            <a:ext cx="3562202" cy="4343400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3B60E89F-8D7E-FB0B-5619-40A9A56DA98D}"/>
              </a:ext>
            </a:extLst>
          </p:cNvPr>
          <p:cNvSpPr txBox="1"/>
          <p:nvPr/>
        </p:nvSpPr>
        <p:spPr>
          <a:xfrm>
            <a:off x="4401014" y="2099815"/>
            <a:ext cx="37022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fi-FI" sz="3600" dirty="0">
                <a:solidFill>
                  <a:schemeClr val="bg1"/>
                </a:solidFill>
              </a:rPr>
              <a:t>Voit voittaa jopa </a:t>
            </a:r>
            <a:r>
              <a:rPr lang="fi-FI" sz="6000" dirty="0">
                <a:solidFill>
                  <a:schemeClr val="bg1"/>
                </a:solidFill>
              </a:rPr>
              <a:t>800€</a:t>
            </a:r>
          </a:p>
        </p:txBody>
      </p:sp>
    </p:spTree>
    <p:extLst>
      <p:ext uri="{BB962C8B-B14F-4D97-AF65-F5344CB8AC3E}">
        <p14:creationId xmlns:p14="http://schemas.microsoft.com/office/powerpoint/2010/main" val="4273298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43268-0B91-BDF8-781C-A2EF5DC50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39FDC00-05AF-2F87-C104-0F213045A90A}"/>
              </a:ext>
            </a:extLst>
          </p:cNvPr>
          <p:cNvSpPr txBox="1"/>
          <p:nvPr/>
        </p:nvSpPr>
        <p:spPr>
          <a:xfrm>
            <a:off x="1930159" y="533841"/>
            <a:ext cx="5027638" cy="43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Open Sans"/>
              </a:rPr>
              <a:t>4H-yrityskilpailun </a:t>
            </a:r>
            <a:r>
              <a:rPr lang="en-US" sz="2600" dirty="0" err="1">
                <a:solidFill>
                  <a:srgbClr val="FFFFFF"/>
                </a:solidFill>
                <a:latin typeface="Open Sans"/>
              </a:rPr>
              <a:t>voittajia</a:t>
            </a:r>
            <a:endParaRPr lang="en-US" sz="2600" dirty="0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24C8CC8-FDE6-3027-100A-D0C1B98965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34452" y="4102579"/>
            <a:ext cx="1695199" cy="52657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994A6F6-DCC2-7537-4B19-53204FDBA7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25432" y="581466"/>
            <a:ext cx="804218" cy="891512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77DBF3B5-E792-D6E8-C3AF-92E11DED461B}"/>
              </a:ext>
            </a:extLst>
          </p:cNvPr>
          <p:cNvSpPr/>
          <p:nvPr/>
        </p:nvSpPr>
        <p:spPr>
          <a:xfrm>
            <a:off x="437899" y="1079758"/>
            <a:ext cx="2134316" cy="1916203"/>
          </a:xfrm>
          <a:custGeom>
            <a:avLst/>
            <a:gdLst/>
            <a:ahLst/>
            <a:cxnLst/>
            <a:rect l="l" t="t" r="r" b="b"/>
            <a:pathLst>
              <a:path w="4792633" h="3669480">
                <a:moveTo>
                  <a:pt x="0" y="0"/>
                </a:moveTo>
                <a:lnTo>
                  <a:pt x="4792633" y="0"/>
                </a:lnTo>
                <a:lnTo>
                  <a:pt x="4792633" y="3669480"/>
                </a:lnTo>
                <a:lnTo>
                  <a:pt x="0" y="3669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 sz="675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B181F7C7-C7DC-4D06-2F6C-7916ACEE915E}"/>
              </a:ext>
            </a:extLst>
          </p:cNvPr>
          <p:cNvSpPr txBox="1"/>
          <p:nvPr/>
        </p:nvSpPr>
        <p:spPr>
          <a:xfrm>
            <a:off x="286756" y="3073090"/>
            <a:ext cx="2436602" cy="451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4"/>
              </a:lnSpc>
            </a:pPr>
            <a:r>
              <a:rPr lang="en-US" sz="866" dirty="0" err="1">
                <a:solidFill>
                  <a:srgbClr val="FFFFFF"/>
                </a:solidFill>
                <a:latin typeface="Open Sans"/>
              </a:rPr>
              <a:t>Uutelan</a:t>
            </a:r>
            <a:r>
              <a:rPr lang="en-US" sz="866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866" dirty="0" err="1">
                <a:solidFill>
                  <a:srgbClr val="FFFFFF"/>
                </a:solidFill>
                <a:latin typeface="Open Sans"/>
              </a:rPr>
              <a:t>Pihatyöt</a:t>
            </a:r>
            <a:endParaRPr lang="en-US" sz="866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1214"/>
              </a:lnSpc>
            </a:pPr>
            <a:r>
              <a:rPr lang="en-US" sz="866" dirty="0">
                <a:solidFill>
                  <a:srgbClr val="FFFFFF"/>
                </a:solidFill>
                <a:latin typeface="Open Sans"/>
              </a:rPr>
              <a:t>Lasse </a:t>
            </a:r>
            <a:r>
              <a:rPr lang="en-US" sz="866" dirty="0" err="1">
                <a:solidFill>
                  <a:srgbClr val="FFFFFF"/>
                </a:solidFill>
                <a:latin typeface="Open Sans"/>
              </a:rPr>
              <a:t>Uutela</a:t>
            </a:r>
            <a:endParaRPr lang="en-US" sz="866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1214"/>
              </a:lnSpc>
            </a:pPr>
            <a:r>
              <a:rPr lang="en-US" sz="866" dirty="0" err="1">
                <a:solidFill>
                  <a:srgbClr val="FFFFFF"/>
                </a:solidFill>
                <a:latin typeface="Open Sans"/>
              </a:rPr>
              <a:t>Vuoden</a:t>
            </a:r>
            <a:r>
              <a:rPr lang="en-US" sz="866" dirty="0">
                <a:solidFill>
                  <a:srgbClr val="FFFFFF"/>
                </a:solidFill>
                <a:latin typeface="Open Sans"/>
              </a:rPr>
              <a:t> 4H-yrittäjä 2022 18+ </a:t>
            </a:r>
            <a:r>
              <a:rPr lang="en-US" sz="866" dirty="0" err="1">
                <a:solidFill>
                  <a:srgbClr val="FFFFFF"/>
                </a:solidFill>
                <a:latin typeface="Open Sans"/>
              </a:rPr>
              <a:t>vuotiaiden</a:t>
            </a:r>
            <a:r>
              <a:rPr lang="en-US" sz="866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866" dirty="0" err="1">
                <a:solidFill>
                  <a:srgbClr val="FFFFFF"/>
                </a:solidFill>
                <a:latin typeface="Open Sans"/>
              </a:rPr>
              <a:t>ryhmä</a:t>
            </a:r>
            <a:endParaRPr lang="en-US" sz="866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A3F307C9-7234-D977-ED31-3C95814CF6D4}"/>
              </a:ext>
            </a:extLst>
          </p:cNvPr>
          <p:cNvSpPr/>
          <p:nvPr/>
        </p:nvSpPr>
        <p:spPr>
          <a:xfrm>
            <a:off x="3287058" y="1340471"/>
            <a:ext cx="2134316" cy="2004895"/>
          </a:xfrm>
          <a:custGeom>
            <a:avLst/>
            <a:gdLst/>
            <a:ahLst/>
            <a:cxnLst/>
            <a:rect l="l" t="t" r="r" b="b"/>
            <a:pathLst>
              <a:path w="5895241" h="5330029">
                <a:moveTo>
                  <a:pt x="0" y="0"/>
                </a:moveTo>
                <a:lnTo>
                  <a:pt x="5895241" y="0"/>
                </a:lnTo>
                <a:lnTo>
                  <a:pt x="5895241" y="5330029"/>
                </a:lnTo>
                <a:lnTo>
                  <a:pt x="0" y="53300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3736" b="-23736"/>
            </a:stretch>
          </a:blipFill>
        </p:spPr>
        <p:txBody>
          <a:bodyPr/>
          <a:lstStyle/>
          <a:p>
            <a:endParaRPr lang="fi-FI" sz="675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9A17352-A3D7-FCCE-8BC7-0C5E9B6F7D26}"/>
              </a:ext>
            </a:extLst>
          </p:cNvPr>
          <p:cNvSpPr txBox="1"/>
          <p:nvPr/>
        </p:nvSpPr>
        <p:spPr>
          <a:xfrm>
            <a:off x="3303084" y="3388081"/>
            <a:ext cx="2102263" cy="273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7"/>
              </a:lnSpc>
            </a:pPr>
            <a:r>
              <a:rPr lang="en-US" sz="812" dirty="0" err="1">
                <a:solidFill>
                  <a:srgbClr val="FFFFFF"/>
                </a:solidFill>
                <a:latin typeface="Open Sans"/>
              </a:rPr>
              <a:t>Nuppula</a:t>
            </a:r>
            <a:r>
              <a:rPr lang="en-US" sz="812" dirty="0">
                <a:solidFill>
                  <a:srgbClr val="FFFFFF"/>
                </a:solidFill>
                <a:latin typeface="Open Sans"/>
              </a:rPr>
              <a:t> Pop Up </a:t>
            </a:r>
          </a:p>
          <a:p>
            <a:pPr algn="ctr">
              <a:lnSpc>
                <a:spcPts val="1137"/>
              </a:lnSpc>
            </a:pPr>
            <a:r>
              <a:rPr lang="en-US" sz="812" dirty="0" err="1">
                <a:solidFill>
                  <a:srgbClr val="FFFFFF"/>
                </a:solidFill>
                <a:latin typeface="Open Sans"/>
              </a:rPr>
              <a:t>Vuoden</a:t>
            </a:r>
            <a:r>
              <a:rPr lang="en-US" sz="812" dirty="0">
                <a:solidFill>
                  <a:srgbClr val="FFFFFF"/>
                </a:solidFill>
                <a:latin typeface="Open Sans"/>
              </a:rPr>
              <a:t> 2023 4H-yrityskilpailun +18 </a:t>
            </a:r>
            <a:r>
              <a:rPr lang="en-US" sz="812" dirty="0" err="1">
                <a:solidFill>
                  <a:srgbClr val="FFFFFF"/>
                </a:solidFill>
                <a:latin typeface="Open Sans"/>
              </a:rPr>
              <a:t>voittaja</a:t>
            </a:r>
            <a:r>
              <a:rPr lang="en-US" sz="812" dirty="0">
                <a:solidFill>
                  <a:srgbClr val="FFFFFF"/>
                </a:solidFill>
                <a:latin typeface="Open Sans"/>
              </a:rPr>
              <a:t>.</a:t>
            </a:r>
          </a:p>
        </p:txBody>
      </p:sp>
      <p:pic>
        <p:nvPicPr>
          <p:cNvPr id="4" name="Kuva 3" descr="Kuva, joka sisältää kohteen rengas, pyörä, maa-ajoneuvo, piha-&#10;&#10;Tekoälyn generoima sisältö voi olla virheellistä.">
            <a:extLst>
              <a:ext uri="{FF2B5EF4-FFF2-40B4-BE49-F238E27FC236}">
                <a16:creationId xmlns:a16="http://schemas.microsoft.com/office/drawing/2014/main" id="{90B6C624-8D53-92A7-B4C8-708315CAF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3407" y="1472978"/>
            <a:ext cx="2666243" cy="179919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61B11A59-6876-EFB7-2B08-FA4FF4A22C26}"/>
              </a:ext>
            </a:extLst>
          </p:cNvPr>
          <p:cNvSpPr txBox="1"/>
          <p:nvPr/>
        </p:nvSpPr>
        <p:spPr>
          <a:xfrm>
            <a:off x="6245396" y="3334428"/>
            <a:ext cx="2102263" cy="414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7"/>
              </a:lnSpc>
            </a:pPr>
            <a:r>
              <a:rPr lang="en-US" sz="812" dirty="0">
                <a:solidFill>
                  <a:srgbClr val="FFFFFF"/>
                </a:solidFill>
                <a:latin typeface="Open Sans"/>
              </a:rPr>
              <a:t>Arnie </a:t>
            </a:r>
            <a:r>
              <a:rPr lang="en-US" sz="812" dirty="0" err="1">
                <a:solidFill>
                  <a:srgbClr val="FFFFFF"/>
                </a:solidFill>
                <a:latin typeface="Open Sans"/>
              </a:rPr>
              <a:t>Huolto</a:t>
            </a:r>
            <a:endParaRPr lang="en-US" sz="812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1137"/>
              </a:lnSpc>
            </a:pPr>
            <a:r>
              <a:rPr lang="en-US" sz="812" dirty="0" err="1">
                <a:solidFill>
                  <a:srgbClr val="FFFFFF"/>
                </a:solidFill>
                <a:latin typeface="Open Sans"/>
              </a:rPr>
              <a:t>Vuoden</a:t>
            </a:r>
            <a:r>
              <a:rPr lang="en-US" sz="812" dirty="0">
                <a:solidFill>
                  <a:srgbClr val="FFFFFF"/>
                </a:solidFill>
                <a:latin typeface="Open Sans"/>
              </a:rPr>
              <a:t> 2024 4H-yrityskilpailun 13-17v. </a:t>
            </a:r>
            <a:r>
              <a:rPr lang="en-US" sz="812" dirty="0" err="1">
                <a:solidFill>
                  <a:srgbClr val="FFFFFF"/>
                </a:solidFill>
                <a:latin typeface="Open Sans"/>
              </a:rPr>
              <a:t>sarjan</a:t>
            </a:r>
            <a:r>
              <a:rPr lang="en-US" sz="812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812" dirty="0" err="1">
                <a:solidFill>
                  <a:srgbClr val="FFFFFF"/>
                </a:solidFill>
                <a:latin typeface="Open Sans"/>
              </a:rPr>
              <a:t>voittaja</a:t>
            </a:r>
            <a:r>
              <a:rPr lang="en-US" sz="812" dirty="0">
                <a:solidFill>
                  <a:srgbClr val="FFFFFF"/>
                </a:solidFill>
                <a:latin typeface="Open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5497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329476" y="4365865"/>
            <a:ext cx="1694295" cy="526571"/>
          </a:xfrm>
          <a:custGeom>
            <a:avLst/>
            <a:gdLst/>
            <a:ahLst/>
            <a:cxnLst/>
            <a:rect l="l" t="t" r="r" b="b"/>
            <a:pathLst>
              <a:path w="3388590" h="1053142">
                <a:moveTo>
                  <a:pt x="0" y="0"/>
                </a:moveTo>
                <a:lnTo>
                  <a:pt x="3388590" y="0"/>
                </a:lnTo>
                <a:lnTo>
                  <a:pt x="3388590" y="1053142"/>
                </a:lnTo>
                <a:lnTo>
                  <a:pt x="0" y="105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457200">
              <a:defRPr/>
            </a:pPr>
            <a:endParaRPr lang="fi-FI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431545" y="1408365"/>
            <a:ext cx="1745079" cy="2326771"/>
          </a:xfrm>
          <a:custGeom>
            <a:avLst/>
            <a:gdLst/>
            <a:ahLst/>
            <a:cxnLst/>
            <a:rect l="l" t="t" r="r" b="b"/>
            <a:pathLst>
              <a:path w="3490157" h="4653542">
                <a:moveTo>
                  <a:pt x="0" y="0"/>
                </a:moveTo>
                <a:lnTo>
                  <a:pt x="3490157" y="0"/>
                </a:lnTo>
                <a:lnTo>
                  <a:pt x="3490157" y="4653542"/>
                </a:lnTo>
                <a:lnTo>
                  <a:pt x="0" y="465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  <p:txBody>
          <a:bodyPr/>
          <a:lstStyle/>
          <a:p>
            <a:pPr defTabSz="457200">
              <a:defRPr/>
            </a:pPr>
            <a:endParaRPr lang="fi-FI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23721" y="1120669"/>
            <a:ext cx="2143789" cy="3088492"/>
          </a:xfrm>
          <a:custGeom>
            <a:avLst/>
            <a:gdLst/>
            <a:ahLst/>
            <a:cxnLst/>
            <a:rect l="l" t="t" r="r" b="b"/>
            <a:pathLst>
              <a:path w="4287578" h="6176983">
                <a:moveTo>
                  <a:pt x="0" y="0"/>
                </a:moveTo>
                <a:lnTo>
                  <a:pt x="4287578" y="0"/>
                </a:lnTo>
                <a:lnTo>
                  <a:pt x="4287578" y="6176983"/>
                </a:lnTo>
                <a:lnTo>
                  <a:pt x="0" y="6176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25" r="-4025"/>
            </a:stretch>
          </a:blipFill>
        </p:spPr>
        <p:txBody>
          <a:bodyPr/>
          <a:lstStyle/>
          <a:p>
            <a:pPr defTabSz="457200">
              <a:defRPr/>
            </a:pPr>
            <a:endParaRPr lang="fi-FI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84568" y="4289736"/>
            <a:ext cx="2282943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137"/>
              </a:lnSpc>
              <a:defRPr/>
            </a:pPr>
            <a:r>
              <a:rPr lang="en-US" sz="812">
                <a:solidFill>
                  <a:srgbClr val="FFFFFF"/>
                </a:solidFill>
                <a:latin typeface="Open Sans"/>
              </a:rPr>
              <a:t>Muksut ja Muffinit</a:t>
            </a:r>
          </a:p>
          <a:p>
            <a:pPr algn="ctr" defTabSz="457200">
              <a:lnSpc>
                <a:spcPts val="1137"/>
              </a:lnSpc>
              <a:defRPr/>
            </a:pPr>
            <a:r>
              <a:rPr lang="en-US" sz="812">
                <a:solidFill>
                  <a:srgbClr val="FFFFFF"/>
                </a:solidFill>
                <a:latin typeface="Open Sans"/>
              </a:rPr>
              <a:t>Kesätyö ja rekrymessut, Orivesi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62613" y="3815598"/>
            <a:ext cx="2282943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137"/>
              </a:lnSpc>
              <a:defRPr/>
            </a:pPr>
            <a:r>
              <a:rPr lang="en-US" sz="812">
                <a:solidFill>
                  <a:srgbClr val="FFFFFF"/>
                </a:solidFill>
                <a:latin typeface="Open Sans"/>
              </a:rPr>
              <a:t>Pispala Works</a:t>
            </a:r>
          </a:p>
          <a:p>
            <a:pPr algn="ctr" defTabSz="457200">
              <a:lnSpc>
                <a:spcPts val="1137"/>
              </a:lnSpc>
              <a:defRPr/>
            </a:pPr>
            <a:r>
              <a:rPr lang="en-US" sz="812">
                <a:solidFill>
                  <a:srgbClr val="FFFFFF"/>
                </a:solidFill>
                <a:latin typeface="Open Sans"/>
              </a:rPr>
              <a:t>Suomen kädentaidot messut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30528" y="4226530"/>
            <a:ext cx="2282943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137"/>
              </a:lnSpc>
              <a:defRPr/>
            </a:pPr>
            <a:r>
              <a:rPr lang="en-US" sz="812" dirty="0" err="1">
                <a:solidFill>
                  <a:srgbClr val="FFFFFF"/>
                </a:solidFill>
                <a:latin typeface="Open Sans"/>
              </a:rPr>
              <a:t>SivellinSiili</a:t>
            </a:r>
            <a:endParaRPr lang="en-US" sz="812" dirty="0">
              <a:solidFill>
                <a:srgbClr val="FFFFFF"/>
              </a:solidFill>
              <a:latin typeface="Open Sans"/>
            </a:endParaRPr>
          </a:p>
          <a:p>
            <a:pPr algn="ctr" defTabSz="457200">
              <a:lnSpc>
                <a:spcPts val="1137"/>
              </a:lnSpc>
              <a:defRPr/>
            </a:pPr>
            <a:r>
              <a:rPr lang="en-US" sz="812" dirty="0" err="1">
                <a:solidFill>
                  <a:srgbClr val="FFFFFF"/>
                </a:solidFill>
                <a:latin typeface="Open Sans"/>
              </a:rPr>
              <a:t>Suomen</a:t>
            </a:r>
            <a:r>
              <a:rPr lang="en-US" sz="812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812" dirty="0" err="1">
                <a:solidFill>
                  <a:srgbClr val="FFFFFF"/>
                </a:solidFill>
                <a:latin typeface="Open Sans"/>
              </a:rPr>
              <a:t>kädentaidot</a:t>
            </a:r>
            <a:r>
              <a:rPr lang="en-US" sz="812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812" dirty="0" err="1">
                <a:solidFill>
                  <a:srgbClr val="FFFFFF"/>
                </a:solidFill>
                <a:latin typeface="Open Sans"/>
              </a:rPr>
              <a:t>messut</a:t>
            </a:r>
            <a:endParaRPr lang="en-US" sz="812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75C96759-663F-100A-49A7-1843B5B09069}"/>
              </a:ext>
            </a:extLst>
          </p:cNvPr>
          <p:cNvSpPr/>
          <p:nvPr/>
        </p:nvSpPr>
        <p:spPr>
          <a:xfrm>
            <a:off x="7991772" y="100803"/>
            <a:ext cx="1031999" cy="1031999"/>
          </a:xfrm>
          <a:custGeom>
            <a:avLst/>
            <a:gdLst/>
            <a:ahLst/>
            <a:cxnLst/>
            <a:rect l="l" t="t" r="r" b="b"/>
            <a:pathLst>
              <a:path w="2063997" h="2063997">
                <a:moveTo>
                  <a:pt x="0" y="0"/>
                </a:moveTo>
                <a:lnTo>
                  <a:pt x="2063998" y="0"/>
                </a:lnTo>
                <a:lnTo>
                  <a:pt x="2063998" y="2063997"/>
                </a:lnTo>
                <a:lnTo>
                  <a:pt x="0" y="2063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457200">
              <a:defRPr/>
            </a:pPr>
            <a:endParaRPr lang="fi-FI"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Kuva 4" descr="Kuva, joka sisältää kohteen vaate, sisä-, lelu, teksti&#10;&#10;Tekoälyn generoima sisältö voi olla virheellistä.">
            <a:extLst>
              <a:ext uri="{FF2B5EF4-FFF2-40B4-BE49-F238E27FC236}">
                <a16:creationId xmlns:a16="http://schemas.microsoft.com/office/drawing/2014/main" id="{B4B8C608-9427-3848-8858-13424DEFC5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8056" y="1044266"/>
            <a:ext cx="2282943" cy="3043924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E1E8E8C6-6D57-A15E-EFA9-47D459AFE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8224" y="214471"/>
            <a:ext cx="6413548" cy="8169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601364" y="819266"/>
            <a:ext cx="2214932" cy="2953243"/>
          </a:xfrm>
          <a:custGeom>
            <a:avLst/>
            <a:gdLst/>
            <a:ahLst/>
            <a:cxnLst/>
            <a:rect l="l" t="t" r="r" b="b"/>
            <a:pathLst>
              <a:path w="4429864" h="5906485">
                <a:moveTo>
                  <a:pt x="0" y="0"/>
                </a:moveTo>
                <a:lnTo>
                  <a:pt x="4429864" y="0"/>
                </a:lnTo>
                <a:lnTo>
                  <a:pt x="4429864" y="5906485"/>
                </a:lnTo>
                <a:lnTo>
                  <a:pt x="0" y="59064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457200">
              <a:defRPr/>
            </a:pPr>
            <a:endParaRPr lang="fi-FI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669752" y="1689303"/>
            <a:ext cx="1959899" cy="2939848"/>
          </a:xfrm>
          <a:custGeom>
            <a:avLst/>
            <a:gdLst/>
            <a:ahLst/>
            <a:cxnLst/>
            <a:rect l="l" t="t" r="r" b="b"/>
            <a:pathLst>
              <a:path w="3919797" h="5879695">
                <a:moveTo>
                  <a:pt x="0" y="0"/>
                </a:moveTo>
                <a:lnTo>
                  <a:pt x="3919797" y="0"/>
                </a:lnTo>
                <a:lnTo>
                  <a:pt x="3919797" y="5879695"/>
                </a:lnTo>
                <a:lnTo>
                  <a:pt x="0" y="58796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>
              <a:defRPr/>
            </a:pPr>
            <a:endParaRPr lang="fi-FI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584288" y="4614863"/>
            <a:ext cx="2282943" cy="132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137"/>
              </a:lnSpc>
              <a:defRPr/>
            </a:pPr>
            <a:r>
              <a:rPr lang="en-US" sz="812">
                <a:solidFill>
                  <a:srgbClr val="FFFFFF"/>
                </a:solidFill>
                <a:latin typeface="Open Sans"/>
              </a:rPr>
              <a:t>Väisänen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59713" y="4572283"/>
            <a:ext cx="2282943" cy="132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137"/>
              </a:lnSpc>
              <a:defRPr/>
            </a:pPr>
            <a:r>
              <a:rPr lang="en-US" sz="812" dirty="0" err="1">
                <a:solidFill>
                  <a:srgbClr val="FFFFFF"/>
                </a:solidFill>
                <a:latin typeface="Open Sans"/>
              </a:rPr>
              <a:t>Museoraitin</a:t>
            </a:r>
            <a:r>
              <a:rPr lang="en-US" sz="812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812" dirty="0" err="1">
                <a:solidFill>
                  <a:srgbClr val="FFFFFF"/>
                </a:solidFill>
                <a:latin typeface="Open Sans"/>
              </a:rPr>
              <a:t>aittakahvila</a:t>
            </a:r>
            <a:endParaRPr lang="en-US" sz="812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84567" y="3467593"/>
            <a:ext cx="2282943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137"/>
              </a:lnSpc>
              <a:defRPr/>
            </a:pPr>
            <a:r>
              <a:rPr lang="en-US" sz="812" dirty="0" err="1">
                <a:solidFill>
                  <a:srgbClr val="FFFFFF"/>
                </a:solidFill>
                <a:latin typeface="Open Sans"/>
              </a:rPr>
              <a:t>Elmerin</a:t>
            </a:r>
            <a:r>
              <a:rPr lang="en-US" sz="812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812" dirty="0" err="1">
                <a:solidFill>
                  <a:srgbClr val="FFFFFF"/>
                </a:solidFill>
                <a:latin typeface="Open Sans"/>
              </a:rPr>
              <a:t>piha-apu</a:t>
            </a:r>
            <a:endParaRPr lang="en-US" sz="812" dirty="0">
              <a:solidFill>
                <a:srgbClr val="FFFFFF"/>
              </a:solidFill>
              <a:latin typeface="Open Sans"/>
            </a:endParaRPr>
          </a:p>
          <a:p>
            <a:pPr algn="ctr" defTabSz="457200">
              <a:lnSpc>
                <a:spcPts val="1137"/>
              </a:lnSpc>
              <a:defRPr/>
            </a:pPr>
            <a:endParaRPr lang="en-US" sz="812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642816" y="3814228"/>
            <a:ext cx="2282943" cy="132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137"/>
              </a:lnSpc>
              <a:defRPr/>
            </a:pPr>
            <a:r>
              <a:rPr lang="en-US" sz="812">
                <a:solidFill>
                  <a:srgbClr val="FFFFFF"/>
                </a:solidFill>
                <a:latin typeface="Open Sans"/>
              </a:rPr>
              <a:t>Cafe Paiste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0611B3ED-7A71-8957-A7D8-8C8EC60E712D}"/>
              </a:ext>
            </a:extLst>
          </p:cNvPr>
          <p:cNvSpPr/>
          <p:nvPr/>
        </p:nvSpPr>
        <p:spPr>
          <a:xfrm>
            <a:off x="7991772" y="100803"/>
            <a:ext cx="1031999" cy="1031999"/>
          </a:xfrm>
          <a:custGeom>
            <a:avLst/>
            <a:gdLst/>
            <a:ahLst/>
            <a:cxnLst/>
            <a:rect l="l" t="t" r="r" b="b"/>
            <a:pathLst>
              <a:path w="2063997" h="2063997">
                <a:moveTo>
                  <a:pt x="0" y="0"/>
                </a:moveTo>
                <a:lnTo>
                  <a:pt x="2063998" y="0"/>
                </a:lnTo>
                <a:lnTo>
                  <a:pt x="2063998" y="2063997"/>
                </a:lnTo>
                <a:lnTo>
                  <a:pt x="0" y="2063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>
              <a:defRPr/>
            </a:pPr>
            <a:endParaRPr lang="fi-FI"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Kuva 11" descr="Kuva, joka sisältää kohteen piha-, pyörä, maa-ajoneuvo, ajoneuvo&#10;&#10;Tekoälyn generoima sisältö voi olla virheellistä.">
            <a:extLst>
              <a:ext uri="{FF2B5EF4-FFF2-40B4-BE49-F238E27FC236}">
                <a16:creationId xmlns:a16="http://schemas.microsoft.com/office/drawing/2014/main" id="{FE11FDD1-8189-FE3E-D711-3BF47C277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613" y="1341412"/>
            <a:ext cx="2739674" cy="20574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43870CA2-5044-5568-3D4D-D8C4C492528C}"/>
              </a:ext>
            </a:extLst>
          </p:cNvPr>
          <p:cNvSpPr txBox="1"/>
          <p:nvPr/>
        </p:nvSpPr>
        <p:spPr>
          <a:xfrm>
            <a:off x="1508209" y="195748"/>
            <a:ext cx="62692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i-FI" sz="3000" b="1" i="0" u="none" strike="noStrike" kern="1200" cap="none" spc="-113" normalizeH="0" baseline="0" noProof="0" dirty="0">
                <a:ln>
                  <a:noFill/>
                </a:ln>
                <a:solidFill>
                  <a:srgbClr val="3CAA32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Tampereen seudun 4H-yrittäjiä</a:t>
            </a:r>
            <a:endParaRPr lang="fi-FI" dirty="0"/>
          </a:p>
        </p:txBody>
      </p:sp>
      <p:pic>
        <p:nvPicPr>
          <p:cNvPr id="13" name="Kuva 12" descr="Kuva, joka sisältää kohteen henkilö, seinä, Ihmisen kasvot, hymy&#10;&#10;Tekoälyn generoima sisältö voi olla virheellistä.">
            <a:extLst>
              <a:ext uri="{FF2B5EF4-FFF2-40B4-BE49-F238E27FC236}">
                <a16:creationId xmlns:a16="http://schemas.microsoft.com/office/drawing/2014/main" id="{87169196-E0F8-D984-BDA4-E11D4B6F4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607" y="2469190"/>
            <a:ext cx="3040942" cy="20272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6" descr="Kuva, joka sisältää kohteen vaate, henkilö, mies, pöytä&#10;&#10;Tekoälyn luoma sisältö voi olla virheellistä.">
            <a:extLst>
              <a:ext uri="{FF2B5EF4-FFF2-40B4-BE49-F238E27FC236}">
                <a16:creationId xmlns:a16="http://schemas.microsoft.com/office/drawing/2014/main" id="{5650D9F6-D708-2E24-A9EC-2B05986D9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197623"/>
            <a:ext cx="2057400" cy="3086101"/>
          </a:xfr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7EEDCAB-4B48-9F12-CDA3-3ACACFFA3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0674C-2262-6C41-86AE-D9E94A8EBC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BD7D6F1-F8C8-13A1-B241-40DF39B82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cs typeface="Arial"/>
              </a:rPr>
              <a:t>Tampereen seudun 4H-yrittäjiä</a:t>
            </a:r>
            <a:endParaRPr lang="fi-FI" dirty="0"/>
          </a:p>
        </p:txBody>
      </p:sp>
      <p:pic>
        <p:nvPicPr>
          <p:cNvPr id="3" name="Kuva 2" descr="Kuva, joka sisältää kohteen vaate, sisä-, henkilö, hymy&#10;&#10;Tekoälyn luoma sisältö voi olla virheellistä.">
            <a:extLst>
              <a:ext uri="{FF2B5EF4-FFF2-40B4-BE49-F238E27FC236}">
                <a16:creationId xmlns:a16="http://schemas.microsoft.com/office/drawing/2014/main" id="{2F333956-C45F-B861-CCE0-D5B237A39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031" y="1149013"/>
            <a:ext cx="2334321" cy="3112428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D77D066E-8A74-D1DE-2797-0156CCF5D483}"/>
              </a:ext>
            </a:extLst>
          </p:cNvPr>
          <p:cNvSpPr txBox="1"/>
          <p:nvPr/>
        </p:nvSpPr>
        <p:spPr>
          <a:xfrm>
            <a:off x="484955" y="4281409"/>
            <a:ext cx="2057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Kioski Paiste, Tampere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CB0CDB4B-2187-B43F-131F-9B70C068FE97}"/>
              </a:ext>
            </a:extLst>
          </p:cNvPr>
          <p:cNvSpPr txBox="1"/>
          <p:nvPr/>
        </p:nvSpPr>
        <p:spPr>
          <a:xfrm>
            <a:off x="3468168" y="4261441"/>
            <a:ext cx="22451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err="1">
                <a:solidFill>
                  <a:srgbClr val="000000"/>
                </a:solidFill>
                <a:latin typeface="Arial" panose="020B0604020202020204"/>
              </a:rPr>
              <a:t>AnniDesign</a:t>
            </a:r>
            <a:r>
              <a:rPr lang="fi-FI" dirty="0">
                <a:solidFill>
                  <a:srgbClr val="000000"/>
                </a:solidFill>
                <a:latin typeface="Arial" panose="020B0604020202020204"/>
              </a:rPr>
              <a:t>, Orivesi</a:t>
            </a:r>
            <a:endParaRPr kumimoji="0" lang="fi-FI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31264017-4020-2E59-069F-A0E9B03E6930}"/>
              </a:ext>
            </a:extLst>
          </p:cNvPr>
          <p:cNvSpPr txBox="1"/>
          <p:nvPr/>
        </p:nvSpPr>
        <p:spPr>
          <a:xfrm>
            <a:off x="6495465" y="4261441"/>
            <a:ext cx="2057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Glitter </a:t>
            </a:r>
            <a:r>
              <a:rPr kumimoji="0" lang="fi-FI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Galore</a:t>
            </a:r>
            <a:r>
              <a:rPr kumimoji="0" lang="fi-FI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Pirkkala</a:t>
            </a:r>
          </a:p>
        </p:txBody>
      </p:sp>
      <p:pic>
        <p:nvPicPr>
          <p:cNvPr id="5" name="Kuva 4" descr="Kuva, joka sisältää kohteen Kuvio (muotisuunnittelu), tekstiili, vaate, henkilö&#10;&#10;Tekoälyn generoima sisältö voi olla virheellistä.">
            <a:extLst>
              <a:ext uri="{FF2B5EF4-FFF2-40B4-BE49-F238E27FC236}">
                <a16:creationId xmlns:a16="http://schemas.microsoft.com/office/drawing/2014/main" id="{3C4AF56B-CB6F-B462-C5CF-54C52760D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562" y="1168981"/>
            <a:ext cx="2334321" cy="31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12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7D8A0-DF37-86C4-A600-F7B363D52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3A6C44-0B19-1FA0-9CBE-CA0AE992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6869430" cy="725675"/>
          </a:xfrm>
        </p:spPr>
        <p:txBody>
          <a:bodyPr/>
          <a:lstStyle/>
          <a:p>
            <a:r>
              <a:rPr lang="fi-FI" dirty="0">
                <a:cs typeface="Arial"/>
              </a:rPr>
              <a:t>Tampereen seudun 4H-yrittäjiä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BA9B710-638E-3CB0-C51C-4A2078C4E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0674C-2262-6C41-86AE-D9E94A8EBC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Kuva 2" descr="Kuva, joka sisältää kohteen vaasi, sisä-, taide, kasvi&#10;&#10;Tekoälyn luoma sisältö voi olla virheellistä.">
            <a:extLst>
              <a:ext uri="{FF2B5EF4-FFF2-40B4-BE49-F238E27FC236}">
                <a16:creationId xmlns:a16="http://schemas.microsoft.com/office/drawing/2014/main" id="{0146B560-071C-8ADA-3CD2-49A9D7017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9395" y="1522723"/>
            <a:ext cx="3277721" cy="2512919"/>
          </a:xfrm>
          <a:prstGeom prst="rect">
            <a:avLst/>
          </a:prstGeom>
        </p:spPr>
      </p:pic>
      <p:pic>
        <p:nvPicPr>
          <p:cNvPr id="12" name="Sisällön paikkamerkki 11" descr="Kuva, joka sisältää kohteen teksti, vaate, mies, henkilö&#10;&#10;Tekoälyn luoma sisältö voi olla virheellistä.">
            <a:extLst>
              <a:ext uri="{FF2B5EF4-FFF2-40B4-BE49-F238E27FC236}">
                <a16:creationId xmlns:a16="http://schemas.microsoft.com/office/drawing/2014/main" id="{52BD99D9-8F3B-A157-4617-2EFD18191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24994" y="1369219"/>
            <a:ext cx="1694012" cy="3013043"/>
          </a:xfrm>
        </p:spPr>
      </p:pic>
      <p:pic>
        <p:nvPicPr>
          <p:cNvPr id="13" name="Kuva 12" descr="Kuva, joka sisältää kohteen vaate, teksti, henkilö, mies&#10;&#10;Tekoälyn luoma sisältö voi olla virheellistä.">
            <a:extLst>
              <a:ext uri="{FF2B5EF4-FFF2-40B4-BE49-F238E27FC236}">
                <a16:creationId xmlns:a16="http://schemas.microsoft.com/office/drawing/2014/main" id="{A839E1B3-8225-6EF0-8F23-94AC33BC7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291" y="907676"/>
            <a:ext cx="2630581" cy="3513045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F15E8C80-B06D-4190-71E2-CCEAB25F25F3}"/>
              </a:ext>
            </a:extLst>
          </p:cNvPr>
          <p:cNvSpPr txBox="1"/>
          <p:nvPr/>
        </p:nvSpPr>
        <p:spPr>
          <a:xfrm>
            <a:off x="859555" y="4411482"/>
            <a:ext cx="2057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VeeraShy</a:t>
            </a:r>
            <a:r>
              <a:rPr kumimoji="0" lang="fi-FI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Tampere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B9624A0-6BA2-AF77-1E4B-4CC5C2FC18CC}"/>
              </a:ext>
            </a:extLst>
          </p:cNvPr>
          <p:cNvSpPr txBox="1"/>
          <p:nvPr/>
        </p:nvSpPr>
        <p:spPr>
          <a:xfrm>
            <a:off x="6173881" y="4407328"/>
            <a:ext cx="2057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Painted</a:t>
            </a:r>
            <a:r>
              <a:rPr kumimoji="0" lang="fi-FI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Memories</a:t>
            </a:r>
            <a:r>
              <a:rPr kumimoji="0" lang="fi-FI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Tampere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22BC8BF-2A7A-FA53-567B-461D5235D94F}"/>
              </a:ext>
            </a:extLst>
          </p:cNvPr>
          <p:cNvSpPr txBox="1"/>
          <p:nvPr/>
        </p:nvSpPr>
        <p:spPr>
          <a:xfrm>
            <a:off x="3547652" y="4382262"/>
            <a:ext cx="23396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Perhot ja puutyöt,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Vesilahti</a:t>
            </a:r>
          </a:p>
        </p:txBody>
      </p:sp>
    </p:spTree>
    <p:extLst>
      <p:ext uri="{BB962C8B-B14F-4D97-AF65-F5344CB8AC3E}">
        <p14:creationId xmlns:p14="http://schemas.microsoft.com/office/powerpoint/2010/main" val="2421512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25432" y="514350"/>
            <a:ext cx="804218" cy="89151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34452" y="4102579"/>
            <a:ext cx="1695199" cy="5265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7275" y="2895389"/>
            <a:ext cx="743880" cy="7542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7274" y="1326863"/>
            <a:ext cx="968105" cy="114901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71155" y="1066649"/>
            <a:ext cx="6030627" cy="154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solidFill>
                  <a:schemeClr val="bg1"/>
                </a:solidFill>
                <a:latin typeface="Open Sans Extra 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www.4h-akatemia.fi</a:t>
            </a:r>
            <a:endParaRPr lang="en-US" sz="4500" dirty="0">
              <a:solidFill>
                <a:schemeClr val="bg1"/>
              </a:solidFill>
              <a:latin typeface="Open Sans Extra Bold"/>
            </a:endParaRPr>
          </a:p>
          <a:p>
            <a:pPr algn="ctr">
              <a:lnSpc>
                <a:spcPts val="6300"/>
              </a:lnSpc>
            </a:pPr>
            <a:r>
              <a:rPr lang="en-US" sz="4500" dirty="0">
                <a:solidFill>
                  <a:schemeClr val="bg1"/>
                </a:solidFill>
                <a:latin typeface="Open Sans Extra Bold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www.tampere.4h.fi</a:t>
            </a:r>
            <a:r>
              <a:rPr lang="en-US" sz="4500" dirty="0">
                <a:solidFill>
                  <a:schemeClr val="bg1"/>
                </a:solidFill>
                <a:latin typeface="Open Sans Extra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95380" y="3039812"/>
            <a:ext cx="5074221" cy="43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Open Sans"/>
              </a:rPr>
              <a:t>@4hbusinesslabtampereenseutu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5D2A287-6740-C90B-BE0D-951DDD892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5BDA-2533-5749-9675-B0EE3EC9A8F2}" type="datetime1">
              <a:rPr lang="fi-FI" smtClean="0"/>
              <a:t>2.3.2026</a:t>
            </a:fld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A211E28-6C5C-F2AF-C80A-E74F749A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Alatunniste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8970F7E-E72B-42B3-8EA2-02654F32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17</a:t>
            </a:fld>
            <a:endParaRPr lang="en-US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2430455-DE6A-B961-0898-5ABA11757519}"/>
              </a:ext>
            </a:extLst>
          </p:cNvPr>
          <p:cNvSpPr txBox="1"/>
          <p:nvPr/>
        </p:nvSpPr>
        <p:spPr>
          <a:xfrm>
            <a:off x="1271239" y="526495"/>
            <a:ext cx="616290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dirty="0">
                <a:solidFill>
                  <a:schemeClr val="bg1"/>
                </a:solidFill>
              </a:rPr>
              <a:t>4H-yrityskoulutus 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Tampere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Oravanpolku 5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Lauantai 24.1 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klo 10-16</a:t>
            </a:r>
          </a:p>
          <a:p>
            <a:pPr algn="ctr"/>
            <a:endParaRPr lang="fi-FI" sz="2200" dirty="0">
              <a:solidFill>
                <a:schemeClr val="bg1"/>
              </a:solidFill>
            </a:endParaRP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Lempäälä, 4H Taitopuoti 2.0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Tampereentie 2-4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torstait 12.2, 19.2 ja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 tiistai 3.3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Klo 17-19.30</a:t>
            </a:r>
          </a:p>
          <a:p>
            <a:pPr algn="ctr"/>
            <a:endParaRPr lang="fi-FI" sz="3200" dirty="0">
              <a:solidFill>
                <a:schemeClr val="bg1"/>
              </a:solidFill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393C8A2-DC6F-1204-7354-7B6BA90F37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22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79A32-EA2F-37FB-7123-820AD3D58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1831F54-7758-BD62-B669-92C5F20C1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5BDA-2533-5749-9675-B0EE3EC9A8F2}" type="datetime1">
              <a:rPr lang="fi-FI" smtClean="0"/>
              <a:t>2.3.2026</a:t>
            </a:fld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2F15B2-E04D-1F44-36B0-EBF0F26E1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Alatunniste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8418048-5906-6DBD-D4ED-810DE40F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18</a:t>
            </a:fld>
            <a:endParaRPr lang="en-US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563380A1-BEB3-80FD-7FFE-8C28C74B7A42}"/>
              </a:ext>
            </a:extLst>
          </p:cNvPr>
          <p:cNvSpPr txBox="1"/>
          <p:nvPr/>
        </p:nvSpPr>
        <p:spPr>
          <a:xfrm>
            <a:off x="1271239" y="526495"/>
            <a:ext cx="616290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dirty="0">
                <a:solidFill>
                  <a:schemeClr val="bg1"/>
                </a:solidFill>
              </a:rPr>
              <a:t>4H-yrityskoulutus 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Tampere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Oravanpolku 5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Lauantai 24.1 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klo 10-16</a:t>
            </a:r>
          </a:p>
          <a:p>
            <a:pPr algn="ctr"/>
            <a:endParaRPr lang="fi-FI" sz="2200" dirty="0">
              <a:solidFill>
                <a:schemeClr val="bg1"/>
              </a:solidFill>
            </a:endParaRP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Lempäälä, 4H Taitopuoti 2.0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Tampereentie 2-4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torstait 12.2, 19.2 ja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 tiistai 3.3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Klo 17-19.30</a:t>
            </a:r>
          </a:p>
          <a:p>
            <a:pPr algn="ctr"/>
            <a:endParaRPr lang="fi-FI" sz="3200" dirty="0">
              <a:solidFill>
                <a:schemeClr val="bg1"/>
              </a:solidFill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D24982E-C5DE-6ACD-6EC5-9B8A9DA06D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03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A6A52-087C-1294-41F5-86E6A1032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D8D837A-8D82-1388-5925-16BAAEB2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5BDA-2533-5749-9675-B0EE3EC9A8F2}" type="datetime1">
              <a:rPr lang="fi-FI" smtClean="0"/>
              <a:t>2.3.2026</a:t>
            </a:fld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AF951-546E-AAB5-F265-12949237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Alatunniste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6654BE5-E25B-B122-212C-F1DC5E583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19</a:t>
            </a:fld>
            <a:endParaRPr lang="en-US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218EF62-D6BA-90A6-8640-63C872661BD8}"/>
              </a:ext>
            </a:extLst>
          </p:cNvPr>
          <p:cNvSpPr txBox="1"/>
          <p:nvPr/>
        </p:nvSpPr>
        <p:spPr>
          <a:xfrm>
            <a:off x="1271239" y="526495"/>
            <a:ext cx="616290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dirty="0">
                <a:solidFill>
                  <a:schemeClr val="bg1"/>
                </a:solidFill>
              </a:rPr>
              <a:t>4H-yrityskoulutus 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Tampere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Oravanpolku 5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Lauantai 24.1 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klo 10-16</a:t>
            </a:r>
          </a:p>
          <a:p>
            <a:pPr algn="ctr"/>
            <a:endParaRPr lang="fi-FI" sz="2200" dirty="0">
              <a:solidFill>
                <a:schemeClr val="bg1"/>
              </a:solidFill>
            </a:endParaRP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Lempäälä, 4H Taitopuoti 2.0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Tampereentie 2-4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torstait 12.2, 19.2 ja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 tiistai 3.3</a:t>
            </a:r>
          </a:p>
          <a:p>
            <a:pPr algn="ctr"/>
            <a:r>
              <a:rPr lang="fi-FI" sz="2200" dirty="0">
                <a:solidFill>
                  <a:schemeClr val="bg1"/>
                </a:solidFill>
              </a:rPr>
              <a:t>Klo 17-19.30</a:t>
            </a:r>
          </a:p>
          <a:p>
            <a:pPr algn="ctr"/>
            <a:endParaRPr lang="fi-FI" sz="3200" dirty="0">
              <a:solidFill>
                <a:schemeClr val="bg1"/>
              </a:solidFill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3D9DD22-1139-587B-3CFD-C21D6D743C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94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13358" y="190527"/>
            <a:ext cx="4106642" cy="12756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9686" y="2096020"/>
            <a:ext cx="1941757" cy="4757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9686" y="2846001"/>
            <a:ext cx="2052568" cy="4746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9686" y="3580497"/>
            <a:ext cx="1523991" cy="4543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95806" y="1633995"/>
            <a:ext cx="1873073" cy="4620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63788" y="2333885"/>
            <a:ext cx="1980086" cy="4644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95806" y="3012886"/>
            <a:ext cx="1916049" cy="4207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79686" y="1483811"/>
            <a:ext cx="1803232" cy="4778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095806" y="3555860"/>
            <a:ext cx="1846657" cy="47897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015739" y="1585751"/>
            <a:ext cx="2701880" cy="299515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141B8-7E39-C120-9F88-D9DB34818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A03D4C9-E8B7-6D64-21A0-A4CE3739A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5BDA-2533-5749-9675-B0EE3EC9A8F2}" type="datetime1">
              <a:rPr lang="fi-FI" smtClean="0"/>
              <a:t>2.3.2026</a:t>
            </a:fld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CEA0025-A3CC-CB0C-D1DB-54A788ABE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Alatunniste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573B59B-418A-87D7-F649-97E3798E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20</a:t>
            </a:fld>
            <a:endParaRPr lang="en-US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32BC47B-1751-BC9B-5873-8256F30BD0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37935" y="260484"/>
            <a:ext cx="3268130" cy="462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96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34452" y="4102579"/>
            <a:ext cx="1695199" cy="5265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25432" y="514350"/>
            <a:ext cx="804218" cy="891512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1638300" y="2347841"/>
            <a:ext cx="4572000" cy="6117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675" dirty="0"/>
              <a:t>Niina Perkiö</a:t>
            </a:r>
          </a:p>
          <a:p>
            <a:r>
              <a:rPr lang="fi-FI" sz="675" dirty="0"/>
              <a:t>niina.perkio@4h.fi</a:t>
            </a:r>
          </a:p>
          <a:p>
            <a:r>
              <a:rPr lang="fi-FI" sz="675" dirty="0"/>
              <a:t>044 980 3150</a:t>
            </a:r>
          </a:p>
          <a:p>
            <a:r>
              <a:rPr lang="fi-FI" sz="675" dirty="0"/>
              <a:t>tampere.4h.fi</a:t>
            </a:r>
          </a:p>
          <a:p>
            <a:r>
              <a:rPr lang="fi-FI" sz="675" dirty="0"/>
              <a:t>@4hbusinesslabtampereenseutu</a:t>
            </a:r>
          </a:p>
        </p:txBody>
      </p:sp>
      <p:sp>
        <p:nvSpPr>
          <p:cNvPr id="6" name="Suorakulmio 5"/>
          <p:cNvSpPr/>
          <p:nvPr/>
        </p:nvSpPr>
        <p:spPr>
          <a:xfrm>
            <a:off x="1503218" y="1675015"/>
            <a:ext cx="5867400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spcBef>
                <a:spcPts val="375"/>
              </a:spcBef>
              <a:spcAft>
                <a:spcPts val="225"/>
              </a:spcAft>
              <a:buClr>
                <a:srgbClr val="3CAA32"/>
              </a:buClr>
            </a:pPr>
            <a:r>
              <a:rPr lang="fi-FI" sz="2200" dirty="0">
                <a:solidFill>
                  <a:srgbClr val="FFFFFF"/>
                </a:solidFill>
                <a:latin typeface="Arial" panose="020B0604020202020204"/>
              </a:rPr>
              <a:t>4H-yrityskoordinaattori </a:t>
            </a:r>
          </a:p>
          <a:p>
            <a:pPr algn="ctr" defTabSz="342900">
              <a:spcBef>
                <a:spcPts val="375"/>
              </a:spcBef>
              <a:spcAft>
                <a:spcPts val="225"/>
              </a:spcAft>
              <a:buClr>
                <a:srgbClr val="3CAA32"/>
              </a:buClr>
            </a:pPr>
            <a:r>
              <a:rPr lang="fi-FI" sz="2200" dirty="0">
                <a:solidFill>
                  <a:srgbClr val="FFFFFF"/>
                </a:solidFill>
                <a:latin typeface="Arial" panose="020B0604020202020204"/>
              </a:rPr>
              <a:t>Niina Perkiö</a:t>
            </a:r>
          </a:p>
          <a:p>
            <a:pPr algn="ctr" defTabSz="342900">
              <a:spcBef>
                <a:spcPts val="375"/>
              </a:spcBef>
              <a:spcAft>
                <a:spcPts val="225"/>
              </a:spcAft>
              <a:buClr>
                <a:srgbClr val="3CAA32"/>
              </a:buClr>
            </a:pPr>
            <a:r>
              <a:rPr lang="fi-FI" sz="2200" dirty="0">
                <a:solidFill>
                  <a:srgbClr val="FFFFFF"/>
                </a:solidFill>
                <a:latin typeface="Arial" panose="020B0604020202020204"/>
              </a:rPr>
              <a:t>niina.perkio@4h.fi</a:t>
            </a:r>
          </a:p>
          <a:p>
            <a:pPr algn="ctr" defTabSz="342900">
              <a:spcBef>
                <a:spcPts val="375"/>
              </a:spcBef>
              <a:spcAft>
                <a:spcPts val="225"/>
              </a:spcAft>
              <a:buClr>
                <a:srgbClr val="3CAA32"/>
              </a:buClr>
            </a:pPr>
            <a:r>
              <a:rPr lang="fi-FI" sz="2200" dirty="0">
                <a:solidFill>
                  <a:srgbClr val="FFFFFF"/>
                </a:solidFill>
                <a:latin typeface="Arial" panose="020B0604020202020204"/>
              </a:rPr>
              <a:t>044 980 3150</a:t>
            </a:r>
          </a:p>
          <a:p>
            <a:pPr algn="ctr" defTabSz="342900">
              <a:spcBef>
                <a:spcPts val="375"/>
              </a:spcBef>
              <a:spcAft>
                <a:spcPts val="225"/>
              </a:spcAft>
              <a:buClr>
                <a:srgbClr val="3CAA32"/>
              </a:buClr>
            </a:pPr>
            <a:r>
              <a:rPr lang="fi-FI" sz="2200" dirty="0">
                <a:solidFill>
                  <a:srgbClr val="FFFFFF"/>
                </a:solidFill>
                <a:latin typeface="Arial" panose="020B0604020202020204"/>
              </a:rPr>
              <a:t>tampere.4h.fi</a:t>
            </a:r>
          </a:p>
          <a:p>
            <a:pPr algn="ctr" defTabSz="342900">
              <a:spcBef>
                <a:spcPts val="375"/>
              </a:spcBef>
              <a:spcAft>
                <a:spcPts val="225"/>
              </a:spcAft>
              <a:buClr>
                <a:srgbClr val="3CAA32"/>
              </a:buClr>
            </a:pPr>
            <a:r>
              <a:rPr lang="fi-FI" sz="2200" dirty="0">
                <a:solidFill>
                  <a:srgbClr val="FFFFFF"/>
                </a:solidFill>
                <a:latin typeface="Arial" panose="020B0604020202020204"/>
              </a:rPr>
              <a:t>@4hbusinesslabtampereenseutu</a:t>
            </a:r>
          </a:p>
        </p:txBody>
      </p:sp>
      <p:sp>
        <p:nvSpPr>
          <p:cNvPr id="7" name="Suorakulmio 6"/>
          <p:cNvSpPr/>
          <p:nvPr/>
        </p:nvSpPr>
        <p:spPr>
          <a:xfrm>
            <a:off x="1238250" y="960106"/>
            <a:ext cx="63627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fi-FI" sz="3000" b="1" kern="0" spc="-56" dirty="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</a:rPr>
              <a:t>4H Business </a:t>
            </a:r>
            <a:r>
              <a:rPr lang="fi-FI" sz="3000" b="1" kern="0" spc="-56" dirty="0" err="1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</a:rPr>
              <a:t>Lab</a:t>
            </a:r>
            <a:r>
              <a:rPr lang="fi-FI" sz="3000" b="1" kern="0" spc="-56" dirty="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</a:rPr>
              <a:t> Tampereen seutu</a:t>
            </a:r>
            <a:endParaRPr lang="fi-FI" sz="3000" kern="0" dirty="0">
              <a:solidFill>
                <a:sysClr val="windowText" lastClr="000000"/>
              </a:solidFill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2" y="3706323"/>
            <a:ext cx="470362" cy="47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1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2470F7-95E0-4589-8C1E-00ADDB06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5541691" cy="484439"/>
          </a:xfrm>
        </p:spPr>
        <p:txBody>
          <a:bodyPr>
            <a:normAutofit fontScale="90000"/>
          </a:bodyPr>
          <a:lstStyle/>
          <a:p>
            <a:r>
              <a:rPr lang="fi-FI" dirty="0"/>
              <a:t>Kesätyötuki 4H-yrittäjälle, Nokia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819530-094E-4C50-9C57-07D9235A5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58284"/>
            <a:ext cx="8002394" cy="411137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i-FI" sz="1000" dirty="0"/>
          </a:p>
          <a:p>
            <a:r>
              <a:rPr lang="fi-FI" sz="1000" dirty="0"/>
              <a:t>Kesätyötuki voidaan myöntää nuorelle, joka työllistyy kesäyrittäjänä oman yrityksensä kautta esim. 4H-yrittäjänä tai laskutusosuuskunnan kautta.</a:t>
            </a:r>
          </a:p>
          <a:p>
            <a:r>
              <a:rPr lang="fi-FI" sz="1000" dirty="0"/>
              <a:t>Kesätyötuen arvo on 400 euroa. Kesätyötuki voidaan myöntää nokialaiselle tai Nokialla toimivalle yritykselle tai yhdistykselle. Hakuaika alkaa 3.3.2026 ja kesätyötukea myönnetään 150 kappaletta saapumisjärjestyksessä.</a:t>
            </a:r>
          </a:p>
          <a:p>
            <a:endParaRPr lang="fi-FI" sz="1000" dirty="0"/>
          </a:p>
          <a:p>
            <a:pPr marL="0" indent="0">
              <a:buNone/>
            </a:pPr>
            <a:r>
              <a:rPr lang="fi-FI" sz="1000" dirty="0">
                <a:sym typeface="Wingdings" panose="05000000000000000000" pitchFamily="2" charset="2"/>
              </a:rPr>
              <a:t> </a:t>
            </a:r>
            <a:r>
              <a:rPr lang="fi-FI" sz="1000" dirty="0"/>
              <a:t>Jos olet nokialainen vähintään 13 vuotta täyttänyt nuori ja yläikärajasi vuonna 2007 syntynyt, sinulla on mahdollisuus saada kesätyötukea oman yrityksen toimintaan. Toimi näin:</a:t>
            </a:r>
          </a:p>
          <a:p>
            <a:endParaRPr lang="fi-FI" sz="1000" dirty="0"/>
          </a:p>
          <a:p>
            <a:r>
              <a:rPr lang="fi-FI" sz="1000" dirty="0"/>
              <a:t>työllistä itsesi kesäyrittäjänä perustamalla oma yritys, esim. 4H-yritys tai kevytyrittäjyyden kautta</a:t>
            </a:r>
          </a:p>
          <a:p>
            <a:r>
              <a:rPr lang="fi-FI" sz="1000" dirty="0"/>
              <a:t>apua oman 4H-yrityksen perustamiseen saat 4H-valmennuksen kautta. Nokialaiset nuoret voivat valita ajankohdaltaan itselle sopivimman kurssin seudun tarjonnasta</a:t>
            </a:r>
          </a:p>
          <a:p>
            <a:r>
              <a:rPr lang="fi-FI" sz="1000" dirty="0"/>
              <a:t>täytä ja lähetä sähköinen kesätyötukihakemus Nokian kaupungille</a:t>
            </a:r>
          </a:p>
          <a:p>
            <a:r>
              <a:rPr lang="fi-FI" sz="1000" dirty="0"/>
              <a:t>kesäyritys toimii ajalla 1.5. – 31.8.2026 ja liikevaihdon tulee kirjanpidon tai kuittien avulla todennettuna olla vähintään 700 euroa.</a:t>
            </a:r>
          </a:p>
          <a:p>
            <a:r>
              <a:rPr lang="fi-FI" sz="1000" dirty="0"/>
              <a:t>nuoren yrittäjän tuen maksatusta haetaan sähköisellä tilityslomakkeella kesän jälkeen, viimeistään 4.12.2026 mennessä. Hakijan tulee varmistaa, että tuki on maksettu ajallaan, jälkikäteen tuen saaminen ei ole enää mahdollista.</a:t>
            </a:r>
          </a:p>
          <a:p>
            <a:r>
              <a:rPr lang="fi-FI" sz="1000" dirty="0"/>
              <a:t>Nuori voi kesän aikana työllistyä kesätyötuella vain yhden yrityksen, yhdistyksen tai oman kesäyrityksen kautta.</a:t>
            </a:r>
          </a:p>
          <a:p>
            <a:r>
              <a:rPr lang="fi-FI" sz="1000" dirty="0"/>
              <a:t>kaipaako yritystoimintasi rahoitusta investointeihin? Nuoriso-</a:t>
            </a:r>
            <a:r>
              <a:rPr lang="fi-FI" sz="1000" dirty="0" err="1"/>
              <a:t>Leader</a:t>
            </a:r>
            <a:r>
              <a:rPr lang="fi-FI" sz="1000" dirty="0"/>
              <a:t> rahoittaa nuorten toimintaa, tutustu tarkemmin Kantri ry:n verkkosivuilta!</a:t>
            </a:r>
          </a:p>
        </p:txBody>
      </p:sp>
      <p:pic>
        <p:nvPicPr>
          <p:cNvPr id="8" name="Kuva 7" descr="Kuva, joka sisältää kohteen Fontti, symboli, teksti, logo&#10;&#10;Tekoälyn generoima sisältö voi olla virheellistä.">
            <a:extLst>
              <a:ext uri="{FF2B5EF4-FFF2-40B4-BE49-F238E27FC236}">
                <a16:creationId xmlns:a16="http://schemas.microsoft.com/office/drawing/2014/main" id="{5B55706D-9EF0-7449-75A9-8F8FFF2D2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789" y="155440"/>
            <a:ext cx="2236402" cy="71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32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357442" y="0"/>
            <a:ext cx="2437760" cy="5147822"/>
            <a:chOff x="0" y="0"/>
            <a:chExt cx="3581400" cy="75628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81400" cy="7562850"/>
            </a:xfrm>
            <a:custGeom>
              <a:avLst/>
              <a:gdLst/>
              <a:ahLst/>
              <a:cxnLst/>
              <a:rect l="l" t="t" r="r" b="b"/>
              <a:pathLst>
                <a:path w="3581400" h="7562850">
                  <a:moveTo>
                    <a:pt x="0" y="0"/>
                  </a:moveTo>
                  <a:lnTo>
                    <a:pt x="0" y="7562850"/>
                  </a:lnTo>
                  <a:lnTo>
                    <a:pt x="3581400" y="7562850"/>
                  </a:lnTo>
                  <a:lnTo>
                    <a:pt x="3581400" y="0"/>
                  </a:lnTo>
                  <a:close/>
                </a:path>
              </a:pathLst>
            </a:custGeom>
            <a:solidFill>
              <a:srgbClr val="00B93C"/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1791540">
            <a:off x="3271187" y="3373334"/>
            <a:ext cx="3287086" cy="2777062"/>
            <a:chOff x="0" y="0"/>
            <a:chExt cx="6438900" cy="54398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38900" cy="5439918"/>
            </a:xfrm>
            <a:custGeom>
              <a:avLst/>
              <a:gdLst/>
              <a:ahLst/>
              <a:cxnLst/>
              <a:rect l="l" t="t" r="r" b="b"/>
              <a:pathLst>
                <a:path w="6438900" h="5439918">
                  <a:moveTo>
                    <a:pt x="0" y="0"/>
                  </a:moveTo>
                  <a:lnTo>
                    <a:pt x="0" y="4913376"/>
                  </a:lnTo>
                  <a:lnTo>
                    <a:pt x="0" y="5439918"/>
                  </a:lnTo>
                  <a:lnTo>
                    <a:pt x="6438900" y="1743456"/>
                  </a:lnTo>
                  <a:lnTo>
                    <a:pt x="64389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8363"/>
              </a:stretch>
            </a:blip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32650" y="0"/>
            <a:ext cx="2424793" cy="5147822"/>
            <a:chOff x="0" y="0"/>
            <a:chExt cx="3562350" cy="75628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62350" cy="7562850"/>
            </a:xfrm>
            <a:custGeom>
              <a:avLst/>
              <a:gdLst/>
              <a:ahLst/>
              <a:cxnLst/>
              <a:rect l="l" t="t" r="r" b="b"/>
              <a:pathLst>
                <a:path w="3562350" h="7562850">
                  <a:moveTo>
                    <a:pt x="0" y="0"/>
                  </a:moveTo>
                  <a:lnTo>
                    <a:pt x="0" y="7562850"/>
                  </a:lnTo>
                  <a:lnTo>
                    <a:pt x="3562350" y="7562850"/>
                  </a:lnTo>
                  <a:lnTo>
                    <a:pt x="35623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051050" y="2029837"/>
            <a:ext cx="2295125" cy="849326"/>
          </a:xfrm>
          <a:custGeom>
            <a:avLst/>
            <a:gdLst/>
            <a:ahLst/>
            <a:cxnLst/>
            <a:rect l="l" t="t" r="r" b="b"/>
            <a:pathLst>
              <a:path w="3371850" h="1247775">
                <a:moveTo>
                  <a:pt x="0" y="0"/>
                </a:moveTo>
                <a:lnTo>
                  <a:pt x="3371850" y="0"/>
                </a:lnTo>
                <a:lnTo>
                  <a:pt x="3371850" y="1247775"/>
                </a:lnTo>
                <a:lnTo>
                  <a:pt x="0" y="12477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802" t="-136195" r="-23220" b="-163804"/>
            </a:stretch>
          </a:blipFill>
        </p:spPr>
        <p:txBody>
          <a:bodyPr/>
          <a:lstStyle/>
          <a:p>
            <a:pPr defTabSz="622432"/>
            <a:endParaRPr lang="fi-FI" sz="1225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9418500">
            <a:off x="303727" y="-311307"/>
            <a:ext cx="3243303" cy="2555304"/>
            <a:chOff x="0" y="0"/>
            <a:chExt cx="6353137" cy="50054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3175" cy="5005451"/>
            </a:xfrm>
            <a:custGeom>
              <a:avLst/>
              <a:gdLst/>
              <a:ahLst/>
              <a:cxnLst/>
              <a:rect l="l" t="t" r="r" b="b"/>
              <a:pathLst>
                <a:path w="6353175" h="5005451">
                  <a:moveTo>
                    <a:pt x="4225925" y="5005451"/>
                  </a:moveTo>
                  <a:lnTo>
                    <a:pt x="6353175" y="0"/>
                  </a:lnTo>
                  <a:lnTo>
                    <a:pt x="0" y="254"/>
                  </a:lnTo>
                  <a:lnTo>
                    <a:pt x="127" y="3209544"/>
                  </a:lnTo>
                  <a:close/>
                </a:path>
              </a:pathLst>
            </a:custGeom>
            <a:blipFill>
              <a:blip r:embed="rId4"/>
              <a:stretch>
                <a:fillRect t="-63" r="-7950" b="-36698"/>
              </a:stretch>
            </a:blip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5793783" y="0"/>
            <a:ext cx="2417603" cy="5147822"/>
            <a:chOff x="0" y="0"/>
            <a:chExt cx="3551784" cy="75628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50666" cy="7562850"/>
            </a:xfrm>
            <a:custGeom>
              <a:avLst/>
              <a:gdLst/>
              <a:ahLst/>
              <a:cxnLst/>
              <a:rect l="l" t="t" r="r" b="b"/>
              <a:pathLst>
                <a:path w="3550666" h="7562850">
                  <a:moveTo>
                    <a:pt x="0" y="0"/>
                  </a:moveTo>
                  <a:lnTo>
                    <a:pt x="0" y="7562850"/>
                  </a:lnTo>
                  <a:lnTo>
                    <a:pt x="3550666" y="7562850"/>
                  </a:lnTo>
                  <a:lnTo>
                    <a:pt x="35506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5916727" y="461709"/>
            <a:ext cx="2178424" cy="1063278"/>
          </a:xfrm>
          <a:custGeom>
            <a:avLst/>
            <a:gdLst/>
            <a:ahLst/>
            <a:cxnLst/>
            <a:rect l="l" t="t" r="r" b="b"/>
            <a:pathLst>
              <a:path w="3200400" h="1562100">
                <a:moveTo>
                  <a:pt x="0" y="0"/>
                </a:moveTo>
                <a:lnTo>
                  <a:pt x="3200400" y="0"/>
                </a:lnTo>
                <a:lnTo>
                  <a:pt x="3200400" y="1562100"/>
                </a:lnTo>
                <a:lnTo>
                  <a:pt x="0" y="1562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4" t="-1735" r="-576" b="-3752"/>
            </a:stretch>
          </a:blipFill>
        </p:spPr>
        <p:txBody>
          <a:bodyPr/>
          <a:lstStyle/>
          <a:p>
            <a:pPr defTabSz="622432"/>
            <a:endParaRPr lang="fi-FI" sz="1225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001505" y="2637825"/>
            <a:ext cx="2058351" cy="2058351"/>
            <a:chOff x="0" y="0"/>
            <a:chExt cx="4031996" cy="403199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31996" cy="4031996"/>
            </a:xfrm>
            <a:custGeom>
              <a:avLst/>
              <a:gdLst/>
              <a:ahLst/>
              <a:cxnLst/>
              <a:rect l="l" t="t" r="r" b="b"/>
              <a:pathLst>
                <a:path w="4031996" h="4031996">
                  <a:moveTo>
                    <a:pt x="2015998" y="0"/>
                  </a:moveTo>
                  <a:cubicBezTo>
                    <a:pt x="902589" y="0"/>
                    <a:pt x="0" y="902589"/>
                    <a:pt x="0" y="2015998"/>
                  </a:cubicBezTo>
                  <a:cubicBezTo>
                    <a:pt x="0" y="3128899"/>
                    <a:pt x="901954" y="4031234"/>
                    <a:pt x="2014728" y="4031996"/>
                  </a:cubicBezTo>
                  <a:lnTo>
                    <a:pt x="2017268" y="4031996"/>
                  </a:lnTo>
                  <a:cubicBezTo>
                    <a:pt x="3127375" y="4031361"/>
                    <a:pt x="4027678" y="3133344"/>
                    <a:pt x="4031996" y="2024126"/>
                  </a:cubicBezTo>
                  <a:lnTo>
                    <a:pt x="4031996" y="2024126"/>
                  </a:lnTo>
                  <a:lnTo>
                    <a:pt x="4031996" y="2007743"/>
                  </a:lnTo>
                  <a:lnTo>
                    <a:pt x="4031996" y="2007743"/>
                  </a:lnTo>
                  <a:cubicBezTo>
                    <a:pt x="4027551" y="898144"/>
                    <a:pt x="3126613" y="0"/>
                    <a:pt x="2015998" y="0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733"/>
              </a:stretch>
            </a:blip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239917" y="295572"/>
            <a:ext cx="1810251" cy="1810251"/>
            <a:chOff x="0" y="0"/>
            <a:chExt cx="3546005" cy="354600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546094" cy="3545967"/>
            </a:xfrm>
            <a:custGeom>
              <a:avLst/>
              <a:gdLst/>
              <a:ahLst/>
              <a:cxnLst/>
              <a:rect l="l" t="t" r="r" b="b"/>
              <a:pathLst>
                <a:path w="3546094" h="3545967">
                  <a:moveTo>
                    <a:pt x="1773047" y="0"/>
                  </a:moveTo>
                  <a:cubicBezTo>
                    <a:pt x="793750" y="0"/>
                    <a:pt x="0" y="793750"/>
                    <a:pt x="0" y="1773047"/>
                  </a:cubicBezTo>
                  <a:cubicBezTo>
                    <a:pt x="0" y="2752344"/>
                    <a:pt x="793750" y="3545967"/>
                    <a:pt x="1773047" y="3545967"/>
                  </a:cubicBezTo>
                  <a:cubicBezTo>
                    <a:pt x="2749931" y="3545967"/>
                    <a:pt x="3542284" y="2755900"/>
                    <a:pt x="3546094" y="1780032"/>
                  </a:cubicBezTo>
                  <a:lnTo>
                    <a:pt x="3546094" y="1780032"/>
                  </a:lnTo>
                  <a:lnTo>
                    <a:pt x="3546094" y="1765808"/>
                  </a:lnTo>
                  <a:lnTo>
                    <a:pt x="3546094" y="1765808"/>
                  </a:lnTo>
                  <a:cubicBezTo>
                    <a:pt x="3542157" y="789940"/>
                    <a:pt x="2749804" y="0"/>
                    <a:pt x="1773047" y="0"/>
                  </a:cubicBezTo>
                  <a:close/>
                </a:path>
              </a:pathLst>
            </a:custGeom>
            <a:blipFill>
              <a:blip r:embed="rId7"/>
              <a:stretch>
                <a:fillRect l="-25046" r="-24949" b="-1"/>
              </a:stretch>
            </a:blip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051050" y="3425928"/>
            <a:ext cx="2184907" cy="693724"/>
          </a:xfrm>
          <a:custGeom>
            <a:avLst/>
            <a:gdLst/>
            <a:ahLst/>
            <a:cxnLst/>
            <a:rect l="l" t="t" r="r" b="b"/>
            <a:pathLst>
              <a:path w="3209925" h="1019175">
                <a:moveTo>
                  <a:pt x="0" y="0"/>
                </a:moveTo>
                <a:lnTo>
                  <a:pt x="3209925" y="0"/>
                </a:lnTo>
                <a:lnTo>
                  <a:pt x="3209925" y="1019175"/>
                </a:lnTo>
                <a:lnTo>
                  <a:pt x="0" y="1019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6148" t="-177697" r="-29340" b="-212022"/>
            </a:stretch>
          </a:blipFill>
        </p:spPr>
        <p:txBody>
          <a:bodyPr/>
          <a:lstStyle/>
          <a:p>
            <a:pPr defTabSz="622432"/>
            <a:endParaRPr lang="fi-FI" sz="1225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67518" y="-45383"/>
            <a:ext cx="8759159" cy="5234266"/>
            <a:chOff x="0" y="0"/>
            <a:chExt cx="10819384" cy="7689850"/>
          </a:xfrm>
        </p:grpSpPr>
        <p:sp>
          <p:nvSpPr>
            <p:cNvPr id="20" name="Freeform 20"/>
            <p:cNvSpPr/>
            <p:nvPr/>
          </p:nvSpPr>
          <p:spPr>
            <a:xfrm>
              <a:off x="63500" y="63500"/>
              <a:ext cx="4386199" cy="4230497"/>
            </a:xfrm>
            <a:custGeom>
              <a:avLst/>
              <a:gdLst/>
              <a:ahLst/>
              <a:cxnLst/>
              <a:rect l="l" t="t" r="r" b="b"/>
              <a:pathLst>
                <a:path w="4386199" h="4230497">
                  <a:moveTo>
                    <a:pt x="0" y="0"/>
                  </a:moveTo>
                  <a:lnTo>
                    <a:pt x="0" y="4230497"/>
                  </a:lnTo>
                  <a:lnTo>
                    <a:pt x="4386199" y="4230497"/>
                  </a:lnTo>
                  <a:lnTo>
                    <a:pt x="4386199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514858" y="500634"/>
              <a:ext cx="2659634" cy="2659507"/>
            </a:xfrm>
            <a:custGeom>
              <a:avLst/>
              <a:gdLst/>
              <a:ahLst/>
              <a:cxnLst/>
              <a:rect l="l" t="t" r="r" b="b"/>
              <a:pathLst>
                <a:path w="2659634" h="2659507">
                  <a:moveTo>
                    <a:pt x="0" y="2659507"/>
                  </a:moveTo>
                  <a:lnTo>
                    <a:pt x="2659634" y="2659507"/>
                  </a:lnTo>
                  <a:lnTo>
                    <a:pt x="26596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63500" y="63500"/>
              <a:ext cx="3562350" cy="7562850"/>
            </a:xfrm>
            <a:custGeom>
              <a:avLst/>
              <a:gdLst/>
              <a:ahLst/>
              <a:cxnLst/>
              <a:rect l="l" t="t" r="r" b="b"/>
              <a:pathLst>
                <a:path w="3562350" h="7562850">
                  <a:moveTo>
                    <a:pt x="0" y="0"/>
                  </a:moveTo>
                  <a:lnTo>
                    <a:pt x="0" y="7562850"/>
                  </a:lnTo>
                  <a:lnTo>
                    <a:pt x="3562350" y="7562850"/>
                  </a:lnTo>
                  <a:lnTo>
                    <a:pt x="356235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237490" y="3048508"/>
              <a:ext cx="3369310" cy="1245489"/>
            </a:xfrm>
            <a:custGeom>
              <a:avLst/>
              <a:gdLst/>
              <a:ahLst/>
              <a:cxnLst/>
              <a:rect l="l" t="t" r="r" b="b"/>
              <a:pathLst>
                <a:path w="3369310" h="1245489">
                  <a:moveTo>
                    <a:pt x="0" y="1245489"/>
                  </a:moveTo>
                  <a:lnTo>
                    <a:pt x="3369310" y="1245489"/>
                  </a:lnTo>
                  <a:lnTo>
                    <a:pt x="33693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237490" y="5099558"/>
              <a:ext cx="3214370" cy="1022731"/>
            </a:xfrm>
            <a:custGeom>
              <a:avLst/>
              <a:gdLst/>
              <a:ahLst/>
              <a:cxnLst/>
              <a:rect l="l" t="t" r="r" b="b"/>
              <a:pathLst>
                <a:path w="3214370" h="1022731">
                  <a:moveTo>
                    <a:pt x="0" y="1022731"/>
                  </a:moveTo>
                  <a:lnTo>
                    <a:pt x="3214370" y="1022731"/>
                  </a:lnTo>
                  <a:lnTo>
                    <a:pt x="32143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3625850" y="63500"/>
              <a:ext cx="3579368" cy="7562850"/>
            </a:xfrm>
            <a:custGeom>
              <a:avLst/>
              <a:gdLst/>
              <a:ahLst/>
              <a:cxnLst/>
              <a:rect l="l" t="t" r="r" b="b"/>
              <a:pathLst>
                <a:path w="3579368" h="7562850">
                  <a:moveTo>
                    <a:pt x="0" y="0"/>
                  </a:moveTo>
                  <a:lnTo>
                    <a:pt x="0" y="7562850"/>
                  </a:lnTo>
                  <a:lnTo>
                    <a:pt x="3579368" y="7562850"/>
                  </a:lnTo>
                  <a:lnTo>
                    <a:pt x="3579368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7205218" y="63500"/>
              <a:ext cx="3550665" cy="7562850"/>
            </a:xfrm>
            <a:custGeom>
              <a:avLst/>
              <a:gdLst/>
              <a:ahLst/>
              <a:cxnLst/>
              <a:rect l="l" t="t" r="r" b="b"/>
              <a:pathLst>
                <a:path w="3550665" h="7562850">
                  <a:moveTo>
                    <a:pt x="0" y="0"/>
                  </a:moveTo>
                  <a:lnTo>
                    <a:pt x="0" y="7562850"/>
                  </a:lnTo>
                  <a:lnTo>
                    <a:pt x="3550666" y="7562850"/>
                  </a:lnTo>
                  <a:lnTo>
                    <a:pt x="3550666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>
              <a:off x="7385812" y="744601"/>
              <a:ext cx="3201035" cy="1557782"/>
            </a:xfrm>
            <a:custGeom>
              <a:avLst/>
              <a:gdLst/>
              <a:ahLst/>
              <a:cxnLst/>
              <a:rect l="l" t="t" r="r" b="b"/>
              <a:pathLst>
                <a:path w="3201035" h="1557782">
                  <a:moveTo>
                    <a:pt x="0" y="1557782"/>
                  </a:moveTo>
                  <a:lnTo>
                    <a:pt x="3201035" y="1557782"/>
                  </a:lnTo>
                  <a:lnTo>
                    <a:pt x="32010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28"/>
            <p:cNvSpPr/>
            <p:nvPr/>
          </p:nvSpPr>
          <p:spPr>
            <a:xfrm>
              <a:off x="7510272" y="3941699"/>
              <a:ext cx="3024124" cy="3023997"/>
            </a:xfrm>
            <a:custGeom>
              <a:avLst/>
              <a:gdLst/>
              <a:ahLst/>
              <a:cxnLst/>
              <a:rect l="l" t="t" r="r" b="b"/>
              <a:pathLst>
                <a:path w="3024124" h="3023997">
                  <a:moveTo>
                    <a:pt x="0" y="3023997"/>
                  </a:moveTo>
                  <a:lnTo>
                    <a:pt x="3024124" y="3023997"/>
                  </a:lnTo>
                  <a:lnTo>
                    <a:pt x="3024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432939" y="4090924"/>
              <a:ext cx="6589395" cy="3535426"/>
            </a:xfrm>
            <a:custGeom>
              <a:avLst/>
              <a:gdLst/>
              <a:ahLst/>
              <a:cxnLst/>
              <a:rect l="l" t="t" r="r" b="b"/>
              <a:pathLst>
                <a:path w="6589395" h="3535426">
                  <a:moveTo>
                    <a:pt x="0" y="0"/>
                  </a:moveTo>
                  <a:lnTo>
                    <a:pt x="0" y="3535426"/>
                  </a:lnTo>
                  <a:lnTo>
                    <a:pt x="6589395" y="3535426"/>
                  </a:lnTo>
                  <a:lnTo>
                    <a:pt x="6589395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51050" y="2844548"/>
            <a:ext cx="2063823" cy="482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22432">
              <a:lnSpc>
                <a:spcPts val="1276"/>
              </a:lnSpc>
            </a:pPr>
            <a:r>
              <a:rPr lang="en-US" sz="919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Nuoriso-Leader antaa nuorille avaimet kehittää uutta sekä vaikuttaa suoraan oman alueensa nuorten toimintaan.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51050" y="4173230"/>
            <a:ext cx="2074417" cy="815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22432">
              <a:lnSpc>
                <a:spcPts val="1276"/>
              </a:lnSpc>
            </a:pPr>
            <a:r>
              <a:rPr lang="en-US" sz="919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Nuoriso-Leader on tukena hankkeissa, jotka päästävät nuoret tekemään ja kehittämään omaa osaamistaan sekä vaikuttamaan heille itselleen tärkeisiin asioihin.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737655" y="4099547"/>
            <a:ext cx="1697498" cy="834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22432">
              <a:lnSpc>
                <a:spcPts val="1123"/>
              </a:lnSpc>
            </a:pPr>
            <a:r>
              <a:rPr lang="en-US" sz="817" b="1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Nuoriso-Leader -rahoituksen avulla nuoret voivat vaikuttaa oman alueensa viihtyisyyteen ja omaan tulevaisuuteensa. Samalla he saavat kokemusta rahoituksen hausta ja projektityöstä!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215398" y="1595890"/>
            <a:ext cx="1574080" cy="152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22432">
              <a:lnSpc>
                <a:spcPts val="1327"/>
              </a:lnSpc>
            </a:pPr>
            <a:r>
              <a:rPr lang="en-US" sz="952" b="1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Leader-toimintaa nuorille!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073269" y="1764459"/>
            <a:ext cx="1893822" cy="486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22432">
              <a:lnSpc>
                <a:spcPts val="1327"/>
              </a:lnSpc>
            </a:pPr>
            <a:r>
              <a:rPr lang="en-US" sz="952" b="1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Nuoriso-Leader tarjoaa nuorille mahdollisuuksia vaikuttaa oman kotiseutunsa asioihin.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551037" y="1496927"/>
            <a:ext cx="2089880" cy="114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22432">
              <a:lnSpc>
                <a:spcPts val="1276"/>
              </a:lnSpc>
            </a:pPr>
            <a:r>
              <a:rPr lang="en-US" sz="925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Nuoriso-Leader on rahallista tukea </a:t>
            </a:r>
            <a:r>
              <a:rPr lang="en-US" sz="925" b="1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lasten ja nuorten omille projekteille</a:t>
            </a:r>
            <a:r>
              <a:rPr lang="en-US" sz="925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. Käyttökohde voi olla vaikka tapahtuman järjestäminen tai harrastusvälineiden hankinta. Tukea voi saada myös oman liikeidean toteuttamiseen.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15987" y="2793608"/>
            <a:ext cx="2161547" cy="48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22432">
              <a:lnSpc>
                <a:spcPts val="1276"/>
              </a:lnSpc>
            </a:pPr>
            <a:r>
              <a:rPr lang="en-US" sz="925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Lue lisää Kantrin Nuoriso-Leaderista ja hae osoitteessa www.kantriry.fi/nuoret tai ota yhteyttä Kantrin toimistoon.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776737" y="476025"/>
            <a:ext cx="1617882" cy="823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22432">
              <a:lnSpc>
                <a:spcPts val="2246"/>
              </a:lnSpc>
            </a:pPr>
            <a:r>
              <a:rPr lang="en-US" sz="1634" b="1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Mitä on Nuoriso-Leader -rahoitus?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04506" y="4571649"/>
            <a:ext cx="1043828" cy="486255"/>
          </a:xfrm>
          <a:custGeom>
            <a:avLst/>
            <a:gdLst/>
            <a:ahLst/>
            <a:cxnLst/>
            <a:rect l="l" t="t" r="r" b="b"/>
            <a:pathLst>
              <a:path w="1533525" h="714375">
                <a:moveTo>
                  <a:pt x="0" y="0"/>
                </a:moveTo>
                <a:lnTo>
                  <a:pt x="1533525" y="0"/>
                </a:lnTo>
                <a:lnTo>
                  <a:pt x="1533525" y="714375"/>
                </a:lnTo>
                <a:lnTo>
                  <a:pt x="0" y="714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22432"/>
            <a:endParaRPr lang="fi-FI" sz="122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864010" y="4355181"/>
            <a:ext cx="1439316" cy="732625"/>
          </a:xfrm>
          <a:custGeom>
            <a:avLst/>
            <a:gdLst/>
            <a:ahLst/>
            <a:cxnLst/>
            <a:rect l="l" t="t" r="r" b="b"/>
            <a:pathLst>
              <a:path w="2114550" h="1076325">
                <a:moveTo>
                  <a:pt x="0" y="0"/>
                </a:moveTo>
                <a:lnTo>
                  <a:pt x="2114550" y="0"/>
                </a:lnTo>
                <a:lnTo>
                  <a:pt x="2114550" y="1076325"/>
                </a:lnTo>
                <a:lnTo>
                  <a:pt x="0" y="107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22432"/>
            <a:endParaRPr lang="fi-FI" sz="122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50628" y="262215"/>
            <a:ext cx="2491060" cy="2378644"/>
          </a:xfrm>
          <a:custGeom>
            <a:avLst/>
            <a:gdLst/>
            <a:ahLst/>
            <a:cxnLst/>
            <a:rect l="l" t="t" r="r" b="b"/>
            <a:pathLst>
              <a:path w="3659705" h="3494551">
                <a:moveTo>
                  <a:pt x="0" y="0"/>
                </a:moveTo>
                <a:lnTo>
                  <a:pt x="3659705" y="0"/>
                </a:lnTo>
                <a:lnTo>
                  <a:pt x="3659705" y="3494551"/>
                </a:lnTo>
                <a:lnTo>
                  <a:pt x="0" y="3494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22432"/>
            <a:endParaRPr lang="fi-FI" sz="1225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1401960">
            <a:off x="1217647" y="1335504"/>
            <a:ext cx="1789419" cy="32417"/>
            <a:chOff x="0" y="0"/>
            <a:chExt cx="3505200" cy="63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05200" cy="63500"/>
            </a:xfrm>
            <a:custGeom>
              <a:avLst/>
              <a:gdLst/>
              <a:ahLst/>
              <a:cxnLst/>
              <a:rect l="l" t="t" r="r" b="b"/>
              <a:pathLst>
                <a:path w="3505200" h="63500">
                  <a:moveTo>
                    <a:pt x="0" y="0"/>
                  </a:moveTo>
                  <a:lnTo>
                    <a:pt x="0" y="63500"/>
                  </a:lnTo>
                  <a:lnTo>
                    <a:pt x="3505200" y="63500"/>
                  </a:lnTo>
                  <a:lnTo>
                    <a:pt x="35052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5419999"/>
              </a:stretch>
            </a:blip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32650" y="2744665"/>
            <a:ext cx="1582949" cy="1854253"/>
          </a:xfrm>
          <a:custGeom>
            <a:avLst/>
            <a:gdLst/>
            <a:ahLst/>
            <a:cxnLst/>
            <a:rect l="l" t="t" r="r" b="b"/>
            <a:pathLst>
              <a:path w="2325567" h="2724150">
                <a:moveTo>
                  <a:pt x="0" y="0"/>
                </a:moveTo>
                <a:lnTo>
                  <a:pt x="2325567" y="0"/>
                </a:lnTo>
                <a:lnTo>
                  <a:pt x="2325567" y="2724150"/>
                </a:lnTo>
                <a:lnTo>
                  <a:pt x="0" y="27241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7139"/>
            </a:stretch>
          </a:blipFill>
        </p:spPr>
        <p:txBody>
          <a:bodyPr/>
          <a:lstStyle/>
          <a:p>
            <a:pPr defTabSz="622432"/>
            <a:endParaRPr lang="fi-FI" sz="122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429415" y="3476932"/>
            <a:ext cx="1562500" cy="1568984"/>
          </a:xfrm>
          <a:custGeom>
            <a:avLst/>
            <a:gdLst/>
            <a:ahLst/>
            <a:cxnLst/>
            <a:rect l="l" t="t" r="r" b="b"/>
            <a:pathLst>
              <a:path w="2295525" h="2305050">
                <a:moveTo>
                  <a:pt x="0" y="0"/>
                </a:moveTo>
                <a:lnTo>
                  <a:pt x="2295525" y="0"/>
                </a:lnTo>
                <a:lnTo>
                  <a:pt x="2295525" y="2305050"/>
                </a:lnTo>
                <a:lnTo>
                  <a:pt x="0" y="23050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25" r="-189"/>
            </a:stretch>
          </a:blipFill>
        </p:spPr>
        <p:txBody>
          <a:bodyPr/>
          <a:lstStyle/>
          <a:p>
            <a:pPr defTabSz="622432"/>
            <a:endParaRPr lang="fi-FI" sz="122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787720" y="0"/>
            <a:ext cx="3604772" cy="3266241"/>
          </a:xfrm>
          <a:custGeom>
            <a:avLst/>
            <a:gdLst/>
            <a:ahLst/>
            <a:cxnLst/>
            <a:rect l="l" t="t" r="r" b="b"/>
            <a:pathLst>
              <a:path w="5295900" h="4798552">
                <a:moveTo>
                  <a:pt x="0" y="0"/>
                </a:moveTo>
                <a:lnTo>
                  <a:pt x="5295900" y="0"/>
                </a:lnTo>
                <a:lnTo>
                  <a:pt x="5295900" y="4798552"/>
                </a:lnTo>
                <a:lnTo>
                  <a:pt x="0" y="4798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0364"/>
            </a:stretch>
          </a:blipFill>
        </p:spPr>
        <p:txBody>
          <a:bodyPr/>
          <a:lstStyle/>
          <a:p>
            <a:pPr defTabSz="622432"/>
            <a:endParaRPr lang="fi-FI" sz="122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633811" y="1999014"/>
            <a:ext cx="2651712" cy="2243258"/>
          </a:xfrm>
          <a:custGeom>
            <a:avLst/>
            <a:gdLst/>
            <a:ahLst/>
            <a:cxnLst/>
            <a:rect l="l" t="t" r="r" b="b"/>
            <a:pathLst>
              <a:path w="3895725" h="3295650">
                <a:moveTo>
                  <a:pt x="0" y="0"/>
                </a:moveTo>
                <a:lnTo>
                  <a:pt x="3895725" y="0"/>
                </a:lnTo>
                <a:lnTo>
                  <a:pt x="3895725" y="3295650"/>
                </a:lnTo>
                <a:lnTo>
                  <a:pt x="0" y="32956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0848" b="-7359"/>
            </a:stretch>
          </a:blipFill>
        </p:spPr>
        <p:txBody>
          <a:bodyPr/>
          <a:lstStyle/>
          <a:p>
            <a:pPr defTabSz="622432"/>
            <a:endParaRPr lang="fi-FI" sz="1225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5782236" y="0"/>
            <a:ext cx="2429150" cy="4571649"/>
            <a:chOff x="0" y="0"/>
            <a:chExt cx="3568751" cy="67163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67684" cy="6716395"/>
            </a:xfrm>
            <a:custGeom>
              <a:avLst/>
              <a:gdLst/>
              <a:ahLst/>
              <a:cxnLst/>
              <a:rect l="l" t="t" r="r" b="b"/>
              <a:pathLst>
                <a:path w="3567684" h="6716395">
                  <a:moveTo>
                    <a:pt x="0" y="0"/>
                  </a:moveTo>
                  <a:lnTo>
                    <a:pt x="0" y="6716395"/>
                  </a:lnTo>
                  <a:lnTo>
                    <a:pt x="3567684" y="6716395"/>
                  </a:lnTo>
                  <a:lnTo>
                    <a:pt x="3567684" y="0"/>
                  </a:lnTo>
                  <a:close/>
                </a:path>
              </a:pathLst>
            </a:custGeom>
            <a:solidFill>
              <a:srgbClr val="00B93C"/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229129" y="167408"/>
            <a:ext cx="1134596" cy="440871"/>
          </a:xfrm>
          <a:custGeom>
            <a:avLst/>
            <a:gdLst/>
            <a:ahLst/>
            <a:cxnLst/>
            <a:rect l="l" t="t" r="r" b="b"/>
            <a:pathLst>
              <a:path w="1666875" h="647700">
                <a:moveTo>
                  <a:pt x="0" y="0"/>
                </a:moveTo>
                <a:lnTo>
                  <a:pt x="1666875" y="0"/>
                </a:lnTo>
                <a:lnTo>
                  <a:pt x="1666875" y="647700"/>
                </a:lnTo>
                <a:lnTo>
                  <a:pt x="0" y="6477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22432"/>
            <a:endParaRPr lang="fi-FI" sz="1225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 rot="-826200">
            <a:off x="2704577" y="365684"/>
            <a:ext cx="1769969" cy="1789419"/>
            <a:chOff x="0" y="0"/>
            <a:chExt cx="3467100" cy="35052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67100" cy="3505200"/>
            </a:xfrm>
            <a:custGeom>
              <a:avLst/>
              <a:gdLst/>
              <a:ahLst/>
              <a:cxnLst/>
              <a:rect l="l" t="t" r="r" b="b"/>
              <a:pathLst>
                <a:path w="3467100" h="3505200">
                  <a:moveTo>
                    <a:pt x="3467100" y="0"/>
                  </a:moveTo>
                  <a:lnTo>
                    <a:pt x="0" y="0"/>
                  </a:lnTo>
                  <a:lnTo>
                    <a:pt x="0" y="3505200"/>
                  </a:lnTo>
                  <a:lnTo>
                    <a:pt x="3467100" y="3505200"/>
                  </a:lnTo>
                  <a:lnTo>
                    <a:pt x="3467100" y="0"/>
                  </a:lnTo>
                  <a:close/>
                </a:path>
              </a:pathLst>
            </a:custGeom>
            <a:blipFill>
              <a:blip r:embed="rId6"/>
              <a:stretch>
                <a:fillRect r="-1098"/>
              </a:stretch>
            </a:blip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6165994" y="167408"/>
            <a:ext cx="1659751" cy="1750519"/>
          </a:xfrm>
          <a:custGeom>
            <a:avLst/>
            <a:gdLst/>
            <a:ahLst/>
            <a:cxnLst/>
            <a:rect l="l" t="t" r="r" b="b"/>
            <a:pathLst>
              <a:path w="2438400" h="2571750">
                <a:moveTo>
                  <a:pt x="0" y="0"/>
                </a:moveTo>
                <a:lnTo>
                  <a:pt x="2438400" y="0"/>
                </a:lnTo>
                <a:lnTo>
                  <a:pt x="2438400" y="2571750"/>
                </a:lnTo>
                <a:lnTo>
                  <a:pt x="0" y="25717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22432"/>
            <a:endParaRPr lang="fi-FI" sz="122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6425382" y="2744665"/>
            <a:ext cx="1257780" cy="901193"/>
          </a:xfrm>
          <a:custGeom>
            <a:avLst/>
            <a:gdLst/>
            <a:ahLst/>
            <a:cxnLst/>
            <a:rect l="l" t="t" r="r" b="b"/>
            <a:pathLst>
              <a:path w="1847850" h="1323975">
                <a:moveTo>
                  <a:pt x="0" y="0"/>
                </a:moveTo>
                <a:lnTo>
                  <a:pt x="1847850" y="0"/>
                </a:lnTo>
                <a:lnTo>
                  <a:pt x="1847850" y="1323975"/>
                </a:lnTo>
                <a:lnTo>
                  <a:pt x="0" y="13239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22432"/>
            <a:endParaRPr lang="fi-FI" sz="122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317531" y="4686152"/>
            <a:ext cx="317687" cy="317687"/>
          </a:xfrm>
          <a:custGeom>
            <a:avLst/>
            <a:gdLst/>
            <a:ahLst/>
            <a:cxnLst/>
            <a:rect l="l" t="t" r="r" b="b"/>
            <a:pathLst>
              <a:path w="466725" h="466725">
                <a:moveTo>
                  <a:pt x="0" y="0"/>
                </a:moveTo>
                <a:lnTo>
                  <a:pt x="466725" y="0"/>
                </a:lnTo>
                <a:lnTo>
                  <a:pt x="466725" y="466725"/>
                </a:lnTo>
                <a:lnTo>
                  <a:pt x="0" y="4667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22432"/>
            <a:endParaRPr lang="fi-FI" sz="1225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889425" y="-43224"/>
            <a:ext cx="7364453" cy="5176369"/>
            <a:chOff x="0" y="0"/>
            <a:chExt cx="10819384" cy="7604798"/>
          </a:xfrm>
        </p:grpSpPr>
        <p:sp>
          <p:nvSpPr>
            <p:cNvPr id="20" name="Freeform 20"/>
            <p:cNvSpPr/>
            <p:nvPr/>
          </p:nvSpPr>
          <p:spPr>
            <a:xfrm>
              <a:off x="10120630" y="6939026"/>
              <a:ext cx="476251" cy="473456"/>
            </a:xfrm>
            <a:custGeom>
              <a:avLst/>
              <a:gdLst/>
              <a:ahLst/>
              <a:cxnLst/>
              <a:rect l="l" t="t" r="r" b="b"/>
              <a:pathLst>
                <a:path w="476251" h="473456">
                  <a:moveTo>
                    <a:pt x="476250" y="238125"/>
                  </a:moveTo>
                  <a:cubicBezTo>
                    <a:pt x="476250" y="106553"/>
                    <a:pt x="369697" y="0"/>
                    <a:pt x="238125" y="0"/>
                  </a:cubicBezTo>
                  <a:cubicBezTo>
                    <a:pt x="106553" y="0"/>
                    <a:pt x="0" y="106553"/>
                    <a:pt x="0" y="238125"/>
                  </a:cubicBezTo>
                  <a:cubicBezTo>
                    <a:pt x="0" y="356997"/>
                    <a:pt x="87122" y="455549"/>
                    <a:pt x="200914" y="473329"/>
                  </a:cubicBezTo>
                  <a:lnTo>
                    <a:pt x="200914" y="306960"/>
                  </a:lnTo>
                  <a:lnTo>
                    <a:pt x="140462" y="306960"/>
                  </a:lnTo>
                  <a:lnTo>
                    <a:pt x="140462" y="238126"/>
                  </a:lnTo>
                  <a:lnTo>
                    <a:pt x="200914" y="238126"/>
                  </a:lnTo>
                  <a:lnTo>
                    <a:pt x="200914" y="185674"/>
                  </a:lnTo>
                  <a:cubicBezTo>
                    <a:pt x="200914" y="125984"/>
                    <a:pt x="236474" y="93091"/>
                    <a:pt x="290831" y="93091"/>
                  </a:cubicBezTo>
                  <a:cubicBezTo>
                    <a:pt x="316865" y="93091"/>
                    <a:pt x="344171" y="97790"/>
                    <a:pt x="344171" y="97790"/>
                  </a:cubicBezTo>
                  <a:lnTo>
                    <a:pt x="344171" y="156337"/>
                  </a:lnTo>
                  <a:lnTo>
                    <a:pt x="314199" y="156337"/>
                  </a:lnTo>
                  <a:cubicBezTo>
                    <a:pt x="284608" y="156337"/>
                    <a:pt x="275337" y="174752"/>
                    <a:pt x="275337" y="193548"/>
                  </a:cubicBezTo>
                  <a:lnTo>
                    <a:pt x="275337" y="238252"/>
                  </a:lnTo>
                  <a:lnTo>
                    <a:pt x="341377" y="238252"/>
                  </a:lnTo>
                  <a:lnTo>
                    <a:pt x="330836" y="307086"/>
                  </a:lnTo>
                  <a:lnTo>
                    <a:pt x="275337" y="307086"/>
                  </a:lnTo>
                  <a:lnTo>
                    <a:pt x="275337" y="473456"/>
                  </a:lnTo>
                  <a:cubicBezTo>
                    <a:pt x="389129" y="455549"/>
                    <a:pt x="476251" y="357124"/>
                    <a:pt x="476251" y="238251"/>
                  </a:cubicBezTo>
                </a:path>
              </a:pathLst>
            </a:custGeom>
            <a:solidFill>
              <a:srgbClr val="1877F2"/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10261092" y="7031990"/>
              <a:ext cx="203708" cy="383158"/>
            </a:xfrm>
            <a:custGeom>
              <a:avLst/>
              <a:gdLst/>
              <a:ahLst/>
              <a:cxnLst/>
              <a:rect l="l" t="t" r="r" b="b"/>
              <a:pathLst>
                <a:path w="203708" h="383158">
                  <a:moveTo>
                    <a:pt x="190246" y="213995"/>
                  </a:moveTo>
                  <a:lnTo>
                    <a:pt x="200787" y="145161"/>
                  </a:lnTo>
                  <a:lnTo>
                    <a:pt x="134747" y="145161"/>
                  </a:lnTo>
                  <a:lnTo>
                    <a:pt x="134747" y="100457"/>
                  </a:lnTo>
                  <a:cubicBezTo>
                    <a:pt x="134747" y="81661"/>
                    <a:pt x="144018" y="63246"/>
                    <a:pt x="173609" y="63246"/>
                  </a:cubicBezTo>
                  <a:lnTo>
                    <a:pt x="203708" y="63246"/>
                  </a:lnTo>
                  <a:lnTo>
                    <a:pt x="203708" y="4699"/>
                  </a:lnTo>
                  <a:cubicBezTo>
                    <a:pt x="203708" y="4699"/>
                    <a:pt x="176403" y="0"/>
                    <a:pt x="150368" y="0"/>
                  </a:cubicBezTo>
                  <a:cubicBezTo>
                    <a:pt x="96011" y="0"/>
                    <a:pt x="60452" y="33020"/>
                    <a:pt x="60452" y="92583"/>
                  </a:cubicBezTo>
                  <a:lnTo>
                    <a:pt x="60452" y="145034"/>
                  </a:lnTo>
                  <a:lnTo>
                    <a:pt x="0" y="145034"/>
                  </a:lnTo>
                  <a:lnTo>
                    <a:pt x="0" y="213868"/>
                  </a:lnTo>
                  <a:lnTo>
                    <a:pt x="60452" y="213868"/>
                  </a:lnTo>
                  <a:lnTo>
                    <a:pt x="60452" y="380237"/>
                  </a:lnTo>
                  <a:cubicBezTo>
                    <a:pt x="72517" y="382143"/>
                    <a:pt x="84963" y="383158"/>
                    <a:pt x="97663" y="383158"/>
                  </a:cubicBezTo>
                  <a:cubicBezTo>
                    <a:pt x="110363" y="383158"/>
                    <a:pt x="122808" y="382142"/>
                    <a:pt x="134873" y="380237"/>
                  </a:cubicBezTo>
                  <a:lnTo>
                    <a:pt x="134873" y="213868"/>
                  </a:lnTo>
                  <a:lnTo>
                    <a:pt x="190372" y="213868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4257929" y="63500"/>
              <a:ext cx="5298694" cy="4801235"/>
            </a:xfrm>
            <a:custGeom>
              <a:avLst/>
              <a:gdLst/>
              <a:ahLst/>
              <a:cxnLst/>
              <a:rect l="l" t="t" r="r" b="b"/>
              <a:pathLst>
                <a:path w="5298694" h="4801235">
                  <a:moveTo>
                    <a:pt x="0" y="0"/>
                  </a:moveTo>
                  <a:lnTo>
                    <a:pt x="0" y="4801235"/>
                  </a:lnTo>
                  <a:lnTo>
                    <a:pt x="5298694" y="4801235"/>
                  </a:lnTo>
                  <a:lnTo>
                    <a:pt x="5298694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7188200" y="66294"/>
              <a:ext cx="3567684" cy="6716395"/>
            </a:xfrm>
            <a:custGeom>
              <a:avLst/>
              <a:gdLst/>
              <a:ahLst/>
              <a:cxnLst/>
              <a:rect l="l" t="t" r="r" b="b"/>
              <a:pathLst>
                <a:path w="3567684" h="6716395">
                  <a:moveTo>
                    <a:pt x="0" y="0"/>
                  </a:moveTo>
                  <a:lnTo>
                    <a:pt x="0" y="6716395"/>
                  </a:lnTo>
                  <a:lnTo>
                    <a:pt x="3567684" y="6716395"/>
                  </a:lnTo>
                  <a:lnTo>
                    <a:pt x="3567684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7751953" y="312293"/>
              <a:ext cx="2439797" cy="2569972"/>
            </a:xfrm>
            <a:custGeom>
              <a:avLst/>
              <a:gdLst/>
              <a:ahLst/>
              <a:cxnLst/>
              <a:rect l="l" t="t" r="r" b="b"/>
              <a:pathLst>
                <a:path w="2439797" h="2569972">
                  <a:moveTo>
                    <a:pt x="0" y="2569972"/>
                  </a:moveTo>
                  <a:lnTo>
                    <a:pt x="2439797" y="2569972"/>
                  </a:lnTo>
                  <a:lnTo>
                    <a:pt x="2439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8133080" y="4098671"/>
              <a:ext cx="1844928" cy="1321435"/>
            </a:xfrm>
            <a:custGeom>
              <a:avLst/>
              <a:gdLst/>
              <a:ahLst/>
              <a:cxnLst/>
              <a:rect l="l" t="t" r="r" b="b"/>
              <a:pathLst>
                <a:path w="1844928" h="1321435">
                  <a:moveTo>
                    <a:pt x="0" y="1321435"/>
                  </a:moveTo>
                  <a:lnTo>
                    <a:pt x="1844929" y="1321435"/>
                  </a:lnTo>
                  <a:lnTo>
                    <a:pt x="18449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499110" y="312293"/>
              <a:ext cx="1666113" cy="643509"/>
            </a:xfrm>
            <a:custGeom>
              <a:avLst/>
              <a:gdLst/>
              <a:ahLst/>
              <a:cxnLst/>
              <a:rect l="l" t="t" r="r" b="b"/>
              <a:pathLst>
                <a:path w="1666113" h="643509">
                  <a:moveTo>
                    <a:pt x="0" y="643509"/>
                  </a:moveTo>
                  <a:lnTo>
                    <a:pt x="1666113" y="643509"/>
                  </a:lnTo>
                  <a:lnTo>
                    <a:pt x="1666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>
              <a:off x="2391156" y="331343"/>
              <a:ext cx="3153156" cy="3170428"/>
            </a:xfrm>
            <a:custGeom>
              <a:avLst/>
              <a:gdLst/>
              <a:ahLst/>
              <a:cxnLst/>
              <a:rect l="l" t="t" r="r" b="b"/>
              <a:pathLst>
                <a:path w="3153156" h="3170428">
                  <a:moveTo>
                    <a:pt x="0" y="3170428"/>
                  </a:moveTo>
                  <a:lnTo>
                    <a:pt x="3153156" y="3170428"/>
                  </a:lnTo>
                  <a:lnTo>
                    <a:pt x="31531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28"/>
            <p:cNvSpPr/>
            <p:nvPr/>
          </p:nvSpPr>
          <p:spPr>
            <a:xfrm>
              <a:off x="63500" y="451612"/>
              <a:ext cx="3098419" cy="3494532"/>
            </a:xfrm>
            <a:custGeom>
              <a:avLst/>
              <a:gdLst/>
              <a:ahLst/>
              <a:cxnLst/>
              <a:rect l="l" t="t" r="r" b="b"/>
              <a:pathLst>
                <a:path w="3098419" h="3494532">
                  <a:moveTo>
                    <a:pt x="0" y="0"/>
                  </a:moveTo>
                  <a:lnTo>
                    <a:pt x="0" y="3494532"/>
                  </a:lnTo>
                  <a:lnTo>
                    <a:pt x="3098419" y="3494532"/>
                  </a:lnTo>
                  <a:lnTo>
                    <a:pt x="3098419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580517" y="1509014"/>
              <a:ext cx="2433828" cy="1086993"/>
            </a:xfrm>
            <a:custGeom>
              <a:avLst/>
              <a:gdLst/>
              <a:ahLst/>
              <a:cxnLst/>
              <a:rect l="l" t="t" r="r" b="b"/>
              <a:pathLst>
                <a:path w="2433828" h="1086993">
                  <a:moveTo>
                    <a:pt x="0" y="1086993"/>
                  </a:moveTo>
                  <a:lnTo>
                    <a:pt x="2433828" y="1086993"/>
                  </a:lnTo>
                  <a:lnTo>
                    <a:pt x="24338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562733" y="3003169"/>
              <a:ext cx="3893947" cy="3298317"/>
            </a:xfrm>
            <a:custGeom>
              <a:avLst/>
              <a:gdLst/>
              <a:ahLst/>
              <a:cxnLst/>
              <a:rect l="l" t="t" r="r" b="b"/>
              <a:pathLst>
                <a:path w="3893947" h="3298317">
                  <a:moveTo>
                    <a:pt x="0" y="3298317"/>
                  </a:moveTo>
                  <a:lnTo>
                    <a:pt x="3893947" y="3298317"/>
                  </a:lnTo>
                  <a:lnTo>
                    <a:pt x="38939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63500" y="4098671"/>
              <a:ext cx="2327656" cy="2727706"/>
            </a:xfrm>
            <a:custGeom>
              <a:avLst/>
              <a:gdLst/>
              <a:ahLst/>
              <a:cxnLst/>
              <a:rect l="l" t="t" r="r" b="b"/>
              <a:pathLst>
                <a:path w="2327656" h="2727706">
                  <a:moveTo>
                    <a:pt x="0" y="0"/>
                  </a:moveTo>
                  <a:lnTo>
                    <a:pt x="0" y="2727706"/>
                  </a:lnTo>
                  <a:lnTo>
                    <a:pt x="2327656" y="2727706"/>
                  </a:lnTo>
                  <a:lnTo>
                    <a:pt x="2327656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2"/>
            <p:cNvSpPr/>
            <p:nvPr/>
          </p:nvSpPr>
          <p:spPr>
            <a:xfrm>
              <a:off x="5200777" y="5174488"/>
              <a:ext cx="2295779" cy="2302256"/>
            </a:xfrm>
            <a:custGeom>
              <a:avLst/>
              <a:gdLst/>
              <a:ahLst/>
              <a:cxnLst/>
              <a:rect l="l" t="t" r="r" b="b"/>
              <a:pathLst>
                <a:path w="2295779" h="2302256">
                  <a:moveTo>
                    <a:pt x="0" y="2302256"/>
                  </a:moveTo>
                  <a:lnTo>
                    <a:pt x="2295779" y="2302256"/>
                  </a:lnTo>
                  <a:lnTo>
                    <a:pt x="22957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3"/>
            <p:cNvSpPr/>
            <p:nvPr/>
          </p:nvSpPr>
          <p:spPr>
            <a:xfrm>
              <a:off x="1431798" y="6464681"/>
              <a:ext cx="2117852" cy="1076579"/>
            </a:xfrm>
            <a:custGeom>
              <a:avLst/>
              <a:gdLst/>
              <a:ahLst/>
              <a:cxnLst/>
              <a:rect l="l" t="t" r="r" b="b"/>
              <a:pathLst>
                <a:path w="2117852" h="1076579">
                  <a:moveTo>
                    <a:pt x="0" y="1076579"/>
                  </a:moveTo>
                  <a:lnTo>
                    <a:pt x="2117852" y="1076579"/>
                  </a:lnTo>
                  <a:lnTo>
                    <a:pt x="21178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4"/>
            <p:cNvSpPr/>
            <p:nvPr/>
          </p:nvSpPr>
          <p:spPr>
            <a:xfrm>
              <a:off x="7367778" y="6782689"/>
              <a:ext cx="1530477" cy="714883"/>
            </a:xfrm>
            <a:custGeom>
              <a:avLst/>
              <a:gdLst/>
              <a:ahLst/>
              <a:cxnLst/>
              <a:rect l="l" t="t" r="r" b="b"/>
              <a:pathLst>
                <a:path w="1530477" h="714883">
                  <a:moveTo>
                    <a:pt x="0" y="714883"/>
                  </a:moveTo>
                  <a:lnTo>
                    <a:pt x="1530477" y="714883"/>
                  </a:lnTo>
                  <a:lnTo>
                    <a:pt x="1530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5"/>
            <p:cNvSpPr/>
            <p:nvPr/>
          </p:nvSpPr>
          <p:spPr>
            <a:xfrm>
              <a:off x="10120630" y="6941820"/>
              <a:ext cx="474980" cy="474980"/>
            </a:xfrm>
            <a:custGeom>
              <a:avLst/>
              <a:gdLst/>
              <a:ahLst/>
              <a:cxnLst/>
              <a:rect l="l" t="t" r="r" b="b"/>
              <a:pathLst>
                <a:path w="474980" h="474980">
                  <a:moveTo>
                    <a:pt x="0" y="474980"/>
                  </a:moveTo>
                  <a:lnTo>
                    <a:pt x="474981" y="474980"/>
                  </a:lnTo>
                  <a:lnTo>
                    <a:pt x="4749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6"/>
            <p:cNvSpPr/>
            <p:nvPr/>
          </p:nvSpPr>
          <p:spPr>
            <a:xfrm>
              <a:off x="9443720" y="6950964"/>
              <a:ext cx="465836" cy="465836"/>
            </a:xfrm>
            <a:custGeom>
              <a:avLst/>
              <a:gdLst/>
              <a:ahLst/>
              <a:cxnLst/>
              <a:rect l="l" t="t" r="r" b="b"/>
              <a:pathLst>
                <a:path w="465836" h="465836">
                  <a:moveTo>
                    <a:pt x="0" y="465836"/>
                  </a:moveTo>
                  <a:lnTo>
                    <a:pt x="465836" y="465836"/>
                  </a:lnTo>
                  <a:lnTo>
                    <a:pt x="4658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22432"/>
              <a:endParaRPr lang="fi-FI" sz="1225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6045163" y="1764808"/>
            <a:ext cx="2056477" cy="710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22432">
              <a:lnSpc>
                <a:spcPts val="1940"/>
              </a:lnSpc>
            </a:pPr>
            <a:r>
              <a:rPr lang="en-US" sz="1393" b="1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Ota yhteyttä oman alueesi Leader-ryhmään Kantriin!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63673" y="674345"/>
            <a:ext cx="1745617" cy="679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22432">
              <a:lnSpc>
                <a:spcPts val="1401"/>
              </a:lnSpc>
            </a:pPr>
            <a:r>
              <a:rPr lang="en-US" sz="1001" b="1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Mikä Leader-toiminta?</a:t>
            </a:r>
          </a:p>
          <a:p>
            <a:pPr defTabSz="622432">
              <a:lnSpc>
                <a:spcPts val="969"/>
              </a:lnSpc>
            </a:pPr>
            <a:r>
              <a:rPr lang="en-US" sz="748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Leader on toimintaa, neuvontaa ja rahoitusta paikkakuntien parhaaksi. Leader-toiminta kannustaa maaseudun asukkaita kehittämään omaa aluettaan.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63673" y="1479084"/>
            <a:ext cx="1736936" cy="75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22432">
              <a:lnSpc>
                <a:spcPts val="969"/>
              </a:lnSpc>
            </a:pPr>
            <a:r>
              <a:rPr lang="en-US" sz="748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Yhteisöille ja yrityksille myönnettävällä lisätään viihtyisyyttä, parannetaan palveluita ja luodaan uusia työpaikkoja. Suomessa on yli 50 Leader-ryhmää, jotka kukin edistävät hyvää elämää maaseudulla.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711799" y="1902166"/>
            <a:ext cx="1038252" cy="37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22432">
              <a:lnSpc>
                <a:spcPts val="1020"/>
              </a:lnSpc>
            </a:pPr>
            <a:r>
              <a:rPr lang="en-US" sz="756" b="1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Vuoden paras projekti palkitaan 250 € kannustusrahalla</a:t>
            </a:r>
            <a:r>
              <a:rPr lang="en-US" sz="756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292103" y="426822"/>
            <a:ext cx="1466351" cy="1269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22432">
              <a:lnSpc>
                <a:spcPts val="1020"/>
              </a:lnSpc>
            </a:pPr>
            <a:r>
              <a:rPr lang="en-US" sz="756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Tuen suuruus on </a:t>
            </a:r>
            <a:r>
              <a:rPr lang="en-US" sz="756" b="1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100 – 1000 €/projekti</a:t>
            </a:r>
            <a:r>
              <a:rPr lang="en-US" sz="756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. Projektin kesto on korkeintaan yksi vuosi.</a:t>
            </a:r>
          </a:p>
          <a:p>
            <a:pPr algn="r" defTabSz="622432">
              <a:lnSpc>
                <a:spcPts val="1020"/>
              </a:lnSpc>
            </a:pPr>
            <a:r>
              <a:rPr lang="en-US" sz="756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</a:p>
          <a:p>
            <a:pPr algn="r" defTabSz="622432">
              <a:lnSpc>
                <a:spcPts val="1020"/>
              </a:lnSpc>
            </a:pPr>
            <a:r>
              <a:rPr lang="en-US" sz="756" b="1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Tuki on 80 % </a:t>
            </a:r>
            <a:r>
              <a:rPr lang="en-US" sz="756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kokonaiskustannuksista.</a:t>
            </a:r>
          </a:p>
          <a:p>
            <a:pPr algn="r" defTabSz="622432">
              <a:lnSpc>
                <a:spcPts val="1020"/>
              </a:lnSpc>
            </a:pPr>
            <a:r>
              <a:rPr lang="en-US" sz="756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</a:p>
          <a:p>
            <a:pPr algn="r" defTabSz="622432">
              <a:lnSpc>
                <a:spcPts val="1020"/>
              </a:lnSpc>
            </a:pPr>
            <a:r>
              <a:rPr lang="en-US" sz="756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Omarahoitus voi olla talkootyötä, jonka arvo on 10 €/h väh. 15-vuotiaan suorittamana.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33473" y="3319769"/>
            <a:ext cx="1037494" cy="174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22432">
              <a:lnSpc>
                <a:spcPts val="1459"/>
              </a:lnSpc>
            </a:pPr>
            <a:r>
              <a:rPr lang="en-US" sz="1041" b="1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Haku on jatkuva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246190" y="2283403"/>
            <a:ext cx="1415885" cy="885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22432">
              <a:lnSpc>
                <a:spcPts val="1021"/>
              </a:lnSpc>
            </a:pPr>
            <a:r>
              <a:rPr lang="en-US" sz="76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Tukea voi hakea nuorisoyrittäjä tai ryhmä, jossa on vähintään kolme korkeintaan 25-vuotiasta henkilöä, yhdistys tai muu yhteisö. Ryhmällä tulee olla nimetty täysi-ikäinen vastuuaikuinen.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246190" y="3263694"/>
            <a:ext cx="1310289" cy="50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22432">
              <a:lnSpc>
                <a:spcPts val="1021"/>
              </a:lnSpc>
            </a:pPr>
            <a:r>
              <a:rPr lang="en-US" sz="763" b="1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Projekti voi kohdistua myös pakolaisiin tai turvapaikanhakijoihin ilman ikärajaa.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352593" y="3663363"/>
            <a:ext cx="1429299" cy="247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22432">
              <a:lnSpc>
                <a:spcPts val="2269"/>
              </a:lnSpc>
            </a:pPr>
            <a:r>
              <a:rPr lang="en-US" sz="907" b="1" spc="47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www.kantriry.fi/nuoret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565787" y="3994153"/>
            <a:ext cx="994424" cy="247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22432">
              <a:lnSpc>
                <a:spcPts val="2269"/>
              </a:lnSpc>
            </a:pPr>
            <a:r>
              <a:rPr lang="en-US" sz="907" b="1" spc="47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info@kantriry.fi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66519" y="3700021"/>
            <a:ext cx="937261" cy="270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22432">
              <a:lnSpc>
                <a:spcPts val="1123"/>
              </a:lnSpc>
            </a:pPr>
            <a:r>
              <a:rPr lang="en-US" sz="817" b="1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Uudet hakijat ovat ensisijaisia!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681839" y="3897037"/>
            <a:ext cx="1078787" cy="683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22432">
              <a:lnSpc>
                <a:spcPts val="918"/>
              </a:lnSpc>
            </a:pPr>
            <a:r>
              <a:rPr lang="en-US" sz="668" b="1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Nuoriso-Leaderin tukialue on Kangasala, Lempäälä, Nokia, Orivesi, Pirkkala, Tampere, Vesilahti ja Ylöjärvi, mukaan lukien kaupunkialueet.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teksti, kuvakaappaus, diagrammi, Fontti&#10;&#10;Tekoälyn generoima sisältö voi olla virheellistä.">
            <a:extLst>
              <a:ext uri="{FF2B5EF4-FFF2-40B4-BE49-F238E27FC236}">
                <a16:creationId xmlns:a16="http://schemas.microsoft.com/office/drawing/2014/main" id="{6AB13650-85BB-02D2-0825-C53EAA7DF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414" y="1"/>
            <a:ext cx="3725823" cy="5135084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87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CE75C-82EC-7906-A96B-61F54CB94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21FFAD69-DFD9-1E2F-4EBE-E6360B4FE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586" y="1266709"/>
            <a:ext cx="5388827" cy="1183909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B0EE5F5A-BF44-965E-6B98-9B5D739528DF}"/>
              </a:ext>
            </a:extLst>
          </p:cNvPr>
          <p:cNvSpPr txBox="1"/>
          <p:nvPr/>
        </p:nvSpPr>
        <p:spPr>
          <a:xfrm>
            <a:off x="1650380" y="285750"/>
            <a:ext cx="5843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>
                <a:solidFill>
                  <a:schemeClr val="bg1"/>
                </a:solidFill>
              </a:rPr>
              <a:t>Kesäyrittäjyysseteli 2026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757D343-E66C-8916-E24E-9115E6A00E75}"/>
              </a:ext>
            </a:extLst>
          </p:cNvPr>
          <p:cNvSpPr txBox="1"/>
          <p:nvPr/>
        </p:nvSpPr>
        <p:spPr>
          <a:xfrm>
            <a:off x="768636" y="2736274"/>
            <a:ext cx="73204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dirty="0">
                <a:solidFill>
                  <a:schemeClr val="bg1"/>
                </a:solidFill>
              </a:rPr>
              <a:t>Tamperelaisille 2011-2005 syntyneille nuorille</a:t>
            </a:r>
          </a:p>
          <a:p>
            <a:r>
              <a:rPr lang="fi-FI" sz="3000" dirty="0">
                <a:solidFill>
                  <a:schemeClr val="bg1"/>
                </a:solidFill>
              </a:rPr>
              <a:t>Haku alkaa 14.4.2026</a:t>
            </a:r>
          </a:p>
          <a:p>
            <a:endParaRPr lang="fi-FI" sz="3000" dirty="0">
              <a:solidFill>
                <a:schemeClr val="bg1"/>
              </a:solidFill>
            </a:endParaRPr>
          </a:p>
          <a:p>
            <a:r>
              <a:rPr lang="fi-FI" sz="3000" dirty="0">
                <a:solidFill>
                  <a:schemeClr val="bg1"/>
                </a:solidFill>
              </a:rPr>
              <a:t>Ohjeet ja hakulomake </a:t>
            </a:r>
            <a:r>
              <a:rPr lang="fi-FI" sz="30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endParaRPr lang="fi-FI" sz="3000" dirty="0">
              <a:solidFill>
                <a:schemeClr val="bg1"/>
              </a:solidFill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E88F9387-C234-85B7-0290-5C7C5E480B42}"/>
              </a:ext>
            </a:extLst>
          </p:cNvPr>
          <p:cNvSpPr/>
          <p:nvPr/>
        </p:nvSpPr>
        <p:spPr>
          <a:xfrm>
            <a:off x="4807139" y="3905825"/>
            <a:ext cx="415376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i-FI" sz="4400" b="1" cap="none" spc="0" dirty="0">
                <a:ln/>
                <a:solidFill>
                  <a:schemeClr val="accent3"/>
                </a:solidFill>
                <a:effectLst/>
              </a:rPr>
              <a:t>Tampere.4h.fi</a:t>
            </a:r>
          </a:p>
        </p:txBody>
      </p:sp>
    </p:spTree>
    <p:extLst>
      <p:ext uri="{BB962C8B-B14F-4D97-AF65-F5344CB8AC3E}">
        <p14:creationId xmlns:p14="http://schemas.microsoft.com/office/powerpoint/2010/main" val="1661139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D8C4D23-7D7E-FAA2-0994-7C3DFF617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03B80AC-03CB-7FE7-A7A2-D06E856CB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5BDA-2533-5749-9675-B0EE3EC9A8F2}" type="datetime1">
              <a:rPr lang="fi-FI" smtClean="0"/>
              <a:t>2.3.2026</a:t>
            </a:fld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196A8EE-5CAF-763B-C48C-82D63CC5E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Alatunniste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CBD4909-F0F4-DC54-84C6-5E69C83C7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5" name="Kaaviokuva 4">
            <a:extLst>
              <a:ext uri="{FF2B5EF4-FFF2-40B4-BE49-F238E27FC236}">
                <a16:creationId xmlns:a16="http://schemas.microsoft.com/office/drawing/2014/main" id="{CF490895-7DD0-01C3-96BC-80C29C8724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8409422"/>
              </p:ext>
            </p:extLst>
          </p:nvPr>
        </p:nvGraphicFramePr>
        <p:xfrm>
          <a:off x="981307" y="126380"/>
          <a:ext cx="7322634" cy="4534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925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34452" y="4102579"/>
            <a:ext cx="1695199" cy="5265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54323" y="179089"/>
            <a:ext cx="804218" cy="891512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1638300" y="2347841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defRPr/>
            </a:pPr>
            <a:r>
              <a:rPr lang="fi-FI" sz="900" dirty="0">
                <a:solidFill>
                  <a:prstClr val="black"/>
                </a:solidFill>
                <a:latin typeface="Calibri"/>
              </a:rPr>
              <a:t>Niina Perkiö</a:t>
            </a:r>
          </a:p>
          <a:p>
            <a:pPr defTabSz="457200">
              <a:defRPr/>
            </a:pPr>
            <a:r>
              <a:rPr lang="fi-FI" sz="900" dirty="0">
                <a:solidFill>
                  <a:prstClr val="black"/>
                </a:solidFill>
                <a:latin typeface="Calibri"/>
              </a:rPr>
              <a:t>niina.perkio@4h.fi</a:t>
            </a:r>
          </a:p>
          <a:p>
            <a:pPr defTabSz="457200">
              <a:defRPr/>
            </a:pPr>
            <a:r>
              <a:rPr lang="fi-FI" sz="900" dirty="0">
                <a:solidFill>
                  <a:prstClr val="black"/>
                </a:solidFill>
                <a:latin typeface="Calibri"/>
              </a:rPr>
              <a:t>044 980 3150</a:t>
            </a:r>
          </a:p>
          <a:p>
            <a:pPr defTabSz="457200">
              <a:defRPr/>
            </a:pPr>
            <a:r>
              <a:rPr lang="fi-FI" sz="900" dirty="0">
                <a:solidFill>
                  <a:prstClr val="black"/>
                </a:solidFill>
                <a:latin typeface="Calibri"/>
              </a:rPr>
              <a:t>tampere.4h.fi</a:t>
            </a:r>
          </a:p>
          <a:p>
            <a:pPr defTabSz="457200">
              <a:defRPr/>
            </a:pPr>
            <a:r>
              <a:rPr lang="fi-FI" sz="900" dirty="0">
                <a:solidFill>
                  <a:prstClr val="black"/>
                </a:solidFill>
                <a:latin typeface="Calibri"/>
              </a:rPr>
              <a:t>@4hbusinesslabtampereenseutu</a:t>
            </a:r>
          </a:p>
        </p:txBody>
      </p:sp>
      <p:sp>
        <p:nvSpPr>
          <p:cNvPr id="6" name="Suorakulmio 5"/>
          <p:cNvSpPr/>
          <p:nvPr/>
        </p:nvSpPr>
        <p:spPr>
          <a:xfrm>
            <a:off x="2019300" y="1325382"/>
            <a:ext cx="461010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spcBef>
                <a:spcPts val="375"/>
              </a:spcBef>
              <a:spcAft>
                <a:spcPts val="225"/>
              </a:spcAft>
              <a:buClr>
                <a:srgbClr val="3CAA32"/>
              </a:buClr>
              <a:defRPr/>
            </a:pPr>
            <a:r>
              <a:rPr lang="fi-FI" sz="1600" dirty="0">
                <a:solidFill>
                  <a:srgbClr val="FFFFFF"/>
                </a:solidFill>
                <a:latin typeface="Arial" panose="020B0604020202020204"/>
              </a:rPr>
              <a:t>Niina Perkiö</a:t>
            </a:r>
          </a:p>
          <a:p>
            <a:pPr algn="ctr" defTabSz="342900">
              <a:spcBef>
                <a:spcPts val="375"/>
              </a:spcBef>
              <a:spcAft>
                <a:spcPts val="225"/>
              </a:spcAft>
              <a:buClr>
                <a:srgbClr val="3CAA32"/>
              </a:buClr>
              <a:defRPr/>
            </a:pPr>
            <a:r>
              <a:rPr lang="fi-FI" sz="1600" dirty="0">
                <a:solidFill>
                  <a:srgbClr val="FFFFFF"/>
                </a:solidFill>
                <a:latin typeface="Arial" panose="020B0604020202020204"/>
              </a:rPr>
              <a:t>niina.perkio@4h.fi</a:t>
            </a:r>
          </a:p>
          <a:p>
            <a:pPr algn="ctr" defTabSz="342900">
              <a:spcBef>
                <a:spcPts val="375"/>
              </a:spcBef>
              <a:spcAft>
                <a:spcPts val="225"/>
              </a:spcAft>
              <a:buClr>
                <a:srgbClr val="3CAA32"/>
              </a:buClr>
              <a:defRPr/>
            </a:pPr>
            <a:r>
              <a:rPr lang="fi-FI" sz="1600" dirty="0">
                <a:solidFill>
                  <a:srgbClr val="FFFFFF"/>
                </a:solidFill>
                <a:latin typeface="Arial" panose="020B0604020202020204"/>
              </a:rPr>
              <a:t>044 980 3150</a:t>
            </a:r>
          </a:p>
          <a:p>
            <a:pPr algn="ctr" defTabSz="342900">
              <a:spcBef>
                <a:spcPts val="375"/>
              </a:spcBef>
              <a:spcAft>
                <a:spcPts val="225"/>
              </a:spcAft>
              <a:buClr>
                <a:srgbClr val="3CAA32"/>
              </a:buClr>
              <a:defRPr/>
            </a:pPr>
            <a:r>
              <a:rPr lang="fi-FI" sz="1600" dirty="0">
                <a:solidFill>
                  <a:srgbClr val="FFFFFF"/>
                </a:solidFill>
                <a:latin typeface="Arial" panose="020B0604020202020204"/>
              </a:rPr>
              <a:t>tampere.4h.fi</a:t>
            </a:r>
          </a:p>
          <a:p>
            <a:pPr algn="ctr" defTabSz="342900">
              <a:spcBef>
                <a:spcPts val="375"/>
              </a:spcBef>
              <a:spcAft>
                <a:spcPts val="225"/>
              </a:spcAft>
              <a:buClr>
                <a:srgbClr val="3CAA32"/>
              </a:buClr>
              <a:defRPr/>
            </a:pPr>
            <a:r>
              <a:rPr lang="fi-FI" sz="1600" dirty="0">
                <a:solidFill>
                  <a:srgbClr val="FFFFFF"/>
                </a:solidFill>
                <a:latin typeface="Arial" panose="020B0604020202020204"/>
              </a:rPr>
              <a:t>@4hbusinesslabtampereenseutu</a:t>
            </a:r>
          </a:p>
          <a:p>
            <a:pPr algn="ctr" defTabSz="342900">
              <a:spcBef>
                <a:spcPts val="375"/>
              </a:spcBef>
              <a:spcAft>
                <a:spcPts val="225"/>
              </a:spcAft>
              <a:buClr>
                <a:srgbClr val="3CAA32"/>
              </a:buClr>
              <a:defRPr/>
            </a:pPr>
            <a:endParaRPr lang="fi-FI" sz="1600" dirty="0">
              <a:solidFill>
                <a:srgbClr val="FFFFFF"/>
              </a:solidFill>
              <a:latin typeface="Arial" panose="020B0604020202020204"/>
            </a:endParaRPr>
          </a:p>
          <a:p>
            <a:pPr algn="ctr" defTabSz="457200"/>
            <a:r>
              <a:rPr lang="fi-FI" sz="1600" dirty="0">
                <a:solidFill>
                  <a:srgbClr val="FFFFFF"/>
                </a:solidFill>
                <a:latin typeface="Calibri"/>
              </a:rPr>
              <a:t>Hanna Tukiainen</a:t>
            </a:r>
          </a:p>
          <a:p>
            <a:pPr algn="ctr" defTabSz="457200"/>
            <a:r>
              <a:rPr lang="fi-FI" sz="1600" dirty="0">
                <a:solidFill>
                  <a:srgbClr val="FFFFFF"/>
                </a:solidFill>
                <a:latin typeface="Calibri"/>
              </a:rPr>
              <a:t>Toiminnanjohtaja</a:t>
            </a:r>
          </a:p>
          <a:p>
            <a:pPr algn="ctr" defTabSz="457200"/>
            <a:r>
              <a:rPr lang="fi-FI" sz="1600" dirty="0">
                <a:solidFill>
                  <a:srgbClr val="FFFFFF"/>
                </a:solidFill>
                <a:latin typeface="Calibri"/>
              </a:rPr>
              <a:t>hanna.tukiainen@4h.fi </a:t>
            </a:r>
          </a:p>
          <a:p>
            <a:pPr algn="ctr" defTabSz="457200"/>
            <a:r>
              <a:rPr lang="fi-FI" sz="1600" dirty="0">
                <a:solidFill>
                  <a:srgbClr val="FFFFFF"/>
                </a:solidFill>
                <a:latin typeface="Calibri"/>
              </a:rPr>
              <a:t>040 823 9778</a:t>
            </a:r>
            <a:endParaRPr lang="fi-FI" sz="1600" dirty="0">
              <a:solidFill>
                <a:prstClr val="black"/>
              </a:solidFill>
              <a:latin typeface="Calibri"/>
            </a:endParaRPr>
          </a:p>
          <a:p>
            <a:pPr algn="ctr" defTabSz="342900">
              <a:spcBef>
                <a:spcPts val="375"/>
              </a:spcBef>
              <a:spcAft>
                <a:spcPts val="225"/>
              </a:spcAft>
              <a:buClr>
                <a:srgbClr val="3CAA32"/>
              </a:buClr>
              <a:defRPr/>
            </a:pPr>
            <a:r>
              <a:rPr lang="fi-FI" sz="1600" dirty="0">
                <a:solidFill>
                  <a:srgbClr val="FFFFFF"/>
                </a:solidFill>
                <a:latin typeface="Arial" panose="020B0604020202020204"/>
              </a:rPr>
              <a:t>@tampereen4h</a:t>
            </a:r>
          </a:p>
        </p:txBody>
      </p:sp>
      <p:sp>
        <p:nvSpPr>
          <p:cNvPr id="7" name="Suorakulmio 6"/>
          <p:cNvSpPr/>
          <p:nvPr/>
        </p:nvSpPr>
        <p:spPr>
          <a:xfrm>
            <a:off x="1238250" y="562770"/>
            <a:ext cx="62674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fi-FI" sz="2700" b="1" kern="0" spc="-56" dirty="0">
                <a:solidFill>
                  <a:srgbClr val="FFFFFF"/>
                </a:solidFill>
                <a:latin typeface="Arial" panose="020B0604020202020204"/>
              </a:rPr>
              <a:t>4H Business </a:t>
            </a:r>
            <a:r>
              <a:rPr lang="fi-FI" sz="2700" b="1" kern="0" spc="-56" dirty="0" err="1">
                <a:solidFill>
                  <a:srgbClr val="FFFFFF"/>
                </a:solidFill>
                <a:latin typeface="Arial" panose="020B0604020202020204"/>
              </a:rPr>
              <a:t>Lab</a:t>
            </a:r>
            <a:r>
              <a:rPr lang="fi-FI" sz="2700" b="1" kern="0" spc="-56" dirty="0">
                <a:solidFill>
                  <a:srgbClr val="FFFFFF"/>
                </a:solidFill>
                <a:latin typeface="Arial" panose="020B0604020202020204"/>
              </a:rPr>
              <a:t> Tampereen seutu</a:t>
            </a:r>
            <a:endParaRPr lang="fi-FI" sz="2700" kern="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2611178"/>
            <a:ext cx="306408" cy="310778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4265079"/>
            <a:ext cx="310610" cy="315040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977061"/>
            <a:ext cx="1420584" cy="34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68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4A47D5-3264-F419-7CE7-B6B334DB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Liiketoimintasuunnitelma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3C1F18-6D5A-66D8-31D4-73B9CA67C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Liiketoimintasuunnitelma tehdään aina, kun yritystä ollaan perustamassa. 4H-yrityksistä se on Business </a:t>
            </a:r>
            <a:r>
              <a:rPr lang="fi-FI" dirty="0" err="1"/>
              <a:t>Model</a:t>
            </a:r>
            <a:r>
              <a:rPr lang="fi-FI" dirty="0"/>
              <a:t> </a:t>
            </a:r>
            <a:r>
              <a:rPr lang="fi-FI" dirty="0" err="1"/>
              <a:t>Canvas</a:t>
            </a:r>
            <a:r>
              <a:rPr lang="fi-FI" dirty="0"/>
              <a:t> mallinen lomake, jossa pohditaan.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dirty="0"/>
              <a:t>Mitä myyt?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dirty="0"/>
              <a:t>Kenelle myyt?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dirty="0"/>
              <a:t>Miten myyt?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Valitkaa ryhmällenne yritysidea, jonka pohjalta teette liiketoimintasuunnitelman.</a:t>
            </a:r>
          </a:p>
        </p:txBody>
      </p:sp>
    </p:spTree>
    <p:extLst>
      <p:ext uri="{BB962C8B-B14F-4D97-AF65-F5344CB8AC3E}">
        <p14:creationId xmlns:p14="http://schemas.microsoft.com/office/powerpoint/2010/main" val="1730267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1447633"/>
            <a:ext cx="8115300" cy="2221318"/>
            <a:chOff x="0" y="247649"/>
            <a:chExt cx="21640800" cy="5923514"/>
          </a:xfrm>
        </p:grpSpPr>
        <p:sp>
          <p:nvSpPr>
            <p:cNvPr id="3" name="TextBox 3"/>
            <p:cNvSpPr txBox="1"/>
            <p:nvPr/>
          </p:nvSpPr>
          <p:spPr>
            <a:xfrm>
              <a:off x="0" y="247649"/>
              <a:ext cx="21640800" cy="5129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88"/>
                </a:lnSpc>
              </a:pPr>
              <a:r>
                <a:rPr lang="en-US" sz="5250" spc="-263" dirty="0" err="1">
                  <a:solidFill>
                    <a:srgbClr val="FFFFFF"/>
                  </a:solidFill>
                  <a:latin typeface="League Spartan"/>
                </a:rPr>
                <a:t>Nuori</a:t>
              </a:r>
              <a:r>
                <a:rPr lang="en-US" sz="5250" spc="-263" dirty="0">
                  <a:solidFill>
                    <a:srgbClr val="FFFFFF"/>
                  </a:solidFill>
                  <a:latin typeface="League Spartan"/>
                </a:rPr>
                <a:t> 13-28 -</a:t>
              </a:r>
              <a:r>
                <a:rPr lang="en-US" sz="5250" spc="-263" dirty="0" err="1">
                  <a:solidFill>
                    <a:srgbClr val="FFFFFF"/>
                  </a:solidFill>
                  <a:latin typeface="League Spartan"/>
                </a:rPr>
                <a:t>vuotias</a:t>
              </a:r>
              <a:endParaRPr lang="en-US" sz="5250" spc="-263" dirty="0">
                <a:solidFill>
                  <a:srgbClr val="FFFFFF"/>
                </a:solidFill>
                <a:latin typeface="League Spartan"/>
              </a:endParaRPr>
            </a:p>
            <a:p>
              <a:pPr>
                <a:lnSpc>
                  <a:spcPts val="4988"/>
                </a:lnSpc>
              </a:pPr>
              <a:r>
                <a:rPr lang="en-US" sz="5250" spc="-263" dirty="0">
                  <a:solidFill>
                    <a:srgbClr val="FFFFFF"/>
                  </a:solidFill>
                  <a:latin typeface="League Spartan"/>
                </a:rPr>
                <a:t>Tee </a:t>
              </a:r>
              <a:r>
                <a:rPr lang="en-US" sz="5250" spc="-263" dirty="0" err="1">
                  <a:solidFill>
                    <a:srgbClr val="FFFFFF"/>
                  </a:solidFill>
                  <a:latin typeface="League Spartan"/>
                </a:rPr>
                <a:t>itsellesi</a:t>
              </a:r>
              <a:r>
                <a:rPr lang="en-US" sz="5250" spc="-263" dirty="0">
                  <a:solidFill>
                    <a:srgbClr val="FFFFFF"/>
                  </a:solidFill>
                  <a:latin typeface="League Spartan"/>
                </a:rPr>
                <a:t> (</a:t>
              </a:r>
              <a:r>
                <a:rPr lang="en-US" sz="5250" spc="-263" dirty="0" err="1">
                  <a:solidFill>
                    <a:srgbClr val="FFFFFF"/>
                  </a:solidFill>
                  <a:latin typeface="League Spartan"/>
                </a:rPr>
                <a:t>kesä</a:t>
              </a:r>
              <a:r>
                <a:rPr lang="en-US" sz="5250" spc="-263" dirty="0">
                  <a:solidFill>
                    <a:srgbClr val="FFFFFF"/>
                  </a:solidFill>
                  <a:latin typeface="League Spartan"/>
                </a:rPr>
                <a:t>)</a:t>
              </a:r>
              <a:r>
                <a:rPr lang="en-US" sz="5250" spc="-263" dirty="0" err="1">
                  <a:solidFill>
                    <a:srgbClr val="FFFFFF"/>
                  </a:solidFill>
                  <a:latin typeface="League Spartan"/>
                </a:rPr>
                <a:t>työpaikka</a:t>
              </a:r>
              <a:r>
                <a:rPr lang="en-US" sz="5250" spc="-263" dirty="0">
                  <a:solidFill>
                    <a:srgbClr val="FFFFFF"/>
                  </a:solidFill>
                  <a:latin typeface="League Spartan"/>
                </a:rPr>
                <a:t>.</a:t>
              </a:r>
            </a:p>
            <a:p>
              <a:pPr>
                <a:lnSpc>
                  <a:spcPts val="4988"/>
                </a:lnSpc>
              </a:pPr>
              <a:endParaRPr lang="en-US" sz="5250" spc="-263" dirty="0">
                <a:solidFill>
                  <a:srgbClr val="FFFFFF"/>
                </a:solidFill>
                <a:latin typeface="League Spartan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695819"/>
              <a:ext cx="21640800" cy="4753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11"/>
                </a:lnSpc>
              </a:pPr>
              <a:r>
                <a:rPr lang="en-US" sz="1163" spc="58">
                  <a:solidFill>
                    <a:srgbClr val="FFFFFF"/>
                  </a:solidFill>
                  <a:latin typeface="Sanchez"/>
                </a:rPr>
                <a:t>SINÄ OLET IDEA. TOTEUTA SE!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34452" y="4102579"/>
            <a:ext cx="1695199" cy="5265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83362" y="514350"/>
            <a:ext cx="946289" cy="104900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415A4-94C5-FC7D-AC88-DC6F4E9CD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9A51B5-8FAC-97EF-8851-BA5F4EFDF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Mainos yritykselle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18F9C4F-AD8C-D88B-3858-8BE5D8DDC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Suunnitelkaa yrityksellenne mainos</a:t>
            </a:r>
          </a:p>
          <a:p>
            <a:r>
              <a:rPr lang="fi-FI" dirty="0"/>
              <a:t> Valitkaa mitä kanavia ja tapoja yritys käyttää markkinointiin?</a:t>
            </a:r>
          </a:p>
          <a:p>
            <a:r>
              <a:rPr lang="fi-FI" dirty="0"/>
              <a:t>Onko kyseinen mainos tehty johonkin tiettyyn kanavaan?</a:t>
            </a:r>
          </a:p>
          <a:p>
            <a:r>
              <a:rPr lang="fi-FI" dirty="0"/>
              <a:t>Onko yrityksellä mainoslausetta? Slogan?</a:t>
            </a:r>
          </a:p>
          <a:p>
            <a:r>
              <a:rPr lang="fi-FI" dirty="0"/>
              <a:t>Miten yritys tavoittaa asiakkaat? Miten asiakkaat löytävät yrityksen?</a:t>
            </a:r>
          </a:p>
          <a:p>
            <a:endParaRPr lang="fi-FI" dirty="0"/>
          </a:p>
          <a:p>
            <a:pPr lvl="3">
              <a:buFont typeface="Wingdings" panose="05000000000000000000" pitchFamily="2" charset="2"/>
              <a:buChar char="Ø"/>
            </a:pPr>
            <a:r>
              <a:rPr lang="fi-FI" sz="1800" dirty="0"/>
              <a:t> 4H-Yritykset ja mainokset esitellään lopuksi.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fi-FI" sz="1800" dirty="0"/>
              <a:t>4H-yritys logo 4h.fi -&gt; kuvapankki -&gt; 4H-yritys kansio</a:t>
            </a:r>
          </a:p>
          <a:p>
            <a:pPr marL="579422" lvl="3" indent="0">
              <a:buNone/>
            </a:pPr>
            <a:endParaRPr lang="fi-FI" sz="18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F4CAFE4-2481-E396-5FDD-E4D229ED8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44A74-E5A6-8149-933A-008B06462F2F}" type="datetime1">
              <a:rPr lang="fi-FI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2.3.2026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175C79F-CB9D-88BE-06F4-AD0336D4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Alatunniste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0461A3C-9129-4F6D-89E0-0C2FB33FE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Kuva 7" descr="Kuva, joka sisältää kohteen Fontti, symboli, teksti, logo&#10;&#10;Tekoälyn generoima sisältö voi olla virheellistä.">
            <a:extLst>
              <a:ext uri="{FF2B5EF4-FFF2-40B4-BE49-F238E27FC236}">
                <a16:creationId xmlns:a16="http://schemas.microsoft.com/office/drawing/2014/main" id="{637943FD-A64C-D8CE-9295-2E93C580E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920" y="4330434"/>
            <a:ext cx="2236402" cy="71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39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C4A325-5AD8-2362-D6D2-F9B7DD68B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0564E3EE-878A-EFC8-87CE-47DFDD787966}"/>
              </a:ext>
            </a:extLst>
          </p:cNvPr>
          <p:cNvSpPr txBox="1"/>
          <p:nvPr/>
        </p:nvSpPr>
        <p:spPr>
          <a:xfrm>
            <a:off x="814160" y="653025"/>
            <a:ext cx="2946400" cy="9925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5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9-10 </a:t>
            </a:r>
          </a:p>
          <a:p>
            <a:r>
              <a:rPr lang="fi-FI" sz="15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Mikä on 4H-yritys?</a:t>
            </a:r>
          </a:p>
          <a:p>
            <a:pPr marL="257175" indent="-257175">
              <a:buFont typeface="Arial"/>
              <a:buChar char="•"/>
            </a:pPr>
            <a:r>
              <a:rPr lang="fi-FI" sz="15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Ideointia</a:t>
            </a:r>
          </a:p>
          <a:p>
            <a:pPr marL="257175" indent="-257175">
              <a:buFont typeface="Arial"/>
              <a:buChar char="•"/>
            </a:pPr>
            <a:r>
              <a:rPr lang="fi-FI" sz="15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Rahoitusmahdollisuudet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9F9D95DE-836D-502E-F054-4C612AB50892}"/>
              </a:ext>
            </a:extLst>
          </p:cNvPr>
          <p:cNvSpPr txBox="1"/>
          <p:nvPr/>
        </p:nvSpPr>
        <p:spPr>
          <a:xfrm>
            <a:off x="5104945" y="2189419"/>
            <a:ext cx="2946400" cy="14542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5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13,30-15</a:t>
            </a:r>
          </a:p>
          <a:p>
            <a:pPr marL="257175" indent="-257175">
              <a:buFont typeface="Arial"/>
              <a:buChar char="•"/>
            </a:pPr>
            <a:r>
              <a:rPr lang="fi-FI" sz="15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Työturvallisuus, vakuutus</a:t>
            </a:r>
          </a:p>
          <a:p>
            <a:pPr marL="257175" indent="-257175">
              <a:buFont typeface="Arial"/>
              <a:buChar char="•"/>
            </a:pPr>
            <a:r>
              <a:rPr lang="fi-FI" sz="15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Raportointi, tietosuoja-asiat</a:t>
            </a:r>
          </a:p>
          <a:p>
            <a:pPr marL="257175" indent="-257175">
              <a:buFont typeface="Arial"/>
              <a:buChar char="•"/>
            </a:pPr>
            <a:r>
              <a:rPr lang="fi-FI" sz="15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4H-yrityksen perustaminen.</a:t>
            </a:r>
          </a:p>
          <a:p>
            <a:pPr marL="257175" indent="-257175">
              <a:buFont typeface="Arial"/>
              <a:buChar char="•"/>
            </a:pPr>
            <a:r>
              <a:rPr lang="fi-FI" sz="15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Omien yritysideoiden työstäminen.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7FA6F09A-EFF1-8400-1065-B1210916F6BB}"/>
              </a:ext>
            </a:extLst>
          </p:cNvPr>
          <p:cNvSpPr txBox="1"/>
          <p:nvPr/>
        </p:nvSpPr>
        <p:spPr>
          <a:xfrm>
            <a:off x="5104946" y="653024"/>
            <a:ext cx="2946400" cy="12234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5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12,30-13-30</a:t>
            </a:r>
          </a:p>
          <a:p>
            <a:pPr marL="257175" indent="-257175">
              <a:buFont typeface="Arial"/>
              <a:buChar char="•"/>
            </a:pPr>
            <a:r>
              <a:rPr lang="fi-FI" sz="15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Hinnoittelu.</a:t>
            </a:r>
          </a:p>
          <a:p>
            <a:pPr marL="257175" indent="-257175">
              <a:buFont typeface="Arial"/>
              <a:buChar char="•"/>
            </a:pPr>
            <a:r>
              <a:rPr lang="fi-FI" sz="15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Miten laskutan asiakasta?</a:t>
            </a:r>
          </a:p>
          <a:p>
            <a:pPr marL="257175" indent="-257175">
              <a:buFont typeface="Arial"/>
              <a:buChar char="•"/>
            </a:pPr>
            <a:r>
              <a:rPr lang="fi-FI" sz="15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Kirjanpito, verotus.</a:t>
            </a:r>
          </a:p>
          <a:p>
            <a:pPr marL="257175" indent="-257175">
              <a:buFont typeface="Arial"/>
              <a:buChar char="•"/>
            </a:pPr>
            <a:r>
              <a:rPr lang="fi-FI" sz="15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Oman yritysidean työstäminen.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E943350-3451-DB43-71EB-C3C0ED1D3CB8}"/>
              </a:ext>
            </a:extLst>
          </p:cNvPr>
          <p:cNvSpPr txBox="1"/>
          <p:nvPr/>
        </p:nvSpPr>
        <p:spPr>
          <a:xfrm>
            <a:off x="814160" y="2189419"/>
            <a:ext cx="3563257" cy="16850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5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10-11,30</a:t>
            </a:r>
          </a:p>
          <a:p>
            <a:pPr marL="257175" indent="-257175">
              <a:buFont typeface="Arial"/>
              <a:buChar char="•"/>
            </a:pPr>
            <a:r>
              <a:rPr lang="fi-FI" sz="15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Omien vahvuuksien ja taitojen löytäminen.</a:t>
            </a:r>
          </a:p>
          <a:p>
            <a:pPr marL="257175" indent="-257175">
              <a:buFont typeface="Arial"/>
              <a:buChar char="•"/>
            </a:pPr>
            <a:r>
              <a:rPr lang="fi-FI" sz="15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Liiketoimintasuunnitelma.</a:t>
            </a:r>
          </a:p>
          <a:p>
            <a:pPr marL="257175" indent="-257175">
              <a:buFont typeface="Arial"/>
              <a:buChar char="•"/>
            </a:pPr>
            <a:r>
              <a:rPr lang="fi-FI" sz="15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Markkinointi.</a:t>
            </a:r>
          </a:p>
          <a:p>
            <a:pPr marL="257175" indent="-257175">
              <a:buFont typeface="Arial"/>
              <a:buChar char="•"/>
            </a:pPr>
            <a:r>
              <a:rPr lang="fi-FI" sz="15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Tarvitsenko Y-tunnuksen</a:t>
            </a:r>
          </a:p>
          <a:p>
            <a:pPr marL="257175" indent="-257175">
              <a:buFont typeface="Arial"/>
              <a:buChar char="•"/>
            </a:pPr>
            <a:r>
              <a:rPr lang="fi-FI" sz="15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Omien yritysideoiden työstämistä.</a:t>
            </a:r>
          </a:p>
        </p:txBody>
      </p:sp>
    </p:spTree>
    <p:extLst>
      <p:ext uri="{BB962C8B-B14F-4D97-AF65-F5344CB8AC3E}">
        <p14:creationId xmlns:p14="http://schemas.microsoft.com/office/powerpoint/2010/main" val="4201599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19C8EDD-3F0F-B08A-D9E2-3132A6FFD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Alatunniste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D70323F-724D-D31D-88C9-9C437132E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32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26187B3-F9C1-EBA6-266E-A3BAE08C8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352" y="215568"/>
            <a:ext cx="6665296" cy="471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157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 hidden="1">
            <a:extLst>
              <a:ext uri="{FF2B5EF4-FFF2-40B4-BE49-F238E27FC236}">
                <a16:creationId xmlns:a16="http://schemas.microsoft.com/office/drawing/2014/main" id="{67D1C431-A5C5-7CDA-D083-CEB5B30DB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ED95BDA-2533-5749-9675-B0EE3EC9A8F2}" type="datetime1">
              <a:rPr lang="fi-FI" smtClean="0"/>
              <a:pPr>
                <a:spcAft>
                  <a:spcPts val="600"/>
                </a:spcAft>
              </a:pPr>
              <a:t>2.3.2026</a:t>
            </a:fld>
            <a:endParaRPr lang="en-US"/>
          </a:p>
        </p:txBody>
      </p:sp>
      <p:sp>
        <p:nvSpPr>
          <p:cNvPr id="4" name="Dian numeron paikkamerkki 3" hidden="1">
            <a:extLst>
              <a:ext uri="{FF2B5EF4-FFF2-40B4-BE49-F238E27FC236}">
                <a16:creationId xmlns:a16="http://schemas.microsoft.com/office/drawing/2014/main" id="{24641901-63B1-972B-ABB2-EE6320DCB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4B0674C-2262-6C41-86AE-D9E94A8EBCC8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72FAF289-2B58-F3E8-3CFD-12CA85DE8E3A}"/>
              </a:ext>
            </a:extLst>
          </p:cNvPr>
          <p:cNvSpPr txBox="1"/>
          <p:nvPr/>
        </p:nvSpPr>
        <p:spPr>
          <a:xfrm>
            <a:off x="853440" y="1175214"/>
            <a:ext cx="337566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Kirjaudu mukaan 4H-yrityskoulutukseen </a:t>
            </a:r>
          </a:p>
          <a:p>
            <a:r>
              <a:rPr lang="fi-FI" dirty="0"/>
              <a:t>oheisen QR-koodin kautta.</a:t>
            </a:r>
          </a:p>
          <a:p>
            <a:endParaRPr lang="fi-FI" dirty="0"/>
          </a:p>
          <a:p>
            <a:r>
              <a:rPr lang="fi-FI" dirty="0"/>
              <a:t>Muista kirjata myös oma kotipaikkakuntasi. Taustayhteisöksi voit kirjata oman lukiosi.</a:t>
            </a:r>
          </a:p>
          <a:p>
            <a:endParaRPr lang="fi-FI" dirty="0"/>
          </a:p>
          <a:p>
            <a:r>
              <a:rPr lang="fi-FI" dirty="0"/>
              <a:t>Suositeltua -&gt; Tee vahva tunnistautuminen</a:t>
            </a:r>
          </a:p>
          <a:p>
            <a:r>
              <a:rPr lang="fi-FI" dirty="0"/>
              <a:t>Sähköpostivahvistuksen yhteydessä tulleen linkin kautta. Tunnistautumalla saat koulutustodistuksen tallentumaan Koski rekisteriin.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5" name="Kuva 4" descr="Kuva, joka sisältää kohteen teksti, Fontti, kuvio&#10;&#10;Tekoälyn generoima sisältö voi olla virheellistä.">
            <a:extLst>
              <a:ext uri="{FF2B5EF4-FFF2-40B4-BE49-F238E27FC236}">
                <a16:creationId xmlns:a16="http://schemas.microsoft.com/office/drawing/2014/main" id="{42C93404-3D5B-92F1-B7D0-39152E6BC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865" y="784090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27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9278" y="1436585"/>
            <a:ext cx="7505444" cy="1643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2"/>
              </a:lnSpc>
            </a:pPr>
            <a:r>
              <a:rPr lang="en-US" sz="3130" dirty="0">
                <a:solidFill>
                  <a:srgbClr val="FFFFFF"/>
                </a:solidFill>
                <a:latin typeface="Open Sans Extra Bold"/>
              </a:rPr>
              <a:t>4H-yritys on </a:t>
            </a:r>
            <a:r>
              <a:rPr lang="en-US" sz="3130" dirty="0" err="1">
                <a:solidFill>
                  <a:srgbClr val="FFFFFF"/>
                </a:solidFill>
                <a:latin typeface="Open Sans Extra Bold"/>
              </a:rPr>
              <a:t>nuorille</a:t>
            </a:r>
            <a:r>
              <a:rPr lang="en-US" sz="313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3130" dirty="0" err="1">
                <a:solidFill>
                  <a:srgbClr val="FFFFFF"/>
                </a:solidFill>
                <a:latin typeface="Open Sans Extra Bold"/>
              </a:rPr>
              <a:t>tarkoitettu</a:t>
            </a:r>
            <a:r>
              <a:rPr lang="en-US" sz="313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3130" dirty="0" err="1">
                <a:solidFill>
                  <a:srgbClr val="FFFFFF"/>
                </a:solidFill>
                <a:latin typeface="Open Sans Extra Bold"/>
              </a:rPr>
              <a:t>harrastuspohjalla</a:t>
            </a:r>
            <a:r>
              <a:rPr lang="en-US" sz="3130" dirty="0">
                <a:solidFill>
                  <a:srgbClr val="FFFFFF"/>
                </a:solidFill>
                <a:latin typeface="Open Sans Extra Bold"/>
              </a:rPr>
              <a:t> </a:t>
            </a:r>
          </a:p>
          <a:p>
            <a:pPr algn="ctr">
              <a:lnSpc>
                <a:spcPts val="4382"/>
              </a:lnSpc>
            </a:pPr>
            <a:r>
              <a:rPr lang="en-US" sz="3130" dirty="0" err="1">
                <a:solidFill>
                  <a:srgbClr val="FFFFFF"/>
                </a:solidFill>
                <a:latin typeface="Open Sans Extra Bold"/>
              </a:rPr>
              <a:t>toimiva</a:t>
            </a:r>
            <a:r>
              <a:rPr lang="en-US" sz="313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3130" dirty="0" err="1">
                <a:solidFill>
                  <a:srgbClr val="FFFFFF"/>
                </a:solidFill>
                <a:latin typeface="Open Sans Extra Bold"/>
              </a:rPr>
              <a:t>pienimuotoisen</a:t>
            </a:r>
            <a:r>
              <a:rPr lang="en-US" sz="313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3130" dirty="0" err="1">
                <a:solidFill>
                  <a:srgbClr val="FFFFFF"/>
                </a:solidFill>
                <a:latin typeface="Open Sans Extra Bold"/>
              </a:rPr>
              <a:t>yrittäjyyden</a:t>
            </a:r>
            <a:r>
              <a:rPr lang="en-US" sz="313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3130" dirty="0" err="1">
                <a:solidFill>
                  <a:srgbClr val="FFFFFF"/>
                </a:solidFill>
                <a:latin typeface="Open Sans Extra Bold"/>
              </a:rPr>
              <a:t>malli</a:t>
            </a:r>
            <a:r>
              <a:rPr lang="en-US" sz="3130" dirty="0">
                <a:solidFill>
                  <a:srgbClr val="FFFFFF"/>
                </a:solidFill>
                <a:latin typeface="Open Sans Extra Bold"/>
              </a:rPr>
              <a:t>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34452" y="4102579"/>
            <a:ext cx="1695199" cy="5265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25432" y="514350"/>
            <a:ext cx="804218" cy="8915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3389" y="2575671"/>
            <a:ext cx="7505444" cy="10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2"/>
              </a:lnSpc>
            </a:pPr>
            <a:r>
              <a:rPr lang="en-US" sz="2200" dirty="0">
                <a:solidFill>
                  <a:srgbClr val="FFFFFF"/>
                </a:solidFill>
                <a:latin typeface="Open Sans Extra Bold"/>
              </a:rPr>
              <a:t>Y-</a:t>
            </a:r>
            <a:r>
              <a:rPr lang="en-US" sz="2200" dirty="0" err="1">
                <a:solidFill>
                  <a:srgbClr val="FFFFFF"/>
                </a:solidFill>
                <a:latin typeface="Open Sans Extra Bold"/>
              </a:rPr>
              <a:t>tunnus</a:t>
            </a:r>
            <a:r>
              <a:rPr lang="en-US" sz="2200" dirty="0">
                <a:solidFill>
                  <a:srgbClr val="FFFFFF"/>
                </a:solidFill>
                <a:latin typeface="Open Sans Extra Bold"/>
              </a:rPr>
              <a:t> -&gt; </a:t>
            </a:r>
            <a:r>
              <a:rPr lang="en-US" sz="2200" dirty="0" err="1">
                <a:solidFill>
                  <a:srgbClr val="FFFFFF"/>
                </a:solidFill>
                <a:latin typeface="Open Sans Extra Bold"/>
              </a:rPr>
              <a:t>Yksityinen</a:t>
            </a:r>
            <a:r>
              <a:rPr lang="en-US" sz="22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Open Sans Extra Bold"/>
              </a:rPr>
              <a:t>elinkeinonharjoittaja</a:t>
            </a:r>
            <a:endParaRPr lang="en-US" sz="2200" dirty="0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4382"/>
              </a:lnSpc>
            </a:pPr>
            <a:r>
              <a:rPr lang="en-US" sz="2200" dirty="0">
                <a:solidFill>
                  <a:srgbClr val="FFFFFF"/>
                </a:solidFill>
                <a:latin typeface="Open Sans Extra Bold"/>
              </a:rPr>
              <a:t>Ei y-</a:t>
            </a:r>
            <a:r>
              <a:rPr lang="en-US" sz="2200" dirty="0" err="1">
                <a:solidFill>
                  <a:srgbClr val="FFFFFF"/>
                </a:solidFill>
                <a:latin typeface="Open Sans Extra Bold"/>
              </a:rPr>
              <a:t>tunnusta</a:t>
            </a:r>
            <a:r>
              <a:rPr lang="en-US" sz="2200" dirty="0">
                <a:solidFill>
                  <a:srgbClr val="FFFFFF"/>
                </a:solidFill>
                <a:latin typeface="Open Sans Extra Bold"/>
              </a:rPr>
              <a:t> -&gt; </a:t>
            </a:r>
            <a:r>
              <a:rPr lang="en-US" sz="2200" dirty="0" err="1">
                <a:solidFill>
                  <a:srgbClr val="FFFFFF"/>
                </a:solidFill>
                <a:latin typeface="Open Sans Extra Bold"/>
              </a:rPr>
              <a:t>Itsenäinen</a:t>
            </a:r>
            <a:r>
              <a:rPr lang="en-US" sz="22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Open Sans Extra Bold"/>
              </a:rPr>
              <a:t>tulonhankkimistoiminta</a:t>
            </a:r>
            <a:endParaRPr lang="en-US" sz="2200" dirty="0">
              <a:solidFill>
                <a:srgbClr val="FFFFFF"/>
              </a:solidFill>
              <a:latin typeface="Open Sans Extra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34452" y="4102579"/>
            <a:ext cx="1695199" cy="5265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25432" y="514350"/>
            <a:ext cx="804218" cy="891512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960911" y="705670"/>
            <a:ext cx="7010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fi-FI" sz="4400" b="1" kern="0" spc="-56" dirty="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</a:rPr>
              <a:t>4H-yrittäjä on </a:t>
            </a:r>
          </a:p>
          <a:p>
            <a:pPr algn="ctr" defTabSz="457200">
              <a:defRPr/>
            </a:pPr>
            <a:r>
              <a:rPr lang="fi-FI" sz="4400" b="1" kern="0" spc="-56" dirty="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</a:rPr>
              <a:t>itsenäinen yrittäjä</a:t>
            </a:r>
            <a:endParaRPr lang="fi-FI" sz="4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55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BB1462E6-1B02-431C-8A0B-CABB610E4B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7779" y="640426"/>
            <a:ext cx="4623099" cy="3864667"/>
          </a:xfrm>
        </p:spPr>
        <p:txBody>
          <a:bodyPr>
            <a:normAutofit fontScale="55000" lnSpcReduction="20000"/>
          </a:bodyPr>
          <a:lstStyle/>
          <a:p>
            <a:r>
              <a:rPr lang="fi-FI" sz="3000" dirty="0">
                <a:solidFill>
                  <a:schemeClr val="bg1"/>
                </a:solidFill>
              </a:rPr>
              <a:t>Liikevaihto 50-8000€.</a:t>
            </a:r>
          </a:p>
          <a:p>
            <a:r>
              <a:rPr lang="fi-FI" sz="3000" dirty="0">
                <a:solidFill>
                  <a:schemeClr val="bg1"/>
                </a:solidFill>
              </a:rPr>
              <a:t>Ei pakollisia vakuutuksia.</a:t>
            </a:r>
          </a:p>
          <a:p>
            <a:r>
              <a:rPr lang="fi-FI" sz="3000" dirty="0">
                <a:solidFill>
                  <a:schemeClr val="bg1"/>
                </a:solidFill>
              </a:rPr>
              <a:t>Alv 0% / 0€</a:t>
            </a:r>
          </a:p>
          <a:p>
            <a:r>
              <a:rPr lang="fi-FI" sz="3000" dirty="0">
                <a:solidFill>
                  <a:schemeClr val="bg1"/>
                </a:solidFill>
              </a:rPr>
              <a:t>Tulot ilmoitetaan aina verottajalle.</a:t>
            </a:r>
          </a:p>
          <a:p>
            <a:r>
              <a:rPr lang="fi-FI" sz="3000" dirty="0">
                <a:solidFill>
                  <a:schemeClr val="bg1"/>
                </a:solidFill>
              </a:rPr>
              <a:t>Verotus oman henkilökohtaisen vero % mukaan.</a:t>
            </a:r>
          </a:p>
          <a:p>
            <a:r>
              <a:rPr lang="fi-FI" sz="3000" dirty="0">
                <a:solidFill>
                  <a:schemeClr val="bg1"/>
                </a:solidFill>
              </a:rPr>
              <a:t>Mahdollisuus hakea opintopisteitä</a:t>
            </a:r>
          </a:p>
          <a:p>
            <a:r>
              <a:rPr lang="fi-FI" sz="3000" dirty="0">
                <a:solidFill>
                  <a:schemeClr val="bg1"/>
                </a:solidFill>
              </a:rPr>
              <a:t>Kaikki 4H-yrittäjät koulutetaan</a:t>
            </a:r>
          </a:p>
          <a:p>
            <a:endParaRPr lang="fi-FI" sz="3000" dirty="0">
              <a:solidFill>
                <a:schemeClr val="bg1"/>
              </a:solidFill>
            </a:endParaRPr>
          </a:p>
          <a:p>
            <a:endParaRPr lang="fi-FI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i-FI" sz="5100" b="1" dirty="0">
                <a:solidFill>
                  <a:schemeClr val="bg1"/>
                </a:solidFill>
              </a:rPr>
              <a:t>Tärkeimmät kriteerit</a:t>
            </a:r>
          </a:p>
          <a:p>
            <a:r>
              <a:rPr lang="fi-FI" sz="3000" dirty="0">
                <a:solidFill>
                  <a:schemeClr val="bg1"/>
                </a:solidFill>
              </a:rPr>
              <a:t>Ikä 13-28</a:t>
            </a:r>
          </a:p>
          <a:p>
            <a:r>
              <a:rPr lang="fi-FI" sz="3000" dirty="0">
                <a:solidFill>
                  <a:schemeClr val="bg1"/>
                </a:solidFill>
              </a:rPr>
              <a:t>Max 8000€</a:t>
            </a:r>
          </a:p>
          <a:p>
            <a:r>
              <a:rPr lang="fi-FI" sz="3000" dirty="0">
                <a:solidFill>
                  <a:schemeClr val="bg1"/>
                </a:solidFill>
              </a:rPr>
              <a:t>4H-yhdistyksen jäsen</a:t>
            </a:r>
          </a:p>
          <a:p>
            <a:r>
              <a:rPr lang="fi-FI" sz="3000" dirty="0">
                <a:solidFill>
                  <a:schemeClr val="bg1"/>
                </a:solidFill>
              </a:rPr>
              <a:t>Vuosiraportointi</a:t>
            </a:r>
          </a:p>
        </p:txBody>
      </p:sp>
      <p:sp>
        <p:nvSpPr>
          <p:cNvPr id="8" name="Pyöristetty kuvaselitesuorakulmio 5">
            <a:extLst>
              <a:ext uri="{FF2B5EF4-FFF2-40B4-BE49-F238E27FC236}">
                <a16:creationId xmlns:a16="http://schemas.microsoft.com/office/drawing/2014/main" id="{FE4C5A25-F991-4ECF-90D4-7DCAF6EC71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190590" y="855007"/>
            <a:ext cx="3463128" cy="3433486"/>
          </a:xfrm>
          <a:prstGeom prst="wedgeRoundRectCallout">
            <a:avLst>
              <a:gd name="adj1" fmla="val 49350"/>
              <a:gd name="adj2" fmla="val -25747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i-FI" altLang="fi-FI" sz="22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i-FI" altLang="fi-FI" sz="2200" b="1" dirty="0">
                <a:solidFill>
                  <a:schemeClr val="bg1"/>
                </a:solidFill>
              </a:rPr>
              <a:t>4H-yritys on harrastus, jossa kokeillaan yrittäjyyttä.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i-FI" altLang="fi-FI" sz="22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i-FI" altLang="fi-FI" sz="2000" dirty="0"/>
              <a:t>4H-yritys ei ole pääelinkeino vielä kenellekään.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i-FI" altLang="fi-FI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05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5935" y="1323650"/>
            <a:ext cx="2049320" cy="1367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03427" y="1483562"/>
            <a:ext cx="4179489" cy="278850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38038" y="466725"/>
            <a:ext cx="8117309" cy="43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"/>
              </a:rPr>
              <a:t>Voit perustaa 4H-yrityksen yksin, kaksin tai ryhmässä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69244" y="3222325"/>
            <a:ext cx="202704" cy="43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Open Sans"/>
              </a:rPr>
              <a:t>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7769" y="3116240"/>
            <a:ext cx="3113206" cy="64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1"/>
              </a:lnSpc>
            </a:pPr>
            <a:r>
              <a:rPr lang="en-US" sz="1872" dirty="0" err="1">
                <a:solidFill>
                  <a:srgbClr val="FFFFFF"/>
                </a:solidFill>
                <a:latin typeface="Open Sans"/>
              </a:rPr>
              <a:t>Kaikki</a:t>
            </a:r>
            <a:r>
              <a:rPr lang="en-US" sz="1872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872" dirty="0" err="1">
                <a:solidFill>
                  <a:srgbClr val="FFFFFF"/>
                </a:solidFill>
                <a:latin typeface="Open Sans"/>
              </a:rPr>
              <a:t>jäsenet</a:t>
            </a:r>
            <a:r>
              <a:rPr lang="en-US" sz="1872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872" dirty="0" err="1">
                <a:solidFill>
                  <a:srgbClr val="FFFFFF"/>
                </a:solidFill>
                <a:latin typeface="Open Sans"/>
              </a:rPr>
              <a:t>tekevät</a:t>
            </a:r>
            <a:r>
              <a:rPr lang="en-US" sz="1872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872" dirty="0" err="1">
                <a:solidFill>
                  <a:srgbClr val="FFFFFF"/>
                </a:solidFill>
                <a:latin typeface="Open Sans"/>
              </a:rPr>
              <a:t>omat</a:t>
            </a:r>
            <a:r>
              <a:rPr lang="en-US" sz="1872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872" dirty="0" err="1">
                <a:solidFill>
                  <a:srgbClr val="FFFFFF"/>
                </a:solidFill>
                <a:latin typeface="Open Sans"/>
              </a:rPr>
              <a:t>paperityönsä</a:t>
            </a:r>
            <a:r>
              <a:rPr lang="en-US" sz="1872" dirty="0">
                <a:solidFill>
                  <a:srgbClr val="FFFFFF"/>
                </a:solidFill>
                <a:latin typeface="Open Sans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79768" y="861523"/>
            <a:ext cx="2498294" cy="432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Open Sans"/>
              </a:rPr>
              <a:t>Et ole </a:t>
            </a:r>
            <a:r>
              <a:rPr lang="en-US" sz="2600" dirty="0" err="1">
                <a:solidFill>
                  <a:srgbClr val="FFFFFF"/>
                </a:solidFill>
                <a:latin typeface="Open Sans"/>
              </a:rPr>
              <a:t>yksin</a:t>
            </a:r>
            <a:r>
              <a:rPr lang="en-US" sz="2600" dirty="0">
                <a:solidFill>
                  <a:srgbClr val="FFFFFF"/>
                </a:solidFill>
                <a:latin typeface="Open Sans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57388" y="1633333"/>
            <a:ext cx="6343055" cy="1355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"/>
              </a:rPr>
              <a:t>Oma paikallinen 4H-yhdistys on tukenasi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"/>
              </a:rPr>
              <a:t>ja niin myös itse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"/>
              </a:rPr>
              <a:t>valitsemasi yritysohjaaja.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34452" y="4102579"/>
            <a:ext cx="1695199" cy="5265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25432" y="514350"/>
            <a:ext cx="804218" cy="8915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30159" y="533841"/>
            <a:ext cx="5027638" cy="43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"/>
              </a:rPr>
              <a:t>Yrityksesi voi esimerkiksi tehdä...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658896" y="2524125"/>
            <a:ext cx="1958578" cy="89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"/>
              </a:rPr>
              <a:t>Pihapalvelua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42659" y="3856993"/>
            <a:ext cx="2048545" cy="43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"/>
              </a:rPr>
              <a:t>Valokuvausta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34452" y="4102579"/>
            <a:ext cx="1695199" cy="52657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25027" y="3305164"/>
            <a:ext cx="1374428" cy="89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"/>
              </a:rPr>
              <a:t>Kotiapua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25432" y="581466"/>
            <a:ext cx="804218" cy="89151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24874" y="2080578"/>
            <a:ext cx="1202755" cy="89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 err="1">
                <a:solidFill>
                  <a:srgbClr val="FFFFFF"/>
                </a:solidFill>
                <a:latin typeface="Open Sans"/>
              </a:rPr>
              <a:t>Kakkuja</a:t>
            </a:r>
            <a:endParaRPr lang="en-US" sz="26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267200" y="1792113"/>
            <a:ext cx="1006748" cy="89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 err="1">
                <a:solidFill>
                  <a:srgbClr val="FFFFFF"/>
                </a:solidFill>
                <a:latin typeface="Open Sans"/>
              </a:rPr>
              <a:t>Koruja</a:t>
            </a:r>
            <a:endParaRPr lang="en-US" sz="26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467851" y="1528983"/>
            <a:ext cx="1303809" cy="89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 err="1">
                <a:solidFill>
                  <a:srgbClr val="FFFFFF"/>
                </a:solidFill>
                <a:latin typeface="Open Sans"/>
              </a:rPr>
              <a:t>Puutöitä</a:t>
            </a:r>
            <a:endParaRPr lang="en-US" sz="26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950118" y="2909241"/>
            <a:ext cx="2015356" cy="89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 err="1">
                <a:solidFill>
                  <a:srgbClr val="FFFFFF"/>
                </a:solidFill>
                <a:latin typeface="Open Sans"/>
              </a:rPr>
              <a:t>Matonpesuja</a:t>
            </a:r>
            <a:endParaRPr lang="en-US" sz="26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884" y="4200768"/>
            <a:ext cx="2015356" cy="43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 err="1">
                <a:solidFill>
                  <a:srgbClr val="FFFFFF"/>
                </a:solidFill>
                <a:latin typeface="Open Sans"/>
              </a:rPr>
              <a:t>Lastenhoitoa</a:t>
            </a:r>
            <a:endParaRPr lang="en-US" sz="26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533400" y="1238940"/>
            <a:ext cx="2933700" cy="432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 err="1">
                <a:solidFill>
                  <a:srgbClr val="FFFFFF"/>
                </a:solidFill>
                <a:latin typeface="Open Sans"/>
              </a:rPr>
              <a:t>Muusikonhommia</a:t>
            </a:r>
            <a:endParaRPr lang="en-US" sz="2600" dirty="0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15" name="Kuva 14" descr="Kuva, joka sisältää kohteen teksti, puu, henkilö, piha-&#10;&#10;Kuvaus luotu automaattisesti">
            <a:extLst>
              <a:ext uri="{FF2B5EF4-FFF2-40B4-BE49-F238E27FC236}">
                <a16:creationId xmlns:a16="http://schemas.microsoft.com/office/drawing/2014/main" id="{7F3374DA-98AC-C86B-90C6-17B6661F9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9143111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4H sisältö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ohje" id="{7A471E3C-290D-5049-B10E-A575449CAF60}" vid="{A6037E03-4537-F346-9078-A18D49CF43E5}"/>
    </a:ext>
  </a:extLst>
</a:theme>
</file>

<file path=ppt/theme/theme2.xml><?xml version="1.0" encoding="utf-8"?>
<a:theme xmlns:a="http://schemas.openxmlformats.org/drawingml/2006/main" name="4H kansia / Kuva vasen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ohje" id="{7A471E3C-290D-5049-B10E-A575449CAF60}" vid="{DDCDBBA4-A899-1E46-80C2-D41D7FA89EAE}"/>
    </a:ext>
  </a:extLst>
</a:theme>
</file>

<file path=ppt/theme/theme3.xml><?xml version="1.0" encoding="utf-8"?>
<a:theme xmlns:a="http://schemas.openxmlformats.org/drawingml/2006/main" name="4H kansia / Kuva oikea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ohje" id="{7A471E3C-290D-5049-B10E-A575449CAF60}" vid="{57DCBD37-B480-DF4F-BD0D-81B99A76CD2E}"/>
    </a:ext>
  </a:extLst>
</a:theme>
</file>

<file path=ppt/theme/theme4.xml><?xml version="1.0" encoding="utf-8"?>
<a:theme xmlns:a="http://schemas.openxmlformats.org/drawingml/2006/main" name="4H välikansia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ohje" id="{7A471E3C-290D-5049-B10E-A575449CAF60}" vid="{E8403C5B-BA2C-2748-A13C-BDCC9015EEA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4H sisältö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ohje" id="{7A471E3C-290D-5049-B10E-A575449CAF60}" vid="{A6037E03-4537-F346-9078-A18D49CF43E5}"/>
    </a:ext>
  </a:extLst>
</a:theme>
</file>

<file path=ppt/theme/theme7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4H_template_2018 (1)</Template>
  <TotalTime>4076</TotalTime>
  <Words>1196</Words>
  <Application>Microsoft Office PowerPoint</Application>
  <PresentationFormat>Näytössä katseltava esitys (16:9)</PresentationFormat>
  <Paragraphs>267</Paragraphs>
  <Slides>33</Slides>
  <Notes>2</Notes>
  <HiddenSlides>4</HiddenSlides>
  <MMClips>0</MMClips>
  <ScaleCrop>false</ScaleCrop>
  <HeadingPairs>
    <vt:vector size="6" baseType="variant">
      <vt:variant>
        <vt:lpstr>Käytetyt fontit</vt:lpstr>
      </vt:variant>
      <vt:variant>
        <vt:i4>10</vt:i4>
      </vt:variant>
      <vt:variant>
        <vt:lpstr>Teema</vt:lpstr>
      </vt:variant>
      <vt:variant>
        <vt:i4>7</vt:i4>
      </vt:variant>
      <vt:variant>
        <vt:lpstr>Dian otsikot</vt:lpstr>
      </vt:variant>
      <vt:variant>
        <vt:i4>33</vt:i4>
      </vt:variant>
    </vt:vector>
  </HeadingPairs>
  <TitlesOfParts>
    <vt:vector size="50" baseType="lpstr">
      <vt:lpstr>Arial</vt:lpstr>
      <vt:lpstr>Calibri</vt:lpstr>
      <vt:lpstr>Calibri Light</vt:lpstr>
      <vt:lpstr>League Spartan</vt:lpstr>
      <vt:lpstr>Open Sans</vt:lpstr>
      <vt:lpstr>Open Sans Extra Bold</vt:lpstr>
      <vt:lpstr>Sanchez</vt:lpstr>
      <vt:lpstr>Ubuntu</vt:lpstr>
      <vt:lpstr>Ubuntu Bold</vt:lpstr>
      <vt:lpstr>Wingdings</vt:lpstr>
      <vt:lpstr>4H sisältö</vt:lpstr>
      <vt:lpstr>4H kansia / Kuva vasen</vt:lpstr>
      <vt:lpstr>4H kansia / Kuva oikea</vt:lpstr>
      <vt:lpstr>4H välikansia</vt:lpstr>
      <vt:lpstr>Office Theme</vt:lpstr>
      <vt:lpstr>1_4H sisältö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Tampereen seudun 4H-yrittäjiä</vt:lpstr>
      <vt:lpstr>Tampereen seudun 4H-yrittäjiä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Kesätyötuki 4H-yrittäjälle, Nokia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Liiketoimintasuunnitelma</vt:lpstr>
      <vt:lpstr>Mainos yritykselle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Niina Perkiö</dc:creator>
  <cp:lastModifiedBy>Niina Perkiö</cp:lastModifiedBy>
  <cp:revision>38</cp:revision>
  <dcterms:created xsi:type="dcterms:W3CDTF">2024-06-05T11:36:51Z</dcterms:created>
  <dcterms:modified xsi:type="dcterms:W3CDTF">2026-03-02T13:21:48Z</dcterms:modified>
</cp:coreProperties>
</file>