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1" r:id="rId2"/>
  </p:sldMasterIdLst>
  <p:sldIdLst>
    <p:sldId id="256" r:id="rId3"/>
    <p:sldId id="278" r:id="rId4"/>
    <p:sldId id="257" r:id="rId5"/>
    <p:sldId id="258" r:id="rId6"/>
    <p:sldId id="270" r:id="rId7"/>
    <p:sldId id="271" r:id="rId8"/>
    <p:sldId id="259" r:id="rId9"/>
    <p:sldId id="260" r:id="rId10"/>
    <p:sldId id="261" r:id="rId11"/>
    <p:sldId id="285" r:id="rId12"/>
    <p:sldId id="284" r:id="rId13"/>
    <p:sldId id="287" r:id="rId14"/>
    <p:sldId id="280" r:id="rId15"/>
    <p:sldId id="262" r:id="rId16"/>
    <p:sldId id="263" r:id="rId17"/>
    <p:sldId id="264" r:id="rId18"/>
    <p:sldId id="265" r:id="rId19"/>
    <p:sldId id="281" r:id="rId20"/>
    <p:sldId id="288" r:id="rId21"/>
    <p:sldId id="267" r:id="rId22"/>
    <p:sldId id="268" r:id="rId23"/>
    <p:sldId id="272" r:id="rId24"/>
    <p:sldId id="274" r:id="rId25"/>
    <p:sldId id="282" r:id="rId26"/>
  </p:sldIdLst>
  <p:sldSz cx="18288000" cy="10287000"/>
  <p:notesSz cx="6858000" cy="9144000"/>
  <p:embeddedFontLst>
    <p:embeddedFont>
      <p:font typeface="League Spartan" panose="020B0604020202020204" charset="0"/>
      <p:regular r:id="rId27"/>
    </p:embeddedFont>
    <p:embeddedFont>
      <p:font typeface="Open Sans" panose="020B0606030504020204" pitchFamily="34" charset="0"/>
      <p:regular r:id="rId28"/>
      <p:bold r:id="rId29"/>
      <p:italic r:id="rId30"/>
      <p:boldItalic r:id="rId31"/>
    </p:embeddedFont>
    <p:embeddedFont>
      <p:font typeface="Open Sans Extra Bold" panose="020B0604020202020204" charset="0"/>
      <p:regular r:id="rId32"/>
    </p:embeddedFont>
    <p:embeddedFont>
      <p:font typeface="Sanchez" panose="020B0604020202020204" charset="0"/>
      <p:regular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5" d="100"/>
          <a:sy n="55" d="100"/>
        </p:scale>
        <p:origin x="462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7.fntdata"/><Relationship Id="rId38" Type="http://schemas.microsoft.com/office/2016/11/relationships/changesInfo" Target="changesInfos/changesInfo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6.fntdata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2.fntdata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5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iina Markkola" userId="b8fb74f9122f0344" providerId="LiveId" clId="{26F1921E-C265-40F8-B69C-A66ED2ED1717}"/>
    <pc:docChg chg="delSld">
      <pc:chgData name="Riina Markkola" userId="b8fb74f9122f0344" providerId="LiveId" clId="{26F1921E-C265-40F8-B69C-A66ED2ED1717}" dt="2025-03-06T08:15:22.340" v="0" actId="2696"/>
      <pc:docMkLst>
        <pc:docMk/>
      </pc:docMkLst>
      <pc:sldChg chg="del">
        <pc:chgData name="Riina Markkola" userId="b8fb74f9122f0344" providerId="LiveId" clId="{26F1921E-C265-40F8-B69C-A66ED2ED1717}" dt="2025-03-06T08:15:22.340" v="0" actId="2696"/>
        <pc:sldMkLst>
          <pc:docMk/>
          <pc:sldMk cId="1661139944" sldId="289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3C6D290-B10A-41EE-A406-D44C932693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54206FDB-C703-47EB-B45E-221EA576A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1.3.2018</a:t>
            </a:r>
            <a:endParaRPr lang="en-US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0E704958-4EC2-4C52-9DC9-38810C2A61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14F76098-D3E1-469C-A0A4-5813A01957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0674C-2262-6C41-86AE-D9E94A8EBCC8}" type="slidenum">
              <a:rPr lang="en-US" smtClean="0"/>
              <a:t>‹#›</a:t>
            </a:fld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0CD370C-2562-496D-8B78-1C1308595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27946" y="2938073"/>
            <a:ext cx="7453272" cy="5786206"/>
          </a:xfrm>
        </p:spPr>
        <p:txBody>
          <a:bodyPr/>
          <a:lstStyle/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6A47A54-EC1A-4620-AE80-859233AE9B59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1257301" y="2938073"/>
            <a:ext cx="7202758" cy="5786206"/>
          </a:xfrm>
        </p:spPr>
        <p:txBody>
          <a:bodyPr/>
          <a:lstStyle/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90585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4"/>
            <a:ext cx="13716000" cy="3581400"/>
          </a:xfrm>
        </p:spPr>
        <p:txBody>
          <a:bodyPr anchor="b"/>
          <a:lstStyle>
            <a:lvl1pPr algn="ctr">
              <a:defRPr sz="9000" b="1" spc="-226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6"/>
            <a:ext cx="13716000" cy="2483644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fi-FI"/>
              <a:t>Muokkaa alaotsikon perustyyliä napsautt.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1.3.2018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0674C-2262-6C41-86AE-D9E94A8EBC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7454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1.3.2018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0674C-2262-6C41-86AE-D9E94A8EBC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0169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+ teksti + kuva oik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0368951" y="1863306"/>
            <a:ext cx="6661750" cy="6860972"/>
          </a:xfrm>
          <a:solidFill>
            <a:schemeClr val="bg2"/>
          </a:solidFill>
        </p:spPr>
        <p:txBody>
          <a:bodyPr/>
          <a:lstStyle/>
          <a:p>
            <a:r>
              <a:rPr lang="fi-FI"/>
              <a:t>Lisää kuva napsauttamalla kuvaketta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7302" y="547688"/>
            <a:ext cx="8300768" cy="1988344"/>
          </a:xfrm>
        </p:spPr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7301" y="2938073"/>
            <a:ext cx="8300770" cy="5786206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1.3.2018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0674C-2262-6C41-86AE-D9E94A8EBC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8013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3C6D290-B10A-41EE-A406-D44C932693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54206FDB-C703-47EB-B45E-221EA576A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1.3.2018</a:t>
            </a:r>
            <a:endParaRPr lang="en-US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0E704958-4EC2-4C52-9DC9-38810C2A61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14F76098-D3E1-469C-A0A4-5813A01957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0674C-2262-6C41-86AE-D9E94A8EBCC8}" type="slidenum">
              <a:rPr lang="en-US" smtClean="0"/>
              <a:t>‹#›</a:t>
            </a:fld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0CD370C-2562-496D-8B78-1C1308595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27946" y="2938073"/>
            <a:ext cx="7453272" cy="5786206"/>
          </a:xfrm>
        </p:spPr>
        <p:txBody>
          <a:bodyPr/>
          <a:lstStyle/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6A47A54-EC1A-4620-AE80-859233AE9B59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1257301" y="2938073"/>
            <a:ext cx="7202758" cy="5786206"/>
          </a:xfrm>
        </p:spPr>
        <p:txBody>
          <a:bodyPr/>
          <a:lstStyle/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73635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+ teksti + kuva vas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257301" y="845389"/>
            <a:ext cx="6661750" cy="7878890"/>
          </a:xfrm>
          <a:solidFill>
            <a:schemeClr val="bg2"/>
          </a:solidFill>
        </p:spPr>
        <p:txBody>
          <a:bodyPr/>
          <a:lstStyle/>
          <a:p>
            <a:r>
              <a:rPr lang="fi-FI"/>
              <a:t>Lisää kuva napsauttamalla kuvaketta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29933" y="547688"/>
            <a:ext cx="6935638" cy="1988344"/>
          </a:xfrm>
        </p:spPr>
        <p:txBody>
          <a:bodyPr/>
          <a:lstStyle/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29931" y="2938073"/>
            <a:ext cx="8300770" cy="5786206"/>
          </a:xfrm>
        </p:spPr>
        <p:txBody>
          <a:bodyPr/>
          <a:lstStyle/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1.3.2018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0674C-2262-6C41-86AE-D9E94A8EBC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8080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1.3.2018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0674C-2262-6C41-86AE-D9E94A8EBC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7894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15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3738860" cy="1988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dirty="0"/>
              <a:t>Muokkaa perustyylejä naps.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9"/>
            <a:ext cx="15773400" cy="60260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12304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1.3.2018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12304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12304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B0674C-2262-6C41-86AE-D9E94A8EBCC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Kuva 6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9701" y="455676"/>
            <a:ext cx="1391230" cy="87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2486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</p:sldLayoutIdLst>
  <p:hf hdr="0"/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000" b="1" kern="1200" spc="-226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spcAft>
          <a:spcPts val="900"/>
        </a:spcAft>
        <a:buClr>
          <a:schemeClr val="accent2"/>
        </a:buClr>
        <a:buFont typeface="Arial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spcAft>
          <a:spcPts val="900"/>
        </a:spcAft>
        <a:buClr>
          <a:schemeClr val="accent2"/>
        </a:buClr>
        <a:buFont typeface="Arial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spcAft>
          <a:spcPts val="900"/>
        </a:spcAft>
        <a:buClr>
          <a:schemeClr val="accent2"/>
        </a:buClr>
        <a:buFont typeface="Arial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spcAft>
          <a:spcPts val="900"/>
        </a:spcAft>
        <a:buClr>
          <a:schemeClr val="accent2"/>
        </a:buClr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spcAft>
          <a:spcPts val="900"/>
        </a:spcAft>
        <a:buClr>
          <a:schemeClr val="accent2"/>
        </a:buClr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g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g"/><Relationship Id="rId5" Type="http://schemas.openxmlformats.org/officeDocument/2006/relationships/image" Target="../media/image30.jpeg"/><Relationship Id="rId4" Type="http://schemas.openxmlformats.org/officeDocument/2006/relationships/image" Target="../media/image2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sv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031478" y="3171502"/>
            <a:ext cx="5403759" cy="599031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626716" y="381054"/>
            <a:ext cx="8213284" cy="255125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759372" y="4192039"/>
            <a:ext cx="3883513" cy="95146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759372" y="5692001"/>
            <a:ext cx="4105136" cy="94931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759372" y="7160993"/>
            <a:ext cx="3047981" cy="90867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2191612" y="3267990"/>
            <a:ext cx="3746145" cy="92404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2127575" y="4667770"/>
            <a:ext cx="3960171" cy="92899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2191612" y="6025772"/>
            <a:ext cx="3832098" cy="84146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759372" y="2967622"/>
            <a:ext cx="3606464" cy="95571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2191612" y="7111719"/>
            <a:ext cx="3693314" cy="957953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4658951" y="8731729"/>
            <a:ext cx="3388590" cy="1053142"/>
          </a:xfrm>
          <a:custGeom>
            <a:avLst/>
            <a:gdLst/>
            <a:ahLst/>
            <a:cxnLst/>
            <a:rect l="l" t="t" r="r" b="b"/>
            <a:pathLst>
              <a:path w="3388590" h="1053142">
                <a:moveTo>
                  <a:pt x="0" y="0"/>
                </a:moveTo>
                <a:lnTo>
                  <a:pt x="3388590" y="0"/>
                </a:lnTo>
                <a:lnTo>
                  <a:pt x="3388590" y="1053142"/>
                </a:lnTo>
                <a:lnTo>
                  <a:pt x="0" y="105314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12863089" y="2816729"/>
            <a:ext cx="3490157" cy="4653542"/>
          </a:xfrm>
          <a:custGeom>
            <a:avLst/>
            <a:gdLst/>
            <a:ahLst/>
            <a:cxnLst/>
            <a:rect l="l" t="t" r="r" b="b"/>
            <a:pathLst>
              <a:path w="3490157" h="4653542">
                <a:moveTo>
                  <a:pt x="0" y="0"/>
                </a:moveTo>
                <a:lnTo>
                  <a:pt x="3490157" y="0"/>
                </a:lnTo>
                <a:lnTo>
                  <a:pt x="3490157" y="4653542"/>
                </a:lnTo>
                <a:lnTo>
                  <a:pt x="0" y="465354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6666" b="-16666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847442" y="2241338"/>
            <a:ext cx="4287578" cy="6176983"/>
          </a:xfrm>
          <a:custGeom>
            <a:avLst/>
            <a:gdLst/>
            <a:ahLst/>
            <a:cxnLst/>
            <a:rect l="l" t="t" r="r" b="b"/>
            <a:pathLst>
              <a:path w="4287578" h="6176983">
                <a:moveTo>
                  <a:pt x="0" y="0"/>
                </a:moveTo>
                <a:lnTo>
                  <a:pt x="4287578" y="0"/>
                </a:lnTo>
                <a:lnTo>
                  <a:pt x="4287578" y="6176983"/>
                </a:lnTo>
                <a:lnTo>
                  <a:pt x="0" y="617698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4025" r="-4025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2310716" y="820843"/>
            <a:ext cx="13002340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72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200" dirty="0" err="1">
                <a:solidFill>
                  <a:srgbClr val="FFFFFF"/>
                </a:solidFill>
                <a:latin typeface="Open Sans"/>
              </a:rPr>
              <a:t>Esimerkkejä</a:t>
            </a:r>
            <a:r>
              <a:rPr lang="en-US" sz="5200" dirty="0">
                <a:solidFill>
                  <a:srgbClr val="FFFFFF"/>
                </a:solidFill>
                <a:latin typeface="Open Sans"/>
              </a:rPr>
              <a:t> 4H-yrityksistä</a:t>
            </a:r>
            <a:endParaRPr kumimoji="0" lang="en-US" sz="5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569135" y="8579472"/>
            <a:ext cx="4565886" cy="5645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27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24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Muksut ja Muffinit</a:t>
            </a:r>
          </a:p>
          <a:p>
            <a:pPr marL="0" marR="0" lvl="0" indent="0" algn="ctr" defTabSz="914400" rtl="0" eaLnBrk="1" fontAlgn="auto" latinLnBrk="0" hangingPunct="1">
              <a:lnSpc>
                <a:spcPts val="227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24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Kesätyö ja rekrymessut, Orivesi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2325225" y="7631195"/>
            <a:ext cx="4565886" cy="5645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27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24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Pispala Works</a:t>
            </a:r>
          </a:p>
          <a:p>
            <a:pPr marL="0" marR="0" lvl="0" indent="0" algn="ctr" defTabSz="914400" rtl="0" eaLnBrk="1" fontAlgn="auto" latinLnBrk="0" hangingPunct="1">
              <a:lnSpc>
                <a:spcPts val="227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24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Suomen kädentaidot messut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861056" y="8453060"/>
            <a:ext cx="4565886" cy="8649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27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24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Sara Soo Arts</a:t>
            </a:r>
          </a:p>
          <a:p>
            <a:pPr marL="0" marR="0" lvl="0" indent="0" algn="ctr" defTabSz="914400" rtl="0" eaLnBrk="1" fontAlgn="auto" latinLnBrk="0" hangingPunct="1">
              <a:lnSpc>
                <a:spcPts val="227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24" dirty="0">
                <a:solidFill>
                  <a:srgbClr val="FFFFFF"/>
                </a:solidFill>
                <a:latin typeface="Open Sans"/>
              </a:rPr>
              <a:t>Sara </a:t>
            </a:r>
            <a:r>
              <a:rPr lang="en-US" sz="1624" dirty="0" err="1">
                <a:solidFill>
                  <a:srgbClr val="FFFFFF"/>
                </a:solidFill>
                <a:latin typeface="Open Sans"/>
              </a:rPr>
              <a:t>Madene</a:t>
            </a:r>
            <a:endParaRPr lang="en-US" sz="1624" dirty="0">
              <a:solidFill>
                <a:srgbClr val="FFFFFF"/>
              </a:solidFill>
              <a:latin typeface="Open Sans"/>
            </a:endParaRPr>
          </a:p>
          <a:p>
            <a:pPr marL="0" marR="0" lvl="0" indent="0" algn="ctr" defTabSz="914400" rtl="0" eaLnBrk="1" fontAlgn="auto" latinLnBrk="0" hangingPunct="1">
              <a:lnSpc>
                <a:spcPts val="227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24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Tamlun</a:t>
            </a:r>
            <a:r>
              <a:rPr kumimoji="0" lang="en-US" sz="1624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 </a:t>
            </a:r>
            <a:r>
              <a:rPr kumimoji="0" lang="en-US" sz="1624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joulumyyjäiset</a:t>
            </a:r>
            <a:endParaRPr kumimoji="0" lang="en-US" sz="1624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11" name="Freeform 3">
            <a:extLst>
              <a:ext uri="{FF2B5EF4-FFF2-40B4-BE49-F238E27FC236}">
                <a16:creationId xmlns:a16="http://schemas.microsoft.com/office/drawing/2014/main" id="{75C96759-663F-100A-49A7-1843B5B09069}"/>
              </a:ext>
            </a:extLst>
          </p:cNvPr>
          <p:cNvSpPr/>
          <p:nvPr/>
        </p:nvSpPr>
        <p:spPr>
          <a:xfrm>
            <a:off x="15983543" y="201606"/>
            <a:ext cx="2063997" cy="2063997"/>
          </a:xfrm>
          <a:custGeom>
            <a:avLst/>
            <a:gdLst/>
            <a:ahLst/>
            <a:cxnLst/>
            <a:rect l="l" t="t" r="r" b="b"/>
            <a:pathLst>
              <a:path w="2063997" h="2063997">
                <a:moveTo>
                  <a:pt x="0" y="0"/>
                </a:moveTo>
                <a:lnTo>
                  <a:pt x="2063998" y="0"/>
                </a:lnTo>
                <a:lnTo>
                  <a:pt x="2063998" y="2063997"/>
                </a:lnTo>
                <a:lnTo>
                  <a:pt x="0" y="206399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" name="Kuva 11" descr="Kuva, joka sisältää kohteen vaate, Ihmisen kasvot, henkilö, hymy&#10;&#10;Kuvaus luotu automaattisesti">
            <a:extLst>
              <a:ext uri="{FF2B5EF4-FFF2-40B4-BE49-F238E27FC236}">
                <a16:creationId xmlns:a16="http://schemas.microsoft.com/office/drawing/2014/main" id="{41DDB0DF-9435-5179-66D2-9145EB37AA0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9706" y="2470771"/>
            <a:ext cx="4288587" cy="5718116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129835" y="3024608"/>
            <a:ext cx="4155795" cy="6233692"/>
          </a:xfrm>
          <a:custGeom>
            <a:avLst/>
            <a:gdLst/>
            <a:ahLst/>
            <a:cxnLst/>
            <a:rect l="l" t="t" r="r" b="b"/>
            <a:pathLst>
              <a:path w="4155795" h="6233692">
                <a:moveTo>
                  <a:pt x="0" y="0"/>
                </a:moveTo>
                <a:lnTo>
                  <a:pt x="4155795" y="0"/>
                </a:lnTo>
                <a:lnTo>
                  <a:pt x="4155795" y="6233692"/>
                </a:lnTo>
                <a:lnTo>
                  <a:pt x="0" y="623369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250" r="-6249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1028700" y="1028700"/>
            <a:ext cx="4399657" cy="5866210"/>
          </a:xfrm>
          <a:custGeom>
            <a:avLst/>
            <a:gdLst/>
            <a:ahLst/>
            <a:cxnLst/>
            <a:rect l="l" t="t" r="r" b="b"/>
            <a:pathLst>
              <a:path w="4399657" h="5866210">
                <a:moveTo>
                  <a:pt x="0" y="0"/>
                </a:moveTo>
                <a:lnTo>
                  <a:pt x="4399657" y="0"/>
                </a:lnTo>
                <a:lnTo>
                  <a:pt x="4399657" y="5866210"/>
                </a:lnTo>
                <a:lnTo>
                  <a:pt x="0" y="586621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9144000" y="1028700"/>
            <a:ext cx="4429864" cy="5906485"/>
          </a:xfrm>
          <a:custGeom>
            <a:avLst/>
            <a:gdLst/>
            <a:ahLst/>
            <a:cxnLst/>
            <a:rect l="l" t="t" r="r" b="b"/>
            <a:pathLst>
              <a:path w="4429864" h="5906485">
                <a:moveTo>
                  <a:pt x="0" y="0"/>
                </a:moveTo>
                <a:lnTo>
                  <a:pt x="4429864" y="0"/>
                </a:lnTo>
                <a:lnTo>
                  <a:pt x="4429864" y="5906485"/>
                </a:lnTo>
                <a:lnTo>
                  <a:pt x="0" y="590648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3339503" y="3378605"/>
            <a:ext cx="3919797" cy="5879695"/>
          </a:xfrm>
          <a:custGeom>
            <a:avLst/>
            <a:gdLst/>
            <a:ahLst/>
            <a:cxnLst/>
            <a:rect l="l" t="t" r="r" b="b"/>
            <a:pathLst>
              <a:path w="3919797" h="5879695">
                <a:moveTo>
                  <a:pt x="0" y="0"/>
                </a:moveTo>
                <a:lnTo>
                  <a:pt x="3919797" y="0"/>
                </a:lnTo>
                <a:lnTo>
                  <a:pt x="3919797" y="5879695"/>
                </a:lnTo>
                <a:lnTo>
                  <a:pt x="0" y="587969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3168575" y="9229725"/>
            <a:ext cx="4565886" cy="275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27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24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Väisänen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135020" y="9229725"/>
            <a:ext cx="4565886" cy="275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27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24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Museoraitin aittakahvila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62471" y="7168753"/>
            <a:ext cx="4565886" cy="5645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27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24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Lempoisten rantakahvila</a:t>
            </a:r>
          </a:p>
          <a:p>
            <a:pPr marL="0" marR="0" lvl="0" indent="0" algn="ctr" defTabSz="914400" rtl="0" eaLnBrk="1" fontAlgn="auto" latinLnBrk="0" hangingPunct="1">
              <a:lnSpc>
                <a:spcPts val="227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24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9285630" y="7168753"/>
            <a:ext cx="4565886" cy="275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27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24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Cafe Paiste</a:t>
            </a:r>
          </a:p>
        </p:txBody>
      </p:sp>
      <p:sp>
        <p:nvSpPr>
          <p:cNvPr id="11" name="Freeform 3">
            <a:extLst>
              <a:ext uri="{FF2B5EF4-FFF2-40B4-BE49-F238E27FC236}">
                <a16:creationId xmlns:a16="http://schemas.microsoft.com/office/drawing/2014/main" id="{0611B3ED-7A71-8957-A7D8-8C8EC60E712D}"/>
              </a:ext>
            </a:extLst>
          </p:cNvPr>
          <p:cNvSpPr/>
          <p:nvPr/>
        </p:nvSpPr>
        <p:spPr>
          <a:xfrm>
            <a:off x="15983543" y="201606"/>
            <a:ext cx="2063997" cy="2063997"/>
          </a:xfrm>
          <a:custGeom>
            <a:avLst/>
            <a:gdLst/>
            <a:ahLst/>
            <a:cxnLst/>
            <a:rect l="l" t="t" r="r" b="b"/>
            <a:pathLst>
              <a:path w="2063997" h="2063997">
                <a:moveTo>
                  <a:pt x="0" y="0"/>
                </a:moveTo>
                <a:lnTo>
                  <a:pt x="2063998" y="0"/>
                </a:lnTo>
                <a:lnTo>
                  <a:pt x="2063998" y="2063997"/>
                </a:lnTo>
                <a:lnTo>
                  <a:pt x="0" y="206399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7"/>
          <p:cNvSpPr txBox="1"/>
          <p:nvPr/>
        </p:nvSpPr>
        <p:spPr>
          <a:xfrm>
            <a:off x="13207473" y="8136062"/>
            <a:ext cx="4565886" cy="275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27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24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Vinomonit</a:t>
            </a:r>
            <a:endParaRPr kumimoji="0" lang="en-US" sz="1624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4969186" y="8848614"/>
            <a:ext cx="4565886" cy="275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27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24" dirty="0" err="1">
                <a:solidFill>
                  <a:srgbClr val="FFFFFF"/>
                </a:solidFill>
                <a:latin typeface="Open Sans"/>
              </a:rPr>
              <a:t>Kisutsu</a:t>
            </a:r>
            <a:endParaRPr kumimoji="0" lang="en-US" sz="1624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228600" y="5707445"/>
            <a:ext cx="4565886" cy="5645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27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24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SASin.art</a:t>
            </a:r>
            <a:endParaRPr kumimoji="0" lang="en-US" sz="1624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ts val="227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24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8770836" y="5713788"/>
            <a:ext cx="4565886" cy="275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27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24" dirty="0" err="1">
                <a:solidFill>
                  <a:srgbClr val="FFFFFF"/>
                </a:solidFill>
                <a:latin typeface="Open Sans"/>
              </a:rPr>
              <a:t>Perhot</a:t>
            </a:r>
            <a:r>
              <a:rPr lang="en-US" sz="1624" dirty="0">
                <a:solidFill>
                  <a:srgbClr val="FFFFFF"/>
                </a:solidFill>
                <a:latin typeface="Open Sans"/>
              </a:rPr>
              <a:t> ja </a:t>
            </a:r>
            <a:r>
              <a:rPr lang="en-US" sz="1624" dirty="0" err="1">
                <a:solidFill>
                  <a:srgbClr val="FFFFFF"/>
                </a:solidFill>
                <a:latin typeface="Open Sans"/>
              </a:rPr>
              <a:t>Puutyöt</a:t>
            </a:r>
            <a:endParaRPr kumimoji="0" lang="en-US" sz="1624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11" name="Freeform 3">
            <a:extLst>
              <a:ext uri="{FF2B5EF4-FFF2-40B4-BE49-F238E27FC236}">
                <a16:creationId xmlns:a16="http://schemas.microsoft.com/office/drawing/2014/main" id="{0611B3ED-7A71-8957-A7D8-8C8EC60E712D}"/>
              </a:ext>
            </a:extLst>
          </p:cNvPr>
          <p:cNvSpPr/>
          <p:nvPr/>
        </p:nvSpPr>
        <p:spPr>
          <a:xfrm>
            <a:off x="15983543" y="201606"/>
            <a:ext cx="2063997" cy="2063997"/>
          </a:xfrm>
          <a:custGeom>
            <a:avLst/>
            <a:gdLst/>
            <a:ahLst/>
            <a:cxnLst/>
            <a:rect l="l" t="t" r="r" b="b"/>
            <a:pathLst>
              <a:path w="2063997" h="2063997">
                <a:moveTo>
                  <a:pt x="0" y="0"/>
                </a:moveTo>
                <a:lnTo>
                  <a:pt x="2063998" y="0"/>
                </a:lnTo>
                <a:lnTo>
                  <a:pt x="2063998" y="2063997"/>
                </a:lnTo>
                <a:lnTo>
                  <a:pt x="0" y="206399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" name="Kuva 11" descr="Kuva, joka sisältää kohteen syntymäpäiväkakku, sisä-, hääkakku, jälkiruoka&#10;&#10;Kuvaus luotu automaattisesti">
            <a:extLst>
              <a:ext uri="{FF2B5EF4-FFF2-40B4-BE49-F238E27FC236}">
                <a16:creationId xmlns:a16="http://schemas.microsoft.com/office/drawing/2014/main" id="{3E11628D-2E8D-7371-AAA9-50F1C682143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1" y="4142898"/>
            <a:ext cx="3412434" cy="4549912"/>
          </a:xfrm>
          <a:prstGeom prst="rect">
            <a:avLst/>
          </a:prstGeom>
        </p:spPr>
      </p:pic>
      <p:pic>
        <p:nvPicPr>
          <p:cNvPr id="14" name="Kuva 13" descr="Kuva, joka sisältää kohteen Pakkausmateriaalit, ruoho, Muovipussi, Muovikelmu&#10;&#10;Kuvaus luotu automaattisesti">
            <a:extLst>
              <a:ext uri="{FF2B5EF4-FFF2-40B4-BE49-F238E27FC236}">
                <a16:creationId xmlns:a16="http://schemas.microsoft.com/office/drawing/2014/main" id="{449EA106-E4CC-8CB3-F2D0-C215BF1792A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04" b="239"/>
          <a:stretch/>
        </p:blipFill>
        <p:spPr>
          <a:xfrm>
            <a:off x="9253675" y="1728000"/>
            <a:ext cx="3771900" cy="3744000"/>
          </a:xfrm>
          <a:prstGeom prst="rect">
            <a:avLst/>
          </a:prstGeom>
        </p:spPr>
      </p:pic>
      <p:pic>
        <p:nvPicPr>
          <p:cNvPr id="16" name="Kuva 15" descr="Kuva, joka sisältää kohteen maalaus, lintu, piirros, kukka&#10;&#10;Kuvaus luotu automaattisesti">
            <a:extLst>
              <a:ext uri="{FF2B5EF4-FFF2-40B4-BE49-F238E27FC236}">
                <a16:creationId xmlns:a16="http://schemas.microsoft.com/office/drawing/2014/main" id="{72B2CE4C-EC6C-9998-95EE-A584E7A8BD9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783" y="1249581"/>
            <a:ext cx="4513906" cy="4184767"/>
          </a:xfrm>
          <a:prstGeom prst="rect">
            <a:avLst/>
          </a:prstGeom>
        </p:spPr>
      </p:pic>
      <p:pic>
        <p:nvPicPr>
          <p:cNvPr id="18" name="Kuva 17" descr="Kuva, joka sisältää kohteen sisä-, Lapsitaide, hammasharja, kontti&#10;&#10;Kuvaus luotu automaattisesti">
            <a:extLst>
              <a:ext uri="{FF2B5EF4-FFF2-40B4-BE49-F238E27FC236}">
                <a16:creationId xmlns:a16="http://schemas.microsoft.com/office/drawing/2014/main" id="{0BBF0F44-0ABE-A203-0BAC-DDCF791B14B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70175" y="4533900"/>
            <a:ext cx="4664459" cy="3498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7313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860317" y="1067682"/>
            <a:ext cx="10055275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r>
              <a:rPr lang="en-US" sz="5200" dirty="0">
                <a:solidFill>
                  <a:srgbClr val="FFFFFF"/>
                </a:solidFill>
                <a:latin typeface="Open Sans"/>
              </a:rPr>
              <a:t>4H-yrityskilpailu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3868903" y="8205158"/>
            <a:ext cx="3390397" cy="105314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650864" y="1162932"/>
            <a:ext cx="1608436" cy="1783024"/>
          </a:xfrm>
          <a:prstGeom prst="rect">
            <a:avLst/>
          </a:prstGeom>
        </p:spPr>
      </p:pic>
      <p:sp>
        <p:nvSpPr>
          <p:cNvPr id="6" name="Freeform 2">
            <a:extLst>
              <a:ext uri="{FF2B5EF4-FFF2-40B4-BE49-F238E27FC236}">
                <a16:creationId xmlns:a16="http://schemas.microsoft.com/office/drawing/2014/main" id="{01D71F16-10C3-CD10-7249-464A479E62B9}"/>
              </a:ext>
            </a:extLst>
          </p:cNvPr>
          <p:cNvSpPr/>
          <p:nvPr/>
        </p:nvSpPr>
        <p:spPr>
          <a:xfrm>
            <a:off x="875797" y="2442013"/>
            <a:ext cx="6134604" cy="4899031"/>
          </a:xfrm>
          <a:custGeom>
            <a:avLst/>
            <a:gdLst/>
            <a:ahLst/>
            <a:cxnLst/>
            <a:rect l="l" t="t" r="r" b="b"/>
            <a:pathLst>
              <a:path w="4792633" h="3669480">
                <a:moveTo>
                  <a:pt x="0" y="0"/>
                </a:moveTo>
                <a:lnTo>
                  <a:pt x="4792633" y="0"/>
                </a:lnTo>
                <a:lnTo>
                  <a:pt x="4792633" y="3669480"/>
                </a:lnTo>
                <a:lnTo>
                  <a:pt x="0" y="366948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8" name="TextBox 5">
            <a:extLst>
              <a:ext uri="{FF2B5EF4-FFF2-40B4-BE49-F238E27FC236}">
                <a16:creationId xmlns:a16="http://schemas.microsoft.com/office/drawing/2014/main" id="{F22E8C5A-C0D0-429A-0BB3-68DAA6789520}"/>
              </a:ext>
            </a:extLst>
          </p:cNvPr>
          <p:cNvSpPr txBox="1"/>
          <p:nvPr/>
        </p:nvSpPr>
        <p:spPr>
          <a:xfrm>
            <a:off x="1639595" y="7390639"/>
            <a:ext cx="4873203" cy="9086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27"/>
              </a:lnSpc>
            </a:pPr>
            <a:r>
              <a:rPr lang="en-US" sz="1733" dirty="0" err="1">
                <a:solidFill>
                  <a:srgbClr val="FFFFFF"/>
                </a:solidFill>
                <a:latin typeface="Open Sans"/>
              </a:rPr>
              <a:t>Uutelan</a:t>
            </a:r>
            <a:r>
              <a:rPr lang="en-US" sz="1733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1733" dirty="0" err="1">
                <a:solidFill>
                  <a:srgbClr val="FFFFFF"/>
                </a:solidFill>
                <a:latin typeface="Open Sans"/>
              </a:rPr>
              <a:t>Pihatyöt</a:t>
            </a:r>
            <a:endParaRPr lang="en-US" sz="1733" dirty="0">
              <a:solidFill>
                <a:srgbClr val="FFFFFF"/>
              </a:solidFill>
              <a:latin typeface="Open Sans"/>
            </a:endParaRPr>
          </a:p>
          <a:p>
            <a:pPr algn="ctr">
              <a:lnSpc>
                <a:spcPts val="2427"/>
              </a:lnSpc>
            </a:pPr>
            <a:r>
              <a:rPr lang="en-US" sz="1733" dirty="0">
                <a:solidFill>
                  <a:srgbClr val="FFFFFF"/>
                </a:solidFill>
                <a:latin typeface="Open Sans"/>
              </a:rPr>
              <a:t>Lasse </a:t>
            </a:r>
            <a:r>
              <a:rPr lang="en-US" sz="1733" dirty="0" err="1">
                <a:solidFill>
                  <a:srgbClr val="FFFFFF"/>
                </a:solidFill>
                <a:latin typeface="Open Sans"/>
              </a:rPr>
              <a:t>Uutela</a:t>
            </a:r>
            <a:endParaRPr lang="en-US" sz="1733" dirty="0">
              <a:solidFill>
                <a:srgbClr val="FFFFFF"/>
              </a:solidFill>
              <a:latin typeface="Open Sans"/>
            </a:endParaRPr>
          </a:p>
          <a:p>
            <a:pPr algn="ctr">
              <a:lnSpc>
                <a:spcPts val="2427"/>
              </a:lnSpc>
            </a:pPr>
            <a:r>
              <a:rPr lang="en-US" sz="1733" dirty="0" err="1">
                <a:solidFill>
                  <a:srgbClr val="FFFFFF"/>
                </a:solidFill>
                <a:latin typeface="Open Sans"/>
              </a:rPr>
              <a:t>Vuoden</a:t>
            </a:r>
            <a:r>
              <a:rPr lang="en-US" sz="1733" dirty="0">
                <a:solidFill>
                  <a:srgbClr val="FFFFFF"/>
                </a:solidFill>
                <a:latin typeface="Open Sans"/>
              </a:rPr>
              <a:t> 4H-yrittäjä 2022 18+ </a:t>
            </a:r>
            <a:r>
              <a:rPr lang="en-US" sz="1733" dirty="0" err="1">
                <a:solidFill>
                  <a:srgbClr val="FFFFFF"/>
                </a:solidFill>
                <a:latin typeface="Open Sans"/>
              </a:rPr>
              <a:t>vuotiaiden</a:t>
            </a:r>
            <a:r>
              <a:rPr lang="en-US" sz="1733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1733" dirty="0" err="1">
                <a:solidFill>
                  <a:srgbClr val="FFFFFF"/>
                </a:solidFill>
                <a:latin typeface="Open Sans"/>
              </a:rPr>
              <a:t>ryhmä</a:t>
            </a:r>
            <a:endParaRPr lang="en-US" sz="1733" dirty="0">
              <a:solidFill>
                <a:srgbClr val="FFFFFF"/>
              </a:solidFill>
              <a:latin typeface="Open Sans"/>
            </a:endParaRPr>
          </a:p>
        </p:txBody>
      </p:sp>
      <p:sp>
        <p:nvSpPr>
          <p:cNvPr id="10" name="Freeform 2">
            <a:extLst>
              <a:ext uri="{FF2B5EF4-FFF2-40B4-BE49-F238E27FC236}">
                <a16:creationId xmlns:a16="http://schemas.microsoft.com/office/drawing/2014/main" id="{411395E5-02B1-D83F-C501-941B946E2B0B}"/>
              </a:ext>
            </a:extLst>
          </p:cNvPr>
          <p:cNvSpPr/>
          <p:nvPr/>
        </p:nvSpPr>
        <p:spPr>
          <a:xfrm>
            <a:off x="8373180" y="2324101"/>
            <a:ext cx="6028620" cy="5420882"/>
          </a:xfrm>
          <a:custGeom>
            <a:avLst/>
            <a:gdLst/>
            <a:ahLst/>
            <a:cxnLst/>
            <a:rect l="l" t="t" r="r" b="b"/>
            <a:pathLst>
              <a:path w="5895241" h="5330029">
                <a:moveTo>
                  <a:pt x="0" y="0"/>
                </a:moveTo>
                <a:lnTo>
                  <a:pt x="5895241" y="0"/>
                </a:lnTo>
                <a:lnTo>
                  <a:pt x="5895241" y="5330029"/>
                </a:lnTo>
                <a:lnTo>
                  <a:pt x="0" y="533002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23736" b="-23736"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11" name="TextBox 6">
            <a:extLst>
              <a:ext uri="{FF2B5EF4-FFF2-40B4-BE49-F238E27FC236}">
                <a16:creationId xmlns:a16="http://schemas.microsoft.com/office/drawing/2014/main" id="{16BEF3F4-30FF-F50B-837F-C510BBF9D424}"/>
              </a:ext>
            </a:extLst>
          </p:cNvPr>
          <p:cNvSpPr txBox="1"/>
          <p:nvPr/>
        </p:nvSpPr>
        <p:spPr>
          <a:xfrm>
            <a:off x="9359074" y="8114307"/>
            <a:ext cx="4204525" cy="8649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274"/>
              </a:lnSpc>
            </a:pPr>
            <a:r>
              <a:rPr lang="en-US" sz="1624" dirty="0" err="1">
                <a:solidFill>
                  <a:srgbClr val="FFFFFF"/>
                </a:solidFill>
                <a:latin typeface="Open Sans"/>
              </a:rPr>
              <a:t>Nuppula</a:t>
            </a:r>
            <a:r>
              <a:rPr lang="en-US" sz="1624" dirty="0">
                <a:solidFill>
                  <a:srgbClr val="FFFFFF"/>
                </a:solidFill>
                <a:latin typeface="Open Sans"/>
              </a:rPr>
              <a:t> Pop Up </a:t>
            </a:r>
          </a:p>
          <a:p>
            <a:pPr algn="ctr">
              <a:lnSpc>
                <a:spcPts val="2274"/>
              </a:lnSpc>
            </a:pPr>
            <a:r>
              <a:rPr lang="en-US" sz="1624" dirty="0" err="1">
                <a:solidFill>
                  <a:srgbClr val="FFFFFF"/>
                </a:solidFill>
                <a:latin typeface="Open Sans"/>
              </a:rPr>
              <a:t>Vuoden</a:t>
            </a:r>
            <a:r>
              <a:rPr lang="en-US" sz="1624" dirty="0">
                <a:solidFill>
                  <a:srgbClr val="FFFFFF"/>
                </a:solidFill>
                <a:latin typeface="Open Sans"/>
              </a:rPr>
              <a:t> 2023 4H-yrityskilpailun +18 </a:t>
            </a:r>
            <a:r>
              <a:rPr lang="en-US" sz="1624" dirty="0" err="1">
                <a:solidFill>
                  <a:srgbClr val="FFFFFF"/>
                </a:solidFill>
                <a:latin typeface="Open Sans"/>
              </a:rPr>
              <a:t>voittaja</a:t>
            </a:r>
            <a:r>
              <a:rPr lang="en-US" sz="1624" dirty="0">
                <a:solidFill>
                  <a:srgbClr val="FFFFFF"/>
                </a:solidFill>
                <a:latin typeface="Open San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732983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262963" y="1158051"/>
            <a:ext cx="3622477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r>
              <a:rPr lang="en-US" sz="5200">
                <a:solidFill>
                  <a:srgbClr val="FFFFFF"/>
                </a:solidFill>
                <a:latin typeface="Open Sans"/>
              </a:rPr>
              <a:t>Et ole yksin.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2514776" y="3266666"/>
            <a:ext cx="12686109" cy="27349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FFFFFF"/>
                </a:solidFill>
                <a:latin typeface="Open Sans"/>
              </a:rPr>
              <a:t>Oma paikallinen 4H-yhdistys on tukenasi </a:t>
            </a:r>
          </a:p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FFFFFF"/>
                </a:solidFill>
                <a:latin typeface="Open Sans"/>
              </a:rPr>
              <a:t>ja niin myös itse </a:t>
            </a:r>
          </a:p>
          <a:p>
            <a:pPr algn="ctr">
              <a:lnSpc>
                <a:spcPts val="7280"/>
              </a:lnSpc>
            </a:pPr>
            <a:r>
              <a:rPr lang="en-US" sz="5200">
                <a:solidFill>
                  <a:srgbClr val="FFFFFF"/>
                </a:solidFill>
                <a:latin typeface="Open Sans"/>
              </a:rPr>
              <a:t>valitsemasi yritysohjaaja.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3868903" y="8205158"/>
            <a:ext cx="3390397" cy="105314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650864" y="1028700"/>
            <a:ext cx="1608436" cy="1783024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559049" y="3609975"/>
            <a:ext cx="15169902" cy="31256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 dirty="0" err="1">
                <a:solidFill>
                  <a:srgbClr val="FFFFFF"/>
                </a:solidFill>
                <a:latin typeface="Open Sans Extra Bold"/>
              </a:rPr>
              <a:t>Sinä</a:t>
            </a:r>
            <a:r>
              <a:rPr lang="en-US" sz="9000" dirty="0">
                <a:solidFill>
                  <a:srgbClr val="FFFFFF"/>
                </a:solidFill>
                <a:latin typeface="Open Sans Extra Bold"/>
              </a:rPr>
              <a:t> </a:t>
            </a:r>
            <a:r>
              <a:rPr lang="en-US" sz="9000" dirty="0" err="1">
                <a:solidFill>
                  <a:srgbClr val="FFFFFF"/>
                </a:solidFill>
                <a:latin typeface="Open Sans Extra Bold"/>
              </a:rPr>
              <a:t>olet</a:t>
            </a:r>
            <a:r>
              <a:rPr lang="en-US" sz="9000" dirty="0">
                <a:solidFill>
                  <a:srgbClr val="FFFFFF"/>
                </a:solidFill>
                <a:latin typeface="Open Sans Extra Bold"/>
              </a:rPr>
              <a:t> idea. </a:t>
            </a:r>
          </a:p>
          <a:p>
            <a:pPr algn="ctr">
              <a:lnSpc>
                <a:spcPts val="12599"/>
              </a:lnSpc>
            </a:pPr>
            <a:r>
              <a:rPr lang="en-US" sz="9000" dirty="0" err="1">
                <a:solidFill>
                  <a:srgbClr val="FFFFFF"/>
                </a:solidFill>
                <a:latin typeface="Open Sans Extra Bold"/>
              </a:rPr>
              <a:t>Toteuta</a:t>
            </a:r>
            <a:r>
              <a:rPr lang="en-US" sz="9000" dirty="0">
                <a:solidFill>
                  <a:srgbClr val="FFFFFF"/>
                </a:solidFill>
                <a:latin typeface="Open Sans Extra Bold"/>
              </a:rPr>
              <a:t> se!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3868903" y="8205158"/>
            <a:ext cx="3390397" cy="105314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564102" y="1028700"/>
            <a:ext cx="1608436" cy="1783024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5650864" y="1028700"/>
            <a:ext cx="1608436" cy="178302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868903" y="8205158"/>
            <a:ext cx="3390397" cy="105314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854549" y="5790777"/>
            <a:ext cx="1487759" cy="150850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854549" y="3185978"/>
            <a:ext cx="1487759" cy="1765775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3502847" y="3024053"/>
            <a:ext cx="12061254" cy="1533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>
                <a:solidFill>
                  <a:srgbClr val="FFFFFF"/>
                </a:solidFill>
                <a:latin typeface="Open Sans Extra Bold"/>
              </a:rPr>
              <a:t>www.4h-akatemia.fi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790759" y="5891078"/>
            <a:ext cx="10148441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r>
              <a:rPr lang="en-US" sz="5200">
                <a:solidFill>
                  <a:srgbClr val="FFFFFF"/>
                </a:solidFill>
                <a:latin typeface="Open Sans"/>
              </a:rPr>
              <a:t>@4hbusinesslabtampereenseutu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857085" y="962025"/>
            <a:ext cx="5128817" cy="19231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120"/>
              </a:lnSpc>
            </a:pPr>
            <a:r>
              <a:rPr lang="en-US" sz="3657">
                <a:solidFill>
                  <a:srgbClr val="FFFFFF"/>
                </a:solidFill>
                <a:latin typeface="Open Sans"/>
              </a:rPr>
              <a:t>Tampereen 4H-yhdistys</a:t>
            </a:r>
          </a:p>
          <a:p>
            <a:pPr>
              <a:lnSpc>
                <a:spcPts val="5120"/>
              </a:lnSpc>
            </a:pPr>
            <a:r>
              <a:rPr lang="en-US" sz="3657">
                <a:solidFill>
                  <a:srgbClr val="FFFFFF"/>
                </a:solidFill>
                <a:latin typeface="Open Sans"/>
              </a:rPr>
              <a:t>tampere.4h.fi</a:t>
            </a:r>
          </a:p>
          <a:p>
            <a:pPr>
              <a:lnSpc>
                <a:spcPts val="5120"/>
              </a:lnSpc>
            </a:pPr>
            <a:r>
              <a:rPr lang="en-US" sz="3657">
                <a:solidFill>
                  <a:srgbClr val="FFFFFF"/>
                </a:solidFill>
                <a:latin typeface="Open Sans"/>
              </a:rPr>
              <a:t>@4htampere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944695" y="3611909"/>
            <a:ext cx="5041207" cy="19620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120"/>
              </a:lnSpc>
            </a:pPr>
            <a:r>
              <a:rPr lang="en-US" sz="3657" dirty="0" err="1">
                <a:solidFill>
                  <a:srgbClr val="FFFFFF"/>
                </a:solidFill>
                <a:latin typeface="Open Sans"/>
              </a:rPr>
              <a:t>Ylöjärven</a:t>
            </a:r>
            <a:r>
              <a:rPr lang="en-US" sz="3657" dirty="0">
                <a:solidFill>
                  <a:srgbClr val="FFFFFF"/>
                </a:solidFill>
                <a:latin typeface="Open Sans"/>
              </a:rPr>
              <a:t> 4H-yhdistys</a:t>
            </a:r>
          </a:p>
          <a:p>
            <a:pPr>
              <a:lnSpc>
                <a:spcPts val="5120"/>
              </a:lnSpc>
            </a:pPr>
            <a:r>
              <a:rPr lang="en-US" sz="3657" dirty="0">
                <a:solidFill>
                  <a:srgbClr val="FFFFFF"/>
                </a:solidFill>
                <a:latin typeface="Open Sans"/>
              </a:rPr>
              <a:t>ylojarvi.4h.fi</a:t>
            </a:r>
          </a:p>
          <a:p>
            <a:pPr>
              <a:lnSpc>
                <a:spcPts val="5120"/>
              </a:lnSpc>
            </a:pPr>
            <a:r>
              <a:rPr lang="en-US" sz="3657" dirty="0">
                <a:solidFill>
                  <a:srgbClr val="FFFFFF"/>
                </a:solidFill>
                <a:latin typeface="Open Sans"/>
              </a:rPr>
              <a:t>@ylojarvi_4h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8577435" y="6281967"/>
            <a:ext cx="7348365" cy="19620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120"/>
              </a:lnSpc>
            </a:pPr>
            <a:r>
              <a:rPr lang="en-US" sz="3657" dirty="0" err="1">
                <a:solidFill>
                  <a:srgbClr val="FFFFFF"/>
                </a:solidFill>
                <a:latin typeface="Open Sans"/>
              </a:rPr>
              <a:t>Kangasalan</a:t>
            </a:r>
            <a:r>
              <a:rPr lang="en-US" sz="3657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657" dirty="0" err="1">
                <a:solidFill>
                  <a:srgbClr val="FFFFFF"/>
                </a:solidFill>
                <a:latin typeface="Open Sans"/>
              </a:rPr>
              <a:t>seudun</a:t>
            </a:r>
            <a:r>
              <a:rPr lang="en-US" sz="3657" dirty="0">
                <a:solidFill>
                  <a:srgbClr val="FFFFFF"/>
                </a:solidFill>
                <a:latin typeface="Open Sans"/>
              </a:rPr>
              <a:t> 4H-yhdistys</a:t>
            </a:r>
          </a:p>
          <a:p>
            <a:pPr>
              <a:lnSpc>
                <a:spcPts val="5120"/>
              </a:lnSpc>
            </a:pPr>
            <a:r>
              <a:rPr lang="en-US" sz="3657" dirty="0">
                <a:solidFill>
                  <a:srgbClr val="FFFFFF"/>
                </a:solidFill>
                <a:latin typeface="Open Sans"/>
              </a:rPr>
              <a:t>kangasala.4h.fi</a:t>
            </a:r>
          </a:p>
          <a:p>
            <a:pPr>
              <a:lnSpc>
                <a:spcPts val="5120"/>
              </a:lnSpc>
            </a:pPr>
            <a:r>
              <a:rPr lang="en-US" sz="3657" dirty="0">
                <a:solidFill>
                  <a:srgbClr val="FFFFFF"/>
                </a:solidFill>
                <a:latin typeface="Open Sans"/>
              </a:rPr>
              <a:t>@4hkangasala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8577435" y="962025"/>
            <a:ext cx="7195965" cy="19620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120"/>
              </a:lnSpc>
            </a:pPr>
            <a:r>
              <a:rPr lang="en-US" sz="3657" dirty="0" err="1">
                <a:solidFill>
                  <a:srgbClr val="FFFFFF"/>
                </a:solidFill>
                <a:latin typeface="Open Sans"/>
              </a:rPr>
              <a:t>Pirkkala-Lempäälän</a:t>
            </a:r>
            <a:r>
              <a:rPr lang="en-US" sz="3657" dirty="0">
                <a:solidFill>
                  <a:srgbClr val="FFFFFF"/>
                </a:solidFill>
                <a:latin typeface="Open Sans"/>
              </a:rPr>
              <a:t> 4H-yhdistys</a:t>
            </a:r>
          </a:p>
          <a:p>
            <a:pPr>
              <a:lnSpc>
                <a:spcPts val="5120"/>
              </a:lnSpc>
            </a:pPr>
            <a:r>
              <a:rPr lang="en-US" sz="3657" dirty="0">
                <a:solidFill>
                  <a:srgbClr val="FFFFFF"/>
                </a:solidFill>
                <a:latin typeface="Open Sans"/>
              </a:rPr>
              <a:t>pirkkalan-lempaalan.4h.fi</a:t>
            </a:r>
          </a:p>
          <a:p>
            <a:pPr>
              <a:lnSpc>
                <a:spcPts val="5120"/>
              </a:lnSpc>
            </a:pPr>
            <a:r>
              <a:rPr lang="en-US" sz="3657" dirty="0">
                <a:solidFill>
                  <a:srgbClr val="FFFFFF"/>
                </a:solidFill>
                <a:latin typeface="Open Sans"/>
              </a:rPr>
              <a:t>@pirkkalalempaalan4h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8577435" y="3611909"/>
            <a:ext cx="7348365" cy="19620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120"/>
              </a:lnSpc>
            </a:pPr>
            <a:r>
              <a:rPr lang="en-US" sz="3657" dirty="0" err="1">
                <a:solidFill>
                  <a:srgbClr val="FFFFFF"/>
                </a:solidFill>
                <a:latin typeface="Open Sans"/>
              </a:rPr>
              <a:t>Vesilahti-Tottijärven</a:t>
            </a:r>
            <a:r>
              <a:rPr lang="en-US" sz="3657" dirty="0">
                <a:solidFill>
                  <a:srgbClr val="FFFFFF"/>
                </a:solidFill>
                <a:latin typeface="Open Sans"/>
              </a:rPr>
              <a:t> 4H-yhdistys</a:t>
            </a:r>
          </a:p>
          <a:p>
            <a:pPr>
              <a:lnSpc>
                <a:spcPts val="5120"/>
              </a:lnSpc>
            </a:pPr>
            <a:r>
              <a:rPr lang="en-US" sz="3657" dirty="0">
                <a:solidFill>
                  <a:srgbClr val="FFFFFF"/>
                </a:solidFill>
                <a:latin typeface="Open Sans"/>
              </a:rPr>
              <a:t>vesilahden-tottijarven.4h.fi</a:t>
            </a:r>
          </a:p>
          <a:p>
            <a:pPr>
              <a:lnSpc>
                <a:spcPts val="5120"/>
              </a:lnSpc>
            </a:pPr>
            <a:r>
              <a:rPr lang="en-US" sz="3657" dirty="0">
                <a:solidFill>
                  <a:srgbClr val="FFFFFF"/>
                </a:solidFill>
                <a:latin typeface="Open Sans"/>
              </a:rPr>
              <a:t>@vesilahtitottijarven4h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944695" y="6281967"/>
            <a:ext cx="4632882" cy="19231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120"/>
              </a:lnSpc>
            </a:pPr>
            <a:r>
              <a:rPr lang="en-US" sz="3657" dirty="0" err="1">
                <a:solidFill>
                  <a:srgbClr val="FFFFFF"/>
                </a:solidFill>
                <a:latin typeface="Open Sans"/>
              </a:rPr>
              <a:t>Oriveden</a:t>
            </a:r>
            <a:r>
              <a:rPr lang="en-US" sz="3657" dirty="0">
                <a:solidFill>
                  <a:srgbClr val="FFFFFF"/>
                </a:solidFill>
                <a:latin typeface="Open Sans"/>
              </a:rPr>
              <a:t> 4H-yhdistys</a:t>
            </a:r>
          </a:p>
          <a:p>
            <a:pPr>
              <a:lnSpc>
                <a:spcPts val="5120"/>
              </a:lnSpc>
            </a:pPr>
            <a:r>
              <a:rPr lang="en-US" sz="3657" dirty="0">
                <a:solidFill>
                  <a:srgbClr val="FFFFFF"/>
                </a:solidFill>
                <a:latin typeface="Open Sans"/>
              </a:rPr>
              <a:t>orivesi.4h.fi</a:t>
            </a:r>
          </a:p>
          <a:p>
            <a:pPr>
              <a:lnSpc>
                <a:spcPts val="5120"/>
              </a:lnSpc>
            </a:pPr>
            <a:r>
              <a:rPr lang="en-US" sz="3657" dirty="0">
                <a:solidFill>
                  <a:srgbClr val="FFFFFF"/>
                </a:solidFill>
                <a:latin typeface="Open Sans"/>
              </a:rPr>
              <a:t>@orivesi4h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3868903" y="8205158"/>
            <a:ext cx="3390397" cy="105314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650864" y="1028700"/>
            <a:ext cx="1608436" cy="178302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239562" y="5054367"/>
            <a:ext cx="480733" cy="48073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239562" y="2330991"/>
            <a:ext cx="480733" cy="48073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239562" y="7724425"/>
            <a:ext cx="480733" cy="48073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981830" y="7724425"/>
            <a:ext cx="480733" cy="48073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981830" y="5054367"/>
            <a:ext cx="480733" cy="480733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981830" y="2330991"/>
            <a:ext cx="480733" cy="480733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>
            <a:extLst>
              <a:ext uri="{FF2B5EF4-FFF2-40B4-BE49-F238E27FC236}">
                <a16:creationId xmlns:a16="http://schemas.microsoft.com/office/drawing/2014/main" id="{7DA37B7C-731F-A5F7-9560-43B26B07B7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38800" y="361950"/>
            <a:ext cx="6761111" cy="956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780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30B7BD4-36D5-F9C0-3AB4-DD3FB4C2C7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>
            <a:extLst>
              <a:ext uri="{FF2B5EF4-FFF2-40B4-BE49-F238E27FC236}">
                <a16:creationId xmlns:a16="http://schemas.microsoft.com/office/drawing/2014/main" id="{21CCD90A-C55C-63CF-94E7-8C36ED615D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91000" y="370656"/>
            <a:ext cx="9601200" cy="960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572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5011400" y="342900"/>
            <a:ext cx="3024505" cy="33528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327657" y="8542239"/>
            <a:ext cx="4267200" cy="1325499"/>
          </a:xfrm>
          <a:prstGeom prst="rect">
            <a:avLst/>
          </a:prstGeom>
        </p:spPr>
      </p:pic>
      <p:sp>
        <p:nvSpPr>
          <p:cNvPr id="12" name="Tekstiruutu 11"/>
          <p:cNvSpPr txBox="1"/>
          <p:nvPr/>
        </p:nvSpPr>
        <p:spPr>
          <a:xfrm>
            <a:off x="650894" y="3600956"/>
            <a:ext cx="833574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9600" dirty="0">
                <a:solidFill>
                  <a:schemeClr val="bg1"/>
                </a:solidFill>
              </a:rPr>
              <a:t>Tervetuloa</a:t>
            </a:r>
          </a:p>
          <a:p>
            <a:r>
              <a:rPr lang="fi-FI" sz="9600" dirty="0">
                <a:solidFill>
                  <a:schemeClr val="bg1"/>
                </a:solidFill>
              </a:rPr>
              <a:t>4H-yritysinfoon!</a:t>
            </a:r>
          </a:p>
        </p:txBody>
      </p:sp>
      <p:pic>
        <p:nvPicPr>
          <p:cNvPr id="13" name="Kuva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4857" y="1638300"/>
            <a:ext cx="4648200" cy="6972300"/>
          </a:xfrm>
          <a:prstGeom prst="rect">
            <a:avLst/>
          </a:prstGeom>
        </p:spPr>
      </p:pic>
      <p:pic>
        <p:nvPicPr>
          <p:cNvPr id="14" name="Kuva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7454" y="77527"/>
            <a:ext cx="3665473" cy="5140846"/>
          </a:xfrm>
          <a:prstGeom prst="rect">
            <a:avLst/>
          </a:prstGeom>
        </p:spPr>
      </p:pic>
      <p:pic>
        <p:nvPicPr>
          <p:cNvPr id="15" name="Kuva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9905" y="4572000"/>
            <a:ext cx="3556000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2590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884935" y="1895475"/>
            <a:ext cx="10518130" cy="6334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>
                <a:solidFill>
                  <a:srgbClr val="FFFFFF"/>
                </a:solidFill>
                <a:latin typeface="Open Sans Extra Bold"/>
              </a:rPr>
              <a:t>Nyt on sinun</a:t>
            </a:r>
          </a:p>
          <a:p>
            <a:pPr algn="ctr">
              <a:lnSpc>
                <a:spcPts val="12599"/>
              </a:lnSpc>
            </a:pPr>
            <a:r>
              <a:rPr lang="en-US" sz="9000">
                <a:solidFill>
                  <a:srgbClr val="FFFFFF"/>
                </a:solidFill>
                <a:latin typeface="Open Sans Extra Bold"/>
              </a:rPr>
              <a:t>vuorosi!</a:t>
            </a:r>
          </a:p>
          <a:p>
            <a:pPr algn="ctr">
              <a:lnSpc>
                <a:spcPts val="12599"/>
              </a:lnSpc>
            </a:pPr>
            <a:r>
              <a:rPr lang="en-US" sz="9000">
                <a:solidFill>
                  <a:srgbClr val="FFFFFF"/>
                </a:solidFill>
                <a:latin typeface="Open Sans Extra Bold"/>
              </a:rPr>
              <a:t>Perusta 4H-yritys </a:t>
            </a:r>
          </a:p>
          <a:p>
            <a:pPr algn="ctr">
              <a:lnSpc>
                <a:spcPts val="12599"/>
              </a:lnSpc>
            </a:pPr>
            <a:r>
              <a:rPr lang="en-US" sz="9000">
                <a:solidFill>
                  <a:srgbClr val="FFFFFF"/>
                </a:solidFill>
                <a:latin typeface="Open Sans Extra Bold"/>
              </a:rPr>
              <a:t>jo tänään!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3868903" y="8205158"/>
            <a:ext cx="3390397" cy="105314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650864" y="1028700"/>
            <a:ext cx="1608436" cy="1783024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3868903" y="8205158"/>
            <a:ext cx="3390397" cy="105314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650864" y="1028700"/>
            <a:ext cx="1608436" cy="1783024"/>
          </a:xfrm>
          <a:prstGeom prst="rect">
            <a:avLst/>
          </a:prstGeom>
        </p:spPr>
      </p:pic>
      <p:sp>
        <p:nvSpPr>
          <p:cNvPr id="5" name="Suorakulmio 4"/>
          <p:cNvSpPr/>
          <p:nvPr/>
        </p:nvSpPr>
        <p:spPr>
          <a:xfrm>
            <a:off x="3276600" y="4695681"/>
            <a:ext cx="9144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i-FI" dirty="0"/>
              <a:t>Niina Perkiö</a:t>
            </a:r>
          </a:p>
          <a:p>
            <a:r>
              <a:rPr lang="fi-FI" dirty="0"/>
              <a:t>niina.perkio@4h.fi</a:t>
            </a:r>
          </a:p>
          <a:p>
            <a:r>
              <a:rPr lang="fi-FI" dirty="0"/>
              <a:t>044 980 3150</a:t>
            </a:r>
          </a:p>
          <a:p>
            <a:r>
              <a:rPr lang="fi-FI" dirty="0"/>
              <a:t>tampere.4h.fi</a:t>
            </a:r>
          </a:p>
          <a:p>
            <a:r>
              <a:rPr lang="fi-FI" dirty="0"/>
              <a:t>@4hbusinesslabtampereenseutu</a:t>
            </a:r>
          </a:p>
        </p:txBody>
      </p:sp>
      <p:sp>
        <p:nvSpPr>
          <p:cNvPr id="6" name="Suorakulmio 5"/>
          <p:cNvSpPr/>
          <p:nvPr/>
        </p:nvSpPr>
        <p:spPr>
          <a:xfrm>
            <a:off x="2971800" y="3771900"/>
            <a:ext cx="11734800" cy="41447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685800">
              <a:spcBef>
                <a:spcPts val="750"/>
              </a:spcBef>
              <a:spcAft>
                <a:spcPts val="450"/>
              </a:spcAft>
              <a:buClr>
                <a:srgbClr val="3CAA32"/>
              </a:buClr>
            </a:pPr>
            <a:r>
              <a:rPr lang="fi-FI" sz="4400" dirty="0">
                <a:solidFill>
                  <a:srgbClr val="FFFFFF"/>
                </a:solidFill>
                <a:latin typeface="Arial" panose="020B0604020202020204"/>
              </a:rPr>
              <a:t>Niina Perkiö</a:t>
            </a:r>
          </a:p>
          <a:p>
            <a:pPr lvl="0" algn="ctr" defTabSz="685800">
              <a:spcBef>
                <a:spcPts val="750"/>
              </a:spcBef>
              <a:spcAft>
                <a:spcPts val="450"/>
              </a:spcAft>
              <a:buClr>
                <a:srgbClr val="3CAA32"/>
              </a:buClr>
            </a:pPr>
            <a:r>
              <a:rPr lang="fi-FI" sz="4400" dirty="0">
                <a:solidFill>
                  <a:srgbClr val="FFFFFF"/>
                </a:solidFill>
                <a:latin typeface="Arial" panose="020B0604020202020204"/>
              </a:rPr>
              <a:t>niina.perkio@4h.fi</a:t>
            </a:r>
          </a:p>
          <a:p>
            <a:pPr lvl="0" algn="ctr" defTabSz="685800">
              <a:spcBef>
                <a:spcPts val="750"/>
              </a:spcBef>
              <a:spcAft>
                <a:spcPts val="450"/>
              </a:spcAft>
              <a:buClr>
                <a:srgbClr val="3CAA32"/>
              </a:buClr>
            </a:pPr>
            <a:r>
              <a:rPr lang="fi-FI" sz="4400" dirty="0">
                <a:solidFill>
                  <a:srgbClr val="FFFFFF"/>
                </a:solidFill>
                <a:latin typeface="Arial" panose="020B0604020202020204"/>
              </a:rPr>
              <a:t>044 980 3150</a:t>
            </a:r>
          </a:p>
          <a:p>
            <a:pPr lvl="0" algn="ctr" defTabSz="685800">
              <a:spcBef>
                <a:spcPts val="750"/>
              </a:spcBef>
              <a:spcAft>
                <a:spcPts val="450"/>
              </a:spcAft>
              <a:buClr>
                <a:srgbClr val="3CAA32"/>
              </a:buClr>
            </a:pPr>
            <a:r>
              <a:rPr lang="fi-FI" sz="4400" dirty="0">
                <a:solidFill>
                  <a:srgbClr val="FFFFFF"/>
                </a:solidFill>
                <a:latin typeface="Arial" panose="020B0604020202020204"/>
              </a:rPr>
              <a:t>tampere.4h.fi</a:t>
            </a:r>
          </a:p>
          <a:p>
            <a:pPr lvl="0" algn="ctr" defTabSz="685800">
              <a:spcBef>
                <a:spcPts val="750"/>
              </a:spcBef>
              <a:spcAft>
                <a:spcPts val="450"/>
              </a:spcAft>
              <a:buClr>
                <a:srgbClr val="3CAA32"/>
              </a:buClr>
            </a:pPr>
            <a:r>
              <a:rPr lang="fi-FI" sz="4400" dirty="0">
                <a:solidFill>
                  <a:srgbClr val="FFFFFF"/>
                </a:solidFill>
                <a:latin typeface="Arial" panose="020B0604020202020204"/>
              </a:rPr>
              <a:t>@4hbusinesslabtampereenseutu</a:t>
            </a:r>
          </a:p>
        </p:txBody>
      </p:sp>
      <p:sp>
        <p:nvSpPr>
          <p:cNvPr id="7" name="Suorakulmio 6"/>
          <p:cNvSpPr/>
          <p:nvPr/>
        </p:nvSpPr>
        <p:spPr>
          <a:xfrm>
            <a:off x="2476500" y="1920212"/>
            <a:ext cx="127254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6000" b="1" i="0" u="none" strike="noStrike" kern="0" cap="none" spc="-11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4H Business </a:t>
            </a:r>
            <a:r>
              <a:rPr kumimoji="0" lang="fi-FI" sz="6000" b="1" i="0" u="none" strike="noStrike" kern="0" cap="none" spc="-113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Lab</a:t>
            </a:r>
            <a:r>
              <a:rPr kumimoji="0" lang="fi-FI" sz="6000" b="1" i="0" u="none" strike="noStrike" kern="0" cap="none" spc="-11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 Tampereen seutu</a:t>
            </a:r>
            <a:endParaRPr kumimoji="0" lang="fi-FI" sz="6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8" name="Kuva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6436" y="6848713"/>
            <a:ext cx="1337370" cy="1356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513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3868903" y="8205158"/>
            <a:ext cx="3390397" cy="105314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6108645" y="358178"/>
            <a:ext cx="1608436" cy="1783024"/>
          </a:xfrm>
          <a:prstGeom prst="rect">
            <a:avLst/>
          </a:prstGeom>
        </p:spPr>
      </p:pic>
      <p:sp>
        <p:nvSpPr>
          <p:cNvPr id="5" name="Suorakulmio 4"/>
          <p:cNvSpPr/>
          <p:nvPr/>
        </p:nvSpPr>
        <p:spPr>
          <a:xfrm>
            <a:off x="3276600" y="4695681"/>
            <a:ext cx="9144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Niina Perkiö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niina.perkio@4h.fi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044 980 3150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tampere.4h.fi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@4hbusinesslabtampereenseutu</a:t>
            </a:r>
          </a:p>
        </p:txBody>
      </p:sp>
      <p:sp>
        <p:nvSpPr>
          <p:cNvPr id="6" name="Suorakulmio 5"/>
          <p:cNvSpPr/>
          <p:nvPr/>
        </p:nvSpPr>
        <p:spPr>
          <a:xfrm>
            <a:off x="4038600" y="2650763"/>
            <a:ext cx="9220200" cy="65094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450"/>
              </a:spcAft>
              <a:buClr>
                <a:srgbClr val="3CAA32"/>
              </a:buClr>
              <a:buSzTx/>
              <a:buFontTx/>
              <a:buNone/>
              <a:tabLst/>
              <a:defRPr/>
            </a:pPr>
            <a:r>
              <a:rPr kumimoji="0" lang="fi-FI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</a:rPr>
              <a:t>Niina Perkiö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450"/>
              </a:spcAft>
              <a:buClr>
                <a:srgbClr val="3CAA32"/>
              </a:buClr>
              <a:buSzTx/>
              <a:buFontTx/>
              <a:buNone/>
              <a:tabLst/>
              <a:defRPr/>
            </a:pPr>
            <a:r>
              <a:rPr kumimoji="0" lang="fi-FI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</a:rPr>
              <a:t>niina.perkio@4h.fi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450"/>
              </a:spcAft>
              <a:buClr>
                <a:srgbClr val="3CAA32"/>
              </a:buClr>
              <a:buSzTx/>
              <a:buFontTx/>
              <a:buNone/>
              <a:tabLst/>
              <a:defRPr/>
            </a:pPr>
            <a:r>
              <a:rPr kumimoji="0" lang="fi-FI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</a:rPr>
              <a:t>044 980 3150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450"/>
              </a:spcAft>
              <a:buClr>
                <a:srgbClr val="3CAA32"/>
              </a:buClr>
              <a:buSzTx/>
              <a:buFontTx/>
              <a:buNone/>
              <a:tabLst/>
              <a:defRPr/>
            </a:pPr>
            <a:r>
              <a:rPr kumimoji="0" lang="fi-FI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</a:rPr>
              <a:t>tampere.4h.fi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450"/>
              </a:spcAft>
              <a:buClr>
                <a:srgbClr val="3CAA32"/>
              </a:buClr>
              <a:buSzTx/>
              <a:buFontTx/>
              <a:buNone/>
              <a:tabLst/>
              <a:defRPr/>
            </a:pPr>
            <a:r>
              <a:rPr kumimoji="0" lang="fi-FI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</a:rPr>
              <a:t>@4hbusinesslabtampereenseutu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450"/>
              </a:spcAft>
              <a:buClr>
                <a:srgbClr val="3CAA32"/>
              </a:buClr>
              <a:buSzTx/>
              <a:buFontTx/>
              <a:buNone/>
              <a:tabLst/>
              <a:defRPr/>
            </a:pPr>
            <a:endParaRPr kumimoji="0" lang="fi-FI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</a:endParaRPr>
          </a:p>
          <a:p>
            <a:pPr algn="ctr"/>
            <a:r>
              <a:rPr lang="fi-FI" sz="3200" dirty="0">
                <a:solidFill>
                  <a:srgbClr val="FFFFFF"/>
                </a:solidFill>
              </a:rPr>
              <a:t>Hanna Tukiainen</a:t>
            </a:r>
          </a:p>
          <a:p>
            <a:pPr algn="ctr"/>
            <a:r>
              <a:rPr lang="fi-FI" sz="3200" dirty="0">
                <a:solidFill>
                  <a:srgbClr val="FFFFFF"/>
                </a:solidFill>
              </a:rPr>
              <a:t>Toiminnanjohtaja</a:t>
            </a:r>
          </a:p>
          <a:p>
            <a:pPr algn="ctr"/>
            <a:r>
              <a:rPr lang="fi-FI" sz="3200" dirty="0">
                <a:solidFill>
                  <a:srgbClr val="FFFFFF"/>
                </a:solidFill>
              </a:rPr>
              <a:t>hanna.tukiainen@4h.fi </a:t>
            </a:r>
          </a:p>
          <a:p>
            <a:pPr algn="ctr"/>
            <a:r>
              <a:rPr lang="fi-FI" sz="3200" dirty="0">
                <a:solidFill>
                  <a:srgbClr val="FFFFFF"/>
                </a:solidFill>
              </a:rPr>
              <a:t>040 823 9778</a:t>
            </a:r>
            <a:endParaRPr lang="fi-FI" sz="3200" dirty="0"/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450"/>
              </a:spcAft>
              <a:buClr>
                <a:srgbClr val="3CAA32"/>
              </a:buClr>
              <a:buSzTx/>
              <a:buFontTx/>
              <a:buNone/>
              <a:tabLst/>
              <a:defRPr/>
            </a:pPr>
            <a:r>
              <a:rPr kumimoji="0" lang="fi-FI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</a:rPr>
              <a:t>@tampereen4h</a:t>
            </a:r>
          </a:p>
        </p:txBody>
      </p:sp>
      <p:sp>
        <p:nvSpPr>
          <p:cNvPr id="7" name="Suorakulmio 6"/>
          <p:cNvSpPr/>
          <p:nvPr/>
        </p:nvSpPr>
        <p:spPr>
          <a:xfrm>
            <a:off x="2476500" y="1125539"/>
            <a:ext cx="125349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5400" b="1" i="0" u="none" strike="noStrike" kern="0" cap="none" spc="-11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4H Business </a:t>
            </a:r>
            <a:r>
              <a:rPr kumimoji="0" lang="fi-FI" sz="5400" b="1" i="0" u="none" strike="noStrike" kern="0" cap="none" spc="-113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Lab</a:t>
            </a:r>
            <a:r>
              <a:rPr kumimoji="0" lang="fi-FI" sz="5400" b="1" i="0" u="none" strike="noStrike" kern="0" cap="none" spc="-11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Tampereen seutu</a:t>
            </a:r>
            <a:endParaRPr kumimoji="0" lang="fi-FI" sz="5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Kuva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5222355"/>
            <a:ext cx="612815" cy="621556"/>
          </a:xfrm>
          <a:prstGeom prst="rect">
            <a:avLst/>
          </a:prstGeom>
        </p:spPr>
      </p:pic>
      <p:pic>
        <p:nvPicPr>
          <p:cNvPr id="9" name="Kuva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8530157"/>
            <a:ext cx="621219" cy="630080"/>
          </a:xfrm>
          <a:prstGeom prst="rect">
            <a:avLst/>
          </a:prstGeom>
        </p:spPr>
      </p:pic>
      <p:pic>
        <p:nvPicPr>
          <p:cNvPr id="10" name="Kuva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11400" y="1954121"/>
            <a:ext cx="2841167" cy="696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8682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tsikko 4">
            <a:extLst>
              <a:ext uri="{FF2B5EF4-FFF2-40B4-BE49-F238E27FC236}">
                <a16:creationId xmlns:a16="http://schemas.microsoft.com/office/drawing/2014/main" id="{49B341D8-FB76-4C90-9404-769AD86763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91E39A25-FB67-4ACD-94A5-0D39DCC976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i-FI" dirty="0"/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B84047BD-5D74-494A-B492-A9F102CBCE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588" y="547688"/>
            <a:ext cx="18030824" cy="9015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1700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isällön paikkamerkki 7" descr="Kuva, joka sisältää kohteen teksti, kuvakaappaus, Fontti, muotoilu&#10;&#10;Kuvaus luotu automaattisesti">
            <a:extLst>
              <a:ext uri="{FF2B5EF4-FFF2-40B4-BE49-F238E27FC236}">
                <a16:creationId xmlns:a16="http://schemas.microsoft.com/office/drawing/2014/main" id="{F47C4CCA-F37D-F4A0-687E-9367A8CD16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775"/>
          <a:stretch/>
        </p:blipFill>
        <p:spPr>
          <a:xfrm>
            <a:off x="20" y="10"/>
            <a:ext cx="18287980" cy="10286990"/>
          </a:xfrm>
          <a:noFill/>
        </p:spPr>
      </p:pic>
      <p:sp>
        <p:nvSpPr>
          <p:cNvPr id="4" name="Päivämäärän paikkamerkki 3" hidden="1">
            <a:extLst>
              <a:ext uri="{FF2B5EF4-FFF2-40B4-BE49-F238E27FC236}">
                <a16:creationId xmlns:a16="http://schemas.microsoft.com/office/drawing/2014/main" id="{95D10DE6-C418-40AB-E62A-BC4DD2A85F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fi-FI"/>
              <a:t>1.3.2018</a:t>
            </a:r>
            <a:endParaRPr lang="en-US"/>
          </a:p>
        </p:txBody>
      </p:sp>
      <p:sp>
        <p:nvSpPr>
          <p:cNvPr id="6" name="Dian numeron paikkamerkki 5" hidden="1">
            <a:extLst>
              <a:ext uri="{FF2B5EF4-FFF2-40B4-BE49-F238E27FC236}">
                <a16:creationId xmlns:a16="http://schemas.microsoft.com/office/drawing/2014/main" id="{D19DD522-C95B-C1EB-AE15-E7B7C8EF2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B4B0674C-2262-6C41-86AE-D9E94A8EBCC8}" type="slidenum">
              <a:rPr lang="en-US" smtClean="0"/>
              <a:pPr>
                <a:spcAft>
                  <a:spcPts val="600"/>
                </a:spcAft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2975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2895266"/>
            <a:ext cx="16230600" cy="5212966"/>
            <a:chOff x="0" y="247649"/>
            <a:chExt cx="21640800" cy="6950622"/>
          </a:xfrm>
        </p:grpSpPr>
        <p:sp>
          <p:nvSpPr>
            <p:cNvPr id="3" name="TextBox 3"/>
            <p:cNvSpPr txBox="1"/>
            <p:nvPr/>
          </p:nvSpPr>
          <p:spPr>
            <a:xfrm>
              <a:off x="0" y="247649"/>
              <a:ext cx="21640800" cy="69506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9975"/>
                </a:lnSpc>
              </a:pPr>
              <a:r>
                <a:rPr lang="en-US" sz="10500" spc="-525" dirty="0" err="1">
                  <a:solidFill>
                    <a:srgbClr val="FFFFFF"/>
                  </a:solidFill>
                  <a:latin typeface="League Spartan"/>
                </a:rPr>
                <a:t>Nuori</a:t>
              </a:r>
              <a:r>
                <a:rPr lang="en-US" sz="10500" spc="-525" dirty="0">
                  <a:solidFill>
                    <a:srgbClr val="FFFFFF"/>
                  </a:solidFill>
                  <a:latin typeface="League Spartan"/>
                </a:rPr>
                <a:t> 13-28 -</a:t>
              </a:r>
              <a:r>
                <a:rPr lang="en-US" sz="10500" spc="-525" dirty="0" err="1">
                  <a:solidFill>
                    <a:srgbClr val="FFFFFF"/>
                  </a:solidFill>
                  <a:latin typeface="League Spartan"/>
                </a:rPr>
                <a:t>vuotias</a:t>
              </a:r>
              <a:endParaRPr lang="en-US" sz="10500" spc="-525" dirty="0">
                <a:solidFill>
                  <a:srgbClr val="FFFFFF"/>
                </a:solidFill>
                <a:latin typeface="League Spartan"/>
              </a:endParaRPr>
            </a:p>
            <a:p>
              <a:pPr>
                <a:lnSpc>
                  <a:spcPts val="9975"/>
                </a:lnSpc>
              </a:pPr>
              <a:r>
                <a:rPr lang="en-US" sz="10500" spc="-525" dirty="0">
                  <a:solidFill>
                    <a:srgbClr val="FFFFFF"/>
                  </a:solidFill>
                  <a:latin typeface="League Spartan"/>
                </a:rPr>
                <a:t>Tee </a:t>
              </a:r>
              <a:r>
                <a:rPr lang="en-US" sz="10500" spc="-525" dirty="0" err="1">
                  <a:solidFill>
                    <a:srgbClr val="FFFFFF"/>
                  </a:solidFill>
                  <a:latin typeface="League Spartan"/>
                </a:rPr>
                <a:t>itsellesi</a:t>
              </a:r>
              <a:r>
                <a:rPr lang="en-US" sz="10500" spc="-525" dirty="0">
                  <a:solidFill>
                    <a:srgbClr val="FFFFFF"/>
                  </a:solidFill>
                  <a:latin typeface="League Spartan"/>
                </a:rPr>
                <a:t> (</a:t>
              </a:r>
              <a:r>
                <a:rPr lang="en-US" sz="10500" spc="-525" dirty="0" err="1">
                  <a:solidFill>
                    <a:srgbClr val="FFFFFF"/>
                  </a:solidFill>
                  <a:latin typeface="League Spartan"/>
                </a:rPr>
                <a:t>kesä</a:t>
              </a:r>
              <a:r>
                <a:rPr lang="en-US" sz="10500" spc="-525" dirty="0">
                  <a:solidFill>
                    <a:srgbClr val="FFFFFF"/>
                  </a:solidFill>
                  <a:latin typeface="League Spartan"/>
                </a:rPr>
                <a:t>)</a:t>
              </a:r>
              <a:r>
                <a:rPr lang="en-US" sz="10500" spc="-525" dirty="0" err="1">
                  <a:solidFill>
                    <a:srgbClr val="FFFFFF"/>
                  </a:solidFill>
                  <a:latin typeface="League Spartan"/>
                </a:rPr>
                <a:t>työpaikka</a:t>
              </a:r>
              <a:r>
                <a:rPr lang="en-US" sz="10500" spc="-525" dirty="0">
                  <a:solidFill>
                    <a:srgbClr val="FFFFFF"/>
                  </a:solidFill>
                  <a:latin typeface="League Spartan"/>
                </a:rPr>
                <a:t>.</a:t>
              </a:r>
            </a:p>
            <a:p>
              <a:pPr algn="l">
                <a:lnSpc>
                  <a:spcPts val="9975"/>
                </a:lnSpc>
              </a:pPr>
              <a:endParaRPr lang="en-US" sz="10500" spc="-525" dirty="0">
                <a:solidFill>
                  <a:srgbClr val="FFFFFF"/>
                </a:solidFill>
                <a:latin typeface="League Spartan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5695819"/>
              <a:ext cx="21640800" cy="4876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022"/>
                </a:lnSpc>
              </a:pPr>
              <a:r>
                <a:rPr lang="en-US" sz="2325" spc="116">
                  <a:solidFill>
                    <a:srgbClr val="FFFFFF"/>
                  </a:solidFill>
                  <a:latin typeface="Sanchez"/>
                </a:rPr>
                <a:t>SINÄ OLET IDEA. TOTEUTA SE!</a:t>
              </a:r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3868903" y="8205158"/>
            <a:ext cx="3390397" cy="105314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366723" y="1028700"/>
            <a:ext cx="1892577" cy="2098007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638556" y="2873169"/>
            <a:ext cx="15010888" cy="44168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63"/>
              </a:lnSpc>
            </a:pPr>
            <a:r>
              <a:rPr lang="en-US" sz="6259" dirty="0">
                <a:solidFill>
                  <a:srgbClr val="FFFFFF"/>
                </a:solidFill>
                <a:latin typeface="Open Sans Extra Bold"/>
              </a:rPr>
              <a:t>4H-yritys on </a:t>
            </a:r>
            <a:r>
              <a:rPr lang="en-US" sz="6259" dirty="0" err="1">
                <a:solidFill>
                  <a:srgbClr val="FFFFFF"/>
                </a:solidFill>
                <a:latin typeface="Open Sans Extra Bold"/>
              </a:rPr>
              <a:t>nuorille</a:t>
            </a:r>
            <a:r>
              <a:rPr lang="en-US" sz="6259" dirty="0">
                <a:solidFill>
                  <a:srgbClr val="FFFFFF"/>
                </a:solidFill>
                <a:latin typeface="Open Sans Extra Bold"/>
              </a:rPr>
              <a:t> </a:t>
            </a:r>
            <a:r>
              <a:rPr lang="en-US" sz="6259" dirty="0" err="1">
                <a:solidFill>
                  <a:srgbClr val="FFFFFF"/>
                </a:solidFill>
                <a:latin typeface="Open Sans Extra Bold"/>
              </a:rPr>
              <a:t>tarkoitettu</a:t>
            </a:r>
            <a:r>
              <a:rPr lang="en-US" sz="6259" dirty="0">
                <a:solidFill>
                  <a:srgbClr val="FFFFFF"/>
                </a:solidFill>
                <a:latin typeface="Open Sans Extra Bold"/>
              </a:rPr>
              <a:t> </a:t>
            </a:r>
            <a:r>
              <a:rPr lang="en-US" sz="6259" dirty="0" err="1">
                <a:solidFill>
                  <a:srgbClr val="FFFFFF"/>
                </a:solidFill>
                <a:latin typeface="Open Sans Extra Bold"/>
              </a:rPr>
              <a:t>harrastuspohjalla</a:t>
            </a:r>
            <a:r>
              <a:rPr lang="en-US" sz="6259" dirty="0">
                <a:solidFill>
                  <a:srgbClr val="FFFFFF"/>
                </a:solidFill>
                <a:latin typeface="Open Sans Extra Bold"/>
              </a:rPr>
              <a:t> </a:t>
            </a:r>
          </a:p>
          <a:p>
            <a:pPr algn="ctr">
              <a:lnSpc>
                <a:spcPts val="8763"/>
              </a:lnSpc>
            </a:pPr>
            <a:r>
              <a:rPr lang="en-US" sz="6259" dirty="0" err="1">
                <a:solidFill>
                  <a:srgbClr val="FFFFFF"/>
                </a:solidFill>
                <a:latin typeface="Open Sans Extra Bold"/>
              </a:rPr>
              <a:t>toimiva</a:t>
            </a:r>
            <a:r>
              <a:rPr lang="en-US" sz="6259" dirty="0">
                <a:solidFill>
                  <a:srgbClr val="FFFFFF"/>
                </a:solidFill>
                <a:latin typeface="Open Sans Extra Bold"/>
              </a:rPr>
              <a:t> </a:t>
            </a:r>
            <a:r>
              <a:rPr lang="en-US" sz="6259" dirty="0" err="1">
                <a:solidFill>
                  <a:srgbClr val="FFFFFF"/>
                </a:solidFill>
                <a:latin typeface="Open Sans Extra Bold"/>
              </a:rPr>
              <a:t>pienimuotoisen</a:t>
            </a:r>
            <a:r>
              <a:rPr lang="en-US" sz="6259" dirty="0">
                <a:solidFill>
                  <a:srgbClr val="FFFFFF"/>
                </a:solidFill>
                <a:latin typeface="Open Sans Extra Bold"/>
              </a:rPr>
              <a:t> </a:t>
            </a:r>
            <a:r>
              <a:rPr lang="en-US" sz="6259" dirty="0" err="1">
                <a:solidFill>
                  <a:srgbClr val="FFFFFF"/>
                </a:solidFill>
                <a:latin typeface="Open Sans Extra Bold"/>
              </a:rPr>
              <a:t>yrittäjyyden</a:t>
            </a:r>
            <a:r>
              <a:rPr lang="en-US" sz="6259" dirty="0">
                <a:solidFill>
                  <a:srgbClr val="FFFFFF"/>
                </a:solidFill>
                <a:latin typeface="Open Sans Extra Bold"/>
              </a:rPr>
              <a:t> </a:t>
            </a:r>
            <a:r>
              <a:rPr lang="en-US" sz="6259" dirty="0" err="1">
                <a:solidFill>
                  <a:srgbClr val="FFFFFF"/>
                </a:solidFill>
                <a:latin typeface="Open Sans Extra Bold"/>
              </a:rPr>
              <a:t>malli</a:t>
            </a:r>
            <a:r>
              <a:rPr lang="en-US" sz="6259" dirty="0">
                <a:solidFill>
                  <a:srgbClr val="FFFFFF"/>
                </a:solidFill>
                <a:latin typeface="Open Sans Extra Bold"/>
              </a:rPr>
              <a:t>.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3868903" y="8205158"/>
            <a:ext cx="3390397" cy="105314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650864" y="1028700"/>
            <a:ext cx="1608436" cy="1783024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426777" y="5151342"/>
            <a:ext cx="15010888" cy="21820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63"/>
              </a:lnSpc>
            </a:pPr>
            <a:r>
              <a:rPr lang="en-US" sz="4400" dirty="0" err="1">
                <a:solidFill>
                  <a:srgbClr val="FFFFFF"/>
                </a:solidFill>
                <a:latin typeface="Open Sans Extra Bold"/>
              </a:rPr>
              <a:t>Itsenäinen</a:t>
            </a:r>
            <a:r>
              <a:rPr lang="en-US" sz="4400" dirty="0">
                <a:solidFill>
                  <a:srgbClr val="FFFFFF"/>
                </a:solidFill>
                <a:latin typeface="Open Sans Extra Bold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Open Sans Extra Bold"/>
              </a:rPr>
              <a:t>tulonhankkimistoiminta</a:t>
            </a:r>
            <a:endParaRPr lang="en-US" sz="4400" dirty="0">
              <a:solidFill>
                <a:srgbClr val="FFFFFF"/>
              </a:solidFill>
              <a:latin typeface="Open Sans Extra Bold"/>
            </a:endParaRPr>
          </a:p>
          <a:p>
            <a:pPr algn="ctr">
              <a:lnSpc>
                <a:spcPts val="8763"/>
              </a:lnSpc>
            </a:pPr>
            <a:r>
              <a:rPr lang="en-US" sz="4400" dirty="0" err="1">
                <a:solidFill>
                  <a:srgbClr val="FFFFFF"/>
                </a:solidFill>
                <a:latin typeface="Open Sans Extra Bold"/>
              </a:rPr>
              <a:t>Yksityinen</a:t>
            </a:r>
            <a:r>
              <a:rPr lang="en-US" sz="4400" dirty="0">
                <a:solidFill>
                  <a:srgbClr val="FFFFFF"/>
                </a:solidFill>
                <a:latin typeface="Open Sans Extra Bold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Open Sans Extra Bold"/>
              </a:rPr>
              <a:t>elinkeinonharjoittaja</a:t>
            </a:r>
            <a:endParaRPr lang="en-US" sz="4400" dirty="0">
              <a:solidFill>
                <a:srgbClr val="FFFFFF"/>
              </a:solidFill>
              <a:latin typeface="Open Sans Extra Bold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3868903" y="8205158"/>
            <a:ext cx="3390397" cy="105314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650864" y="1028700"/>
            <a:ext cx="1608436" cy="1783024"/>
          </a:xfrm>
          <a:prstGeom prst="rect">
            <a:avLst/>
          </a:prstGeom>
        </p:spPr>
      </p:pic>
      <p:sp>
        <p:nvSpPr>
          <p:cNvPr id="5" name="Suorakulmio 4"/>
          <p:cNvSpPr/>
          <p:nvPr/>
        </p:nvSpPr>
        <p:spPr>
          <a:xfrm>
            <a:off x="1921821" y="1411340"/>
            <a:ext cx="1402080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8800" b="1" i="0" u="none" strike="noStrike" kern="0" cap="none" spc="-11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4H-yrittäjä on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8800" b="1" i="0" u="none" strike="noStrike" kern="0" cap="none" spc="-11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itsenäinen yrittäjä</a:t>
            </a:r>
            <a:endParaRPr kumimoji="0" lang="fi-FI" sz="8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2359555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9B69E36-B980-4C74-868D-F0CF62F7E6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1185" y="1028700"/>
            <a:ext cx="8570646" cy="2742972"/>
          </a:xfrm>
        </p:spPr>
        <p:txBody>
          <a:bodyPr>
            <a:noAutofit/>
          </a:bodyPr>
          <a:lstStyle/>
          <a:p>
            <a:r>
              <a:rPr lang="fi-FI" sz="6000" dirty="0">
                <a:solidFill>
                  <a:schemeClr val="bg1"/>
                </a:solidFill>
              </a:rPr>
              <a:t>Mieti,</a:t>
            </a:r>
            <a:br>
              <a:rPr lang="fi-FI" sz="6000" dirty="0">
                <a:solidFill>
                  <a:schemeClr val="bg1"/>
                </a:solidFill>
              </a:rPr>
            </a:br>
            <a:r>
              <a:rPr lang="fi-FI" sz="6000" dirty="0">
                <a:solidFill>
                  <a:schemeClr val="bg1"/>
                </a:solidFill>
              </a:rPr>
              <a:t>onko 4H-yritys oikea yritysmuoto juuri sinulle?</a:t>
            </a:r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BB1462E6-1B02-431C-8A0B-CABB610E4B7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1479723" y="4999047"/>
            <a:ext cx="7202758" cy="3580778"/>
          </a:xfrm>
        </p:spPr>
        <p:txBody>
          <a:bodyPr>
            <a:normAutofit/>
          </a:bodyPr>
          <a:lstStyle/>
          <a:p>
            <a:r>
              <a:rPr lang="fi-FI" sz="6000" dirty="0">
                <a:solidFill>
                  <a:schemeClr val="bg1"/>
                </a:solidFill>
              </a:rPr>
              <a:t>Liikevaihto 50-8000€</a:t>
            </a:r>
          </a:p>
          <a:p>
            <a:r>
              <a:rPr lang="fi-FI" sz="6000" dirty="0">
                <a:solidFill>
                  <a:schemeClr val="bg1"/>
                </a:solidFill>
              </a:rPr>
              <a:t>Vakuutukset </a:t>
            </a:r>
          </a:p>
          <a:p>
            <a:r>
              <a:rPr lang="fi-FI" sz="6000" dirty="0">
                <a:solidFill>
                  <a:schemeClr val="bg1"/>
                </a:solidFill>
              </a:rPr>
              <a:t>Verojen maksaminen</a:t>
            </a:r>
          </a:p>
        </p:txBody>
      </p:sp>
      <p:sp>
        <p:nvSpPr>
          <p:cNvPr id="8" name="Pyöristetty kuvaselitesuorakulmio 5">
            <a:extLst>
              <a:ext uri="{FF2B5EF4-FFF2-40B4-BE49-F238E27FC236}">
                <a16:creationId xmlns:a16="http://schemas.microsoft.com/office/drawing/2014/main" id="{FE4C5A25-F991-4ECF-90D4-7DCAF6EC719C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10381180" y="1710014"/>
            <a:ext cx="6926256" cy="6866972"/>
          </a:xfrm>
          <a:prstGeom prst="wedgeRoundRectCallout">
            <a:avLst>
              <a:gd name="adj1" fmla="val 49350"/>
              <a:gd name="adj2" fmla="val -25747"/>
              <a:gd name="adj3" fmla="val 16667"/>
            </a:avLst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fi-FI" altLang="fi-FI" sz="4400" b="1" dirty="0">
              <a:solidFill>
                <a:schemeClr val="bg1"/>
              </a:solidFill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fi-FI" altLang="fi-FI" sz="4400" b="1" dirty="0">
                <a:solidFill>
                  <a:schemeClr val="bg1"/>
                </a:solidFill>
              </a:rPr>
              <a:t>4H-yritys on harrastus, jossa kokeillaan yrittäjyyttä.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fi-FI" altLang="fi-FI" sz="4400" b="1" dirty="0">
              <a:solidFill>
                <a:schemeClr val="bg1"/>
              </a:solidFill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fi-FI" altLang="fi-FI" sz="4000" dirty="0"/>
              <a:t>4H-yritys ei ole elinkeino vielä kenellekään.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fi-FI" altLang="fi-FI" sz="4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55058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530823" y="2158036"/>
            <a:ext cx="4563348" cy="5704186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1826336" y="3646971"/>
            <a:ext cx="4498181" cy="9410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79"/>
              </a:lnSpc>
            </a:pPr>
            <a:r>
              <a:rPr lang="en-US" sz="2700" dirty="0" err="1">
                <a:solidFill>
                  <a:srgbClr val="FFFFFF"/>
                </a:solidFill>
                <a:latin typeface="Open Sans"/>
              </a:rPr>
              <a:t>Hae</a:t>
            </a:r>
            <a:r>
              <a:rPr lang="en-US" sz="2700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2700" dirty="0" err="1">
                <a:solidFill>
                  <a:srgbClr val="FFFFFF"/>
                </a:solidFill>
                <a:latin typeface="Open Sans"/>
              </a:rPr>
              <a:t>opintopisteitä</a:t>
            </a:r>
            <a:r>
              <a:rPr lang="en-US" sz="2700" dirty="0">
                <a:solidFill>
                  <a:srgbClr val="FFFFFF"/>
                </a:solidFill>
                <a:latin typeface="Open Sans"/>
              </a:rPr>
              <a:t> tai </a:t>
            </a:r>
          </a:p>
          <a:p>
            <a:pPr>
              <a:lnSpc>
                <a:spcPts val="3779"/>
              </a:lnSpc>
            </a:pPr>
            <a:r>
              <a:rPr lang="en-US" sz="2700" dirty="0" err="1">
                <a:solidFill>
                  <a:srgbClr val="FFFFFF"/>
                </a:solidFill>
                <a:latin typeface="Open Sans"/>
              </a:rPr>
              <a:t>Digitaalinen</a:t>
            </a:r>
            <a:r>
              <a:rPr lang="en-US" sz="2700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2700" dirty="0" err="1">
                <a:solidFill>
                  <a:srgbClr val="FFFFFF"/>
                </a:solidFill>
                <a:latin typeface="Open Sans"/>
              </a:rPr>
              <a:t>osaamismerkki</a:t>
            </a:r>
            <a:r>
              <a:rPr lang="en-US" sz="2700" dirty="0">
                <a:solidFill>
                  <a:srgbClr val="FFFFFF"/>
                </a:solidFill>
                <a:latin typeface="Open Sans"/>
              </a:rPr>
              <a:t> 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028700" y="5729462"/>
            <a:ext cx="5003304" cy="14173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79"/>
              </a:lnSpc>
            </a:pPr>
            <a:r>
              <a:rPr lang="en-US" sz="2700" dirty="0">
                <a:solidFill>
                  <a:srgbClr val="FFFFFF"/>
                </a:solidFill>
                <a:latin typeface="Open Sans"/>
              </a:rPr>
              <a:t>Tee </a:t>
            </a:r>
            <a:r>
              <a:rPr lang="en-US" sz="2700" dirty="0" err="1">
                <a:solidFill>
                  <a:srgbClr val="FFFFFF"/>
                </a:solidFill>
                <a:latin typeface="Open Sans"/>
              </a:rPr>
              <a:t>perustamisilmoitus</a:t>
            </a:r>
            <a:r>
              <a:rPr lang="en-US" sz="2700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2700" dirty="0" err="1">
                <a:solidFill>
                  <a:srgbClr val="FFFFFF"/>
                </a:solidFill>
                <a:latin typeface="Open Sans"/>
              </a:rPr>
              <a:t>omalle</a:t>
            </a:r>
            <a:r>
              <a:rPr lang="en-US" sz="2700" dirty="0">
                <a:solidFill>
                  <a:srgbClr val="FFFFFF"/>
                </a:solidFill>
                <a:latin typeface="Open Sans"/>
              </a:rPr>
              <a:t> </a:t>
            </a:r>
          </a:p>
          <a:p>
            <a:pPr>
              <a:lnSpc>
                <a:spcPts val="3779"/>
              </a:lnSpc>
            </a:pPr>
            <a:r>
              <a:rPr lang="en-US" sz="2700" dirty="0" err="1">
                <a:solidFill>
                  <a:srgbClr val="FFFFFF"/>
                </a:solidFill>
                <a:latin typeface="Open Sans"/>
              </a:rPr>
              <a:t>jäsenkortillesi</a:t>
            </a:r>
            <a:r>
              <a:rPr lang="en-US" sz="2700" dirty="0">
                <a:solidFill>
                  <a:srgbClr val="FFFFFF"/>
                </a:solidFill>
                <a:latin typeface="Open Sans"/>
              </a:rPr>
              <a:t> </a:t>
            </a:r>
          </a:p>
          <a:p>
            <a:pPr>
              <a:lnSpc>
                <a:spcPts val="3779"/>
              </a:lnSpc>
            </a:pPr>
            <a:r>
              <a:rPr lang="en-US" sz="2700" dirty="0">
                <a:solidFill>
                  <a:srgbClr val="FFFFFF"/>
                </a:solidFill>
                <a:latin typeface="Open Sans"/>
              </a:rPr>
              <a:t>oma.4h.fi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1826336" y="5210976"/>
            <a:ext cx="4861464" cy="9746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779"/>
              </a:lnSpc>
            </a:pPr>
            <a:r>
              <a:rPr lang="en-US" sz="2700" dirty="0" err="1">
                <a:solidFill>
                  <a:srgbClr val="FFFFFF"/>
                </a:solidFill>
                <a:latin typeface="Open Sans"/>
              </a:rPr>
              <a:t>Raportoi</a:t>
            </a:r>
            <a:r>
              <a:rPr lang="en-US" sz="2700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2700" dirty="0" err="1">
                <a:solidFill>
                  <a:srgbClr val="FFFFFF"/>
                </a:solidFill>
                <a:latin typeface="Open Sans"/>
              </a:rPr>
              <a:t>toiminnastasi</a:t>
            </a:r>
            <a:r>
              <a:rPr lang="en-US" sz="2700" dirty="0">
                <a:solidFill>
                  <a:srgbClr val="FFFFFF"/>
                </a:solidFill>
                <a:latin typeface="Open Sans"/>
              </a:rPr>
              <a:t> </a:t>
            </a:r>
          </a:p>
          <a:p>
            <a:pPr>
              <a:lnSpc>
                <a:spcPts val="3779"/>
              </a:lnSpc>
            </a:pPr>
            <a:r>
              <a:rPr lang="en-US" sz="2700" dirty="0" err="1">
                <a:solidFill>
                  <a:srgbClr val="FFFFFF"/>
                </a:solidFill>
                <a:latin typeface="Open Sans"/>
              </a:rPr>
              <a:t>vuosittain</a:t>
            </a:r>
            <a:r>
              <a:rPr lang="en-US" sz="2700" dirty="0">
                <a:solidFill>
                  <a:srgbClr val="FFFFFF"/>
                </a:solidFill>
                <a:latin typeface="Open Sans"/>
              </a:rPr>
              <a:t> 4H-yhdistykseen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8700" y="7528788"/>
            <a:ext cx="3278832" cy="9410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79"/>
              </a:lnSpc>
            </a:pPr>
            <a:r>
              <a:rPr lang="en-US" sz="2700">
                <a:solidFill>
                  <a:srgbClr val="FFFFFF"/>
                </a:solidFill>
                <a:latin typeface="Open Sans"/>
              </a:rPr>
              <a:t>Mahdollisuus hakea </a:t>
            </a:r>
          </a:p>
          <a:p>
            <a:pPr>
              <a:lnSpc>
                <a:spcPts val="3779"/>
              </a:lnSpc>
            </a:pPr>
            <a:r>
              <a:rPr lang="en-US" sz="2700">
                <a:solidFill>
                  <a:srgbClr val="FFFFFF"/>
                </a:solidFill>
                <a:latin typeface="Open Sans"/>
              </a:rPr>
              <a:t>maksuton y-tunnus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868903" y="8205158"/>
            <a:ext cx="3390397" cy="105314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5650864" y="1028700"/>
            <a:ext cx="1608436" cy="1783024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1028700" y="2100886"/>
            <a:ext cx="2245519" cy="464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79"/>
              </a:lnSpc>
            </a:pPr>
            <a:r>
              <a:rPr lang="en-US" sz="2700" dirty="0">
                <a:solidFill>
                  <a:srgbClr val="FFFFFF"/>
                </a:solidFill>
                <a:latin typeface="Open Sans"/>
              </a:rPr>
              <a:t>13-28 </a:t>
            </a:r>
            <a:r>
              <a:rPr lang="en-US" sz="2700" dirty="0" err="1">
                <a:solidFill>
                  <a:srgbClr val="FFFFFF"/>
                </a:solidFill>
                <a:latin typeface="Open Sans"/>
              </a:rPr>
              <a:t>vuotias</a:t>
            </a:r>
            <a:endParaRPr lang="en-US" sz="2700" dirty="0">
              <a:solidFill>
                <a:srgbClr val="FFFFFF"/>
              </a:solidFill>
              <a:latin typeface="Open Sans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028700" y="3049763"/>
            <a:ext cx="4820096" cy="9421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79"/>
              </a:lnSpc>
            </a:pPr>
            <a:r>
              <a:rPr lang="en-US" sz="2700" dirty="0" err="1">
                <a:solidFill>
                  <a:srgbClr val="FFFFFF"/>
                </a:solidFill>
                <a:latin typeface="Open Sans"/>
              </a:rPr>
              <a:t>Liiity</a:t>
            </a:r>
            <a:r>
              <a:rPr lang="en-US" sz="2700" dirty="0">
                <a:solidFill>
                  <a:srgbClr val="FFFFFF"/>
                </a:solidFill>
                <a:latin typeface="Open Sans"/>
              </a:rPr>
              <a:t> 4H-yhdistyksen </a:t>
            </a:r>
            <a:r>
              <a:rPr lang="en-US" sz="2700" dirty="0" err="1">
                <a:solidFill>
                  <a:srgbClr val="FFFFFF"/>
                </a:solidFill>
                <a:latin typeface="Open Sans"/>
              </a:rPr>
              <a:t>jäseneksi</a:t>
            </a:r>
            <a:endParaRPr lang="en-US" sz="2700" dirty="0">
              <a:solidFill>
                <a:srgbClr val="FFFFFF"/>
              </a:solidFill>
              <a:latin typeface="Open Sans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028700" y="4415037"/>
            <a:ext cx="4903738" cy="9410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79"/>
              </a:lnSpc>
            </a:pPr>
            <a:r>
              <a:rPr lang="en-US" sz="2700" dirty="0" err="1">
                <a:solidFill>
                  <a:srgbClr val="FFFFFF"/>
                </a:solidFill>
                <a:latin typeface="Open Sans"/>
              </a:rPr>
              <a:t>Suorita</a:t>
            </a:r>
            <a:r>
              <a:rPr lang="en-US" sz="2700" dirty="0">
                <a:solidFill>
                  <a:srgbClr val="FFFFFF"/>
                </a:solidFill>
                <a:latin typeface="Open Sans"/>
              </a:rPr>
              <a:t> 4H-yrityskurssi ja </a:t>
            </a:r>
            <a:r>
              <a:rPr lang="en-US" sz="2700" dirty="0" err="1">
                <a:solidFill>
                  <a:srgbClr val="FFFFFF"/>
                </a:solidFill>
                <a:latin typeface="Open Sans"/>
              </a:rPr>
              <a:t>laadi</a:t>
            </a:r>
            <a:r>
              <a:rPr lang="en-US" sz="2700" dirty="0">
                <a:solidFill>
                  <a:srgbClr val="FFFFFF"/>
                </a:solidFill>
                <a:latin typeface="Open Sans"/>
              </a:rPr>
              <a:t> </a:t>
            </a:r>
          </a:p>
          <a:p>
            <a:pPr algn="ctr">
              <a:lnSpc>
                <a:spcPts val="3779"/>
              </a:lnSpc>
            </a:pPr>
            <a:r>
              <a:rPr lang="en-US" sz="2700" dirty="0" err="1">
                <a:solidFill>
                  <a:srgbClr val="FFFFFF"/>
                </a:solidFill>
                <a:latin typeface="Open Sans"/>
              </a:rPr>
              <a:t>liiketoimintasuunnitelma</a:t>
            </a:r>
            <a:r>
              <a:rPr lang="en-US" sz="2700" dirty="0">
                <a:solidFill>
                  <a:srgbClr val="FFFFFF"/>
                </a:solidFill>
                <a:latin typeface="Open Sans"/>
              </a:rPr>
              <a:t> BMC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1826336" y="2754574"/>
            <a:ext cx="5242464" cy="4873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779"/>
              </a:lnSpc>
            </a:pPr>
            <a:r>
              <a:rPr lang="en-US" sz="2700" dirty="0" err="1">
                <a:solidFill>
                  <a:srgbClr val="FFFFFF"/>
                </a:solidFill>
                <a:latin typeface="Open Sans"/>
              </a:rPr>
              <a:t>Liikevaihto</a:t>
            </a:r>
            <a:r>
              <a:rPr lang="en-US" sz="2700" dirty="0">
                <a:solidFill>
                  <a:srgbClr val="FFFFFF"/>
                </a:solidFill>
                <a:latin typeface="Open Sans"/>
              </a:rPr>
              <a:t> 50- 8000 € / </a:t>
            </a:r>
            <a:r>
              <a:rPr lang="en-US" sz="2700" dirty="0" err="1">
                <a:solidFill>
                  <a:srgbClr val="FFFFFF"/>
                </a:solidFill>
                <a:latin typeface="Open Sans"/>
              </a:rPr>
              <a:t>vuosi</a:t>
            </a:r>
            <a:endParaRPr lang="en-US" sz="2700" dirty="0">
              <a:solidFill>
                <a:srgbClr val="FFFFFF"/>
              </a:solidFill>
              <a:latin typeface="Open Sans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1826336" y="6955441"/>
            <a:ext cx="4861464" cy="4873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779"/>
              </a:lnSpc>
            </a:pPr>
            <a:r>
              <a:rPr lang="en-US" sz="2700" dirty="0" err="1">
                <a:solidFill>
                  <a:srgbClr val="FFFFFF"/>
                </a:solidFill>
                <a:latin typeface="Open Sans"/>
              </a:rPr>
              <a:t>Osallistu</a:t>
            </a:r>
            <a:r>
              <a:rPr lang="en-US" sz="2700" dirty="0">
                <a:solidFill>
                  <a:srgbClr val="FFFFFF"/>
                </a:solidFill>
                <a:latin typeface="Open Sans"/>
              </a:rPr>
              <a:t> 4H-yritys </a:t>
            </a:r>
            <a:r>
              <a:rPr lang="en-US" sz="2700" dirty="0" err="1">
                <a:solidFill>
                  <a:srgbClr val="FFFFFF"/>
                </a:solidFill>
                <a:latin typeface="Open Sans"/>
              </a:rPr>
              <a:t>kilpailuun</a:t>
            </a:r>
            <a:endParaRPr lang="en-US" sz="2700" dirty="0">
              <a:solidFill>
                <a:srgbClr val="FFFFFF"/>
              </a:solidFill>
              <a:latin typeface="Open Sans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891870" y="2647300"/>
            <a:ext cx="4098640" cy="273456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006854" y="2967123"/>
            <a:ext cx="8358977" cy="5577005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876075" y="933450"/>
            <a:ext cx="16234618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r>
              <a:rPr lang="en-US" sz="5200">
                <a:solidFill>
                  <a:srgbClr val="FFFFFF"/>
                </a:solidFill>
                <a:latin typeface="Open Sans"/>
              </a:rPr>
              <a:t>Voit perustaa 4H-yrityksen yksin, kaksin tai ryhmässä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3738487" y="6444650"/>
            <a:ext cx="405408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r>
              <a:rPr lang="en-US" sz="5200">
                <a:solidFill>
                  <a:srgbClr val="000000"/>
                </a:solidFill>
                <a:latin typeface="Open Sans"/>
              </a:rPr>
              <a:t>K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355538" y="6232479"/>
            <a:ext cx="6226412" cy="12908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41"/>
              </a:lnSpc>
            </a:pPr>
            <a:r>
              <a:rPr lang="en-US" sz="3743" dirty="0" err="1">
                <a:solidFill>
                  <a:srgbClr val="FFFFFF"/>
                </a:solidFill>
                <a:latin typeface="Open Sans"/>
              </a:rPr>
              <a:t>Kaikki</a:t>
            </a:r>
            <a:r>
              <a:rPr lang="en-US" sz="3743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743" dirty="0" err="1">
                <a:solidFill>
                  <a:srgbClr val="FFFFFF"/>
                </a:solidFill>
                <a:latin typeface="Open Sans"/>
              </a:rPr>
              <a:t>jäsenet</a:t>
            </a:r>
            <a:r>
              <a:rPr lang="en-US" sz="3743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743" dirty="0" err="1">
                <a:solidFill>
                  <a:srgbClr val="FFFFFF"/>
                </a:solidFill>
                <a:latin typeface="Open Sans"/>
              </a:rPr>
              <a:t>tekevät</a:t>
            </a:r>
            <a:r>
              <a:rPr lang="en-US" sz="3743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743" dirty="0" err="1">
                <a:solidFill>
                  <a:srgbClr val="FFFFFF"/>
                </a:solidFill>
                <a:latin typeface="Open Sans"/>
              </a:rPr>
              <a:t>omat</a:t>
            </a:r>
            <a:r>
              <a:rPr lang="en-US" sz="3743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743" dirty="0" err="1">
                <a:solidFill>
                  <a:srgbClr val="FFFFFF"/>
                </a:solidFill>
                <a:latin typeface="Open Sans"/>
              </a:rPr>
              <a:t>paperityönsä</a:t>
            </a:r>
            <a:r>
              <a:rPr lang="en-US" sz="3743" dirty="0">
                <a:solidFill>
                  <a:srgbClr val="FFFFFF"/>
                </a:solidFill>
                <a:latin typeface="Open Sans"/>
              </a:rPr>
              <a:t>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860317" y="1067682"/>
            <a:ext cx="10055275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r>
              <a:rPr lang="en-US" sz="5200">
                <a:solidFill>
                  <a:srgbClr val="FFFFFF"/>
                </a:solidFill>
                <a:latin typeface="Open Sans"/>
              </a:rPr>
              <a:t>Yrityksesi voi esimerkiksi tehdä...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5317791" y="5048250"/>
            <a:ext cx="3917156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r>
              <a:rPr lang="en-US" sz="5200">
                <a:solidFill>
                  <a:srgbClr val="FFFFFF"/>
                </a:solidFill>
                <a:latin typeface="Open Sans"/>
              </a:rPr>
              <a:t>Pihapalvelua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8285317" y="7713986"/>
            <a:ext cx="4097089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r>
              <a:rPr lang="en-US" sz="5200">
                <a:solidFill>
                  <a:srgbClr val="FFFFFF"/>
                </a:solidFill>
                <a:latin typeface="Open Sans"/>
              </a:rPr>
              <a:t>Valokuvausta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3868903" y="8205158"/>
            <a:ext cx="3390397" cy="1053142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3450053" y="6610327"/>
            <a:ext cx="2748855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r>
              <a:rPr lang="en-US" sz="5200">
                <a:solidFill>
                  <a:srgbClr val="FFFFFF"/>
                </a:solidFill>
                <a:latin typeface="Open Sans"/>
              </a:rPr>
              <a:t>Kotiapua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650864" y="1162932"/>
            <a:ext cx="1608436" cy="1783024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1449748" y="4161155"/>
            <a:ext cx="2405509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r>
              <a:rPr lang="en-US" sz="5200" dirty="0" err="1">
                <a:solidFill>
                  <a:srgbClr val="FFFFFF"/>
                </a:solidFill>
                <a:latin typeface="Open Sans"/>
              </a:rPr>
              <a:t>Kakkuja</a:t>
            </a:r>
            <a:endParaRPr lang="en-US" sz="5200" dirty="0">
              <a:solidFill>
                <a:srgbClr val="FFFFFF"/>
              </a:solidFill>
              <a:latin typeface="Open Sans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8534400" y="3584226"/>
            <a:ext cx="2013496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r>
              <a:rPr lang="en-US" sz="5200" dirty="0" err="1">
                <a:solidFill>
                  <a:srgbClr val="FFFFFF"/>
                </a:solidFill>
                <a:latin typeface="Open Sans"/>
              </a:rPr>
              <a:t>Koruja</a:t>
            </a:r>
            <a:endParaRPr lang="en-US" sz="5200" dirty="0">
              <a:solidFill>
                <a:srgbClr val="FFFFFF"/>
              </a:solidFill>
              <a:latin typeface="Open Sans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2935701" y="3057966"/>
            <a:ext cx="2607618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r>
              <a:rPr lang="en-US" sz="5200" dirty="0" err="1">
                <a:solidFill>
                  <a:srgbClr val="FFFFFF"/>
                </a:solidFill>
                <a:latin typeface="Open Sans"/>
              </a:rPr>
              <a:t>Puutöitä</a:t>
            </a:r>
            <a:endParaRPr lang="en-US" sz="5200" dirty="0">
              <a:solidFill>
                <a:srgbClr val="FFFFFF"/>
              </a:solidFill>
              <a:latin typeface="Open Sans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1900235" y="5818482"/>
            <a:ext cx="4030712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r>
              <a:rPr lang="en-US" sz="5200" dirty="0" err="1">
                <a:solidFill>
                  <a:srgbClr val="FFFFFF"/>
                </a:solidFill>
                <a:latin typeface="Open Sans"/>
              </a:rPr>
              <a:t>Matonpesuja</a:t>
            </a:r>
            <a:endParaRPr lang="en-US" sz="5200" dirty="0">
              <a:solidFill>
                <a:srgbClr val="FFFFFF"/>
              </a:solidFill>
              <a:latin typeface="Open San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93768" y="8401535"/>
            <a:ext cx="4030712" cy="8742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r>
              <a:rPr lang="en-US" sz="5200" dirty="0" err="1">
                <a:solidFill>
                  <a:srgbClr val="FFFFFF"/>
                </a:solidFill>
                <a:latin typeface="Open Sans"/>
              </a:rPr>
              <a:t>Lastenhoitoa</a:t>
            </a:r>
            <a:endParaRPr lang="en-US" sz="5200" dirty="0">
              <a:solidFill>
                <a:srgbClr val="FFFFFF"/>
              </a:solidFill>
              <a:latin typeface="Open Sans"/>
            </a:endParaRPr>
          </a:p>
        </p:txBody>
      </p:sp>
      <p:sp>
        <p:nvSpPr>
          <p:cNvPr id="13" name="TextBox 11"/>
          <p:cNvSpPr txBox="1"/>
          <p:nvPr/>
        </p:nvSpPr>
        <p:spPr>
          <a:xfrm>
            <a:off x="1066800" y="2477879"/>
            <a:ext cx="5867400" cy="9361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r>
              <a:rPr lang="en-US" sz="5200" dirty="0" err="1">
                <a:solidFill>
                  <a:srgbClr val="FFFFFF"/>
                </a:solidFill>
                <a:latin typeface="Open Sans"/>
              </a:rPr>
              <a:t>Muusikonhommia</a:t>
            </a:r>
            <a:endParaRPr lang="en-US" sz="5200" dirty="0">
              <a:solidFill>
                <a:srgbClr val="FFFFFF"/>
              </a:solidFill>
              <a:latin typeface="Open Sans"/>
            </a:endParaRPr>
          </a:p>
        </p:txBody>
      </p:sp>
      <p:pic>
        <p:nvPicPr>
          <p:cNvPr id="15" name="Kuva 14" descr="Kuva, joka sisältää kohteen teksti, puu, henkilö, piha-&#10;&#10;Kuvaus luotu automaattisesti">
            <a:extLst>
              <a:ext uri="{FF2B5EF4-FFF2-40B4-BE49-F238E27FC236}">
                <a16:creationId xmlns:a16="http://schemas.microsoft.com/office/drawing/2014/main" id="{7F3374DA-98AC-C86B-90C6-17B6661F9D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" y="0"/>
            <a:ext cx="18286222" cy="10287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4H sisältö">
  <a:themeElements>
    <a:clrScheme name="4H_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87BE23"/>
      </a:accent1>
      <a:accent2>
        <a:srgbClr val="3CAA32"/>
      </a:accent2>
      <a:accent3>
        <a:srgbClr val="F5B4D2"/>
      </a:accent3>
      <a:accent4>
        <a:srgbClr val="73196E"/>
      </a:accent4>
      <a:accent5>
        <a:srgbClr val="FFDC14"/>
      </a:accent5>
      <a:accent6>
        <a:srgbClr val="A0DCFA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4H_template_02_2018" id="{5966D7C5-5ED4-D34B-A89F-8EEC824BDC96}" vid="{1B33542E-81BE-8D47-9491-8D21F844BD7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3364</TotalTime>
  <Words>400</Words>
  <Application>Microsoft Office PowerPoint</Application>
  <PresentationFormat>Mukautettu</PresentationFormat>
  <Paragraphs>129</Paragraphs>
  <Slides>24</Slides>
  <Notes>0</Notes>
  <HiddenSlides>3</HiddenSlides>
  <MMClips>0</MMClips>
  <ScaleCrop>false</ScaleCrop>
  <HeadingPairs>
    <vt:vector size="6" baseType="variant">
      <vt:variant>
        <vt:lpstr>Käytetyt fontit</vt:lpstr>
      </vt:variant>
      <vt:variant>
        <vt:i4>6</vt:i4>
      </vt:variant>
      <vt:variant>
        <vt:lpstr>Teema</vt:lpstr>
      </vt:variant>
      <vt:variant>
        <vt:i4>2</vt:i4>
      </vt:variant>
      <vt:variant>
        <vt:lpstr>Dian otsikot</vt:lpstr>
      </vt:variant>
      <vt:variant>
        <vt:i4>24</vt:i4>
      </vt:variant>
    </vt:vector>
  </HeadingPairs>
  <TitlesOfParts>
    <vt:vector size="32" baseType="lpstr">
      <vt:lpstr>Open Sans Extra Bold</vt:lpstr>
      <vt:lpstr>Calibri</vt:lpstr>
      <vt:lpstr>Open Sans</vt:lpstr>
      <vt:lpstr>League Spartan</vt:lpstr>
      <vt:lpstr>Sanchez</vt:lpstr>
      <vt:lpstr>Arial</vt:lpstr>
      <vt:lpstr>Office Theme</vt:lpstr>
      <vt:lpstr>4H sisältö</vt:lpstr>
      <vt:lpstr>PowerPoint-esitys</vt:lpstr>
      <vt:lpstr>PowerPoint-esitys</vt:lpstr>
      <vt:lpstr>PowerPoint-esitys</vt:lpstr>
      <vt:lpstr>PowerPoint-esitys</vt:lpstr>
      <vt:lpstr>PowerPoint-esitys</vt:lpstr>
      <vt:lpstr>Mieti, onko 4H-yritys oikea yritysmuoto juuri sinulle?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Kopio: Copy of Nuori 13-28 -vuotias</dc:title>
  <dc:creator>Niina Perkiö</dc:creator>
  <cp:lastModifiedBy>Riina Markkola</cp:lastModifiedBy>
  <cp:revision>40</cp:revision>
  <dcterms:created xsi:type="dcterms:W3CDTF">2006-08-16T00:00:00Z</dcterms:created>
  <dcterms:modified xsi:type="dcterms:W3CDTF">2025-03-06T08:15:31Z</dcterms:modified>
  <dc:identifier>DAEvyWy_Aik</dc:identifier>
</cp:coreProperties>
</file>