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sldIdLst>
    <p:sldId id="256" r:id="rId3"/>
    <p:sldId id="278" r:id="rId4"/>
    <p:sldId id="257" r:id="rId5"/>
    <p:sldId id="258" r:id="rId6"/>
    <p:sldId id="270" r:id="rId7"/>
    <p:sldId id="271" r:id="rId8"/>
    <p:sldId id="259" r:id="rId9"/>
    <p:sldId id="260" r:id="rId10"/>
    <p:sldId id="261" r:id="rId11"/>
    <p:sldId id="285" r:id="rId12"/>
    <p:sldId id="284" r:id="rId13"/>
    <p:sldId id="287" r:id="rId14"/>
    <p:sldId id="280" r:id="rId15"/>
    <p:sldId id="262" r:id="rId16"/>
    <p:sldId id="263" r:id="rId17"/>
    <p:sldId id="264" r:id="rId18"/>
    <p:sldId id="265" r:id="rId19"/>
    <p:sldId id="281" r:id="rId20"/>
    <p:sldId id="286" r:id="rId21"/>
    <p:sldId id="267" r:id="rId22"/>
    <p:sldId id="268" r:id="rId23"/>
    <p:sldId id="272" r:id="rId24"/>
    <p:sldId id="274" r:id="rId25"/>
    <p:sldId id="282" r:id="rId26"/>
  </p:sldIdLst>
  <p:sldSz cx="18288000" cy="10287000"/>
  <p:notesSz cx="6858000" cy="9144000"/>
  <p:embeddedFontLst>
    <p:embeddedFont>
      <p:font typeface="League Spartan" panose="020B0604020202020204" charset="0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pen Sans Extra Bold" panose="020B0604020202020204" charset="0"/>
      <p:regular r:id="rId32"/>
    </p:embeddedFont>
    <p:embeddedFont>
      <p:font typeface="Sanchez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3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58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 b="1" spc="-226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4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16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368951" y="1863306"/>
            <a:ext cx="6661750" cy="6860972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547688"/>
            <a:ext cx="8300768" cy="198834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1" y="2938073"/>
            <a:ext cx="8300770" cy="5786206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0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C6D290-B10A-41EE-A406-D44C93269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4206FDB-C703-47EB-B45E-221EA576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E704958-4EC2-4C52-9DC9-38810C2A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4F76098-D3E1-469C-A0A4-5813A019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D370C-2562-496D-8B78-1C1308595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7946" y="2938073"/>
            <a:ext cx="7453272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A47A54-EC1A-4620-AE80-859233AE9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57301" y="2938073"/>
            <a:ext cx="7202758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363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eksti + kuv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257301" y="845389"/>
            <a:ext cx="6661750" cy="7878890"/>
          </a:xfrm>
          <a:solidFill>
            <a:schemeClr val="bg2"/>
          </a:solidFill>
        </p:spPr>
        <p:txBody>
          <a:bodyPr/>
          <a:lstStyle/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933" y="547688"/>
            <a:ext cx="6935638" cy="1988344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931" y="2938073"/>
            <a:ext cx="8300770" cy="5786206"/>
          </a:xfrm>
        </p:spPr>
        <p:txBody>
          <a:bodyPr/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0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1.3.2018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373886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026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1.3.2018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12304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12304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0674C-2262-6C41-86AE-D9E94A8EBC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01" y="455676"/>
            <a:ext cx="1391230" cy="8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000" b="1" kern="1200" spc="-226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spcAft>
          <a:spcPts val="900"/>
        </a:spcAft>
        <a:buClr>
          <a:schemeClr val="accent2"/>
        </a:buClr>
        <a:buFont typeface="Arial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spcAft>
          <a:spcPts val="900"/>
        </a:spcAft>
        <a:buClr>
          <a:schemeClr val="accent2"/>
        </a:buClr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31478" y="3171502"/>
            <a:ext cx="5403759" cy="5990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6716" y="381054"/>
            <a:ext cx="8213284" cy="25512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9372" y="4192039"/>
            <a:ext cx="3883513" cy="951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9372" y="5692001"/>
            <a:ext cx="4105136" cy="9493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59372" y="7160993"/>
            <a:ext cx="3047981" cy="9086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191612" y="3267990"/>
            <a:ext cx="3746145" cy="9240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27575" y="4667770"/>
            <a:ext cx="3960171" cy="92899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91612" y="6025772"/>
            <a:ext cx="3832098" cy="841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59372" y="2967622"/>
            <a:ext cx="3606464" cy="9557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191612" y="7111719"/>
            <a:ext cx="3693314" cy="957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658951" y="8731729"/>
            <a:ext cx="3388590" cy="1053142"/>
          </a:xfrm>
          <a:custGeom>
            <a:avLst/>
            <a:gdLst/>
            <a:ahLst/>
            <a:cxnLst/>
            <a:rect l="l" t="t" r="r" b="b"/>
            <a:pathLst>
              <a:path w="3388590" h="1053142">
                <a:moveTo>
                  <a:pt x="0" y="0"/>
                </a:moveTo>
                <a:lnTo>
                  <a:pt x="3388590" y="0"/>
                </a:lnTo>
                <a:lnTo>
                  <a:pt x="3388590" y="1053142"/>
                </a:lnTo>
                <a:lnTo>
                  <a:pt x="0" y="105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863089" y="2816729"/>
            <a:ext cx="3490157" cy="4653542"/>
          </a:xfrm>
          <a:custGeom>
            <a:avLst/>
            <a:gdLst/>
            <a:ahLst/>
            <a:cxnLst/>
            <a:rect l="l" t="t" r="r" b="b"/>
            <a:pathLst>
              <a:path w="3490157" h="4653542">
                <a:moveTo>
                  <a:pt x="0" y="0"/>
                </a:moveTo>
                <a:lnTo>
                  <a:pt x="3490157" y="0"/>
                </a:lnTo>
                <a:lnTo>
                  <a:pt x="3490157" y="4653542"/>
                </a:lnTo>
                <a:lnTo>
                  <a:pt x="0" y="4653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47442" y="2241338"/>
            <a:ext cx="4287578" cy="6176983"/>
          </a:xfrm>
          <a:custGeom>
            <a:avLst/>
            <a:gdLst/>
            <a:ahLst/>
            <a:cxnLst/>
            <a:rect l="l" t="t" r="r" b="b"/>
            <a:pathLst>
              <a:path w="4287578" h="6176983">
                <a:moveTo>
                  <a:pt x="0" y="0"/>
                </a:moveTo>
                <a:lnTo>
                  <a:pt x="4287578" y="0"/>
                </a:lnTo>
                <a:lnTo>
                  <a:pt x="4287578" y="6176983"/>
                </a:lnTo>
                <a:lnTo>
                  <a:pt x="0" y="617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25" r="-402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310716" y="820843"/>
            <a:ext cx="1300234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Esimerkkejä</a:t>
            </a:r>
            <a:r>
              <a:rPr lang="en-US" sz="5200" dirty="0">
                <a:solidFill>
                  <a:srgbClr val="FFFFFF"/>
                </a:solidFill>
                <a:latin typeface="Open Sans"/>
              </a:rPr>
              <a:t> 4H-yrityksistä</a:t>
            </a:r>
            <a:endParaRPr kumimoji="0" lang="en-US" sz="5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9135" y="8579472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Muksut ja Muffinit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Kesätyö ja rekrymessut, Orivesi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25225" y="763119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Pispala Works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Suomen kädentaidot messut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1056" y="8453060"/>
            <a:ext cx="4565886" cy="864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Sara Soo Arts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>
                <a:solidFill>
                  <a:srgbClr val="FFFFFF"/>
                </a:solidFill>
                <a:latin typeface="Open Sans"/>
              </a:rPr>
              <a:t>Sara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Madene</a:t>
            </a:r>
            <a:endParaRPr lang="en-US" sz="1624" dirty="0">
              <a:solidFill>
                <a:srgbClr val="FFFFFF"/>
              </a:solidFill>
              <a:latin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Tamlun</a:t>
            </a:r>
            <a:r>
              <a:rPr kumimoji="0" lang="en-US" sz="1624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joulumyyjäiset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75C96759-663F-100A-49A7-1843B5B09069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vaate, Ihmisen kasvot, henkilö, hymy&#10;&#10;Kuvaus luotu automaattisesti">
            <a:extLst>
              <a:ext uri="{FF2B5EF4-FFF2-40B4-BE49-F238E27FC236}">
                <a16:creationId xmlns:a16="http://schemas.microsoft.com/office/drawing/2014/main" id="{41DDB0DF-9435-5179-66D2-9145EB37AA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706" y="2470771"/>
            <a:ext cx="4288587" cy="57181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29835" y="3024608"/>
            <a:ext cx="4155795" cy="6233692"/>
          </a:xfrm>
          <a:custGeom>
            <a:avLst/>
            <a:gdLst/>
            <a:ahLst/>
            <a:cxnLst/>
            <a:rect l="l" t="t" r="r" b="b"/>
            <a:pathLst>
              <a:path w="4155795" h="6233692">
                <a:moveTo>
                  <a:pt x="0" y="0"/>
                </a:moveTo>
                <a:lnTo>
                  <a:pt x="4155795" y="0"/>
                </a:lnTo>
                <a:lnTo>
                  <a:pt x="4155795" y="6233692"/>
                </a:lnTo>
                <a:lnTo>
                  <a:pt x="0" y="6233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4399657" cy="5866210"/>
          </a:xfrm>
          <a:custGeom>
            <a:avLst/>
            <a:gdLst/>
            <a:ahLst/>
            <a:cxnLst/>
            <a:rect l="l" t="t" r="r" b="b"/>
            <a:pathLst>
              <a:path w="4399657" h="5866210">
                <a:moveTo>
                  <a:pt x="0" y="0"/>
                </a:moveTo>
                <a:lnTo>
                  <a:pt x="4399657" y="0"/>
                </a:lnTo>
                <a:lnTo>
                  <a:pt x="4399657" y="5866210"/>
                </a:lnTo>
                <a:lnTo>
                  <a:pt x="0" y="5866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44000" y="1028700"/>
            <a:ext cx="4429864" cy="5906485"/>
          </a:xfrm>
          <a:custGeom>
            <a:avLst/>
            <a:gdLst/>
            <a:ahLst/>
            <a:cxnLst/>
            <a:rect l="l" t="t" r="r" b="b"/>
            <a:pathLst>
              <a:path w="4429864" h="5906485">
                <a:moveTo>
                  <a:pt x="0" y="0"/>
                </a:moveTo>
                <a:lnTo>
                  <a:pt x="4429864" y="0"/>
                </a:lnTo>
                <a:lnTo>
                  <a:pt x="4429864" y="5906485"/>
                </a:lnTo>
                <a:lnTo>
                  <a:pt x="0" y="5906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339503" y="3378605"/>
            <a:ext cx="3919797" cy="5879695"/>
          </a:xfrm>
          <a:custGeom>
            <a:avLst/>
            <a:gdLst/>
            <a:ahLst/>
            <a:cxnLst/>
            <a:rect l="l" t="t" r="r" b="b"/>
            <a:pathLst>
              <a:path w="3919797" h="5879695">
                <a:moveTo>
                  <a:pt x="0" y="0"/>
                </a:moveTo>
                <a:lnTo>
                  <a:pt x="3919797" y="0"/>
                </a:lnTo>
                <a:lnTo>
                  <a:pt x="3919797" y="5879695"/>
                </a:lnTo>
                <a:lnTo>
                  <a:pt x="0" y="58796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168575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Väisänen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35020" y="9229725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Museoraitin aittakahvila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2471" y="7168753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Lempoisten rantakahvila</a:t>
            </a: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285630" y="7168753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Cafe Paiste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3207473" y="8136062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Vinomonit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69186" y="8848614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Kisutsu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8600" y="5707445"/>
            <a:ext cx="4565886" cy="564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4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SASin.art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770836" y="5713788"/>
            <a:ext cx="4565886" cy="275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7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Perhot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ja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Puutyöt</a:t>
            </a:r>
            <a:endParaRPr kumimoji="0" lang="en-US" sz="162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0611B3ED-7A71-8957-A7D8-8C8EC60E712D}"/>
              </a:ext>
            </a:extLst>
          </p:cNvPr>
          <p:cNvSpPr/>
          <p:nvPr/>
        </p:nvSpPr>
        <p:spPr>
          <a:xfrm>
            <a:off x="15983543" y="201606"/>
            <a:ext cx="2063997" cy="2063997"/>
          </a:xfrm>
          <a:custGeom>
            <a:avLst/>
            <a:gdLst/>
            <a:ahLst/>
            <a:cxnLst/>
            <a:rect l="l" t="t" r="r" b="b"/>
            <a:pathLst>
              <a:path w="2063997" h="2063997">
                <a:moveTo>
                  <a:pt x="0" y="0"/>
                </a:moveTo>
                <a:lnTo>
                  <a:pt x="2063998" y="0"/>
                </a:lnTo>
                <a:lnTo>
                  <a:pt x="2063998" y="2063997"/>
                </a:lnTo>
                <a:lnTo>
                  <a:pt x="0" y="2063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Kuva 11" descr="Kuva, joka sisältää kohteen syntymäpäiväkakku, sisä-, hääkakku, jälkiruoka&#10;&#10;Kuvaus luotu automaattisesti">
            <a:extLst>
              <a:ext uri="{FF2B5EF4-FFF2-40B4-BE49-F238E27FC236}">
                <a16:creationId xmlns:a16="http://schemas.microsoft.com/office/drawing/2014/main" id="{3E11628D-2E8D-7371-AAA9-50F1C6821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4142898"/>
            <a:ext cx="3412434" cy="4549912"/>
          </a:xfrm>
          <a:prstGeom prst="rect">
            <a:avLst/>
          </a:prstGeom>
        </p:spPr>
      </p:pic>
      <p:pic>
        <p:nvPicPr>
          <p:cNvPr id="14" name="Kuva 13" descr="Kuva, joka sisältää kohteen Pakkausmateriaalit, ruoho, Muovipussi, Muovikelmu&#10;&#10;Kuvaus luotu automaattisesti">
            <a:extLst>
              <a:ext uri="{FF2B5EF4-FFF2-40B4-BE49-F238E27FC236}">
                <a16:creationId xmlns:a16="http://schemas.microsoft.com/office/drawing/2014/main" id="{449EA106-E4CC-8CB3-F2D0-C215BF17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4" b="239"/>
          <a:stretch/>
        </p:blipFill>
        <p:spPr>
          <a:xfrm>
            <a:off x="9253675" y="1728000"/>
            <a:ext cx="3771900" cy="3744000"/>
          </a:xfrm>
          <a:prstGeom prst="rect">
            <a:avLst/>
          </a:prstGeom>
        </p:spPr>
      </p:pic>
      <p:pic>
        <p:nvPicPr>
          <p:cNvPr id="16" name="Kuva 15" descr="Kuva, joka sisältää kohteen maalaus, lintu, piirros, kukka&#10;&#10;Kuvaus luotu automaattisesti">
            <a:extLst>
              <a:ext uri="{FF2B5EF4-FFF2-40B4-BE49-F238E27FC236}">
                <a16:creationId xmlns:a16="http://schemas.microsoft.com/office/drawing/2014/main" id="{72B2CE4C-EC6C-9998-95EE-A584E7A8B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3" y="1249581"/>
            <a:ext cx="4513906" cy="4184767"/>
          </a:xfrm>
          <a:prstGeom prst="rect">
            <a:avLst/>
          </a:prstGeom>
        </p:spPr>
      </p:pic>
      <p:pic>
        <p:nvPicPr>
          <p:cNvPr id="18" name="Kuva 17" descr="Kuva, joka sisältää kohteen sisä-, Lapsitaide, hammasharja, kontti&#10;&#10;Kuvaus luotu automaattisesti">
            <a:extLst>
              <a:ext uri="{FF2B5EF4-FFF2-40B4-BE49-F238E27FC236}">
                <a16:creationId xmlns:a16="http://schemas.microsoft.com/office/drawing/2014/main" id="{0BBF0F44-0ABE-A203-0BAC-DDCF791B14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175" y="4533900"/>
            <a:ext cx="4664459" cy="34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FFFFFF"/>
                </a:solidFill>
                <a:latin typeface="Open Sans"/>
              </a:rPr>
              <a:t>4H-yrityskilpailu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01D71F16-10C3-CD10-7249-464A479E62B9}"/>
              </a:ext>
            </a:extLst>
          </p:cNvPr>
          <p:cNvSpPr/>
          <p:nvPr/>
        </p:nvSpPr>
        <p:spPr>
          <a:xfrm>
            <a:off x="875797" y="2442013"/>
            <a:ext cx="6134604" cy="4899031"/>
          </a:xfrm>
          <a:custGeom>
            <a:avLst/>
            <a:gdLst/>
            <a:ahLst/>
            <a:cxnLst/>
            <a:rect l="l" t="t" r="r" b="b"/>
            <a:pathLst>
              <a:path w="4792633" h="3669480">
                <a:moveTo>
                  <a:pt x="0" y="0"/>
                </a:moveTo>
                <a:lnTo>
                  <a:pt x="4792633" y="0"/>
                </a:lnTo>
                <a:lnTo>
                  <a:pt x="4792633" y="3669480"/>
                </a:lnTo>
                <a:lnTo>
                  <a:pt x="0" y="3669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22E8C5A-C0D0-429A-0BB3-68DAA6789520}"/>
              </a:ext>
            </a:extLst>
          </p:cNvPr>
          <p:cNvSpPr txBox="1"/>
          <p:nvPr/>
        </p:nvSpPr>
        <p:spPr>
          <a:xfrm>
            <a:off x="1639595" y="7390639"/>
            <a:ext cx="4873203" cy="90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Pihatyöt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>
                <a:solidFill>
                  <a:srgbClr val="FFFFFF"/>
                </a:solidFill>
                <a:latin typeface="Open Sans"/>
              </a:rPr>
              <a:t>Lasse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Uutela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  <a:p>
            <a:pPr algn="ctr">
              <a:lnSpc>
                <a:spcPts val="2427"/>
              </a:lnSpc>
            </a:pP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4H-yrittäjä 2022 18+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vuotiaiden</a:t>
            </a:r>
            <a:r>
              <a:rPr lang="en-US" sz="173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1733" dirty="0" err="1">
                <a:solidFill>
                  <a:srgbClr val="FFFFFF"/>
                </a:solidFill>
                <a:latin typeface="Open Sans"/>
              </a:rPr>
              <a:t>ryhmä</a:t>
            </a:r>
            <a:endParaRPr lang="en-US" sz="1733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11395E5-02B1-D83F-C501-941B946E2B0B}"/>
              </a:ext>
            </a:extLst>
          </p:cNvPr>
          <p:cNvSpPr/>
          <p:nvPr/>
        </p:nvSpPr>
        <p:spPr>
          <a:xfrm>
            <a:off x="8373180" y="2324101"/>
            <a:ext cx="6028620" cy="5420882"/>
          </a:xfrm>
          <a:custGeom>
            <a:avLst/>
            <a:gdLst/>
            <a:ahLst/>
            <a:cxnLst/>
            <a:rect l="l" t="t" r="r" b="b"/>
            <a:pathLst>
              <a:path w="5895241" h="5330029">
                <a:moveTo>
                  <a:pt x="0" y="0"/>
                </a:moveTo>
                <a:lnTo>
                  <a:pt x="5895241" y="0"/>
                </a:lnTo>
                <a:lnTo>
                  <a:pt x="5895241" y="5330029"/>
                </a:lnTo>
                <a:lnTo>
                  <a:pt x="0" y="5330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3736" b="-23736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16BEF3F4-30FF-F50B-837F-C510BBF9D424}"/>
              </a:ext>
            </a:extLst>
          </p:cNvPr>
          <p:cNvSpPr txBox="1"/>
          <p:nvPr/>
        </p:nvSpPr>
        <p:spPr>
          <a:xfrm>
            <a:off x="9359074" y="8114307"/>
            <a:ext cx="4204525" cy="864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Nuppula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Pop Up </a:t>
            </a:r>
          </a:p>
          <a:p>
            <a:pPr algn="ctr">
              <a:lnSpc>
                <a:spcPts val="2274"/>
              </a:lnSpc>
            </a:pP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Vuoden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 2023 4H-yrityskilpailun +18 </a:t>
            </a:r>
            <a:r>
              <a:rPr lang="en-US" sz="1624" dirty="0" err="1">
                <a:solidFill>
                  <a:srgbClr val="FFFFFF"/>
                </a:solidFill>
                <a:latin typeface="Open Sans"/>
              </a:rPr>
              <a:t>voittaja</a:t>
            </a:r>
            <a:r>
              <a:rPr lang="en-US" sz="1624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3298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963" y="1158051"/>
            <a:ext cx="362247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Et ole yksin.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14776" y="3266666"/>
            <a:ext cx="12686109" cy="273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Oma paikallinen 4H-yhdistys on tukenasi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ja niin myös itse </a:t>
            </a:r>
          </a:p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valitsemasi yritysohjaaja.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59049" y="3609975"/>
            <a:ext cx="15169902" cy="312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Sinä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olet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idea.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FFFF"/>
                </a:solidFill>
                <a:latin typeface="Open Sans Extra Bold"/>
              </a:rPr>
              <a:t>Toteuta</a:t>
            </a:r>
            <a:r>
              <a:rPr lang="en-US" sz="9000" dirty="0">
                <a:solidFill>
                  <a:srgbClr val="FFFFFF"/>
                </a:solidFill>
                <a:latin typeface="Open Sans Extra Bold"/>
              </a:rPr>
              <a:t> se!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564102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54549" y="5790777"/>
            <a:ext cx="1487759" cy="15085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54549" y="3185978"/>
            <a:ext cx="1487759" cy="17657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02847" y="3024053"/>
            <a:ext cx="1206125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www.4h-akatemia.fi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90759" y="5891078"/>
            <a:ext cx="1014844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@4hbusinesslabtampereenseutu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7085" y="962025"/>
            <a:ext cx="5128817" cy="192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>
                <a:solidFill>
                  <a:srgbClr val="FFFFFF"/>
                </a:solidFill>
                <a:latin typeface="Open Sans"/>
              </a:rPr>
              <a:t>Tampereen 4H-yhdistys</a:t>
            </a:r>
          </a:p>
          <a:p>
            <a:pPr>
              <a:lnSpc>
                <a:spcPts val="5120"/>
              </a:lnSpc>
            </a:pPr>
            <a:r>
              <a:rPr lang="en-US" sz="3657">
                <a:solidFill>
                  <a:srgbClr val="FFFFFF"/>
                </a:solidFill>
                <a:latin typeface="Open Sans"/>
              </a:rPr>
              <a:t>tampere.4h.fi</a:t>
            </a:r>
          </a:p>
          <a:p>
            <a:pPr>
              <a:lnSpc>
                <a:spcPts val="5120"/>
              </a:lnSpc>
            </a:pPr>
            <a:r>
              <a:rPr lang="en-US" sz="3657">
                <a:solidFill>
                  <a:srgbClr val="FFFFFF"/>
                </a:solidFill>
                <a:latin typeface="Open Sans"/>
              </a:rPr>
              <a:t>@4htampere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44695" y="3611909"/>
            <a:ext cx="5041207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Ylöjärven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ylojarvi.4h.fi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@ylojarvi_4h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77435" y="6281967"/>
            <a:ext cx="734836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Kangasalan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57" dirty="0" err="1">
                <a:solidFill>
                  <a:srgbClr val="FFFFFF"/>
                </a:solidFill>
                <a:latin typeface="Open Sans"/>
              </a:rPr>
              <a:t>seudun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kangasala.4h.fi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@4hkangasala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577435" y="962025"/>
            <a:ext cx="719596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Pirkkala-Lempäälän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pirkkalan-lempaalan.4h.fi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@pirkkalalempaalan4h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77435" y="3611909"/>
            <a:ext cx="7348365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Vesilahti-Tottijärven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vesilahden-tottijarven.4h.fi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@vesilahtitottijarven4h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44695" y="6281967"/>
            <a:ext cx="4632882" cy="1923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657" dirty="0" err="1">
                <a:solidFill>
                  <a:srgbClr val="FFFFFF"/>
                </a:solidFill>
                <a:latin typeface="Open Sans"/>
              </a:rPr>
              <a:t>Oriveden</a:t>
            </a:r>
            <a:r>
              <a:rPr lang="en-US" sz="3657" dirty="0">
                <a:solidFill>
                  <a:srgbClr val="FFFFFF"/>
                </a:solidFill>
                <a:latin typeface="Open Sans"/>
              </a:rPr>
              <a:t> 4H-yhdistys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orivesi.4h.fi</a:t>
            </a:r>
          </a:p>
          <a:p>
            <a:pPr>
              <a:lnSpc>
                <a:spcPts val="5120"/>
              </a:lnSpc>
            </a:pPr>
            <a:r>
              <a:rPr lang="en-US" sz="3657" dirty="0">
                <a:solidFill>
                  <a:srgbClr val="FFFFFF"/>
                </a:solidFill>
                <a:latin typeface="Open Sans"/>
              </a:rPr>
              <a:t>@orivesi4h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9562" y="5054367"/>
            <a:ext cx="480733" cy="480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9562" y="2330991"/>
            <a:ext cx="480733" cy="4807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9562" y="7724425"/>
            <a:ext cx="480733" cy="480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1830" y="7724425"/>
            <a:ext cx="480733" cy="480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1830" y="5054367"/>
            <a:ext cx="480733" cy="4807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81830" y="2330991"/>
            <a:ext cx="480733" cy="4807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DA37B7C-731F-A5F7-9560-43B26B07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7908" y="0"/>
            <a:ext cx="1455218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DA37B7C-731F-A5F7-9560-43B26B07B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49" y="162231"/>
            <a:ext cx="10001251" cy="100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6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11400" y="342900"/>
            <a:ext cx="3024505" cy="3352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7657" y="8542239"/>
            <a:ext cx="4267200" cy="1325499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650894" y="3600956"/>
            <a:ext cx="83357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600" dirty="0">
                <a:solidFill>
                  <a:schemeClr val="bg1"/>
                </a:solidFill>
              </a:rPr>
              <a:t>Tervetuloa</a:t>
            </a:r>
          </a:p>
          <a:p>
            <a:r>
              <a:rPr lang="fi-FI" sz="9600" dirty="0">
                <a:solidFill>
                  <a:schemeClr val="bg1"/>
                </a:solidFill>
              </a:rPr>
              <a:t>4H-yritysinfoon!</a:t>
            </a: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857" y="1638300"/>
            <a:ext cx="4648200" cy="69723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454" y="77527"/>
            <a:ext cx="3665473" cy="5140846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905" y="4572000"/>
            <a:ext cx="3556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9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84935" y="1895475"/>
            <a:ext cx="10518130" cy="633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Nyt on sinun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vuorosi!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Perusta 4H-yritys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Open Sans Extra Bold"/>
              </a:rPr>
              <a:t>jo tänään!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Niina Perkiö</a:t>
            </a:r>
          </a:p>
          <a:p>
            <a:r>
              <a:rPr lang="fi-FI" dirty="0"/>
              <a:t>niina.perkio@4h.fi</a:t>
            </a:r>
          </a:p>
          <a:p>
            <a:r>
              <a:rPr lang="fi-FI" dirty="0"/>
              <a:t>044 980 3150</a:t>
            </a:r>
          </a:p>
          <a:p>
            <a:r>
              <a:rPr lang="fi-FI" dirty="0"/>
              <a:t>tampere.4h.fi</a:t>
            </a:r>
          </a:p>
          <a:p>
            <a:r>
              <a:rPr lang="fi-FI" dirty="0"/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971800" y="3771900"/>
            <a:ext cx="11734800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 Perkiö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niina.perkio@4h.fi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044 980 3150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tampere.4h.fi</a:t>
            </a:r>
          </a:p>
          <a:p>
            <a:pPr lvl="0" algn="ctr" defTabSz="685800"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</a:pPr>
            <a:r>
              <a:rPr lang="fi-FI" sz="4400" dirty="0">
                <a:solidFill>
                  <a:srgbClr val="FFFFFF"/>
                </a:solidFill>
                <a:latin typeface="Arial" panose="020B0604020202020204"/>
              </a:rPr>
              <a:t>@4hbusinesslabtampereenseutu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920212"/>
            <a:ext cx="1272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 Business </a:t>
            </a:r>
            <a:r>
              <a:rPr kumimoji="0" lang="fi-FI" sz="60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Lab</a:t>
            </a:r>
            <a:r>
              <a:rPr kumimoji="0" lang="fi-FI" sz="60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Tampereen seutu</a:t>
            </a:r>
            <a:endParaRPr kumimoji="0" lang="fi-FI" sz="6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6" y="6848713"/>
            <a:ext cx="1337370" cy="13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108645" y="358178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276600" y="4695681"/>
            <a:ext cx="9144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 Perkiö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niina.perkio@4h.fi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044 980 3150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tampere.4h.fi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@4hbusinesslabtampereenseutu</a:t>
            </a:r>
          </a:p>
        </p:txBody>
      </p:sp>
      <p:sp>
        <p:nvSpPr>
          <p:cNvPr id="6" name="Suorakulmio 5"/>
          <p:cNvSpPr/>
          <p:nvPr/>
        </p:nvSpPr>
        <p:spPr>
          <a:xfrm>
            <a:off x="4038600" y="2650763"/>
            <a:ext cx="9220200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 Perkiö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niina.perkio@4h.fi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044 980 3150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tampere.4h.fi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@4hbusinesslabtampereenseutu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endParaRPr kumimoji="0" lang="fi-FI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Hanna Tukiainen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Toiminnanjohtaja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hanna.tukiainen@4h.fi </a:t>
            </a:r>
          </a:p>
          <a:p>
            <a:pPr algn="ctr"/>
            <a:r>
              <a:rPr lang="fi-FI" sz="3200" dirty="0">
                <a:solidFill>
                  <a:srgbClr val="FFFFFF"/>
                </a:solidFill>
              </a:rPr>
              <a:t>040 823 9778</a:t>
            </a:r>
            <a:endParaRPr lang="fi-FI" sz="3200" dirty="0"/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450"/>
              </a:spcAft>
              <a:buClr>
                <a:srgbClr val="3CAA32"/>
              </a:buClr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@tampereen4h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476500" y="1125539"/>
            <a:ext cx="12534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4H Business </a:t>
            </a:r>
            <a:r>
              <a:rPr kumimoji="0" lang="fi-FI" sz="5400" b="1" i="0" u="none" strike="noStrike" kern="0" cap="none" spc="-113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</a:t>
            </a:r>
            <a:r>
              <a:rPr kumimoji="0" lang="fi-FI" sz="54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Tampereen seutu</a:t>
            </a:r>
            <a:endParaRPr kumimoji="0" lang="fi-FI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5222355"/>
            <a:ext cx="612815" cy="62155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8530157"/>
            <a:ext cx="621219" cy="63008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1954121"/>
            <a:ext cx="2841167" cy="6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68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9B341D8-FB76-4C90-9404-769AD8676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1E39A25-FB67-4ACD-94A5-0D39DCC97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84047BD-5D74-494A-B492-A9F102CBC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8" y="547688"/>
            <a:ext cx="18030824" cy="90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700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F47C4CCA-F37D-F4A0-687E-9367A8CD1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5"/>
          <a:stretch/>
        </p:blipFill>
        <p:spPr>
          <a:xfrm>
            <a:off x="20" y="10"/>
            <a:ext cx="18287980" cy="10286990"/>
          </a:xfrm>
          <a:noFill/>
        </p:spPr>
      </p:pic>
      <p:sp>
        <p:nvSpPr>
          <p:cNvPr id="4" name="Päivämäärän paikkamerkki 3" hidden="1">
            <a:extLst>
              <a:ext uri="{FF2B5EF4-FFF2-40B4-BE49-F238E27FC236}">
                <a16:creationId xmlns:a16="http://schemas.microsoft.com/office/drawing/2014/main" id="{95D10DE6-C418-40AB-E62A-BC4DD2A8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1.3.2018</a:t>
            </a:r>
            <a:endParaRPr lang="en-US"/>
          </a:p>
        </p:txBody>
      </p:sp>
      <p:sp>
        <p:nvSpPr>
          <p:cNvPr id="6" name="Dian numeron paikkamerkki 5" hidden="1">
            <a:extLst>
              <a:ext uri="{FF2B5EF4-FFF2-40B4-BE49-F238E27FC236}">
                <a16:creationId xmlns:a16="http://schemas.microsoft.com/office/drawing/2014/main" id="{D19DD522-C95B-C1EB-AE15-E7B7C8EF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4B0674C-2262-6C41-86AE-D9E94A8EBCC8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97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95266"/>
            <a:ext cx="16230600" cy="5212966"/>
            <a:chOff x="0" y="247649"/>
            <a:chExt cx="21640800" cy="6950622"/>
          </a:xfrm>
        </p:grpSpPr>
        <p:sp>
          <p:nvSpPr>
            <p:cNvPr id="3" name="TextBox 3"/>
            <p:cNvSpPr txBox="1"/>
            <p:nvPr/>
          </p:nvSpPr>
          <p:spPr>
            <a:xfrm>
              <a:off x="0" y="247649"/>
              <a:ext cx="21640800" cy="6950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75"/>
                </a:lnSpc>
              </a:pP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Nuori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13-28 -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vuotias</a:t>
              </a: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  <a:p>
              <a:pPr>
                <a:lnSpc>
                  <a:spcPts val="9975"/>
                </a:lnSpc>
              </a:pP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Tee 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itsellesi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 (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kesä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)</a:t>
              </a:r>
              <a:r>
                <a:rPr lang="en-US" sz="10500" spc="-525" dirty="0" err="1">
                  <a:solidFill>
                    <a:srgbClr val="FFFFFF"/>
                  </a:solidFill>
                  <a:latin typeface="League Spartan"/>
                </a:rPr>
                <a:t>työpaikka</a:t>
              </a:r>
              <a:r>
                <a:rPr lang="en-US" sz="10500" spc="-525" dirty="0">
                  <a:solidFill>
                    <a:srgbClr val="FFFFFF"/>
                  </a:solidFill>
                  <a:latin typeface="League Spartan"/>
                </a:rPr>
                <a:t>.</a:t>
              </a:r>
            </a:p>
            <a:p>
              <a:pPr algn="l">
                <a:lnSpc>
                  <a:spcPts val="9975"/>
                </a:lnSpc>
              </a:pPr>
              <a:endParaRPr lang="en-US" sz="10500" spc="-525" dirty="0">
                <a:solidFill>
                  <a:srgbClr val="FFFFFF"/>
                </a:solidFill>
                <a:latin typeface="League Spartan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695819"/>
              <a:ext cx="21640800" cy="487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22"/>
                </a:lnSpc>
              </a:pPr>
              <a:r>
                <a:rPr lang="en-US" sz="2325" spc="116">
                  <a:solidFill>
                    <a:srgbClr val="FFFFFF"/>
                  </a:solidFill>
                  <a:latin typeface="Sanchez"/>
                </a:rPr>
                <a:t>SINÄ OLET IDEA. TOTEUTA SE!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66723" y="1028700"/>
            <a:ext cx="1892577" cy="209800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38556" y="2873169"/>
            <a:ext cx="15010888" cy="441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4H-yritys on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nuorille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tarkoitettu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harrastuspohjalla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</a:p>
          <a:p>
            <a:pPr algn="ctr">
              <a:lnSpc>
                <a:spcPts val="8763"/>
              </a:lnSpc>
            </a:pP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toimiva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pienimuotoisen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yrittäjyyden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6259" dirty="0" err="1">
                <a:solidFill>
                  <a:srgbClr val="FFFFFF"/>
                </a:solidFill>
                <a:latin typeface="Open Sans Extra Bold"/>
              </a:rPr>
              <a:t>malli</a:t>
            </a:r>
            <a:r>
              <a:rPr lang="en-US" sz="6259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26777" y="5151342"/>
            <a:ext cx="15010888" cy="218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Itsenäinen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tulonhankkimistoiminta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  <a:p>
            <a:pPr algn="ctr">
              <a:lnSpc>
                <a:spcPts val="8763"/>
              </a:lnSpc>
            </a:pP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Yksityinen</a:t>
            </a:r>
            <a:r>
              <a:rPr lang="en-US" sz="4400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Open Sans Extra Bold"/>
              </a:rPr>
              <a:t>elinkeinonharjoittaja</a:t>
            </a:r>
            <a:endParaRPr lang="en-US" sz="4400" dirty="0">
              <a:solidFill>
                <a:srgbClr val="FFFFFF"/>
              </a:solidFill>
              <a:latin typeface="Open Sans Extra Bold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921821" y="1411340"/>
            <a:ext cx="14020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4H-yrittäjä 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800" b="1" i="0" u="none" strike="noStrike" kern="0" cap="none" spc="-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itsenäinen yrittäjä</a:t>
            </a:r>
            <a:endParaRPr kumimoji="0" lang="fi-FI" sz="8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3595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B69E36-B980-4C74-868D-F0CF62F7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85" y="1028700"/>
            <a:ext cx="8570646" cy="2742972"/>
          </a:xfrm>
        </p:spPr>
        <p:txBody>
          <a:bodyPr>
            <a:no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Mieti,</a:t>
            </a:r>
            <a:br>
              <a:rPr lang="fi-FI" sz="6000" dirty="0">
                <a:solidFill>
                  <a:schemeClr val="bg1"/>
                </a:solidFill>
              </a:rPr>
            </a:br>
            <a:r>
              <a:rPr lang="fi-FI" sz="6000" dirty="0">
                <a:solidFill>
                  <a:schemeClr val="bg1"/>
                </a:solidFill>
              </a:rPr>
              <a:t>onko 4H-yritys oikea yritysmuoto juuri sinulle?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BB1462E6-1B02-431C-8A0B-CABB610E4B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79723" y="4999047"/>
            <a:ext cx="7202758" cy="3580778"/>
          </a:xfrm>
        </p:spPr>
        <p:txBody>
          <a:bodyPr>
            <a:normAutofit/>
          </a:bodyPr>
          <a:lstStyle/>
          <a:p>
            <a:r>
              <a:rPr lang="fi-FI" sz="6000" dirty="0">
                <a:solidFill>
                  <a:schemeClr val="bg1"/>
                </a:solidFill>
              </a:rPr>
              <a:t>Liikevaihto 50-8000€</a:t>
            </a:r>
          </a:p>
          <a:p>
            <a:r>
              <a:rPr lang="fi-FI" sz="6000" dirty="0">
                <a:solidFill>
                  <a:schemeClr val="bg1"/>
                </a:solidFill>
              </a:rPr>
              <a:t>Vakuutukset </a:t>
            </a:r>
          </a:p>
          <a:p>
            <a:r>
              <a:rPr lang="fi-FI" sz="6000" dirty="0">
                <a:solidFill>
                  <a:schemeClr val="bg1"/>
                </a:solidFill>
              </a:rPr>
              <a:t>Verojen maksaminen</a:t>
            </a:r>
          </a:p>
        </p:txBody>
      </p:sp>
      <p:sp>
        <p:nvSpPr>
          <p:cNvPr id="8" name="Pyöristetty kuvaselitesuorakulmio 5">
            <a:extLst>
              <a:ext uri="{FF2B5EF4-FFF2-40B4-BE49-F238E27FC236}">
                <a16:creationId xmlns:a16="http://schemas.microsoft.com/office/drawing/2014/main" id="{FE4C5A25-F991-4ECF-90D4-7DCAF6EC719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381180" y="1710014"/>
            <a:ext cx="6926256" cy="6866972"/>
          </a:xfrm>
          <a:prstGeom prst="wedgeRoundRectCallout">
            <a:avLst>
              <a:gd name="adj1" fmla="val 49350"/>
              <a:gd name="adj2" fmla="val -25747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400" b="1" dirty="0">
                <a:solidFill>
                  <a:schemeClr val="bg1"/>
                </a:solidFill>
              </a:rPr>
              <a:t>4H-yritys on harrastus, jossa kokeillaan yrittäjyyttä.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4000" dirty="0"/>
              <a:t>4H-yritys ei ole elinkeino vielä kenellekään.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i-FI" altLang="fi-FI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5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0823" y="2158036"/>
            <a:ext cx="4563348" cy="57041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826336" y="3646971"/>
            <a:ext cx="449818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Hae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opintopisteitä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tai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Digitaalinen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osaamismerkki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5729462"/>
            <a:ext cx="5003304" cy="141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Tee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perustamisilmoitus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omalle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jäsenkortillesi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oma.4h.fi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26336" y="5210976"/>
            <a:ext cx="4861464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Raportoi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toiminnastasi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vuosittain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4H-yhdistykseen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528788"/>
            <a:ext cx="3278832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Mahdollisuus hakea </a:t>
            </a:r>
          </a:p>
          <a:p>
            <a:pPr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Open Sans"/>
              </a:rPr>
              <a:t>maksuton y-tunnus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0864" y="1028700"/>
            <a:ext cx="1608436" cy="17830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2100886"/>
            <a:ext cx="224551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>
                <a:solidFill>
                  <a:srgbClr val="FFFFFF"/>
                </a:solidFill>
                <a:latin typeface="Open Sans"/>
              </a:rPr>
              <a:t>13-28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vuotias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3049763"/>
            <a:ext cx="4820096" cy="942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Liiity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4H-yhdistyksen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jäseneksi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4415037"/>
            <a:ext cx="4903738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Suorita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4H-yrityskurssi ja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laadi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ctr"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liiketoimintasuunnitelma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BMC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6336" y="2754574"/>
            <a:ext cx="5242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Liikevaihto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50- 8000 € /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vuosi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26336" y="6955441"/>
            <a:ext cx="4861464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FFFFFF"/>
                </a:solidFill>
                <a:latin typeface="Open Sans"/>
              </a:rPr>
              <a:t>Osallistu</a:t>
            </a:r>
            <a:r>
              <a:rPr lang="en-US" sz="2700" dirty="0">
                <a:solidFill>
                  <a:srgbClr val="FFFFFF"/>
                </a:solidFill>
                <a:latin typeface="Open Sans"/>
              </a:rPr>
              <a:t> 4H-yritys </a:t>
            </a:r>
            <a:r>
              <a:rPr lang="en-US" sz="2700" dirty="0" err="1">
                <a:solidFill>
                  <a:srgbClr val="FFFFFF"/>
                </a:solidFill>
                <a:latin typeface="Open Sans"/>
              </a:rPr>
              <a:t>kilpailuun</a:t>
            </a:r>
            <a:endParaRPr lang="en-US" sz="2700" dirty="0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91870" y="2647300"/>
            <a:ext cx="4098640" cy="2734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006854" y="2967123"/>
            <a:ext cx="8358977" cy="55770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76075" y="933450"/>
            <a:ext cx="16234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Voit perustaa 4H-yrityksen yksin, kaksin tai ryhmässä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8487" y="6444650"/>
            <a:ext cx="40540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538" y="6232479"/>
            <a:ext cx="6226412" cy="129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1"/>
              </a:lnSpc>
            </a:pPr>
            <a:r>
              <a:rPr lang="en-US" sz="3743" dirty="0" err="1">
                <a:solidFill>
                  <a:srgbClr val="FFFFFF"/>
                </a:solidFill>
                <a:latin typeface="Open Sans"/>
              </a:rPr>
              <a:t>Kaikki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jäsenet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tekevät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omat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743" dirty="0" err="1">
                <a:solidFill>
                  <a:srgbClr val="FFFFFF"/>
                </a:solidFill>
                <a:latin typeface="Open Sans"/>
              </a:rPr>
              <a:t>paperityönsä</a:t>
            </a:r>
            <a:r>
              <a:rPr lang="en-US" sz="3743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60317" y="1067682"/>
            <a:ext cx="1005527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Yrityksesi voi esimerkiksi tehdä...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317791" y="5048250"/>
            <a:ext cx="391715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Pihapalvelua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85317" y="7713986"/>
            <a:ext cx="409708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Valokuvausta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68903" y="8205158"/>
            <a:ext cx="3390397" cy="10531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50053" y="6610327"/>
            <a:ext cx="274885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FFFFFF"/>
                </a:solidFill>
                <a:latin typeface="Open Sans"/>
              </a:rPr>
              <a:t>Kotiapua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50864" y="1162932"/>
            <a:ext cx="1608436" cy="17830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49748" y="4161155"/>
            <a:ext cx="240550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Kakkuja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534400" y="3584226"/>
            <a:ext cx="201349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Koruja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35701" y="3057966"/>
            <a:ext cx="260761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Puutöitä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00235" y="5818482"/>
            <a:ext cx="403071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Matonpesuja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768" y="8401535"/>
            <a:ext cx="4030712" cy="874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Lastenhoitoa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1066800" y="2477879"/>
            <a:ext cx="5867400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dirty="0" err="1">
                <a:solidFill>
                  <a:srgbClr val="FFFFFF"/>
                </a:solidFill>
                <a:latin typeface="Open Sans"/>
              </a:rPr>
              <a:t>Muusikonhommia</a:t>
            </a:r>
            <a:endParaRPr lang="en-US" sz="5200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15" name="Kuva 14" descr="Kuva, joka sisältää kohteen teksti, puu, henkilö, piha-&#10;&#10;Kuvaus luotu automaattisesti">
            <a:extLst>
              <a:ext uri="{FF2B5EF4-FFF2-40B4-BE49-F238E27FC236}">
                <a16:creationId xmlns:a16="http://schemas.microsoft.com/office/drawing/2014/main" id="{7F3374DA-98AC-C86B-90C6-17B6661F9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" y="0"/>
            <a:ext cx="18286222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H sisältö">
  <a:themeElements>
    <a:clrScheme name="4H_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7BE23"/>
      </a:accent1>
      <a:accent2>
        <a:srgbClr val="3CAA32"/>
      </a:accent2>
      <a:accent3>
        <a:srgbClr val="F5B4D2"/>
      </a:accent3>
      <a:accent4>
        <a:srgbClr val="73196E"/>
      </a:accent4>
      <a:accent5>
        <a:srgbClr val="FFDC14"/>
      </a:accent5>
      <a:accent6>
        <a:srgbClr val="A0DCF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H_template_02_2018" id="{5966D7C5-5ED4-D34B-A89F-8EEC824BDC96}" vid="{1B33542E-81BE-8D47-9491-8D21F844BD7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3350</TotalTime>
  <Words>400</Words>
  <Application>Microsoft Office PowerPoint</Application>
  <PresentationFormat>Mukautettu</PresentationFormat>
  <Paragraphs>129</Paragraphs>
  <Slides>24</Slides>
  <Notes>0</Notes>
  <HiddenSlides>4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24</vt:i4>
      </vt:variant>
    </vt:vector>
  </HeadingPairs>
  <TitlesOfParts>
    <vt:vector size="32" baseType="lpstr">
      <vt:lpstr>Open Sans Extra Bold</vt:lpstr>
      <vt:lpstr>Arial</vt:lpstr>
      <vt:lpstr>League Spartan</vt:lpstr>
      <vt:lpstr>Calibri</vt:lpstr>
      <vt:lpstr>Sanchez</vt:lpstr>
      <vt:lpstr>Open Sans</vt:lpstr>
      <vt:lpstr>Office Theme</vt:lpstr>
      <vt:lpstr>4H sisältö</vt:lpstr>
      <vt:lpstr>PowerPoint-esitys</vt:lpstr>
      <vt:lpstr>PowerPoint-esitys</vt:lpstr>
      <vt:lpstr>PowerPoint-esitys</vt:lpstr>
      <vt:lpstr>PowerPoint-esitys</vt:lpstr>
      <vt:lpstr>PowerPoint-esitys</vt:lpstr>
      <vt:lpstr>Mieti, onko 4H-yritys oikea yritysmuoto juuri sinulle?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Kopio: Copy of Nuori 13-28 -vuotias</dc:title>
  <dc:creator>Niina Perkiö</dc:creator>
  <cp:lastModifiedBy>Niina Perkiö</cp:lastModifiedBy>
  <cp:revision>36</cp:revision>
  <dcterms:created xsi:type="dcterms:W3CDTF">2006-08-16T00:00:00Z</dcterms:created>
  <dcterms:modified xsi:type="dcterms:W3CDTF">2024-08-23T06:37:02Z</dcterms:modified>
  <dc:identifier>DAEvyWy_Aik</dc:identifier>
</cp:coreProperties>
</file>