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68" r:id="rId2"/>
    <p:sldMasterId id="2147483682" r:id="rId3"/>
    <p:sldMasterId id="2147483662" r:id="rId4"/>
  </p:sldMasterIdLst>
  <p:notesMasterIdLst>
    <p:notesMasterId r:id="rId16"/>
  </p:notesMasterIdLst>
  <p:sldIdLst>
    <p:sldId id="257" r:id="rId5"/>
    <p:sldId id="340" r:id="rId6"/>
    <p:sldId id="650" r:id="rId7"/>
    <p:sldId id="400" r:id="rId8"/>
    <p:sldId id="401" r:id="rId9"/>
    <p:sldId id="406" r:id="rId10"/>
    <p:sldId id="407" r:id="rId11"/>
    <p:sldId id="404" r:id="rId12"/>
    <p:sldId id="402" r:id="rId13"/>
    <p:sldId id="651" r:id="rId14"/>
    <p:sldId id="405" r:id="rId15"/>
  </p:sldIdLst>
  <p:sldSz cx="9144000" cy="5143500" type="screen16x9"/>
  <p:notesSz cx="6810375" cy="99425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1" autoAdjust="0"/>
    <p:restoredTop sz="94654" autoAdjust="0"/>
  </p:normalViewPr>
  <p:slideViewPr>
    <p:cSldViewPr snapToGrid="0" snapToObjects="1">
      <p:cViewPr varScale="1">
        <p:scale>
          <a:sx n="113" d="100"/>
          <a:sy n="113" d="100"/>
        </p:scale>
        <p:origin x="101" y="269"/>
      </p:cViewPr>
      <p:guideLst/>
    </p:cSldViewPr>
  </p:slideViewPr>
  <p:outlineViewPr>
    <p:cViewPr>
      <p:scale>
        <a:sx n="33" d="100"/>
        <a:sy n="33" d="100"/>
      </p:scale>
      <p:origin x="0" y="-6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1B1C-6F0D-CE41-9B20-A1F1198CDD59}" type="datetimeFigureOut">
              <a:rPr lang="fi-FI" smtClean="0"/>
              <a:t>3.6.2024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67C8-5338-7144-8E13-33923A8C44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6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54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4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2FAF-8A75-024E-A7A9-6FB165645AA5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5" name="Puolivapaa piirto 14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oike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5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1" name="Puolivapaa piirto 10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/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D78B-9968-E148-970B-B3A7E902603D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D78B-9968-E148-970B-B3A7E902603D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8C-1E17-3E4D-BB3C-2CD2233F7143}" type="datetime1">
              <a:rPr lang="fi-FI" smtClean="0"/>
              <a:t>3.6.2024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4670587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620837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EE6-1EF3-A249-83AF-7658742B32E4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42385" y="0"/>
            <a:ext cx="3401615" cy="514350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9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3772365" cy="301304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F8BE09E-9DFB-4BBE-864F-4C1F8BFD2D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42985" y="1369218"/>
            <a:ext cx="3772365" cy="301304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0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4245297" y="4274835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51133" y="32864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Puolivapaa piirto 11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ABC6B-AB88-5B4B-9B88-AC9AD6DE12DA}" type="datetime1">
              <a:rPr lang="fi-FI" smtClean="0"/>
              <a:t>3.6.2024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1" r:id="rId3"/>
    <p:sldLayoutId id="2147483693" r:id="rId4"/>
    <p:sldLayoutId id="2147483681" r:id="rId5"/>
    <p:sldLayoutId id="2147483694" r:id="rId6"/>
    <p:sldLayoutId id="2147483697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1" r:id="rId4"/>
    <p:sldLayoutId id="2147483673" r:id="rId5"/>
    <p:sldLayoutId id="2147483675" r:id="rId6"/>
    <p:sldLayoutId id="2147483676" r:id="rId7"/>
    <p:sldLayoutId id="2147483674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6" r:id="rId5"/>
    <p:sldLayoutId id="214748369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.4h.fi/pages/viewpage.action?pageId=34187518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viola.tarujarvi@4h.fi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4h.fi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9476" y="422622"/>
            <a:ext cx="2997783" cy="875980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/>
            </a:r>
            <a:br>
              <a:rPr lang="fi-FI" sz="4400" dirty="0"/>
            </a:br>
            <a:endParaRPr lang="fi-FI" sz="4400" dirty="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xmlns="" id="{C193E982-9DD0-4FE4-8264-D03E1469C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081" y="645459"/>
            <a:ext cx="3562608" cy="3677770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Työt alkavat          4H-yhdistyksessä -koulutus</a:t>
            </a:r>
          </a:p>
          <a:p>
            <a:pPr algn="ctr"/>
            <a:endParaRPr lang="fi-FI" sz="2800" dirty="0"/>
          </a:p>
          <a:p>
            <a:r>
              <a:rPr lang="fi-FI" dirty="0"/>
              <a:t>	</a:t>
            </a:r>
            <a:r>
              <a:rPr lang="fi-FI" dirty="0" smtClean="0"/>
              <a:t>Ranuan 4H-yhdistys</a:t>
            </a:r>
          </a:p>
          <a:p>
            <a:r>
              <a:rPr lang="fi-FI" smtClean="0"/>
              <a:t>	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utoShape 2" descr="blob:https://web.whatsapp.com/d91ba78b-525e-4ac2-814b-b2ecb5daec59">
            <a:extLst>
              <a:ext uri="{FF2B5EF4-FFF2-40B4-BE49-F238E27FC236}">
                <a16:creationId xmlns:a16="http://schemas.microsoft.com/office/drawing/2014/main" xmlns="" id="{B5E72C3A-F2BE-402F-B780-6275E1640E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AutoShape 4" descr="blob:https://web.whatsapp.com/d91ba78b-525e-4ac2-814b-b2ecb5daec59">
            <a:extLst>
              <a:ext uri="{FF2B5EF4-FFF2-40B4-BE49-F238E27FC236}">
                <a16:creationId xmlns:a16="http://schemas.microsoft.com/office/drawing/2014/main" xmlns="" id="{BAEBFD7E-2DC5-4341-89C9-76FECED7BA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 descr="Kuva, joka sisältää kohteen henkilö, ulko, aita, tyttö&#10;&#10;Kuvaus luotu automaattisesti">
            <a:extLst>
              <a:ext uri="{FF2B5EF4-FFF2-40B4-BE49-F238E27FC236}">
                <a16:creationId xmlns:a16="http://schemas.microsoft.com/office/drawing/2014/main" xmlns="" id="{E70DC7C2-DC6E-4361-B484-4BC8318FC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56" y="645459"/>
            <a:ext cx="2935541" cy="39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b="0" dirty="0">
                <a:hlinkClick r:id="rId2"/>
              </a:rPr>
              <a:t>Valtakunnallinen </a:t>
            </a:r>
            <a:r>
              <a:rPr lang="fi-FI" sz="2000" b="0" dirty="0" smtClean="0">
                <a:hlinkClick r:id="rId2"/>
              </a:rPr>
              <a:t>työsuojelutoimikunta</a:t>
            </a:r>
            <a:endParaRPr lang="fi-FI" sz="2000" dirty="0"/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1"/>
          </p:nvPr>
        </p:nvGraphicFramePr>
        <p:xfrm>
          <a:off x="642246" y="1386716"/>
          <a:ext cx="4594020" cy="3057456"/>
        </p:xfrm>
        <a:graphic>
          <a:graphicData uri="http://schemas.openxmlformats.org/drawingml/2006/table">
            <a:tbl>
              <a:tblPr/>
              <a:tblGrid>
                <a:gridCol w="765670"/>
                <a:gridCol w="765670"/>
                <a:gridCol w="765670"/>
                <a:gridCol w="765670"/>
                <a:gridCol w="765670"/>
                <a:gridCol w="765670"/>
              </a:tblGrid>
              <a:tr h="301829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  <a:t/>
                      </a:r>
                      <a:br>
                        <a:rPr lang="fi-FI" sz="800" b="1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fi-FI" sz="8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4387" marR="66580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Patrik Lindfors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työsuojelupäällikkö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Suomen 4H-liitto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patrik.lindfors@4h.fi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040 569 1126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pj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74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Jaana Lauttaanaho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työsuojeluvaltuutettu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Pieksämäen Seudun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 jaana.lauttaanaho@4h.fi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0400 208 973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Tuija Suonnansalo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1.varavaltuutettu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Posion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tuija.suonnansalo@4h.fi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045 634 5697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Sari Pajakoski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2.varavaltuutettu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Toholammin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toholampi@4h.fi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050 373 8226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74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Riina Markkola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työsuojeluvaltuutettu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Pirkkalan-Lempäälän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riina.markkola@4h.fi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050 322 2749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18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Mirja Mertala</a:t>
                      </a:r>
                      <a:br>
                        <a:rPr lang="fi-FI" sz="800">
                          <a:effectLst/>
                        </a:rPr>
                      </a:br>
                      <a:r>
                        <a:rPr lang="fi-FI" sz="800">
                          <a:effectLst/>
                        </a:rPr>
                        <a:t>(ei tavattavissa 7.11.2022 alkaen)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1.varavaltuutettu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Muhoksen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/>
                      </a:r>
                      <a:br>
                        <a:rPr lang="fi-FI" sz="800">
                          <a:effectLst/>
                        </a:rPr>
                      </a:br>
                      <a:endParaRPr lang="fi-FI" sz="800">
                        <a:effectLst/>
                      </a:endParaRP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Heidi Purojärvi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2.varavaltuutettu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Ikaalisten 4H-yhdistys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ikaalinen@4h.fi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800">
                          <a:effectLst/>
                        </a:rPr>
                        <a:t>0400 778 979</a:t>
                      </a:r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>
                          <a:effectLst/>
                        </a:rPr>
                        <a:t/>
                      </a:r>
                      <a:br>
                        <a:rPr lang="fi-FI" sz="800" dirty="0">
                          <a:effectLst/>
                        </a:rPr>
                      </a:br>
                      <a:endParaRPr lang="fi-FI" sz="800" dirty="0"/>
                    </a:p>
                  </a:txBody>
                  <a:tcPr marL="44387" marR="44387" marT="31071" marB="31071">
                    <a:lnL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625A-FA4C-4B37-A62C-17DE1D7BBCCD}" type="datetime1">
              <a:rPr lang="en-US" smtClean="0"/>
              <a:t>6/3/2024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93AB5DE7-8BEB-402F-872E-8C20D293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4670587" cy="994172"/>
          </a:xfrm>
        </p:spPr>
        <p:txBody>
          <a:bodyPr anchor="ctr">
            <a:normAutofit/>
          </a:bodyPr>
          <a:lstStyle/>
          <a:p>
            <a:r>
              <a:rPr lang="fi-FI" dirty="0"/>
              <a:t>Tervetuloa </a:t>
            </a:r>
            <a:r>
              <a:rPr lang="fi-FI" dirty="0" smtClean="0"/>
              <a:t>4H-töihin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DDFA8F71-FEC8-4B7B-83BA-4F6742400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9036"/>
            <a:ext cx="4620837" cy="2893103"/>
          </a:xfrm>
        </p:spPr>
        <p:txBody>
          <a:bodyPr>
            <a:normAutofit lnSpcReduction="10000"/>
          </a:bodyPr>
          <a:lstStyle/>
          <a:p>
            <a:r>
              <a:rPr lang="fi-FI" sz="1200" dirty="0"/>
              <a:t>Tämän infon lisäksi sinä olet saanut / saat 4H:lta perehdytyksen omaan työtehtävääsi</a:t>
            </a:r>
          </a:p>
          <a:p>
            <a:r>
              <a:rPr lang="fi-FI" sz="1200" dirty="0"/>
              <a:t>Olethan reipas ja kysyt lisäohjeita, mikäli jokin asia perehdytyksessä jäi sinulle epäselväksi</a:t>
            </a:r>
          </a:p>
          <a:p>
            <a:r>
              <a:rPr lang="fi-FI" sz="1200" dirty="0"/>
              <a:t>Huolehdithan, että toimitat tuntilistat ohjeen mukaisesti          4H-toimistolle, näin varmistat, että saat palkkasi ajallaan</a:t>
            </a:r>
          </a:p>
          <a:p>
            <a:r>
              <a:rPr lang="fi-FI" sz="1200" dirty="0"/>
              <a:t>Kiva, että olet meillä töissä ja osa meidän 4H-joukkoa!</a:t>
            </a:r>
          </a:p>
          <a:p>
            <a:pPr marL="0" indent="0">
              <a:buNone/>
            </a:pPr>
            <a:endParaRPr lang="fi-FI" sz="1200" dirty="0"/>
          </a:p>
          <a:p>
            <a:r>
              <a:rPr lang="fi-FI" sz="1200" dirty="0"/>
              <a:t>4H-yhdistyksen </a:t>
            </a:r>
            <a:r>
              <a:rPr lang="fi-FI" sz="1200" dirty="0" smtClean="0"/>
              <a:t>yhteystiedot: </a:t>
            </a:r>
          </a:p>
          <a:p>
            <a:pPr marL="0" indent="0">
              <a:buNone/>
            </a:pPr>
            <a:r>
              <a:rPr lang="fi-FI" sz="1200" dirty="0" smtClean="0"/>
              <a:t>Ranuan 4H-yhdistys,Kuusitie 1, 97700 Ranua, </a:t>
            </a:r>
            <a:r>
              <a:rPr lang="fi-FI" sz="1200" dirty="0" smtClean="0">
                <a:hlinkClick r:id="rId2"/>
              </a:rPr>
              <a:t>viola.tarujarvi@4h.fi</a:t>
            </a:r>
            <a:r>
              <a:rPr lang="fi-FI" sz="1200" dirty="0" smtClean="0"/>
              <a:t>, 0400 176 323</a:t>
            </a:r>
            <a:endParaRPr lang="fi-FI" sz="1200" dirty="0"/>
          </a:p>
          <a:p>
            <a:endParaRPr lang="fi-FI" sz="12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A7134549-0617-4000-A06C-C3BC6AD8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D08EB9A-3F75-40DC-A261-C3538FA97D47}" type="datetime1">
              <a:rPr lang="en-US"/>
              <a:pPr>
                <a:spcAft>
                  <a:spcPts val="600"/>
                </a:spcAft>
              </a:pPr>
              <a:t>6/3/2024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B2CEF183-86CE-4205-ABC1-F6CCAFA2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3" name="Kuvan paikkamerkki 7" descr="Kuva, joka sisältää kohteen henkilö, pöytä, sisä, nainen&#10;&#10;Kuvaus luotu automaattisesti">
            <a:extLst>
              <a:ext uri="{FF2B5EF4-FFF2-40B4-BE49-F238E27FC236}">
                <a16:creationId xmlns:a16="http://schemas.microsoft.com/office/drawing/2014/main" xmlns="" id="{B4DB014B-C088-4717-AC2A-918D6B727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1" r="2" b="2"/>
          <a:stretch/>
        </p:blipFill>
        <p:spPr>
          <a:xfrm>
            <a:off x="5741988" y="0"/>
            <a:ext cx="3402012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71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1"/>
            <a:ext cx="5586153" cy="80841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400" dirty="0"/>
              <a:t>Tutustuminen 4H-toimintaan ja työnantajanasi toimivaan 4H-yhdistykseen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63171"/>
            <a:ext cx="5158509" cy="3980329"/>
          </a:xfrm>
        </p:spPr>
        <p:txBody>
          <a:bodyPr>
            <a:norm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200" dirty="0"/>
              <a:t>Sinut on valittu työntekijäksi </a:t>
            </a:r>
            <a:r>
              <a:rPr lang="fi-FI" sz="1200" dirty="0" smtClean="0"/>
              <a:t>Ranuan </a:t>
            </a:r>
            <a:r>
              <a:rPr lang="fi-FI" sz="1200" dirty="0"/>
              <a:t>4H-yhdistykseen.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200" dirty="0"/>
              <a:t>4H-yhdistyksemme nuorisotoimintaan </a:t>
            </a:r>
            <a:r>
              <a:rPr lang="fi-FI" sz="1200" dirty="0" smtClean="0"/>
              <a:t>kuului vuonna 2024:</a:t>
            </a:r>
            <a:endParaRPr lang="fi-FI" sz="12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 smtClean="0"/>
              <a:t>4H-kerhoja </a:t>
            </a:r>
            <a:r>
              <a:rPr lang="fi-FI" sz="1000" dirty="0"/>
              <a:t>5</a:t>
            </a:r>
            <a:r>
              <a:rPr lang="fi-FI" sz="1000" dirty="0" smtClean="0"/>
              <a:t> kpl ja HSM kerhoja 1 kpl</a:t>
            </a:r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Nuorten koulutuksia</a:t>
            </a:r>
            <a:r>
              <a:rPr lang="fi-FI" sz="1000" smtClean="0"/>
              <a:t>: </a:t>
            </a:r>
            <a:r>
              <a:rPr lang="fi-FI" sz="1000" smtClean="0"/>
              <a:t>Hygieniapassi </a:t>
            </a:r>
            <a:r>
              <a:rPr lang="fi-FI" sz="1000" dirty="0" smtClean="0"/>
              <a:t>kurssit, </a:t>
            </a:r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Nuorten työllistämistoimintaa</a:t>
            </a:r>
            <a:r>
              <a:rPr lang="fi-FI" sz="1000" dirty="0" smtClean="0"/>
              <a:t>: kesällä  ja kerhonohjaajia </a:t>
            </a:r>
            <a:r>
              <a:rPr lang="fi-FI" sz="1000" dirty="0" smtClean="0"/>
              <a:t>syksyllä </a:t>
            </a:r>
            <a:r>
              <a:rPr lang="fi-FI" sz="1000" dirty="0" smtClean="0"/>
              <a:t>ja keväällä</a:t>
            </a:r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 smtClean="0"/>
              <a:t>4H-yrittäjiä: 7 </a:t>
            </a:r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jne.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300" dirty="0"/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200" dirty="0"/>
              <a:t>    </a:t>
            </a:r>
            <a:r>
              <a:rPr lang="fi-FI" sz="1200" b="1" dirty="0"/>
              <a:t>4H on lapsia ja nuoria varten</a:t>
            </a:r>
          </a:p>
          <a:p>
            <a:r>
              <a:rPr lang="fi-FI" sz="1200" dirty="0"/>
              <a:t>4H:n arvoissa Neljä H:ta tulevat sanoista: </a:t>
            </a:r>
            <a:r>
              <a:rPr lang="fi-FI" sz="1200" dirty="0" err="1"/>
              <a:t>head</a:t>
            </a:r>
            <a:r>
              <a:rPr lang="fi-FI" sz="1200" dirty="0"/>
              <a:t>, </a:t>
            </a:r>
            <a:r>
              <a:rPr lang="fi-FI" sz="1200" dirty="0" err="1"/>
              <a:t>hands</a:t>
            </a:r>
            <a:r>
              <a:rPr lang="fi-FI" sz="1200" dirty="0"/>
              <a:t>, </a:t>
            </a:r>
            <a:r>
              <a:rPr lang="fi-FI" sz="1200" dirty="0" err="1"/>
              <a:t>heart</a:t>
            </a:r>
            <a:r>
              <a:rPr lang="fi-FI" sz="1200" dirty="0"/>
              <a:t> ja </a:t>
            </a:r>
            <a:r>
              <a:rPr lang="fi-FI" sz="1200" dirty="0" err="1"/>
              <a:t>health</a:t>
            </a:r>
            <a:r>
              <a:rPr lang="fi-FI" sz="1200" dirty="0"/>
              <a:t>, jotka ovat suomeksi käännettyinä harkinta, harjaannus, hyvyys ja hyvinvointi.</a:t>
            </a:r>
          </a:p>
          <a:p>
            <a:r>
              <a:rPr lang="fi-FI" sz="1300" dirty="0"/>
              <a:t>4H-toimintaan ovat tervetulleita kaikki 6–28 -vuotiaat lapset ja nuoret </a:t>
            </a:r>
          </a:p>
          <a:p>
            <a:r>
              <a:rPr lang="fi-FI" sz="1300" dirty="0"/>
              <a:t>4H-järjestössä toteutetaan Kolme askelta työelämään                    -toimintamallia</a:t>
            </a:r>
          </a:p>
          <a:p>
            <a:r>
              <a:rPr lang="fi-FI" sz="1300" dirty="0"/>
              <a:t>Lue lisää: </a:t>
            </a:r>
            <a:r>
              <a:rPr lang="fi-FI" sz="1300" dirty="0">
                <a:hlinkClick r:id="rId2"/>
              </a:rPr>
              <a:t>www.4h.fi</a:t>
            </a:r>
            <a:r>
              <a:rPr lang="fi-FI" sz="1300" dirty="0"/>
              <a:t>. ja linkki 4H-yhdistyksen verkkosivuille.</a:t>
            </a:r>
          </a:p>
        </p:txBody>
      </p:sp>
      <p:pic>
        <p:nvPicPr>
          <p:cNvPr id="5" name="Kuvan paikkamerkki 4" descr="Kuva, joka sisältää kohteen ulko, mies, ratsastus, päällä pitäminen&#10;&#10;Kuvaus luotu automaattisesti">
            <a:extLst>
              <a:ext uri="{FF2B5EF4-FFF2-40B4-BE49-F238E27FC236}">
                <a16:creationId xmlns:a16="http://schemas.microsoft.com/office/drawing/2014/main" xmlns="" id="{E849BFB7-5D69-4FD5-9934-0E0B3C4646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17" b="417"/>
          <a:stretch>
            <a:fillRect/>
          </a:stretch>
        </p:blipFill>
        <p:spPr>
          <a:xfrm rot="16200000">
            <a:off x="4872038" y="871538"/>
            <a:ext cx="5143500" cy="3400425"/>
          </a:xfrm>
        </p:spPr>
      </p:pic>
    </p:spTree>
    <p:extLst>
      <p:ext uri="{BB962C8B-B14F-4D97-AF65-F5344CB8AC3E}">
        <p14:creationId xmlns:p14="http://schemas.microsoft.com/office/powerpoint/2010/main" val="167268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8FA2F44-58B7-4E19-8D34-7E1C0A645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E537227C-BB1E-43A3-B66F-0613B61AA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2273209A-01A6-4A71-B526-9CAE7652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31"/>
            <a:ext cx="9144000" cy="51435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276578"/>
            <a:ext cx="4374138" cy="570088"/>
          </a:xfrm>
        </p:spPr>
        <p:txBody>
          <a:bodyPr>
            <a:normAutofit/>
          </a:bodyPr>
          <a:lstStyle/>
          <a:p>
            <a:r>
              <a:rPr lang="fi-FI" dirty="0"/>
              <a:t>Asiakaspalvelun tärkeys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4" y="988357"/>
            <a:ext cx="4814658" cy="42985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1200" dirty="0"/>
              <a:t>Kokemukset asiakaspalvelusta auttavat sinua monissa töissäsi myös tulevaisuudessa ja näitä taitoja tarvitaan kaikissa              4H-yhdistyksen työtehtävissä</a:t>
            </a:r>
          </a:p>
          <a:p>
            <a:pPr marL="0" indent="0">
              <a:buNone/>
            </a:pPr>
            <a:endParaRPr lang="fi-FI" sz="1200" dirty="0"/>
          </a:p>
          <a:p>
            <a:pPr lvl="1"/>
            <a:r>
              <a:rPr lang="fi-FI" sz="1200" dirty="0"/>
              <a:t>Palvele asiakasta aina ystävällisesti ja kohteliaasti. Hyvä asiakaspalvelutilanne jää aina asiakkaan mieleen ja siitä kerrotaan mielellään myös eteenpäin. </a:t>
            </a:r>
          </a:p>
          <a:p>
            <a:pPr lvl="1"/>
            <a:r>
              <a:rPr lang="fi-FI" sz="1200" dirty="0"/>
              <a:t>Hyvä asiakaspalvelija ei sano koskaan ”en tiedä”.           ”Otan selvää ja palaan asiaan myöhemmin”. Muista aina pitää lupauksesi.</a:t>
            </a:r>
          </a:p>
          <a:p>
            <a:pPr lvl="1"/>
            <a:r>
              <a:rPr lang="fi-FI" sz="1200" b="1" dirty="0"/>
              <a:t>Olet oma käyntikorttisi. </a:t>
            </a:r>
            <a:r>
              <a:rPr lang="fi-FI" sz="1200" dirty="0"/>
              <a:t>Ensivaikutelma kertoo ihmisestä paljon. Huonoa ensivaikutelmaa on vaikea paikkailla jälkeenpäin. Ole siis reipas, oma kohtelias itsesi.</a:t>
            </a:r>
          </a:p>
          <a:p>
            <a:pPr lvl="1"/>
            <a:r>
              <a:rPr lang="fi-FI" sz="1200" dirty="0"/>
              <a:t>Muista hyvät käytöstavat, katso silmiin, puhu rauhallisesti ja kättele napakasti, kun esittelet itsesi. Muistathan, että kohtelias käytös jää mieleen.</a:t>
            </a:r>
          </a:p>
          <a:p>
            <a:pPr lvl="1"/>
            <a:r>
              <a:rPr lang="fi-FI" sz="1200" dirty="0"/>
              <a:t>Asiallinen, siisti tyyli on merkki siitä, että sinuun voi luottaa</a:t>
            </a:r>
          </a:p>
          <a:p>
            <a:pPr lvl="0"/>
            <a:endParaRPr lang="fi-FI" dirty="0"/>
          </a:p>
        </p:txBody>
      </p:sp>
      <p:pic>
        <p:nvPicPr>
          <p:cNvPr id="11" name="Kuvan paikkamerkki 10" descr="Kuva, joka sisältää kohteen ulko, hiihtäminen, henkilö, lumi&#10;&#10;Kuvaus luotu automaattisesti">
            <a:extLst>
              <a:ext uri="{FF2B5EF4-FFF2-40B4-BE49-F238E27FC236}">
                <a16:creationId xmlns:a16="http://schemas.microsoft.com/office/drawing/2014/main" xmlns="" id="{E544AF60-F052-4061-98CF-C0CED0D07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718" r="14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381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34" y="122946"/>
            <a:ext cx="5201601" cy="578323"/>
          </a:xfrm>
        </p:spPr>
        <p:txBody>
          <a:bodyPr>
            <a:normAutofit/>
          </a:bodyPr>
          <a:lstStyle/>
          <a:p>
            <a:r>
              <a:rPr lang="fi-FI" dirty="0"/>
              <a:t>Tärkeitä työnantajan </a:t>
            </a:r>
            <a:r>
              <a:rPr lang="fi-FI" dirty="0" smtClean="0"/>
              <a:t>ohjeita</a:t>
            </a:r>
            <a:r>
              <a:rPr lang="fi-FI" sz="1800" dirty="0" smtClean="0"/>
              <a:t>:</a:t>
            </a:r>
            <a:endParaRPr lang="fi-FI" sz="1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7" y="653144"/>
            <a:ext cx="5201601" cy="4490356"/>
          </a:xfrm>
        </p:spPr>
        <p:txBody>
          <a:bodyPr>
            <a:normAutofit fontScale="77500" lnSpcReduction="20000"/>
          </a:bodyPr>
          <a:lstStyle/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800" dirty="0" smtClean="0"/>
              <a:t> Ranuan 4H-yhdistys toimii </a:t>
            </a:r>
            <a:r>
              <a:rPr lang="fi-FI" sz="1800" dirty="0"/>
              <a:t>vastuullisena työnantajana;</a:t>
            </a:r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5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Sinun / teidän työtehtävänne ovat pääasiassa: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smtClean="0"/>
              <a:t>Pihatyöt, </a:t>
            </a:r>
            <a:r>
              <a:rPr lang="fi-FI" sz="1300" dirty="0"/>
              <a:t>asiakastilausten mukaan </a:t>
            </a:r>
            <a:r>
              <a:rPr lang="fi-FI" sz="1300" dirty="0" smtClean="0"/>
              <a:t>asiakkaiden tai yhdistyksen työvälineillä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smtClean="0"/>
              <a:t>Esittelytyö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err="1" smtClean="0"/>
              <a:t>Hautojenjoito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Asiakaspalvelu sinun työtehtävässäsi: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smtClean="0"/>
              <a:t>Tervehdit työpisteesi ohi kulkevia ihmisiä, tee annetut työt huolellisesti ja jos</a:t>
            </a:r>
          </a:p>
          <a:p>
            <a:pPr marL="342900" lvl="1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300" dirty="0"/>
              <a:t> </a:t>
            </a:r>
            <a:r>
              <a:rPr lang="fi-FI" sz="1300" dirty="0" smtClean="0"/>
              <a:t>    et tiedä mitä pitää tehdä kysy asiakkaalta tai työn ohjaajalta. 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Asiallinen </a:t>
            </a:r>
            <a:r>
              <a:rPr lang="fi-FI" sz="1300" dirty="0" smtClean="0"/>
              <a:t>pukeutuminen sen mukaan missä tehtävässä olet.</a:t>
            </a: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4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Työaika: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Asiakastilausten </a:t>
            </a:r>
            <a:r>
              <a:rPr lang="fi-FI" sz="1300" dirty="0" smtClean="0"/>
              <a:t>mukaan (esim. kirkko ja museo)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Työpalvelua toteutetaan ma-pe klo </a:t>
            </a:r>
            <a:r>
              <a:rPr lang="fi-FI" sz="1300" dirty="0" smtClean="0"/>
              <a:t>7:30-14:30 välille, muutoksista</a:t>
            </a:r>
          </a:p>
          <a:p>
            <a:pPr marL="342900" lvl="1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300" dirty="0"/>
              <a:t> </a:t>
            </a:r>
            <a:r>
              <a:rPr lang="fi-FI" sz="1300" dirty="0" smtClean="0"/>
              <a:t>     sovitaan erikseen työnohjaajan kanssa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Työvuorolistan mukaan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Mitä tarkoittaa, kun työt alkavat klo </a:t>
            </a:r>
            <a:r>
              <a:rPr lang="fi-FI" sz="1300" dirty="0" smtClean="0"/>
              <a:t>7:30? Silloin ollaan jo työpaikalla ja aletaan tehdä töitä.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smtClean="0"/>
              <a:t>Tuntilistat</a:t>
            </a:r>
            <a:r>
              <a:rPr lang="fi-FI" sz="1300" dirty="0"/>
              <a:t> </a:t>
            </a:r>
            <a:r>
              <a:rPr lang="fi-FI" sz="1300" dirty="0" smtClean="0"/>
              <a:t>ja niiden täyttäminen ohjeistetaan 1 työpäivänä heti kun työt alkaa ja milloin ne toimitetaan työnantajalle</a:t>
            </a: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Tauot työaikana: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dirty="0"/>
              <a:t>Alle 5h työpäiviin on suositeltavaa antaa yksi kahvitauko, </a:t>
            </a:r>
            <a:r>
              <a:rPr lang="fi-FI" sz="1200" dirty="0" smtClean="0"/>
              <a:t>10-12min</a:t>
            </a:r>
            <a:endParaRPr lang="fi-FI" sz="12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b="1" i="1" u="sng" dirty="0"/>
              <a:t>6h ja yli työpäiviin ½h lepotauko (=ei työaikaa, </a:t>
            </a:r>
            <a:r>
              <a:rPr lang="fi-FI" sz="1200" b="1" i="1" u="sng" dirty="0" err="1"/>
              <a:t>mahd</a:t>
            </a:r>
            <a:r>
              <a:rPr lang="fi-FI" sz="1200" b="1" i="1" u="sng" dirty="0"/>
              <a:t> poistua työpaikalta)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Oman kännykän käyttö työaikana</a:t>
            </a:r>
            <a:r>
              <a:rPr lang="fi-FI" sz="1400" dirty="0"/>
              <a:t>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 smtClean="0"/>
              <a:t>Voi olla mukana mutta käytetään vain tauoilla ja jos on tulossa tosi tärkeä puheli niin sitten voi vastata.</a:t>
            </a: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Miten nuori saa soitettua apua esim. työtapaturmatilanteessa</a:t>
            </a:r>
            <a:r>
              <a:rPr lang="fi-FI" sz="1300" dirty="0" smtClean="0"/>
              <a:t>? &gt;Jos ohjaaja ei ole paikalla soita toiminnanjohtaja Viola Tarujärvelle 0400 176 323, vakavissa tapauksissa 112. Lataa puhelimeesi 112 sovellut.</a:t>
            </a: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200" dirty="0"/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500" dirty="0"/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500" dirty="0"/>
          </a:p>
        </p:txBody>
      </p:sp>
      <p:pic>
        <p:nvPicPr>
          <p:cNvPr id="7" name="Kuvan paikkamerkki 6" descr="Kuva, joka sisältää kohteen ruoho, ulko, mies, puisto&#10;&#10;Kuvaus luotu automaattisesti">
            <a:extLst>
              <a:ext uri="{FF2B5EF4-FFF2-40B4-BE49-F238E27FC236}">
                <a16:creationId xmlns:a16="http://schemas.microsoft.com/office/drawing/2014/main" xmlns="" id="{85DB19D7-64C8-4632-8118-2697E4A2EA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896" r="13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06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0BFD9B4-978E-4DD5-B1F6-D6D0CF32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8" y="273844"/>
            <a:ext cx="4983479" cy="507517"/>
          </a:xfrm>
        </p:spPr>
        <p:txBody>
          <a:bodyPr/>
          <a:lstStyle/>
          <a:p>
            <a:r>
              <a:rPr lang="fi-FI" dirty="0"/>
              <a:t>Tärkeitä työnantajan ohjeita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56EA2D3-91C5-4AC3-A968-7442AA973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8" y="939338"/>
            <a:ext cx="4688378" cy="4204162"/>
          </a:xfrm>
        </p:spPr>
        <p:txBody>
          <a:bodyPr>
            <a:norm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Jos sairastut, toimi näin: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Soita heti toiminnanjohtajalle Viola Tarujärvelle ei viestillä.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Toiminta sairauslomatodistus työnantajalle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 smtClean="0"/>
              <a:t>Ensiapu: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Mistä </a:t>
            </a:r>
            <a:r>
              <a:rPr lang="fi-FI" sz="1000" dirty="0"/>
              <a:t>löytyy ensiaputarvikkeet</a:t>
            </a:r>
            <a:r>
              <a:rPr lang="fi-FI" sz="1000" dirty="0" smtClean="0"/>
              <a:t>? Työnohjaajalla on mukanaan esiapulaukku ja esitetytöissä käydään läpi mistä löytyy ensiaputarvikkeet. Hautojenhoitajalle annetaan oma pieni ensiapupakkaus.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112 sovellus ladattava kännykkään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Vaitiolovelvollisuus</a:t>
            </a:r>
            <a:r>
              <a:rPr lang="fi-FI" sz="1000" b="1" dirty="0"/>
              <a:t>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Vaitiolovelvollisuus on pysyvä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Sovittava kirjallisesti, allekirjoitus </a:t>
            </a:r>
            <a:r>
              <a:rPr lang="fi-FI" sz="1000" dirty="0" smtClean="0"/>
              <a:t>kaikilta (lomake täytetään 1. työpäivänä)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Sometus töissä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Työntekijä joka voisi </a:t>
            </a:r>
            <a:r>
              <a:rPr lang="fi-FI" sz="1000" dirty="0" err="1" smtClean="0"/>
              <a:t>someettaa</a:t>
            </a:r>
            <a:r>
              <a:rPr lang="fi-FI" sz="1000" dirty="0" smtClean="0"/>
              <a:t>, sovitaan erikseen miten ja mitä voi laittaa </a:t>
            </a:r>
            <a:r>
              <a:rPr lang="fi-FI" sz="1000" dirty="0" err="1" smtClean="0"/>
              <a:t>someen</a:t>
            </a:r>
            <a:r>
              <a:rPr lang="fi-FI" sz="1000" dirty="0" smtClean="0"/>
              <a:t>.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Huomioitava, että työntekijänä saatat olla muiden </a:t>
            </a:r>
            <a:r>
              <a:rPr lang="fi-FI" sz="1000" dirty="0" err="1" smtClean="0"/>
              <a:t>some</a:t>
            </a:r>
            <a:r>
              <a:rPr lang="fi-FI" sz="1000" dirty="0" smtClean="0"/>
              <a:t>-kuvissa.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Pitää olla lupa työntekijältä.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Tietosuoja-asetus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Ohjeistuksen läpikäynti (Intra ja 4H-yhd. verkkosivut)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3200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EEAE13CE-548B-4774-9CEE-41C0932E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6315-DDF1-447F-8BE1-4758493DB006}" type="datetime1">
              <a:rPr lang="en-US" smtClean="0"/>
              <a:t>6/3/2024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C66A2D52-9957-4831-A220-B9E340F2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6</a:t>
            </a:fld>
            <a:endParaRPr lang="en-US"/>
          </a:p>
        </p:txBody>
      </p:sp>
      <p:pic>
        <p:nvPicPr>
          <p:cNvPr id="11" name="Kuvan paikkamerkki 10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xmlns="" id="{F4C07C00-A68A-47D3-BADC-1A4A8B7CD5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34" r="8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1818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32E6A8DC-5BD2-464A-B53E-D05181E6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78" y="289517"/>
            <a:ext cx="4620837" cy="607305"/>
          </a:xfrm>
        </p:spPr>
        <p:txBody>
          <a:bodyPr>
            <a:normAutofit fontScale="90000"/>
          </a:bodyPr>
          <a:lstStyle/>
          <a:p>
            <a:r>
              <a:rPr lang="fi-FI" dirty="0"/>
              <a:t>Tärkeitä työnantajan ohjeita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5DCFCAE7-B2E8-4F93-B4F4-76E13641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1149"/>
            <a:ext cx="4475365" cy="3954217"/>
          </a:xfrm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Avaimet: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Huolellisuus avainten kanssa ja avainta ei saa antaa kenellekään muulle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Miten toimit, jos avaimet katoaa</a:t>
            </a:r>
            <a:r>
              <a:rPr lang="fi-FI" sz="1000" dirty="0" smtClean="0"/>
              <a:t>?</a:t>
            </a:r>
          </a:p>
          <a:p>
            <a:pPr marL="342900" lvl="1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000" dirty="0"/>
              <a:t> </a:t>
            </a:r>
            <a:r>
              <a:rPr lang="fi-FI" sz="1000" dirty="0" smtClean="0"/>
              <a:t>    &gt;ilmoita heti toiminnanjohtajalle jos avaimet hukassa tai hävinnyt.</a:t>
            </a:r>
            <a:endParaRPr lang="fi-FI" sz="10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Palkanmaksu: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Palkat maksetaan kuun viimeinen päivä ja tunti laput pitää olla</a:t>
            </a:r>
            <a:r>
              <a:rPr lang="fi-FI" sz="1000" dirty="0"/>
              <a:t> </a:t>
            </a:r>
            <a:r>
              <a:rPr lang="fi-FI" sz="1000" dirty="0" smtClean="0"/>
              <a:t>palautettuna toimistolle  viikkoa ennen, palkkakuitti tulee sähköpostiin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 smtClean="0"/>
              <a:t>Muista hankkia verokortti ja tuo se 1 työpäivänä.</a:t>
            </a:r>
            <a:r>
              <a:rPr lang="fi-FI" sz="1000" dirty="0"/>
              <a:t>	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Työtodistus: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Työsuhteen </a:t>
            </a:r>
            <a:r>
              <a:rPr lang="fi-FI" sz="1000" dirty="0" smtClean="0"/>
              <a:t>viimeisenä päätyttyä kirjoitetaan työtodistus.</a:t>
            </a:r>
            <a:endParaRPr lang="fi-FI" sz="1100" b="1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100" dirty="0"/>
          </a:p>
          <a:p>
            <a:r>
              <a:rPr lang="fi-FI" sz="1100" b="1" dirty="0"/>
              <a:t>Epäselvissä tilanteissa ota aina yhteyttä esimieheesi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284190FA-93CD-402E-BB6A-37E4F8F3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2369-8902-4A8E-8487-43103AD53CC2}" type="datetime1">
              <a:rPr lang="en-US" smtClean="0"/>
              <a:t>6/3/2024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73984783-38A5-413E-8924-6E20F8D2F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7</a:t>
            </a:fld>
            <a:endParaRPr lang="en-US"/>
          </a:p>
        </p:txBody>
      </p:sp>
      <p:pic>
        <p:nvPicPr>
          <p:cNvPr id="9" name="Kuvan paikkamerkki 8" descr="Kuva, joka sisältää kohteen henkilö, sisä, pitäminen, pieni&#10;&#10;Kuvaus luotu automaattisesti">
            <a:extLst>
              <a:ext uri="{FF2B5EF4-FFF2-40B4-BE49-F238E27FC236}">
                <a16:creationId xmlns:a16="http://schemas.microsoft.com/office/drawing/2014/main" xmlns="" id="{86159A06-9B9A-4FF2-B8AD-0C46130194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905" r="59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47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3D8A5AB-70CE-4196-925A-8561649B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291" y="122945"/>
            <a:ext cx="4493412" cy="647985"/>
          </a:xfrm>
        </p:spPr>
        <p:txBody>
          <a:bodyPr>
            <a:normAutofit/>
          </a:bodyPr>
          <a:lstStyle/>
          <a:p>
            <a:r>
              <a:rPr lang="fi-FI" sz="2800" dirty="0"/>
              <a:t>Työturvallisuus töissä</a:t>
            </a:r>
          </a:p>
        </p:txBody>
      </p:sp>
      <p:pic>
        <p:nvPicPr>
          <p:cNvPr id="9" name="Sisällön paikkamerkki 8" descr="Kuva, joka sisältää kohteen henkilö, sisä, kakku, pöytä&#10;&#10;Kuvaus luotu automaattisesti">
            <a:extLst>
              <a:ext uri="{FF2B5EF4-FFF2-40B4-BE49-F238E27FC236}">
                <a16:creationId xmlns:a16="http://schemas.microsoft.com/office/drawing/2014/main" xmlns="" id="{90B512A5-DE31-4D69-B4E1-F69A57A65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70929"/>
            <a:ext cx="3086019" cy="4064438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FD5AC302-0E4C-4C78-A6A1-9E3DE511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3.6.2024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3A27C31F-E0EF-4C5C-8C62-0BE2AC64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8</a:t>
            </a:fld>
            <a:endParaRPr lang="en-US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xmlns="" id="{B8DE0D91-D036-46E4-8E94-9AAB6082341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49286" y="820271"/>
            <a:ext cx="4792671" cy="3934609"/>
          </a:xfrm>
        </p:spPr>
        <p:txBody>
          <a:bodyPr>
            <a:normAutofit/>
          </a:bodyPr>
          <a:lstStyle/>
          <a:p>
            <a:r>
              <a:rPr lang="fi-FI" sz="1400" dirty="0"/>
              <a:t>4H-yhdistyksessä noudatetaan työturvallisuuslakia sekä nuoria työntekijöitä koskevaa lakia</a:t>
            </a:r>
          </a:p>
          <a:p>
            <a:r>
              <a:rPr lang="fi-FI" sz="1400" dirty="0"/>
              <a:t>Työnantajana toimiva 4H-yhdistys vastaa sinun perehdyttämisestä sekä opastaa sinua työturvallisuuteen liittyvissä asioissa</a:t>
            </a:r>
          </a:p>
          <a:p>
            <a:pPr lvl="1"/>
            <a:r>
              <a:rPr lang="fi-FI" sz="1100" dirty="0"/>
              <a:t>Lain mukaan sinun vastuullasi on noudattaa työnantajan ohjeita ja määräyksiä</a:t>
            </a:r>
          </a:p>
          <a:p>
            <a:pPr lvl="1"/>
            <a:r>
              <a:rPr lang="fi-FI" sz="1100" dirty="0"/>
              <a:t>Sinun tehtävänäsi on myös ilmoittaa työnantajalle mahdollisista epäkohdista</a:t>
            </a:r>
          </a:p>
          <a:p>
            <a:pPr lvl="2"/>
            <a:r>
              <a:rPr lang="fi-FI" sz="900" dirty="0"/>
              <a:t>Esim. rikkonaisista laitteista, turvallisuutta vaarantavasta epäsiisteydestä, mahdollisista uhkatilanteista jne.</a:t>
            </a:r>
          </a:p>
          <a:p>
            <a:r>
              <a:rPr lang="fi-FI" sz="1400" dirty="0"/>
              <a:t>4H-yhdistyksen työturvallisuusohjeistuksen pääkohtien käsittely:</a:t>
            </a:r>
          </a:p>
          <a:p>
            <a:pPr lvl="1"/>
            <a:r>
              <a:rPr lang="fi-FI" sz="1100" dirty="0"/>
              <a:t>4H-yhdistyksellä työnantajana on työnjohto- ja valvontavelvollisuus sinun työntekemiseesi</a:t>
            </a:r>
          </a:p>
          <a:p>
            <a:pPr lvl="1"/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08597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115261"/>
            <a:ext cx="4656524" cy="799139"/>
          </a:xfrm>
        </p:spPr>
        <p:txBody>
          <a:bodyPr>
            <a:noAutofit/>
          </a:bodyPr>
          <a:lstStyle/>
          <a:p>
            <a:r>
              <a:rPr lang="fi-FI" sz="2400" dirty="0"/>
              <a:t>Työturvallisuusasiat jatkuu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968189"/>
            <a:ext cx="4723760" cy="3980330"/>
          </a:xfrm>
        </p:spPr>
        <p:txBody>
          <a:bodyPr>
            <a:normAutofit/>
          </a:bodyPr>
          <a:lstStyle/>
          <a:p>
            <a:r>
              <a:rPr lang="fi-FI" sz="1400" dirty="0"/>
              <a:t>4H-yhdistyksen työturvallisuusohjeistuksen pääkohtien käsittely:</a:t>
            </a:r>
          </a:p>
          <a:p>
            <a:pPr lvl="1"/>
            <a:endParaRPr lang="fi-FI" sz="1000" dirty="0"/>
          </a:p>
          <a:p>
            <a:pPr lvl="1"/>
            <a:r>
              <a:rPr lang="fi-FI" sz="1000" dirty="0"/>
              <a:t>Työaikojen sijoittelu nuoren ikä huomioiden</a:t>
            </a:r>
          </a:p>
          <a:p>
            <a:pPr lvl="1"/>
            <a:r>
              <a:rPr lang="fi-FI" sz="1000" dirty="0"/>
              <a:t>Työntekijälle annetaan riittävä perehdytys työhön</a:t>
            </a:r>
          </a:p>
          <a:p>
            <a:pPr lvl="1"/>
            <a:r>
              <a:rPr lang="fi-FI" sz="1000" dirty="0"/>
              <a:t>Mitä töitä saa tehdä suhteutettuna nuoren fyysiseen ja henkiseen suorituskykyyn</a:t>
            </a:r>
          </a:p>
          <a:p>
            <a:pPr lvl="1"/>
            <a:r>
              <a:rPr lang="fi-FI" sz="1000" dirty="0"/>
              <a:t>Työn vaarojen käsittely, toiminta uhka- ja väkivaltatilanteessa</a:t>
            </a:r>
          </a:p>
          <a:p>
            <a:pPr lvl="1"/>
            <a:r>
              <a:rPr lang="fi-FI" sz="1000" dirty="0"/>
              <a:t>Turvavälineet ja niiden käyttö</a:t>
            </a:r>
          </a:p>
          <a:p>
            <a:pPr lvl="1"/>
            <a:r>
              <a:rPr lang="fi-FI" sz="1000" dirty="0"/>
              <a:t>Koneiden ja laitteiden käyttöohjeet, käyttö, huolto</a:t>
            </a:r>
          </a:p>
          <a:p>
            <a:pPr lvl="1"/>
            <a:r>
              <a:rPr lang="fi-FI" sz="1000" dirty="0"/>
              <a:t>Epäkohdista ilmoittaminen</a:t>
            </a:r>
          </a:p>
          <a:p>
            <a:pPr lvl="1"/>
            <a:endParaRPr lang="fi-FI" sz="1000" dirty="0"/>
          </a:p>
          <a:p>
            <a:pPr lvl="1"/>
            <a:r>
              <a:rPr lang="fi-FI" sz="1000" dirty="0"/>
              <a:t>Annettua opetusta ja ohjausta täydennetään tarvittaessa.</a:t>
            </a:r>
          </a:p>
          <a:p>
            <a:pPr lvl="1"/>
            <a:endParaRPr lang="fi-FI" sz="1000" dirty="0"/>
          </a:p>
          <a:p>
            <a:pPr lvl="1"/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600" dirty="0"/>
          </a:p>
        </p:txBody>
      </p:sp>
      <p:pic>
        <p:nvPicPr>
          <p:cNvPr id="8" name="Kuvan paikkamerkki 7" descr="Kuva, joka sisältää kohteen henkilö, sisä, nainen, pöytä&#10;&#10;Kuvaus luotu automaattisesti">
            <a:extLst>
              <a:ext uri="{FF2B5EF4-FFF2-40B4-BE49-F238E27FC236}">
                <a16:creationId xmlns:a16="http://schemas.microsoft.com/office/drawing/2014/main" xmlns="" id="{728C11FB-10A6-456D-8FBE-654E869B56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91" r="21891"/>
          <a:stretch>
            <a:fillRect/>
          </a:stretch>
        </p:blipFill>
        <p:spPr>
          <a:xfrm>
            <a:off x="5299237" y="0"/>
            <a:ext cx="3844763" cy="5143500"/>
          </a:xfrm>
        </p:spPr>
      </p:pic>
    </p:spTree>
    <p:extLst>
      <p:ext uri="{BB962C8B-B14F-4D97-AF65-F5344CB8AC3E}">
        <p14:creationId xmlns:p14="http://schemas.microsoft.com/office/powerpoint/2010/main" val="903110681"/>
      </p:ext>
    </p:extLst>
  </p:cSld>
  <p:clrMapOvr>
    <a:masterClrMapping/>
  </p:clrMapOvr>
</p:sld>
</file>

<file path=ppt/theme/theme1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ppt/theme/theme2.xml><?xml version="1.0" encoding="utf-8"?>
<a:theme xmlns:a="http://schemas.openxmlformats.org/drawingml/2006/main" name="4H kansia / Kuva vasen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D54868CB-0689-2248-9A3A-E1C88E02B12F}"/>
    </a:ext>
  </a:extLst>
</a:theme>
</file>

<file path=ppt/theme/theme3.xml><?xml version="1.0" encoding="utf-8"?>
<a:theme xmlns:a="http://schemas.openxmlformats.org/drawingml/2006/main" name="4H kansia / Kuva oike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E9137D9E-EE05-6448-BB7D-07599ECF600E}"/>
    </a:ext>
  </a:extLst>
</a:theme>
</file>

<file path=ppt/theme/theme4.xml><?xml version="1.0" encoding="utf-8"?>
<a:theme xmlns:a="http://schemas.openxmlformats.org/drawingml/2006/main" name="4H välikansi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1FA142A-7729-E845-A642-19F77B70C6EC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4H_template_02_2018</Template>
  <TotalTime>35402</TotalTime>
  <Words>873</Words>
  <Application>Microsoft Office PowerPoint</Application>
  <PresentationFormat>Näytössä katseltava esitys (16:9)</PresentationFormat>
  <Paragraphs>182</Paragraphs>
  <Slides>11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Arial</vt:lpstr>
      <vt:lpstr>Calibri</vt:lpstr>
      <vt:lpstr>4H sisältö</vt:lpstr>
      <vt:lpstr>4H kansia / Kuva vasen</vt:lpstr>
      <vt:lpstr>4H kansia / Kuva oikea</vt:lpstr>
      <vt:lpstr>4H välikansia</vt:lpstr>
      <vt:lpstr> </vt:lpstr>
      <vt:lpstr>Tutustuminen 4H-toimintaan ja työnantajanasi toimivaan 4H-yhdistykseen</vt:lpstr>
      <vt:lpstr>PowerPoint-esitys</vt:lpstr>
      <vt:lpstr>Asiakaspalvelun tärkeys</vt:lpstr>
      <vt:lpstr>Tärkeitä työnantajan ohjeita:</vt:lpstr>
      <vt:lpstr>Tärkeitä työnantajan ohjeita</vt:lpstr>
      <vt:lpstr>Tärkeitä työnantajan ohjeita</vt:lpstr>
      <vt:lpstr>Työturvallisuus töissä</vt:lpstr>
      <vt:lpstr>Työturvallisuusasiat jatkuu</vt:lpstr>
      <vt:lpstr>Valtakunnallinen työsuojelutoimikunta</vt:lpstr>
      <vt:lpstr>Tervetuloa 4H-töihin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Patrik Lindfors</dc:creator>
  <cp:lastModifiedBy>35840</cp:lastModifiedBy>
  <cp:revision>141</cp:revision>
  <cp:lastPrinted>2019-05-23T12:25:52Z</cp:lastPrinted>
  <dcterms:created xsi:type="dcterms:W3CDTF">2018-02-23T07:10:40Z</dcterms:created>
  <dcterms:modified xsi:type="dcterms:W3CDTF">2024-06-03T05:16:17Z</dcterms:modified>
</cp:coreProperties>
</file>