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4500" cy="99314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69AF"/>
    <a:srgbClr val="005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3158" y="8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17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1276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763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24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28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442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53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44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7233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32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5996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17156-F863-40A8-B7DF-49ABAA57FCF7}" type="datetimeFigureOut">
              <a:rPr lang="fi-FI" smtClean="0"/>
              <a:t>27.3.2015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6D94-1562-4CE5-B1AD-5C114ACE99E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30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/>
        </p:nvSpPr>
        <p:spPr>
          <a:xfrm>
            <a:off x="1803648" y="4704449"/>
            <a:ext cx="4798091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600"/>
              </a:spcAft>
            </a:pPr>
            <a:r>
              <a:rPr lang="fi-FI" sz="1200" dirty="0">
                <a:solidFill>
                  <a:srgbClr val="000000"/>
                </a:solidFill>
                <a:latin typeface="Arial" charset="0"/>
              </a:rPr>
              <a:t>Viime vuodet ovat tuoneet paljon uutta tietoa ihmisen ja luonnon välisestä vuorovaikutuksesta. Perhoset vähenevät kuten muukin luonnon monimuotoisuus. Kato näkyy konkreettisesti myös ihmisten iholla, hengitysteissä ja limakalvoilla – myös mikrobilajistomme köyhtyy. Se on haastanut immuunijärjestelmämme toiminnan: </a:t>
            </a:r>
            <a:r>
              <a:rPr lang="fi-FI" sz="1200" dirty="0" smtClean="0">
                <a:solidFill>
                  <a:srgbClr val="000000"/>
                </a:solidFill>
                <a:latin typeface="Arial" charset="0"/>
              </a:rPr>
              <a:t>immuniteetti </a:t>
            </a:r>
            <a:r>
              <a:rPr lang="fi-FI" sz="1200" dirty="0">
                <a:solidFill>
                  <a:srgbClr val="000000"/>
                </a:solidFill>
                <a:latin typeface="Arial" charset="0"/>
              </a:rPr>
              <a:t>kohdentuu yhä useammin siitepölyihin ja muihin harmittomiin altisteisiin, jopa perhosiin! </a:t>
            </a:r>
            <a:endParaRPr lang="fi-FI" sz="1200" dirty="0" smtClean="0">
              <a:solidFill>
                <a:srgbClr val="000000"/>
              </a:solidFill>
              <a:latin typeface="Arial" charset="0"/>
            </a:endParaRPr>
          </a:p>
          <a:p>
            <a:pPr lvl="0" algn="just">
              <a:spcAft>
                <a:spcPts val="600"/>
              </a:spcAft>
            </a:pPr>
            <a:r>
              <a:rPr lang="fi-FI" sz="1200" dirty="0" smtClean="0">
                <a:solidFill>
                  <a:srgbClr val="000000"/>
                </a:solidFill>
                <a:latin typeface="Arial" charset="0"/>
              </a:rPr>
              <a:t>Luonnottomuus </a:t>
            </a:r>
            <a:r>
              <a:rPr lang="fi-FI" sz="1200" dirty="0" err="1">
                <a:solidFill>
                  <a:srgbClr val="000000"/>
                </a:solidFill>
                <a:latin typeface="Arial" charset="0"/>
              </a:rPr>
              <a:t>sairastuttaa</a:t>
            </a:r>
            <a:r>
              <a:rPr lang="fi-FI" sz="1200" dirty="0">
                <a:solidFill>
                  <a:srgbClr val="000000"/>
                </a:solidFill>
                <a:latin typeface="Arial" charset="0"/>
              </a:rPr>
              <a:t>. Jos kuitenkin perhosilla on hyvä olla, myös ihmisten allergiaterveys on vahvemmalla pohjalla</a:t>
            </a:r>
            <a:r>
              <a:rPr lang="fi-FI" sz="1200" dirty="0" smtClean="0">
                <a:solidFill>
                  <a:srgbClr val="000000"/>
                </a:solidFill>
                <a:latin typeface="Arial" charset="0"/>
              </a:rPr>
              <a:t>!</a:t>
            </a:r>
            <a:endParaRPr lang="fi-FI" sz="1400" dirty="0" smtClean="0">
              <a:solidFill>
                <a:srgbClr val="000000"/>
              </a:solidFill>
              <a:latin typeface="Arial" charset="0"/>
            </a:endParaRPr>
          </a:p>
          <a:p>
            <a:pPr lvl="0" algn="just">
              <a:spcAft>
                <a:spcPts val="600"/>
              </a:spcAft>
            </a:pPr>
            <a:r>
              <a:rPr lang="fi-FI" sz="1400" b="1" dirty="0" smtClean="0">
                <a:solidFill>
                  <a:srgbClr val="000000"/>
                </a:solidFill>
                <a:latin typeface="Arial" charset="0"/>
              </a:rPr>
              <a:t>Luennoitsijana </a:t>
            </a:r>
            <a:r>
              <a:rPr lang="fi-FI" sz="1400" b="1" dirty="0">
                <a:solidFill>
                  <a:srgbClr val="000000"/>
                </a:solidFill>
                <a:latin typeface="Arial" charset="0"/>
              </a:rPr>
              <a:t>on Kimmo Saarinen </a:t>
            </a:r>
            <a:r>
              <a:rPr lang="fi-FI" sz="1400" b="1" dirty="0" smtClean="0">
                <a:solidFill>
                  <a:srgbClr val="000000"/>
                </a:solidFill>
                <a:latin typeface="Arial" charset="0"/>
              </a:rPr>
              <a:t>Etelä-Karjalan </a:t>
            </a:r>
            <a:r>
              <a:rPr lang="fi-FI" sz="1400" b="1" dirty="0">
                <a:solidFill>
                  <a:srgbClr val="000000"/>
                </a:solidFill>
                <a:latin typeface="Arial" charset="0"/>
              </a:rPr>
              <a:t>Allergia- ja Ympäristöinstituutista. </a:t>
            </a:r>
          </a:p>
          <a:p>
            <a:pPr lvl="0" algn="ctr">
              <a:spcAft>
                <a:spcPts val="600"/>
              </a:spcAft>
            </a:pPr>
            <a:endParaRPr lang="fi-FI" b="1" dirty="0" smtClean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lvl="0" algn="ctr">
              <a:spcAft>
                <a:spcPts val="600"/>
              </a:spcAft>
            </a:pPr>
            <a:r>
              <a:rPr lang="fi-FI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Kahvitarjoilu!</a:t>
            </a:r>
          </a:p>
          <a:p>
            <a:pPr lvl="0" algn="ctr">
              <a:spcAft>
                <a:spcPts val="600"/>
              </a:spcAft>
            </a:pPr>
            <a:r>
              <a:rPr lang="fi-FI" sz="1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Ilmoittautumiset: p. </a:t>
            </a:r>
            <a:r>
              <a:rPr lang="fi-FI" sz="14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010 397 1010</a:t>
            </a:r>
            <a:endParaRPr lang="fi-FI" sz="1400" b="1" dirty="0" smtClean="0">
              <a:solidFill>
                <a:srgbClr val="000000"/>
              </a:solidFill>
              <a:latin typeface="Arial" charset="0"/>
            </a:endParaRPr>
          </a:p>
          <a:p>
            <a:pPr lvl="0" algn="l"/>
            <a:r>
              <a:rPr lang="fi-FI" sz="900" b="1" dirty="0">
                <a:solidFill>
                  <a:srgbClr val="000000"/>
                </a:solidFill>
                <a:latin typeface="Arial" charset="0"/>
              </a:rPr>
              <a:t>			</a:t>
            </a: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54"/>
            <a:ext cx="6858000" cy="3199994"/>
          </a:xfrm>
          <a:prstGeom prst="rect">
            <a:avLst/>
          </a:prstGeom>
        </p:spPr>
      </p:pic>
      <p:sp>
        <p:nvSpPr>
          <p:cNvPr id="19" name="Suorakulmio 18"/>
          <p:cNvSpPr/>
          <p:nvPr/>
        </p:nvSpPr>
        <p:spPr>
          <a:xfrm>
            <a:off x="224644" y="3419872"/>
            <a:ext cx="6408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2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Perhoset – Allergia – </a:t>
            </a:r>
            <a:r>
              <a:rPr lang="fi-FI" sz="24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Terveys</a:t>
            </a:r>
            <a:endParaRPr lang="fi-FI" sz="400" b="1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  <a:p>
            <a:pPr algn="ctr"/>
            <a:r>
              <a:rPr lang="fi-FI" sz="14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15.4.2015 </a:t>
            </a:r>
            <a:r>
              <a:rPr lang="fi-FI" sz="1400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klo 17.30</a:t>
            </a:r>
          </a:p>
          <a:p>
            <a:pPr algn="ctr"/>
            <a:r>
              <a:rPr lang="fi-FI" sz="14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Kouvolan </a:t>
            </a:r>
            <a:r>
              <a:rPr lang="fi-FI" sz="1400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Lääkärikeskus, </a:t>
            </a:r>
            <a:r>
              <a:rPr lang="fi-FI" sz="1400" dirty="0" err="1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Puhjontie</a:t>
            </a:r>
            <a:r>
              <a:rPr lang="fi-FI" sz="1400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17, </a:t>
            </a:r>
            <a:r>
              <a:rPr lang="fi-FI" sz="14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Kuusankoski</a:t>
            </a:r>
            <a:endParaRPr lang="fi-FI" sz="1400" dirty="0">
              <a:solidFill>
                <a:schemeClr val="accent6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0" y="3854"/>
            <a:ext cx="10441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 smtClean="0"/>
              <a:t>Kuva: </a:t>
            </a:r>
            <a:r>
              <a:rPr lang="fi-FI" sz="800" dirty="0" err="1" smtClean="0"/>
              <a:t>Shutterstock</a:t>
            </a:r>
            <a:endParaRPr lang="fi-FI" sz="800" dirty="0"/>
          </a:p>
        </p:txBody>
      </p:sp>
      <p:pic>
        <p:nvPicPr>
          <p:cNvPr id="4" name="Picture 2" descr="C:\Users\Anna\AppData\Local\Microsoft\Windows\Temporary Internet Files\Content.IE5\P5G9SNG5\MP90018519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10770"/>
            <a:ext cx="1556792" cy="103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na\AppData\Local\Microsoft\Windows\Temporary Internet Files\Content.IE5\SAQ4XSXL\MP90044486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41809"/>
            <a:ext cx="1556792" cy="1202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nna\AppData\Local\Microsoft\Windows\Temporary Internet Files\Content.IE5\P5G9SNG5\MP900427910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232"/>
            <a:ext cx="1556792" cy="1043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nna\AppData\Local\Microsoft\Windows\Temporary Internet Files\Content.IE5\SAQ4XSXL\MP900444861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84976"/>
            <a:ext cx="1556792" cy="1182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112" y="-5732"/>
            <a:ext cx="2023038" cy="121382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523" y="8443511"/>
            <a:ext cx="2505456" cy="469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107</Words>
  <Application>Microsoft Office PowerPoint</Application>
  <PresentationFormat>Näytössä katseltava diaesitys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Niki Alanko</dc:creator>
  <cp:lastModifiedBy>Anna</cp:lastModifiedBy>
  <cp:revision>30</cp:revision>
  <cp:lastPrinted>2014-02-26T09:54:13Z</cp:lastPrinted>
  <dcterms:created xsi:type="dcterms:W3CDTF">2014-02-05T09:43:21Z</dcterms:created>
  <dcterms:modified xsi:type="dcterms:W3CDTF">2015-03-27T13:03:20Z</dcterms:modified>
</cp:coreProperties>
</file>