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2"/>
  </p:notesMasterIdLst>
  <p:handoutMasterIdLst>
    <p:handoutMasterId r:id="rId13"/>
  </p:handoutMasterIdLst>
  <p:sldIdLst>
    <p:sldId id="282" r:id="rId2"/>
    <p:sldId id="284" r:id="rId3"/>
    <p:sldId id="286" r:id="rId4"/>
    <p:sldId id="287" r:id="rId5"/>
    <p:sldId id="288" r:id="rId6"/>
    <p:sldId id="289" r:id="rId7"/>
    <p:sldId id="291" r:id="rId8"/>
    <p:sldId id="292" r:id="rId9"/>
    <p:sldId id="290" r:id="rId10"/>
    <p:sldId id="29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CF1AB2-1976-4502-BF36-3FF5EA21886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706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8" d="100"/>
          <a:sy n="88" d="100"/>
        </p:scale>
        <p:origin x="307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nne Sjöroos" userId="96cd1835bbb3d5d6" providerId="LiveId" clId="{2AFE88CD-6DB2-4D21-B1F3-605EEE55ECA1}"/>
    <pc:docChg chg="delSld">
      <pc:chgData name="Marianne Sjöroos" userId="96cd1835bbb3d5d6" providerId="LiveId" clId="{2AFE88CD-6DB2-4D21-B1F3-605EEE55ECA1}" dt="2024-11-11T12:35:38.397" v="0" actId="47"/>
      <pc:docMkLst>
        <pc:docMk/>
      </pc:docMkLst>
      <pc:sldChg chg="del">
        <pc:chgData name="Marianne Sjöroos" userId="96cd1835bbb3d5d6" providerId="LiveId" clId="{2AFE88CD-6DB2-4D21-B1F3-605EEE55ECA1}" dt="2024-11-11T12:35:38.397" v="0" actId="47"/>
        <pc:sldMkLst>
          <pc:docMk/>
          <pc:sldMk cId="2566385954" sldId="28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B1BEF38-6D0D-4A10-BEFA-0E910F6A9041}" type="datetime1">
              <a:rPr lang="fi-FI" smtClean="0"/>
              <a:t>11.11.2024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798501B-77B5-4365-9881-C6E19A3C1E42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C36BD-C8A7-4526-B1D8-4FC4F447CB8F}" type="datetime1">
              <a:rPr lang="fi-FI" noProof="0" smtClean="0"/>
              <a:pPr/>
              <a:t>11.11.2024</a:t>
            </a:fld>
            <a:endParaRPr lang="fi-FI" noProof="0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 dirty="0"/>
              <a:t>Muokkaa tekstin perustyylejä napsauttamalla</a:t>
            </a:r>
          </a:p>
          <a:p>
            <a:pPr lvl="1" rtl="0"/>
            <a:r>
              <a:rPr lang="fi-FI" noProof="0" dirty="0"/>
              <a:t>Toinen taso</a:t>
            </a:r>
          </a:p>
          <a:p>
            <a:pPr lvl="2" rtl="0"/>
            <a:r>
              <a:rPr lang="fi-FI" noProof="0" dirty="0"/>
              <a:t>Kolmas taso</a:t>
            </a:r>
          </a:p>
          <a:p>
            <a:pPr lvl="3" rtl="0"/>
            <a:r>
              <a:rPr lang="fi-FI" noProof="0" dirty="0"/>
              <a:t>Neljäs taso</a:t>
            </a:r>
          </a:p>
          <a:p>
            <a:pPr lvl="4" rtl="0"/>
            <a:r>
              <a:rPr lang="fi-FI" noProof="0" dirty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FC8BD8E7-1312-41F3-99C4-6DA5AF891969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7C6A68AB-209B-E0EE-67E6-8B818C8E97ED}"/>
              </a:ext>
            </a:extLst>
          </p:cNvPr>
          <p:cNvSpPr/>
          <p:nvPr userDrawn="1"/>
        </p:nvSpPr>
        <p:spPr>
          <a:xfrm>
            <a:off x="304800" y="304800"/>
            <a:ext cx="11582400" cy="6248400"/>
          </a:xfrm>
          <a:prstGeom prst="rect">
            <a:avLst/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990436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135EEFD-08B2-4662-A257-8EE4AD82DE53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4179229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135EEFD-08B2-4662-A257-8EE4AD82DE53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00729629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151812" y="1672934"/>
            <a:ext cx="3506788" cy="2880360"/>
          </a:xfrm>
        </p:spPr>
        <p:txBody>
          <a:bodyPr rtlCol="0" anchor="b">
            <a:normAutofit/>
          </a:bodyPr>
          <a:lstStyle>
            <a:lvl1pPr>
              <a:defRPr sz="3000"/>
            </a:lvl1pPr>
          </a:lstStyle>
          <a:p>
            <a:pPr rtl="0"/>
            <a:r>
              <a:rPr lang="fi-FI" noProof="0"/>
              <a:t>Muokkaa ots.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0352" y="457200"/>
            <a:ext cx="7242111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151812" y="4590288"/>
            <a:ext cx="3514564" cy="1581912"/>
          </a:xfrm>
        </p:spPr>
        <p:txBody>
          <a:bodyPr rtlCol="0"/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/>
              <a:t>Lisää alatunniste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E711A5A-42F7-449E-9139-19D5F707BB37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516361-E65B-4F35-9843-07724AF7B388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564042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135EEFD-08B2-4662-A257-8EE4AD82DE53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E31375A4-56A4-47D6-9801-1991572033F7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710707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F23E5C7-16A3-4200-90CB-F20648770941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69688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1F8CCFB-4449-4C91-AE6C-019AC5BA3ACD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19948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50C4936-BB80-4658-871B-19EC6D8166A5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564623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84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pPr rtl="0"/>
            <a:fld id="{BE711A5A-42F7-449E-9139-19D5F707BB37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pPr rtl="0"/>
            <a:fld id="{E31375A4-56A4-47D6-9801-1991572033F7}" type="slidenum">
              <a:rPr lang="fi-FI" noProof="0" smtClean="0"/>
              <a:t>‹#›</a:t>
            </a:fld>
            <a:endParaRPr lang="fi-FI" noProof="0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3771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pPr rtl="0"/>
            <a:fld id="{D135EEFD-08B2-4662-A257-8EE4AD82DE53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pPr rtl="0"/>
            <a:fld id="{E31375A4-56A4-47D6-9801-1991572033F7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85347208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D135EEFD-08B2-4662-A257-8EE4AD82DE53}" type="datetime1">
              <a:rPr lang="fi-FI" noProof="0" smtClean="0"/>
              <a:t>11.11.2024</a:t>
            </a:fld>
            <a:endParaRPr lang="fi-FI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fi-FI" noProof="0"/>
              <a:t>Lisää alatunniste</a:t>
            </a:r>
            <a:endParaRPr lang="fi-FI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fi-FI" noProof="0" smtClean="0"/>
              <a:pPr/>
              <a:t>‹#›</a:t>
            </a:fld>
            <a:endParaRPr lang="fi-FI" noProof="0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ED1C59D8-0121-528E-1FD9-E006E8E97308}"/>
              </a:ext>
            </a:extLst>
          </p:cNvPr>
          <p:cNvSpPr/>
          <p:nvPr userDrawn="1"/>
        </p:nvSpPr>
        <p:spPr>
          <a:xfrm>
            <a:off x="0" y="6583680"/>
            <a:ext cx="12192000" cy="2743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89149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5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31DC8B-8E88-0329-62B9-35F6B46E60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Lantionpohjan hyvinvointi</a:t>
            </a:r>
            <a:br>
              <a:rPr lang="fi-FI" dirty="0"/>
            </a:br>
            <a:r>
              <a:rPr lang="fi-FI" sz="1600" dirty="0"/>
              <a:t>Supertreeni risteily</a:t>
            </a:r>
            <a:br>
              <a:rPr lang="fi-FI" sz="1600" dirty="0"/>
            </a:br>
            <a:br>
              <a:rPr lang="fi-FI" sz="1600" dirty="0"/>
            </a:br>
            <a:br>
              <a:rPr lang="fi-FI" sz="1600" dirty="0"/>
            </a:br>
            <a:r>
              <a:rPr lang="fi-FI" sz="1600" dirty="0"/>
              <a:t>					</a:t>
            </a:r>
            <a:br>
              <a:rPr lang="fi-FI" sz="1600" dirty="0"/>
            </a:br>
            <a:r>
              <a:rPr lang="fi-FI" sz="1600" dirty="0"/>
              <a:t>			</a:t>
            </a:r>
            <a:br>
              <a:rPr lang="fi-FI" sz="1600" dirty="0"/>
            </a:br>
            <a:r>
              <a:rPr lang="fi-FI" sz="1600" dirty="0"/>
              <a:t>						</a:t>
            </a:r>
            <a:r>
              <a:rPr lang="fi-FI" sz="1050" cap="none" dirty="0"/>
              <a:t>Marianne Sjöroos 9.11.2024</a:t>
            </a:r>
          </a:p>
        </p:txBody>
      </p:sp>
    </p:spTree>
    <p:extLst>
      <p:ext uri="{BB962C8B-B14F-4D97-AF65-F5344CB8AC3E}">
        <p14:creationId xmlns:p14="http://schemas.microsoft.com/office/powerpoint/2010/main" val="4261095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8DF103-4204-5DFC-4736-C28F7DBE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apriola"/>
              </a:rPr>
              <a:t>Apuvälineitä rentoutukseen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14CC40-F498-699B-EA45-3644EE987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</a:rPr>
              <a:t>Käytä apuvälineitä vain jos lantionpohja on terve </a:t>
            </a:r>
          </a:p>
          <a:p>
            <a:pPr lvl="1"/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</a:rPr>
              <a:t>Varmista lääkäriltä, että synnytyksen tai muiden lantionseudun toimenpiteiden jälkeiset repeämät tai haavat ovat parantuneet hyvin</a:t>
            </a:r>
          </a:p>
          <a:p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</a:rPr>
              <a:t>Tennis- tai </a:t>
            </a:r>
            <a:r>
              <a:rPr lang="fi-FI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</a:rPr>
              <a:t>Fasciapallo</a:t>
            </a:r>
            <a:endParaRPr lang="fi-FI" dirty="0">
              <a:solidFill>
                <a:schemeClr val="tx1">
                  <a:lumMod val="95000"/>
                  <a:lumOff val="5000"/>
                </a:schemeClr>
              </a:solidFill>
              <a:latin typeface="Arial Nova" panose="020B0504020202020204" pitchFamily="34" charset="0"/>
            </a:endParaRPr>
          </a:p>
          <a:p>
            <a:pPr lvl="1"/>
            <a:r>
              <a:rPr lang="fi-FI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Laita pallo tuolille ja istu pallon päälle siten, että pallo on välilihan kohdalla</a:t>
            </a:r>
          </a:p>
          <a:p>
            <a:pPr lvl="1"/>
            <a:r>
              <a:rPr lang="fi-FI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Keinu varovasti pallon päällä ja rentouta lantionpohja</a:t>
            </a:r>
            <a:endParaRPr lang="fi-FI" dirty="0">
              <a:solidFill>
                <a:schemeClr val="tx1">
                  <a:lumMod val="95000"/>
                  <a:lumOff val="5000"/>
                </a:schemeClr>
              </a:solidFill>
              <a:latin typeface="Arial Nova" panose="020B0504020202020204" pitchFamily="34" charset="0"/>
            </a:endParaRPr>
          </a:p>
          <a:p>
            <a:r>
              <a:rPr lang="fi-FI" dirty="0">
                <a:solidFill>
                  <a:schemeClr val="tx1">
                    <a:lumMod val="95000"/>
                    <a:lumOff val="5000"/>
                  </a:schemeClr>
                </a:solidFill>
                <a:latin typeface="Arial Nova" panose="020B0504020202020204" pitchFamily="34" charset="0"/>
              </a:rPr>
              <a:t>Jumppapallo</a:t>
            </a:r>
          </a:p>
          <a:p>
            <a:pPr lvl="1"/>
            <a:r>
              <a:rPr lang="fi-FI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istu jumppapallon päälle ja tee pientä ympyrää</a:t>
            </a:r>
          </a:p>
          <a:p>
            <a:pPr lvl="1"/>
            <a:r>
              <a:rPr lang="fi-FI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anna välilihan/lantionpohjan painua palloa vasten </a:t>
            </a:r>
            <a:endParaRPr lang="fi-FI" dirty="0">
              <a:solidFill>
                <a:schemeClr val="tx1">
                  <a:lumMod val="95000"/>
                  <a:lumOff val="5000"/>
                </a:schemeClr>
              </a:solidFill>
              <a:latin typeface="Arial Nova" panose="020B0504020202020204" pitchFamily="34" charset="0"/>
            </a:endParaRPr>
          </a:p>
          <a:p>
            <a:pPr lvl="1"/>
            <a:r>
              <a:rPr lang="fi-FI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tunne rentoutus lantionpohjassa</a:t>
            </a:r>
            <a:br>
              <a:rPr lang="fi-FI" dirty="0"/>
            </a:br>
            <a:endParaRPr lang="fi-FI" dirty="0">
              <a:solidFill>
                <a:schemeClr val="tx1">
                  <a:lumMod val="95000"/>
                  <a:lumOff val="5000"/>
                </a:schemeClr>
              </a:solidFill>
              <a:latin typeface="Arial Nova" panose="020B0504020202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453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414DFBD4-8CE4-503B-8FA7-8D60CCA62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Capriola"/>
              </a:rPr>
              <a:t>Hyvinvoiva lantionpohja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7E6A10D4-7B99-670B-FA29-2FA42E699B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57326"/>
            <a:ext cx="10178322" cy="4848224"/>
          </a:xfrm>
        </p:spPr>
        <p:txBody>
          <a:bodyPr/>
          <a:lstStyle/>
          <a:p>
            <a:r>
              <a:rPr lang="fi-FI" sz="18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Vahva lantionpohja</a:t>
            </a:r>
          </a:p>
          <a:p>
            <a:pPr lvl="1"/>
            <a:r>
              <a:rPr lang="fi-FI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Ehkäisee lantiopohja-alueen toimintahäiriöiltä</a:t>
            </a:r>
          </a:p>
          <a:p>
            <a:pPr lvl="2"/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  <a:cs typeface="Arial" panose="020B0604020202020204" pitchFamily="34" charset="0"/>
              </a:rPr>
              <a:t>Virtsanpidätyskyky</a:t>
            </a:r>
          </a:p>
          <a:p>
            <a:pPr lvl="2"/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  <a:cs typeface="Arial" panose="020B0604020202020204" pitchFamily="34" charset="0"/>
              </a:rPr>
              <a:t>seksuaalinen nautinto</a:t>
            </a:r>
            <a:endParaRPr lang="fi-FI" sz="1800" dirty="0">
              <a:solidFill>
                <a:schemeClr val="tx1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i-FI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</a:t>
            </a:r>
            <a:r>
              <a:rPr lang="fi-FI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  <a:cs typeface="Arial" panose="020B0604020202020204" pitchFamily="34" charset="0"/>
              </a:rPr>
              <a:t>ukevat ryhtiä</a:t>
            </a:r>
          </a:p>
          <a:p>
            <a:pPr lvl="2"/>
            <a:r>
              <a:rPr lang="fi-FI" sz="18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Toimii molempiin suuntiin</a:t>
            </a:r>
          </a:p>
          <a:p>
            <a:pPr lvl="3"/>
            <a:r>
              <a:rPr lang="fi-FI" sz="18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Hyvä ryhti aktivoi lantiopohjan lihaksia ja puolestaan vahva lantionpohja tukee ryhtiä</a:t>
            </a:r>
          </a:p>
          <a:p>
            <a:endParaRPr lang="fi-FI" sz="1800" dirty="0">
              <a:solidFill>
                <a:schemeClr val="tx1"/>
              </a:solidFill>
              <a:latin typeface="Arial Nova" panose="020B0504020202020204" pitchFamily="34" charset="0"/>
              <a:cs typeface="Arial" panose="020B0604020202020204" pitchFamily="34" charset="0"/>
            </a:endParaRPr>
          </a:p>
          <a:p>
            <a:r>
              <a:rPr lang="fi-FI" sz="1800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Joustava lantionpohja</a:t>
            </a:r>
          </a:p>
          <a:p>
            <a:pPr lvl="1"/>
            <a:r>
              <a:rPr lang="fi-FI" dirty="0">
                <a:solidFill>
                  <a:schemeClr val="tx1"/>
                </a:solidFill>
                <a:latin typeface="Arial Nova" panose="020B0504020202020204" pitchFamily="34" charset="0"/>
                <a:cs typeface="Arial" panose="020B0604020202020204" pitchFamily="34" charset="0"/>
              </a:rPr>
              <a:t>Taito rentouttaa lihakset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127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875DD43-7FD8-CAD3-70A8-D150D568B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  <a:effectLst/>
                <a:latin typeface="Capriola"/>
              </a:rPr>
              <a:t>Lantionpohjan lihasten tunnistamisharjoitus naisille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7150FD-FD6F-97E5-9943-CBF033E14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6"/>
            <a:ext cx="10178322" cy="4601099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Supista peräaukkoa ja virtsaputkea tai emätintä kevyesti sisään- ja ylöspäin kuin pidättäisit ulostetta ja yrittäisit katkaista virtsasuihkua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Pidä kevyt supistus noin kahden sekunnin ajan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Rentoudu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Keskity tunnistamaan lihassupistus ja rentous vartalosi sisällä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Toista supistus 5-10 kertaa. Lisää toistojen määrää asteittain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Tee 1-4 sarjaa päivittäin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Pidä tarvittaessa lepopäiviä</a:t>
            </a:r>
          </a:p>
          <a:p>
            <a:pPr algn="l"/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Tee harjoitus eri asennoissa: makuulla, istuen ja seisten. Aloita itsellesi helpoimmasta asennosta</a:t>
            </a:r>
          </a:p>
          <a:p>
            <a:pPr algn="l"/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Lihakset väsyvät nopeasti. Keskeytä harjoittelu, jos et pysty tekemään supistusliikettä ohjeiden mukaisesti. Jatka harjoittelua myöhemmin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87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C09ABF-BFAF-8F36-212F-F28917EE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solidFill>
                  <a:schemeClr val="tx1"/>
                </a:solidFill>
                <a:effectLst/>
                <a:latin typeface="Capriola"/>
              </a:rPr>
              <a:t>Lantionpohjan lihasten tunnistamisharjoitus miehille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F9ECE9C-C822-8D07-263C-943CC0AAC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60109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Supista peräaukkoa ja virtsaputkea kevyesti sisään- ja ylöspäin kuin pidättäisit ulostetta ja yrittäisit katkaista virtsasuihkua. Tee liike niin, että kivekset kohoavat vähän ylöspäin.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Pidä kevyt supistus noin kahden sekunnin ajan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Rentoudu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Keskity tunnistamaan lihassupistus ja rentous vartalosi sisällä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Toista supistus 5-10 kertaa. Lisää toistojen määrää asteittain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Tee 1-4 sarjaa päivittäin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Pidä tarvittaessa lepopäiviä</a:t>
            </a:r>
          </a:p>
          <a:p>
            <a:pPr algn="l"/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Tee harjoitus eri asennoissa: makuulla, istuen ja seisten. Aloita itsellesi helpoimmasta asennosta</a:t>
            </a:r>
          </a:p>
          <a:p>
            <a:pPr algn="l"/>
            <a:r>
              <a:rPr lang="fi-FI" sz="18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Lihakset väsyvät nopeasti. Keskeytä harjoittelu, jos et pysty tekemään supistusliikettä ohjeiden mukaisesti. Jatka harjoittelua myöhemmin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7184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403B1C-6DB1-16E4-5111-8C76155DB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tx1"/>
                </a:solidFill>
                <a:effectLst/>
                <a:latin typeface="Capriola"/>
              </a:rPr>
              <a:t>Lantionpohjan lihasten vahvistaminen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9E94C9F-D14E-F814-DF09-583821D57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90726"/>
            <a:ext cx="10178322" cy="4562474"/>
          </a:xfrm>
        </p:spPr>
        <p:txBody>
          <a:bodyPr>
            <a:normAutofit fontScale="77500" lnSpcReduction="20000"/>
          </a:bodyPr>
          <a:lstStyle/>
          <a:p>
            <a:r>
              <a:rPr lang="fi-FI" sz="2600" dirty="0">
                <a:solidFill>
                  <a:schemeClr val="tx1"/>
                </a:solidFill>
                <a:latin typeface="Arial Nova" panose="020B0504020202020204" pitchFamily="34" charset="0"/>
              </a:rPr>
              <a:t>Käy ensin vessassa, jotta rakko on tyhjä harjoitteita varten</a:t>
            </a:r>
          </a:p>
          <a:p>
            <a:r>
              <a:rPr lang="fi-FI" sz="2600" dirty="0">
                <a:solidFill>
                  <a:schemeClr val="tx1"/>
                </a:solidFill>
                <a:latin typeface="Arial Nova" panose="020B0504020202020204" pitchFamily="34" charset="0"/>
              </a:rPr>
              <a:t>Säännöllinen harjoittelu</a:t>
            </a:r>
          </a:p>
          <a:p>
            <a:pPr lvl="1"/>
            <a:r>
              <a:rPr lang="fi-FI" sz="2600" dirty="0">
                <a:solidFill>
                  <a:schemeClr val="tx1"/>
                </a:solidFill>
                <a:latin typeface="Arial Nova" panose="020B0504020202020204" pitchFamily="34" charset="0"/>
              </a:rPr>
              <a:t>Alkuun viitenä (5) päivänä viikossa vähintään ensimmäiset 3kk tai kunnes lihasvoima on lisääntynyt</a:t>
            </a:r>
          </a:p>
          <a:p>
            <a:pPr lvl="1"/>
            <a:r>
              <a:rPr lang="fi-FI" sz="2600" b="0" i="0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Kun hallitset lantionpohjan lihasten tunnistamisen ja lihasvoimaa on riittävästi, jatka harjoittelua </a:t>
            </a:r>
            <a:r>
              <a:rPr lang="fi-FI" sz="2600" dirty="0">
                <a:solidFill>
                  <a:schemeClr val="tx1"/>
                </a:solidFill>
                <a:latin typeface="Arial Nova" panose="020B0504020202020204" pitchFamily="34" charset="0"/>
              </a:rPr>
              <a:t>joka toinen päivä</a:t>
            </a:r>
            <a:endParaRPr lang="fi-FI" sz="2600" b="0" i="0" dirty="0">
              <a:solidFill>
                <a:schemeClr val="tx1"/>
              </a:solidFill>
              <a:effectLst/>
              <a:latin typeface="Arial Nova" panose="020B0504020202020204" pitchFamily="34" charset="0"/>
            </a:endParaRPr>
          </a:p>
          <a:p>
            <a:r>
              <a:rPr lang="fi-FI" sz="2600" b="0" i="0" dirty="0">
                <a:solidFill>
                  <a:srgbClr val="2A2A2A"/>
                </a:solidFill>
                <a:effectLst/>
                <a:latin typeface="Arial Nova" panose="020B0504020202020204" pitchFamily="34" charset="0"/>
              </a:rPr>
              <a:t>Yhdistä harjoittelu osaksi liikuntaharrastuksia sekä arkisia toimia </a:t>
            </a:r>
          </a:p>
          <a:p>
            <a:pPr lvl="1"/>
            <a:r>
              <a:rPr lang="fi-FI" sz="2600" b="0" i="0" dirty="0">
                <a:solidFill>
                  <a:srgbClr val="2A2A2A"/>
                </a:solidFill>
                <a:effectLst/>
                <a:latin typeface="Arial Nova" panose="020B0504020202020204" pitchFamily="34" charset="0"/>
              </a:rPr>
              <a:t>kuntosalilla </a:t>
            </a:r>
            <a:endParaRPr lang="fi-FI" sz="2600" dirty="0">
              <a:solidFill>
                <a:srgbClr val="2A2A2A"/>
              </a:solidFill>
              <a:latin typeface="Arial Nova" panose="020B0504020202020204" pitchFamily="34" charset="0"/>
            </a:endParaRPr>
          </a:p>
          <a:p>
            <a:pPr lvl="1"/>
            <a:r>
              <a:rPr lang="fi-FI" sz="2600" b="0" i="0" dirty="0">
                <a:solidFill>
                  <a:srgbClr val="2A2A2A"/>
                </a:solidFill>
                <a:effectLst/>
                <a:latin typeface="Arial Nova" panose="020B0504020202020204" pitchFamily="34" charset="0"/>
              </a:rPr>
              <a:t>Lenkillä</a:t>
            </a:r>
          </a:p>
          <a:p>
            <a:pPr lvl="1"/>
            <a:r>
              <a:rPr lang="fi-FI" sz="2600" dirty="0">
                <a:solidFill>
                  <a:srgbClr val="2A2A2A"/>
                </a:solidFill>
                <a:latin typeface="Arial Nova" panose="020B0504020202020204" pitchFamily="34" charset="0"/>
              </a:rPr>
              <a:t>Kauppakasseja kantaessa tai nostaessa</a:t>
            </a:r>
          </a:p>
          <a:p>
            <a:pPr lvl="1"/>
            <a:r>
              <a:rPr lang="fi-FI" sz="2600" dirty="0">
                <a:solidFill>
                  <a:srgbClr val="2A2A2A"/>
                </a:solidFill>
                <a:latin typeface="Arial Nova" panose="020B0504020202020204" pitchFamily="34" charset="0"/>
              </a:rPr>
              <a:t>Tiskatessa </a:t>
            </a:r>
          </a:p>
          <a:p>
            <a:r>
              <a:rPr lang="fi-FI" sz="2600" dirty="0">
                <a:solidFill>
                  <a:srgbClr val="2A2A2A"/>
                </a:solidFill>
                <a:latin typeface="Arial Nova" panose="020B0504020202020204" pitchFamily="34" charset="0"/>
              </a:rPr>
              <a:t>Pidä huoli ryhdistä</a:t>
            </a:r>
          </a:p>
          <a:p>
            <a:r>
              <a:rPr lang="fi-FI" sz="2600" dirty="0">
                <a:solidFill>
                  <a:srgbClr val="2A2A2A"/>
                </a:solidFill>
                <a:latin typeface="Arial Nova" panose="020B0504020202020204" pitchFamily="34" charset="0"/>
              </a:rPr>
              <a:t>Opi rentouttamaan lihakset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5772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8B99C1-5E7D-133E-3073-9E1F36E44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tx1"/>
                </a:solidFill>
                <a:effectLst/>
                <a:latin typeface="Capriola"/>
              </a:rPr>
              <a:t>Harjoitteita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89BD5F-691E-2EC5-A9CA-0FBA4DD36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0445"/>
            <a:ext cx="10178322" cy="5080959"/>
          </a:xfrm>
        </p:spPr>
        <p:txBody>
          <a:bodyPr>
            <a:normAutofit fontScale="62500" lnSpcReduction="20000"/>
          </a:bodyPr>
          <a:lstStyle/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fi-FI" sz="1700" b="1" dirty="0">
                <a:solidFill>
                  <a:srgbClr val="333333"/>
                </a:solidFill>
                <a:latin typeface="Arial Nova" panose="020B0504020202020204" pitchFamily="34" charset="0"/>
              </a:rPr>
              <a:t>K</a:t>
            </a:r>
            <a:r>
              <a:rPr lang="fi-FI" sz="1700" b="1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estävyysharjoitus</a:t>
            </a:r>
            <a:r>
              <a:rPr lang="fi-FI" sz="17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: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5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Jännitä lantionpohjalihaksia kevyesti noin kolmen hengityksen ajaksi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5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Rentouta lihakset kymmeneksi sekunniksi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5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Toista harjoitus kymmenen kertaa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500" dirty="0">
                <a:solidFill>
                  <a:srgbClr val="333333"/>
                </a:solidFill>
                <a:latin typeface="Arial Nova" panose="020B0504020202020204" pitchFamily="34" charset="0"/>
              </a:rPr>
              <a:t>Lisää pitoa progressiivisesti harjoituskertojen edetessä aina </a:t>
            </a:r>
            <a:r>
              <a:rPr lang="fi-FI" sz="15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20 sekuntiin asti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fi-FI" sz="1600" b="1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Nopeusharjoitus: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dirty="0">
                <a:solidFill>
                  <a:srgbClr val="333333"/>
                </a:solidFill>
                <a:latin typeface="Arial Nova" panose="020B0504020202020204" pitchFamily="34" charset="0"/>
              </a:rPr>
              <a:t>S</a:t>
            </a: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upista ja rentouta lantionpohjaa niin nopeasti kuin pystyt 10 kertaa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i-FI" sz="1600" b="1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Maksimivoima harjoitus: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Jännitä lantionpohjalihaksia kevyesti</a:t>
            </a:r>
            <a:endParaRPr lang="fi-FI" sz="1400" b="1" i="0" dirty="0">
              <a:solidFill>
                <a:srgbClr val="333333"/>
              </a:solidFill>
              <a:effectLst/>
              <a:latin typeface="Arial Nova" panose="020B050402020202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dirty="0">
                <a:solidFill>
                  <a:srgbClr val="333333"/>
                </a:solidFill>
                <a:latin typeface="Arial Nova" panose="020B0504020202020204" pitchFamily="34" charset="0"/>
              </a:rPr>
              <a:t>Y</a:t>
            </a: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skäise tai tee voimakasta puhallus, kun lihakset ovat supistettuina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Toista 5–10 kertaa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fi-FI" sz="1600" b="1" dirty="0">
                <a:solidFill>
                  <a:srgbClr val="333333"/>
                </a:solidFill>
                <a:latin typeface="Arial Nova" panose="020B0504020202020204" pitchFamily="34" charset="0"/>
              </a:rPr>
              <a:t>S</a:t>
            </a:r>
            <a:r>
              <a:rPr lang="fi-FI" sz="1600" b="1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elinmakuulla tehtävä harjoitus</a:t>
            </a:r>
            <a:r>
              <a:rPr lang="fi-FI" sz="1600" dirty="0">
                <a:solidFill>
                  <a:srgbClr val="333333"/>
                </a:solidFill>
                <a:latin typeface="Arial Nova" panose="020B0504020202020204" pitchFamily="34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Nosta lantio lattiasta ylös ja supistele lantionpohjalihaksia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Laske lantio hitaasti nikama nikamalta takaisin lattiaan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Toista 5–10 kertaa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fi-FI" sz="1600" b="1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Seisten leveässä haara-asennossa:</a:t>
            </a:r>
            <a:r>
              <a:rPr lang="fi-FI" sz="16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 </a:t>
            </a:r>
            <a:endParaRPr lang="fi-FI" sz="1600" dirty="0">
              <a:solidFill>
                <a:srgbClr val="333333"/>
              </a:solidFill>
              <a:latin typeface="Arial Nova" panose="020B0504020202020204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kyykkää alas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Supistele samalla lantionpohjalihaksia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Toista liikettä muutaman kerran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fi-FI" sz="1600" b="1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Tuolin kanssa</a:t>
            </a:r>
            <a:r>
              <a:rPr lang="fi-FI" sz="1600" dirty="0">
                <a:solidFill>
                  <a:srgbClr val="333333"/>
                </a:solidFill>
                <a:latin typeface="Arial Nova" panose="020B0504020202020204" pitchFamily="34" charset="0"/>
              </a:rPr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Nouse tuolilta seisomaan niin, että supistat samalla lantionpohjalihaksia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Laskeudu takaisin istumaan ja anna lihasten rentoutua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i-FI" sz="1400" b="0" i="0" dirty="0">
                <a:solidFill>
                  <a:srgbClr val="333333"/>
                </a:solidFill>
                <a:effectLst/>
                <a:latin typeface="Arial Nova" panose="020B0504020202020204" pitchFamily="34" charset="0"/>
              </a:rPr>
              <a:t>Toista liike muutaman kerran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0479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D0E20C-CC64-C77B-6042-20501BDCC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>
                <a:latin typeface="Capriola"/>
              </a:rPr>
              <a:t>Liian kireät lantionpohjan lihakset </a:t>
            </a:r>
            <a:endParaRPr lang="fi-FI" sz="3100" dirty="0">
              <a:latin typeface="Capriola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2012B90-0499-150B-6956-0484FFFB0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165230"/>
            <a:ext cx="10178322" cy="3714363"/>
          </a:xfrm>
        </p:spPr>
        <p:txBody>
          <a:bodyPr>
            <a:normAutofit/>
          </a:bodyPr>
          <a:lstStyle/>
          <a:p>
            <a:r>
              <a:rPr lang="fi-FI" b="0" i="0" dirty="0">
                <a:solidFill>
                  <a:srgbClr val="494949"/>
                </a:solidFill>
                <a:effectLst/>
                <a:latin typeface="Arial Nova" panose="020B0504020202020204" pitchFamily="34" charset="0"/>
              </a:rPr>
              <a:t>Yksi yleisimpiä asioita mihin lantionpohjan lihasten kanssa törmätään</a:t>
            </a:r>
          </a:p>
          <a:p>
            <a:pPr lvl="1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Vaikuttavia tekijöitä mm.</a:t>
            </a:r>
          </a:p>
          <a:p>
            <a:pPr lvl="2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Stressi</a:t>
            </a:r>
          </a:p>
          <a:p>
            <a:pPr lvl="2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Liikkumattomuus</a:t>
            </a:r>
          </a:p>
          <a:p>
            <a:pPr lvl="2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Kylmyys </a:t>
            </a:r>
          </a:p>
          <a:p>
            <a:pPr lvl="2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Yöllinen hampaiden pureminen</a:t>
            </a:r>
          </a:p>
          <a:p>
            <a:pPr lvl="2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Yksipuoliset harjoitteet, unohtaen rentoutusharjoitukset</a:t>
            </a:r>
          </a:p>
          <a:p>
            <a:endParaRPr lang="fi-FI" dirty="0">
              <a:latin typeface="Arial Nova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58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92F855-EA56-E098-8277-63C8C7F01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rgbClr val="494949"/>
                </a:solidFill>
                <a:latin typeface="Capriola"/>
              </a:rPr>
              <a:t>Jatkuvasti jännittyneet lantionpohjan lihakset</a:t>
            </a:r>
            <a:endParaRPr lang="fi-FI" dirty="0">
              <a:latin typeface="Capriola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BCE4B61-08CA-D958-06BC-1BC70F8B4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Eivät pysty vastaamaan mm. </a:t>
            </a:r>
          </a:p>
          <a:p>
            <a:pPr lvl="1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nopeisiin ponnistuksiin</a:t>
            </a:r>
          </a:p>
          <a:p>
            <a:pPr lvl="1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maksimivoiman tarpeisiin</a:t>
            </a:r>
          </a:p>
          <a:p>
            <a:pPr lvl="1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aivastuksiin, yskäisyihin tai naurun hörähdyksiin</a:t>
            </a:r>
          </a:p>
          <a:p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Tunto on tällöin heikko</a:t>
            </a:r>
          </a:p>
          <a:p>
            <a:pPr lvl="1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Verrattavissa puutuneeseen raajaan</a:t>
            </a:r>
          </a:p>
          <a:p>
            <a:pPr lvl="2"/>
            <a:r>
              <a:rPr lang="fi-FI" dirty="0">
                <a:solidFill>
                  <a:srgbClr val="494949"/>
                </a:solidFill>
                <a:latin typeface="Arial Nova" panose="020B0504020202020204" pitchFamily="34" charset="0"/>
              </a:rPr>
              <a:t>Vaikuttaa mm. seksuaalisen nautintoon</a:t>
            </a:r>
          </a:p>
          <a:p>
            <a:pPr lvl="1"/>
            <a:endParaRPr lang="fi-FI" dirty="0">
              <a:solidFill>
                <a:srgbClr val="494949"/>
              </a:solidFill>
              <a:latin typeface="Arial Nova" panose="020B0504020202020204" pitchFamily="34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753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887315-6663-AA4A-1310-22076C91D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solidFill>
                  <a:schemeClr val="tx1"/>
                </a:solidFill>
                <a:effectLst/>
                <a:latin typeface="Arial Nova" panose="020B0504020202020204" pitchFamily="34" charset="0"/>
              </a:rPr>
              <a:t>Rentouta lantionpohja</a:t>
            </a:r>
            <a:endParaRPr lang="fi-FI" dirty="0">
              <a:latin typeface="Arial Nova" panose="020B0504020202020204" pitchFamily="34" charset="0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CC812EE-D21B-1F88-C85C-A7340D655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31986"/>
            <a:ext cx="10178322" cy="4897694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18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Rentoutusta voi etsiä esimerkiksi 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1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makuuasennossa, ajatella että “laskee alleen ilman, että laskee alleen”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16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 Nova" panose="020B0504020202020204" pitchFamily="34" charset="0"/>
              </a:rPr>
              <a:t>seisten ajattelemalla että, normaaliasennossa lantionpohja on hissi, joka on ykköskerroksessa. Hengitä syvään sisään ja uloshengityksellä päästä hissi laskeutumaan nollakerrokseen, eli rentouta lantionpohja, älä kuitenkaan työnnä lantionpohjaa alaspäin.</a:t>
            </a:r>
            <a:endParaRPr lang="fi-FI" sz="16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1800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Harjoitteita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1600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lantion kierto</a:t>
            </a:r>
          </a:p>
          <a:p>
            <a:pPr marL="1200150" lvl="2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askelkyykyn yläasennossa takajalka kiertyy sisään ja ulos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1600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kyykkyasento alhaalla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 saa tuntua painetta lantiopohjassa</a:t>
            </a:r>
          </a:p>
          <a:p>
            <a:pPr marL="1200150" lvl="2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 tikkejä tai palautuminen pahasti kesken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1600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lantiopohjan rentoutus etunojassa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lantiota hiukan leveämpi haara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polvet ja varpaat sisäkiertoon</a:t>
            </a:r>
          </a:p>
          <a:p>
            <a:pPr marL="1200150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/>
                </a:solidFill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Tuolin selkänoja tai keppi pitkälle eteen</a:t>
            </a:r>
            <a:endParaRPr lang="fi-FI" dirty="0">
              <a:solidFill>
                <a:schemeClr val="tx1"/>
              </a:solidFill>
              <a:effectLst/>
              <a:latin typeface="Arial Nova" panose="020B05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00150" lvl="2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fi-FI" dirty="0">
                <a:solidFill>
                  <a:schemeClr val="tx1"/>
                </a:solidFill>
                <a:effectLst/>
                <a:latin typeface="Arial Nova" panose="020B05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nojaa eteen selkä suorana ja nosta ylös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198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erkki">
  <a:themeElements>
    <a:clrScheme name="Merkki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Merkki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rkki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-te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Merkki</Template>
  <TotalTime>438</TotalTime>
  <Words>642</Words>
  <Application>Microsoft Office PowerPoint</Application>
  <PresentationFormat>Laajakuva</PresentationFormat>
  <Paragraphs>109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8" baseType="lpstr">
      <vt:lpstr>Arial</vt:lpstr>
      <vt:lpstr>Arial Nova</vt:lpstr>
      <vt:lpstr>Calibri</vt:lpstr>
      <vt:lpstr>Capriola</vt:lpstr>
      <vt:lpstr>Courier New</vt:lpstr>
      <vt:lpstr>Gill Sans MT</vt:lpstr>
      <vt:lpstr>Impact</vt:lpstr>
      <vt:lpstr>Merkki</vt:lpstr>
      <vt:lpstr>Lantionpohjan hyvinvointi Supertreeni risteily                   Marianne Sjöroos 9.11.2024</vt:lpstr>
      <vt:lpstr>Hyvinvoiva lantionpohja</vt:lpstr>
      <vt:lpstr>Lantionpohjan lihasten tunnistamisharjoitus naisille</vt:lpstr>
      <vt:lpstr>Lantionpohjan lihasten tunnistamisharjoitus miehille</vt:lpstr>
      <vt:lpstr>Lantionpohjan lihasten vahvistaminen</vt:lpstr>
      <vt:lpstr>Harjoitteita </vt:lpstr>
      <vt:lpstr>Liian kireät lantionpohjan lihakset </vt:lpstr>
      <vt:lpstr>Jatkuvasti jännittyneet lantionpohjan lihakset</vt:lpstr>
      <vt:lpstr>Rentouta lantionpohja</vt:lpstr>
      <vt:lpstr>Apuvälineitä rentoutukseen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Hyvinvoinnin luennot</dc:title>
  <dc:creator>Mari Vuorenmaa</dc:creator>
  <cp:lastModifiedBy>Marianne Sjöroos</cp:lastModifiedBy>
  <cp:revision>7</cp:revision>
  <dcterms:created xsi:type="dcterms:W3CDTF">2023-05-05T10:01:26Z</dcterms:created>
  <dcterms:modified xsi:type="dcterms:W3CDTF">2024-11-11T12:35:40Z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