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A7E87BD-8F3F-489F-A5C0-CD6EFD78788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35A0A6C-B5A2-4861-B92E-C878CB87D28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1A2CD71-7AC8-49E4-B70B-8A9BC5E8553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EC5A076-8B8A-4C5E-8A04-D0EE26C6F00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10DADD6-02AA-4B9E-B75F-997525DFC5C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0D5A1C5-7966-4621-8DBF-5077A69AF17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43F2A9A-1992-4212-B270-9A2C1E078ED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0652D9F-6F92-4A51-884A-D2C2A68A4ED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77A43AE-FB8F-4756-B21A-86436FF3784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78774F4-9D31-4C1D-B5FF-54ABA66F1BC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EF38ED4-7646-40DF-BCA7-75D85D3AF13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7B55F37-13BE-458B-B9F1-684C3CB346C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1B21059-BFC6-4E06-A1A9-A916191595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B78DB3B-C401-4A25-8A09-E058E520899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D265832-A8C7-414C-9889-D8452DDB99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8C0E139-9F5D-4336-8FE8-276CC4C3CED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299EABF-3423-42C3-97B6-7E3F531B5E8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69A233B-43CB-44CB-8F94-987684E8F76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911408B-225E-4FE5-BB56-6A13F8DA4B4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1918EED-E7C9-449E-9597-7336C3DE25F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6F703FF-2FE1-4260-915A-279D347A432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22F469E-580B-4F9F-BDB4-B45594AF2CB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1D6C55A-CBC7-4724-BB39-67A70FCFED3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013B4E6-A610-45DB-A8BF-DABDF245613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CE8C21C-DD31-4EAB-96FD-5E9420A2EA0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C515CF0-31BE-4CB8-BBD3-C96A6CF3A8E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B9A568B-881D-465C-A8D5-EF0C855943C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3E1400F-6943-42BC-B77C-469B2E2AF78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F08F8E0-34DE-4973-B535-882DA01DC4D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18A2865-F3B7-41AB-85F7-ECC320F1E68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5D41CD8-3802-42FF-B0E1-5E8CA771AD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9A5A1E9-1C9F-456A-AEF6-D3156A0B91B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4090700-73C6-41AC-96AA-D75146C5706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8844823-29AC-45FA-B5A3-2EC477CE2F8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EBD3AF8-1150-4AE5-A6C2-18CC45CD729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DED0C7B-B6A7-4DB4-AB5E-49962B7F03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i-FI" sz="1800" spc="-1" strike="noStrike">
                <a:latin typeface="Arial"/>
              </a:rPr>
              <a:t>Click to edit the title text format</a:t>
            </a:r>
            <a:endParaRPr b="0" lang="fi-FI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latin typeface="Arial"/>
              </a:rPr>
              <a:t>Click to edit the outline text format</a:t>
            </a:r>
            <a:endParaRPr b="0" lang="fi-FI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pc="-1" strike="noStrike">
                <a:latin typeface="Arial"/>
              </a:rPr>
              <a:t>Toinen jäsennystaso</a:t>
            </a:r>
            <a:endParaRPr b="0" lang="fi-FI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latin typeface="Arial"/>
              </a:rPr>
              <a:t>Kolmas jäsennystaso</a:t>
            </a:r>
            <a:endParaRPr b="0" lang="fi-FI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pc="-1" strike="noStrike">
                <a:latin typeface="Arial"/>
              </a:rPr>
              <a:t>Neljäs jäsennystaso</a:t>
            </a:r>
            <a:endParaRPr b="0" lang="fi-FI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latin typeface="Arial"/>
              </a:rPr>
              <a:t>Viides jäsennystaso</a:t>
            </a:r>
            <a:endParaRPr b="0" lang="fi-FI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latin typeface="Arial"/>
              </a:rPr>
              <a:t>Kuudes jäsennystaso</a:t>
            </a:r>
            <a:endParaRPr b="0" lang="fi-FI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latin typeface="Arial"/>
              </a:rPr>
              <a:t>Seitsemäs jäsennystaso</a:t>
            </a:r>
            <a:endParaRPr b="0" lang="fi-FI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i-FI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1400" spc="-1" strike="noStrike">
                <a:latin typeface="Times New Roman"/>
              </a:rPr>
              <a:t>&lt;alatunniste&gt;</a:t>
            </a:r>
            <a:endParaRPr b="0" lang="fi-FI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i-FI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BD28688-B9BD-48D3-8208-ACBD27BF8909}" type="slidenum">
              <a:rPr b="0" lang="fi-FI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fi-FI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fi-FI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fi-FI" sz="1400" spc="-1" strike="noStrike">
                <a:latin typeface="Times New Roman"/>
              </a:rPr>
              <a:t>&lt;päivämäärä/kellonaika&gt;</a:t>
            </a:r>
            <a:endParaRPr b="0" lang="fi-FI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i-FI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1400" spc="-1" strike="noStrike">
                <a:latin typeface="Times New Roman"/>
              </a:rPr>
              <a:t>&lt;alatunniste&gt;</a:t>
            </a:r>
            <a:endParaRPr b="0" lang="fi-FI" sz="1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i-FI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33C5EFD-81E0-4579-B3D4-462A2ACD8840}" type="slidenum">
              <a:rPr b="0" lang="fi-FI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fi-FI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fi-FI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fi-FI" sz="1400" spc="-1" strike="noStrike">
                <a:latin typeface="Times New Roman"/>
              </a:rPr>
              <a:t>&lt;päivämäärä/kellonaika&gt;</a:t>
            </a:r>
            <a:endParaRPr b="0" lang="fi-FI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4400" spc="-1" strike="noStrike">
                <a:latin typeface="Arial"/>
              </a:rPr>
              <a:t>Click to edit the title text format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latin typeface="Arial"/>
              </a:rPr>
              <a:t>Click to edit the outline text format</a:t>
            </a:r>
            <a:endParaRPr b="0" lang="fi-FI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latin typeface="Arial"/>
              </a:rPr>
              <a:t>Toinen jäsennystaso</a:t>
            </a:r>
            <a:endParaRPr b="0" lang="fi-FI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latin typeface="Arial"/>
              </a:rPr>
              <a:t>Kolmas jäsennystaso</a:t>
            </a:r>
            <a:endParaRPr b="0" lang="fi-FI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000" spc="-1" strike="noStrike">
                <a:latin typeface="Arial"/>
              </a:rPr>
              <a:t>Neljäs jäsennystaso</a:t>
            </a:r>
            <a:endParaRPr b="0" lang="fi-FI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Viides jäsennystaso</a:t>
            </a:r>
            <a:endParaRPr b="0" lang="fi-FI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Kuudes jäsennystaso</a:t>
            </a:r>
            <a:endParaRPr b="0" lang="fi-FI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Seitsemäs jäsennystaso</a:t>
            </a:r>
            <a:endParaRPr b="0" lang="fi-FI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i-FI" sz="1800" spc="-1" strike="noStrike">
                <a:latin typeface="Arial"/>
              </a:rPr>
              <a:t>Click to edit the title text format</a:t>
            </a:r>
            <a:endParaRPr b="0" lang="fi-FI" sz="18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latin typeface="Arial"/>
              </a:rPr>
              <a:t>Click to edit the outline text format</a:t>
            </a:r>
            <a:endParaRPr b="0" lang="fi-FI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pc="-1" strike="noStrike">
                <a:latin typeface="Arial"/>
              </a:rPr>
              <a:t>Toinen jäsennystaso</a:t>
            </a:r>
            <a:endParaRPr b="0" lang="fi-FI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latin typeface="Arial"/>
              </a:rPr>
              <a:t>Kolmas jäsennystaso</a:t>
            </a:r>
            <a:endParaRPr b="0" lang="fi-FI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pc="-1" strike="noStrike">
                <a:latin typeface="Arial"/>
              </a:rPr>
              <a:t>Neljäs jäsennystaso</a:t>
            </a:r>
            <a:endParaRPr b="0" lang="fi-FI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latin typeface="Arial"/>
              </a:rPr>
              <a:t>Viides jäsennystaso</a:t>
            </a:r>
            <a:endParaRPr b="0" lang="fi-FI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latin typeface="Arial"/>
              </a:rPr>
              <a:t>Kuudes jäsennystaso</a:t>
            </a:r>
            <a:endParaRPr b="0" lang="fi-FI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latin typeface="Arial"/>
              </a:rPr>
              <a:t>Seitsemäs jäsennystaso</a:t>
            </a:r>
            <a:endParaRPr b="0" lang="fi-FI" sz="18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i-FI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1400" spc="-1" strike="noStrike">
                <a:latin typeface="Times New Roman"/>
              </a:rPr>
              <a:t>&lt;alatunniste&gt;</a:t>
            </a:r>
            <a:endParaRPr b="0" lang="fi-FI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i-FI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8D738C0-0E69-4127-84AB-263FD7134AE0}" type="slidenum">
              <a:rPr b="0" lang="fi-FI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fi-FI" sz="12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fi-FI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fi-FI" sz="1400" spc="-1" strike="noStrike">
                <a:latin typeface="Times New Roman"/>
              </a:rPr>
              <a:t>&lt;päivämäärä/kellonaika&gt;</a:t>
            </a:r>
            <a:endParaRPr b="0" lang="fi-FI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jorma.railio@gmail.com" TargetMode="External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www.telia.fi/asiakastuki/sahkopostipalvelu" TargetMode="External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hameenlinna.senioriyhdistys.fi/kerhot-2/muut-kerhot-ja-aktiviteetit-jase/" TargetMode="External"/><Relationship Id="rId2" Type="http://schemas.openxmlformats.org/officeDocument/2006/relationships/hyperlink" Target="https://www.vanamokirjastot.fi/opastukset-ja-tietopalvelu-1?refId=ebtRHC&amp;culture=fi" TargetMode="External"/><Relationship Id="rId3" Type="http://schemas.openxmlformats.org/officeDocument/2006/relationships/hyperlink" Target="https://yle.fi/aihe/digitreenit" TargetMode="External"/><Relationship Id="rId4" Type="http://schemas.openxmlformats.org/officeDocument/2006/relationships/hyperlink" Target="https://yle.fi/aihe/artikkeli/2017/02/01/digitreenit-17-salasanakone-testaa-kuinka-nopeasti-salasana-murretaan" TargetMode="External"/><Relationship Id="rId5" Type="http://schemas.openxmlformats.org/officeDocument/2006/relationships/hyperlink" Target="https://www.iltalehti.fi/digi" TargetMode="External"/><Relationship Id="rId6" Type="http://schemas.openxmlformats.org/officeDocument/2006/relationships/hyperlink" Target="https://www.is.fi/digitoday/tietoturva/" TargetMode="External"/><Relationship Id="rId7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s://etajohtaminen.fi/miten-parantaa-kokouksia-joissa-osa-on-etaosallistujia/" TargetMode="External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hameenlinna.senioriyhdistys.fi/tapahtumia/" TargetMode="External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bin.yhdistysavain.fi/1578000/Uu96p4eJU1d1e6RplxmC0RUExm/Kesyt&#228;%20&#228;lylaitteet%20ja%20netti%20-%20turvallisesti.pdf" TargetMode="External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www.omavero.fi/" TargetMode="Externa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www.112.fi/hatanumero_112/soittajan_paikantaminen/112suomi" TargetMode="External"/><Relationship Id="rId2" Type="http://schemas.openxmlformats.org/officeDocument/2006/relationships/hyperlink" Target="https://www.suomi.fi/etusivu" TargetMode="External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www.senioriliitto.fi/jasenille/jasenkorttiapplikaatio/" TargetMode="External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155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 fontScale="98000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fi-FI" sz="6000" spc="-1" strike="noStrike">
                <a:solidFill>
                  <a:srgbClr val="000000"/>
                </a:solidFill>
                <a:latin typeface="Calibri Light"/>
              </a:rPr>
              <a:t>AJANKOHTAISTA DIGIASIAA </a:t>
            </a:r>
            <a:br>
              <a:rPr sz="6000"/>
            </a:br>
            <a:r>
              <a:rPr b="1" i="1" lang="fi-FI" sz="2800" spc="-1" strike="noStrike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Tapahtumiin uusi käytäntö – muuttuuko mikään? </a:t>
            </a:r>
            <a:br>
              <a:rPr sz="2800"/>
            </a:br>
            <a:r>
              <a:rPr b="1" i="1" lang="fi-FI" sz="2800" spc="-1" strike="noStrike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Huijarit kuriin – onnistuuko?</a:t>
            </a:r>
            <a:endParaRPr b="0" lang="fi-FI" sz="28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1523880" y="3324240"/>
            <a:ext cx="9142920" cy="134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400" spc="-1" strike="noStrike">
                <a:solidFill>
                  <a:srgbClr val="000000"/>
                </a:solidFill>
                <a:latin typeface="Calibri"/>
              </a:rPr>
              <a:t>Torstaituokio 20.4.2023</a:t>
            </a:r>
            <a:endParaRPr b="0" lang="fi-FI" sz="24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4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jorma.railio@gmail.com</a:t>
            </a:r>
            <a:endParaRPr b="0" lang="fi-FI" sz="24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400" spc="-1" strike="noStrike">
                <a:latin typeface="Arial"/>
              </a:rPr>
              <a:t>Inet.fi- sähköposti – miten menetellä?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9000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latin typeface="Arial"/>
              </a:rPr>
              <a:t>”</a:t>
            </a:r>
            <a:r>
              <a:rPr b="0" lang="fi-FI" sz="3200" spc="-1" strike="noStrike">
                <a:latin typeface="Arial"/>
              </a:rPr>
              <a:t>Käytössäsi oleva Telian sähköpostipalvelu siirtyy automaattisesti Fjordmailille 23.5.2023.  Lisätiedot osoitteessa </a:t>
            </a:r>
            <a:r>
              <a:rPr b="0" lang="fi-FI" sz="3200" spc="-1" strike="noStrike" u="sng">
                <a:solidFill>
                  <a:srgbClr val="0563c1"/>
                </a:solidFill>
                <a:uFillTx/>
                <a:latin typeface="Arial"/>
                <a:hlinkClick r:id="rId1"/>
              </a:rPr>
              <a:t>https://www.telia.fi/asiakastuki/sahkopostipalvelu</a:t>
            </a:r>
            <a:r>
              <a:rPr b="0" lang="fi-FI" sz="3200" spc="-1" strike="noStrike">
                <a:latin typeface="Arial"/>
              </a:rPr>
              <a:t>  ”</a:t>
            </a:r>
            <a:br>
              <a:rPr sz="3200"/>
            </a:br>
            <a:r>
              <a:rPr b="0" lang="fi-FI" sz="3200" spc="-1" strike="noStrike">
                <a:latin typeface="Arial"/>
              </a:rPr>
              <a:t> </a:t>
            </a:r>
            <a:endParaRPr b="0" lang="fi-FI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fi-FI" sz="3200" spc="-1" strike="noStrike">
                <a:latin typeface="Arial"/>
              </a:rPr>
              <a:t>Vaihtoehto 1: Älä tee mitään. Palvelu muuttuu aikanaan maksulliseksi, mutta nykyinen osoitteesi säilyy ainakin toistaiseksi</a:t>
            </a:r>
            <a:br>
              <a:rPr sz="3200"/>
            </a:br>
            <a:r>
              <a:rPr b="0" i="1" lang="fi-FI" sz="3200" spc="-1" strike="noStrike">
                <a:latin typeface="Arial"/>
              </a:rPr>
              <a:t> </a:t>
            </a:r>
            <a:endParaRPr b="0" lang="fi-FI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fi-FI" sz="3200" spc="-1" strike="noStrike">
                <a:latin typeface="Arial"/>
              </a:rPr>
              <a:t>Vaihtoehto 2: Vaihda sähköpostisi esimerkiksi gmailiin. Työläämpi vaihtoehto, mutta esimerkiksi yhteystietojen siirto onnistuu, samoin automaattiset ilmoitukset asiasta kontakteillesi -  ohjeita saat Telian sivuilta, linkki yllä vie lisätietojen lähteille </a:t>
            </a:r>
            <a:br>
              <a:rPr sz="3200"/>
            </a:br>
            <a:r>
              <a:rPr b="0" lang="fi-FI" sz="3200" spc="-1" strike="noStrike">
                <a:latin typeface="Arial"/>
              </a:rPr>
              <a:t> </a:t>
            </a:r>
            <a:endParaRPr b="0" lang="fi-FI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005480" y="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fi-FI" sz="4400" spc="-1" strike="noStrike">
                <a:solidFill>
                  <a:srgbClr val="000000"/>
                </a:solidFill>
                <a:latin typeface="Calibri Light"/>
              </a:rPr>
              <a:t>Digineuvontaa saatavilla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11393280" cy="6866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Yhdistyksemme </a:t>
            </a:r>
            <a:r>
              <a:rPr b="0" lang="fi-FI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Älypuhelinkerho</a:t>
            </a: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 (puhelin / tabletti)</a:t>
            </a: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Neuvontaa (huom! Ei kilpailevaa) tarjolla maksutta mm. Hämeenlinnan </a:t>
            </a:r>
            <a:r>
              <a:rPr b="0" lang="fi-FI" sz="28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kirjastossa</a:t>
            </a: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  (puhelin/tabletti/läppäri) ja Kumppanuustalolla</a:t>
            </a: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Itseopiskeluun mm: Ylen </a:t>
            </a:r>
            <a:r>
              <a:rPr b="0" lang="fi-FI" sz="2800" spc="-1" strike="noStrike" u="sng">
                <a:solidFill>
                  <a:srgbClr val="0563c1"/>
                </a:solidFill>
                <a:uFillTx/>
                <a:latin typeface="Calibri"/>
                <a:hlinkClick r:id="rId3"/>
              </a:rPr>
              <a:t>Digitreenit</a:t>
            </a: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 </a:t>
            </a:r>
            <a:br>
              <a:rPr sz="2800"/>
            </a:b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-katso vaikka ovatko </a:t>
            </a:r>
            <a:r>
              <a:rPr b="0" lang="fi-FI" sz="2800" spc="-1" strike="noStrike" u="sng">
                <a:solidFill>
                  <a:srgbClr val="0563c1"/>
                </a:solidFill>
                <a:uFillTx/>
                <a:latin typeface="Calibri"/>
                <a:hlinkClick r:id="rId4"/>
              </a:rPr>
              <a:t>salasanasi</a:t>
            </a: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 turvallisia</a:t>
            </a: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Uutissivuilla ajankohtaista, hyötytietoa</a:t>
            </a: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800" spc="-1" strike="noStrike" u="sng">
                <a:solidFill>
                  <a:srgbClr val="0563c1"/>
                </a:solidFill>
                <a:uFillTx/>
                <a:latin typeface="Calibri"/>
                <a:ea typeface="Microsoft YaHei"/>
                <a:hlinkClick r:id="rId5"/>
              </a:rPr>
              <a:t>https://www.iltalehti.fi/digi</a:t>
            </a:r>
            <a:r>
              <a:rPr b="0" lang="fi-FI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 , </a:t>
            </a:r>
            <a:r>
              <a:rPr b="0" lang="fi-FI" sz="2800" spc="-1" strike="noStrike" u="sng">
                <a:solidFill>
                  <a:srgbClr val="0563c1"/>
                </a:solidFill>
                <a:uFillTx/>
                <a:latin typeface="Calibri"/>
                <a:ea typeface="Microsoft YaHei"/>
                <a:hlinkClick r:id="rId6"/>
              </a:rPr>
              <a:t>https://www.is.fi/digitoday/tietoturva/</a:t>
            </a:r>
            <a:r>
              <a:rPr b="0" lang="fi-FI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fi-FI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Lisäksi voit kysyä apua operaattoriltasi – tai laitehuoltoliikkeistä, varaudu kuitenkin palvelun maksullisuuteen.</a:t>
            </a:r>
            <a:endParaRPr b="0" lang="fi-F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77000"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fi-FI" sz="4400" spc="-1" strike="noStrike">
                <a:solidFill>
                  <a:srgbClr val="000000"/>
                </a:solidFill>
                <a:latin typeface="Calibri Light"/>
              </a:rPr>
              <a:t>Etätapahtumat – tätä päivää vai huomista?</a:t>
            </a:r>
            <a:br>
              <a:rPr sz="4400"/>
            </a:br>
            <a:r>
              <a:rPr b="0" i="1" lang="fi-FI" sz="3600" spc="-1" strike="noStrike">
                <a:solidFill>
                  <a:srgbClr val="c00000"/>
                </a:solidFill>
                <a:latin typeface="Calibri Light"/>
              </a:rPr>
              <a:t>”…entä tapahtumien sosiaalinen puoli…?” -&gt; -&gt; ”etäyhteys ei todellakaan korvaa kahvikeskusteluja” </a:t>
            </a:r>
            <a:endParaRPr b="0" lang="fi-FI" sz="36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540000" y="1825560"/>
            <a:ext cx="11339640" cy="5014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3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Käytettävissä on monia ohjelmia, mm Microsoft Teams, Skype, Zoom, Google Meet, Hangouts… myös mm Instagramilla tai WhatsAppilla voi järjestää opastusta, keskusteluja jne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Yhdistyksessämme oli joitakin etätapaamisia korona-aikana, ei sen jälkeen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Hybridikokoukset</a:t>
            </a: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 yleistyvät, tekniikassa vielä haasteita, kevytversio kohta arkipäivää, isompiin kokouksiin usein ammattilaisen taidot tarpeen (moni iso järjestö on ulkoistanut tekniikan käytön)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Etätapaamisissa parhaimmillaan säästää aikaa ja vaivaa, rahaakin ”mieluummin tunti koneen ääressä kuin päiväksi Helsinkiin tunnin kokoukseen”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Jos etäosasllitujat tuntevat toisensa ja ovat myös oikeasti tavanneet, voi etätapaaminen onnistuakin 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Oma kokemus: ”etätapaamisessa väsyy, 2 tunnin jälkeen tuskin enää muista omaa nimeään”</a:t>
            </a: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br>
              <a:rPr sz="2800"/>
            </a:br>
            <a:endParaRPr b="0" lang="fi-F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fi-FI" sz="4400" spc="-1" strike="noStrike">
                <a:solidFill>
                  <a:srgbClr val="000000"/>
                </a:solidFill>
                <a:latin typeface="Calibri Light"/>
              </a:rPr>
              <a:t>Alkukevennys tänäänkin…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838080" y="1080000"/>
            <a:ext cx="10514520" cy="5095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4000"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fi-FI" sz="2800" spc="-1" strike="noStrike">
                <a:solidFill>
                  <a:srgbClr val="000000"/>
                </a:solidFill>
                <a:latin typeface="Calibri"/>
              </a:rPr>
              <a:t>”</a:t>
            </a:r>
            <a:r>
              <a:rPr b="0" i="1" lang="fi-FI" sz="2800" spc="-1" strike="noStrike">
                <a:solidFill>
                  <a:srgbClr val="000000"/>
                </a:solidFill>
                <a:latin typeface="Calibri"/>
              </a:rPr>
              <a:t>Entä jos torstaituokiotkin toteutettaisiin verkossa? Kysymys herätti kohahduksen syksyllä 2020, entä nyt?” (juuri nyt tuskin ajankohtainen...)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fi-FI" sz="2800" spc="-1" strike="noStrike">
                <a:solidFill>
                  <a:srgbClr val="000000"/>
                </a:solidFill>
                <a:latin typeface="Calibri"/>
              </a:rPr>
              <a:t>Lyhenne ATK lienee jo vanhentunut, mutta oliko se ”Automaattinen työn kaksinkertaistaja…?”</a:t>
            </a:r>
            <a:endParaRPr b="0" lang="fi-FI" sz="2800" spc="-1" strike="noStrike"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3200" spc="-1" strike="noStrike">
                <a:solidFill>
                  <a:srgbClr val="000000"/>
                </a:solidFill>
                <a:latin typeface="Calibri"/>
              </a:rPr>
              <a:t>”</a:t>
            </a:r>
            <a:r>
              <a:rPr b="0" lang="fi-FI" sz="3200" spc="-1" strike="noStrike">
                <a:solidFill>
                  <a:srgbClr val="000000"/>
                </a:solidFill>
                <a:latin typeface="Calibri"/>
              </a:rPr>
              <a:t>DIGI” … ”Digitaalinen – latinan sanasta digitus (sormi). Keskiajalla sana tarkoitti myös sormin laskettavaa lukua” </a:t>
            </a:r>
            <a:endParaRPr b="0" lang="fi-FI" sz="32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fi-FI" sz="2800" spc="-1" strike="noStrike">
                <a:solidFill>
                  <a:srgbClr val="000000"/>
                </a:solidFill>
                <a:latin typeface="Calibri"/>
              </a:rPr>
              <a:t>Lähde: Wikisanakirja</a:t>
            </a: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fi-FI" sz="2800" spc="-1" strike="noStrike">
                <a:solidFill>
                  <a:srgbClr val="000000"/>
                </a:solidFill>
                <a:latin typeface="Calibri"/>
              </a:rPr>
              <a:t>Syksyn 2020 esitys on edelleen linkitetty </a:t>
            </a:r>
            <a:r>
              <a:rPr b="0" i="1" lang="fi-FI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tapahtumasivun</a:t>
            </a:r>
            <a:r>
              <a:rPr b="0" i="1" lang="fi-FI" sz="2800" spc="-1" strike="noStrike">
                <a:solidFill>
                  <a:srgbClr val="000000"/>
                </a:solidFill>
                <a:latin typeface="Calibri"/>
              </a:rPr>
              <a:t> alalaitaan</a:t>
            </a:r>
            <a:endParaRPr b="0" lang="fi-F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fi-FI" sz="4400" spc="-1" strike="noStrike">
                <a:solidFill>
                  <a:srgbClr val="000000"/>
                </a:solidFill>
                <a:latin typeface="Calibri Light"/>
              </a:rPr>
              <a:t>Esityksen sisältöä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874080" y="1726560"/>
            <a:ext cx="10514520" cy="4485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Laitteet (aiemman kertausta)</a:t>
            </a:r>
            <a:endParaRPr b="0" lang="fi-FI" sz="30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Netti- ja puhelinhuijauksista</a:t>
            </a:r>
            <a:endParaRPr b="0" lang="fi-FI" sz="30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Jäsenkorttiapplikaatio – demo (ilmoittautuminen)</a:t>
            </a:r>
            <a:endParaRPr b="0" lang="fi-FI" sz="30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Liiton kalenteri – demo: ilmoittautuminen</a:t>
            </a:r>
            <a:endParaRPr b="0" lang="fi-FI" sz="30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”</a:t>
            </a: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Mobiilivarmenne vai verkkopankki!” </a:t>
            </a:r>
            <a:endParaRPr b="0" lang="fi-FI" sz="30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”</a:t>
            </a: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Inet.fi- sähköpostipalvelu menee Norjaan – mitä tehdä?”</a:t>
            </a:r>
            <a:endParaRPr b="0" lang="fi-FI" sz="30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30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fi-FI" sz="4400" spc="-1" strike="noStrike">
                <a:solidFill>
                  <a:srgbClr val="000000"/>
                </a:solidFill>
                <a:latin typeface="Calibri Light"/>
              </a:rPr>
              <a:t>Laitteista</a:t>
            </a:r>
            <a:br>
              <a:rPr sz="4400"/>
            </a:br>
            <a:r>
              <a:rPr b="0" i="1" lang="fi-FI" sz="2800" spc="-1" strike="noStrike">
                <a:solidFill>
                  <a:srgbClr val="000000"/>
                </a:solidFill>
                <a:latin typeface="Calibri Light"/>
              </a:rPr>
              <a:t>katso sivuiltamme (</a:t>
            </a:r>
            <a:r>
              <a:rPr b="0" i="1" lang="fi-FI" sz="2800" spc="-1" strike="noStrike" u="sng">
                <a:solidFill>
                  <a:srgbClr val="0563c1"/>
                </a:solidFill>
                <a:uFillTx/>
                <a:latin typeface="Calibri Light"/>
                <a:hlinkClick r:id="rId1"/>
              </a:rPr>
              <a:t>To-tuokio 10.1.2019</a:t>
            </a:r>
            <a:r>
              <a:rPr b="0" i="1" lang="fi-FI" sz="2800" spc="-1" strike="noStrike">
                <a:solidFill>
                  <a:srgbClr val="000000"/>
                </a:solidFill>
                <a:latin typeface="Calibri Light"/>
              </a:rPr>
              <a:t>/Mika Pelvola)</a:t>
            </a:r>
            <a:endParaRPr b="0" lang="fi-FI" sz="28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Tietokone – pöytäkone tai ”läppäri” 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c00000"/>
                </a:solidFill>
                <a:latin typeface="Calibri"/>
              </a:rPr>
              <a:t>Älypuhelin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c00000"/>
                </a:solidFill>
                <a:latin typeface="Calibri"/>
              </a:rPr>
              <a:t>Tabletti </a:t>
            </a:r>
            <a:r>
              <a:rPr b="0" i="1" lang="fi-FI" sz="2800" spc="-1" strike="noStrike">
                <a:solidFill>
                  <a:srgbClr val="c00000"/>
                </a:solidFill>
                <a:latin typeface="Calibri"/>
              </a:rPr>
              <a:t>(älypuhelinkerhossa harjoittelemme puhelimilla ja tableteilla)</a:t>
            </a: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fi-FI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Siis edelleen: </a:t>
            </a:r>
            <a:r>
              <a:rPr b="0" i="1" lang="fi-FI" sz="2800" spc="-1" strike="noStrike">
                <a:solidFill>
                  <a:srgbClr val="c00000"/>
                </a:solidFill>
                <a:latin typeface="Calibri"/>
                <a:ea typeface="Microsoft YaHei"/>
              </a:rPr>
              <a:t>”Kysy itseltäsi, mihin tarvitset laitetta!”</a:t>
            </a: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fi-FI" sz="2800" spc="-1" strike="noStrike">
                <a:solidFill>
                  <a:srgbClr val="c00000"/>
                </a:solidFill>
                <a:latin typeface="Calibri"/>
                <a:ea typeface="Microsoft YaHei"/>
              </a:rPr>
              <a:t>→ </a:t>
            </a:r>
            <a:r>
              <a:rPr b="0" i="1" lang="fi-FI" sz="2800" spc="-1" strike="noStrike">
                <a:solidFill>
                  <a:srgbClr val="c00000"/>
                </a:solidFill>
                <a:latin typeface="Calibri"/>
                <a:ea typeface="Microsoft YaHei"/>
              </a:rPr>
              <a:t>senioreilla usein rajoitteita (näkö, sorminäppäryys, muisti/ oppiminen ”vanhasta pois oppiminen on vielä vaikeampaa kuin uuden oppiminen”) </a:t>
            </a:r>
            <a:br>
              <a:rPr sz="2800"/>
            </a:b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fi-FI" sz="4400" spc="-1" strike="noStrike">
                <a:solidFill>
                  <a:srgbClr val="000000"/>
                </a:solidFill>
                <a:latin typeface="Calibri Light"/>
              </a:rPr>
              <a:t>Varo huijareita! Käytä laitteitasi huolellisesti!</a:t>
            </a:r>
            <a:br>
              <a:rPr sz="4400"/>
            </a:br>
            <a:r>
              <a:rPr b="0" i="1" lang="fi-FI" sz="3600" spc="-1" strike="noStrike">
                <a:solidFill>
                  <a:srgbClr val="c00000"/>
                </a:solidFill>
                <a:latin typeface="Calibri Light"/>
              </a:rPr>
              <a:t>–  ”huijarit ovat aina pari askelta edellä..”</a:t>
            </a:r>
            <a:endParaRPr b="0" lang="fi-FI" sz="36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76000"/>
          </a:bodyPr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Huijarit ovat liikkeellä puhelinsoitoilla, tekstiviesteillä, sähköpostitse…</a:t>
            </a:r>
            <a:endParaRPr b="0" lang="fi-FI" sz="3000" spc="-1" strike="noStrike"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”</a:t>
            </a: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Olen rikas kenraali USA’sta … mutta juuri nyt puuttuu rahat lippuun..”</a:t>
            </a:r>
            <a:endParaRPr b="0" lang="fi-FI" sz="3000" spc="-1" strike="noStrike"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”</a:t>
            </a: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Nyt tarjolla uusi älypuhelin eurolla!”</a:t>
            </a:r>
            <a:endParaRPr b="0" lang="fi-FI" sz="3000" spc="-1" strike="noStrike"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”</a:t>
            </a: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Olet saanut juuri ylimääräisen veronpalautuksen</a:t>
            </a:r>
            <a:endParaRPr b="0" lang="fi-FI" sz="3000" spc="-1" strike="noStrike"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”</a:t>
            </a: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Pakettisi postimaksusta puuttuu euro – ei hätää … lähetä tunnuksesi, kyllä me hoidamme…”</a:t>
            </a:r>
            <a:endParaRPr b="0" lang="fi-FI" sz="3000" spc="-1" strike="noStrike"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i-FI" sz="3000" spc="-1" strike="noStrike">
                <a:solidFill>
                  <a:srgbClr val="000000"/>
                </a:solidFill>
                <a:latin typeface="Calibri"/>
              </a:rPr>
              <a:t>-</a:t>
            </a:r>
            <a:r>
              <a:rPr b="0" i="1" lang="fi-FI" sz="3000" spc="-1" strike="noStrike">
                <a:solidFill>
                  <a:srgbClr val="ff0000"/>
                </a:solidFill>
                <a:latin typeface="Calibri"/>
              </a:rPr>
              <a:t>älä koskaan anna tunnuksiasi kyselijöille, ja kirjoita hakemasi palvelun osoite kokonaisuudessaan selaimen </a:t>
            </a:r>
            <a:r>
              <a:rPr b="1" i="1" lang="fi-FI" sz="3000" spc="-1" strike="noStrike">
                <a:solidFill>
                  <a:srgbClr val="ff0000"/>
                </a:solidFill>
                <a:latin typeface="Calibri"/>
              </a:rPr>
              <a:t>osoiteriville esim. </a:t>
            </a:r>
            <a:r>
              <a:rPr b="1" i="1" lang="fi-FI" sz="3000" spc="-1" strike="noStrike">
                <a:solidFill>
                  <a:srgbClr val="ff0000"/>
                </a:solidFill>
                <a:latin typeface="Calibri"/>
                <a:hlinkClick r:id="rId1"/>
              </a:rPr>
              <a:t>www.omavero.fi</a:t>
            </a:r>
            <a:endParaRPr b="0" lang="fi-FI" sz="3000" spc="-1" strike="noStrike"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i="1" lang="fi-FI" sz="3000" spc="-1" strike="noStrike">
                <a:solidFill>
                  <a:srgbClr val="ff0000"/>
                </a:solidFill>
                <a:latin typeface="Calibri"/>
              </a:rPr>
              <a:t>-älä avaa liitetiedostoa tai linkkiä – ellet ole varmistunut turvallisuudesta</a:t>
            </a:r>
            <a:endParaRPr b="0" lang="fi-FI" sz="3000" spc="-1" strike="noStrike"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i="1" lang="fi-FI" sz="3000" spc="-1" strike="noStrike">
                <a:solidFill>
                  <a:srgbClr val="ff0000"/>
                </a:solidFill>
                <a:latin typeface="Calibri"/>
              </a:rPr>
              <a:t>..”jos viesti näyttää liian hyvältä ollakseen totta, niin se ei ole totta”</a:t>
            </a:r>
            <a:endParaRPr b="0" lang="fi-FI" sz="3000" spc="-1" strike="noStrike"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i="1" lang="fi-FI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i-F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4400" spc="-1" strike="noStrike">
                <a:latin typeface="Arial"/>
              </a:rPr>
              <a:t>Tyypillisiä huijauspuheluiden piirteitä (IS)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50360" indent="0">
              <a:lnSpc>
                <a:spcPct val="115000"/>
              </a:lnSpc>
              <a:spcAft>
                <a:spcPts val="1236"/>
              </a:spcAft>
              <a:buNone/>
              <a:tabLst>
                <a:tab algn="l" pos="0"/>
              </a:tabLst>
            </a:pPr>
            <a:r>
              <a:rPr b="0" lang="fi-FI" sz="2400" spc="-1" strike="noStrike">
                <a:latin typeface="Times New Roman"/>
              </a:rPr>
              <a:t>Puhelu tulee suomalaisesta numerosta, mutta soittaja puhuu englantia.</a:t>
            </a:r>
            <a:endParaRPr b="0" lang="fi-FI" sz="2400" spc="-1" strike="noStrike">
              <a:latin typeface="Arial"/>
            </a:endParaRPr>
          </a:p>
          <a:p>
            <a:pPr marL="450360" indent="0">
              <a:lnSpc>
                <a:spcPct val="115000"/>
              </a:lnSpc>
              <a:spcAft>
                <a:spcPts val="1236"/>
              </a:spcAft>
              <a:buNone/>
              <a:tabLst>
                <a:tab algn="l" pos="0"/>
              </a:tabLst>
            </a:pPr>
            <a:r>
              <a:rPr b="0" lang="fi-FI" sz="2400" spc="-1" strike="noStrike">
                <a:latin typeface="Times New Roman"/>
              </a:rPr>
              <a:t>Soittajalla on kiire ja hän haluaa sinun toimivan nopeasti.</a:t>
            </a:r>
            <a:endParaRPr b="0" lang="fi-FI" sz="2400" spc="-1" strike="noStrike">
              <a:latin typeface="Arial"/>
            </a:endParaRPr>
          </a:p>
          <a:p>
            <a:pPr marL="450360" indent="0">
              <a:lnSpc>
                <a:spcPct val="115000"/>
              </a:lnSpc>
              <a:spcAft>
                <a:spcPts val="1236"/>
              </a:spcAft>
              <a:buNone/>
              <a:tabLst>
                <a:tab algn="l" pos="0"/>
              </a:tabLst>
            </a:pPr>
            <a:r>
              <a:rPr b="0" lang="fi-FI" sz="2400" spc="-1" strike="noStrike">
                <a:latin typeface="Times New Roman"/>
              </a:rPr>
              <a:t>Soittaja pyytää henkilötietoja tai pankkitunnuksia.</a:t>
            </a:r>
            <a:endParaRPr b="0" lang="fi-FI" sz="2400" spc="-1" strike="noStrike">
              <a:latin typeface="Arial"/>
            </a:endParaRPr>
          </a:p>
          <a:p>
            <a:pPr marL="450360" indent="0">
              <a:lnSpc>
                <a:spcPct val="115000"/>
              </a:lnSpc>
              <a:spcAft>
                <a:spcPts val="1236"/>
              </a:spcAft>
              <a:buNone/>
              <a:tabLst>
                <a:tab algn="l" pos="0"/>
              </a:tabLst>
            </a:pPr>
            <a:r>
              <a:rPr b="0" lang="fi-FI" sz="2400" spc="-1" strike="noStrike">
                <a:latin typeface="Times New Roman"/>
              </a:rPr>
              <a:t>Puhelu kestää niin vähän aikaa, että siihen ei ehdi vastata.</a:t>
            </a:r>
            <a:endParaRPr b="0" lang="fi-FI" sz="2400" spc="-1" strike="noStrike">
              <a:latin typeface="Arial"/>
            </a:endParaRPr>
          </a:p>
          <a:p>
            <a:pPr marL="450360" indent="0">
              <a:lnSpc>
                <a:spcPct val="115000"/>
              </a:lnSpc>
              <a:spcAft>
                <a:spcPts val="1236"/>
              </a:spcAft>
              <a:buNone/>
              <a:tabLst>
                <a:tab algn="l" pos="0"/>
              </a:tabLst>
            </a:pPr>
            <a:r>
              <a:rPr b="0" lang="fi-FI" sz="2400" spc="-1" strike="noStrike">
                <a:latin typeface="Times New Roman"/>
              </a:rPr>
              <a:t>Samasta numerosta tulee useita lyhyitä puheluita peräkkäin.</a:t>
            </a:r>
            <a:endParaRPr b="0" lang="fi-FI" sz="2400" spc="-1" strike="noStrike">
              <a:latin typeface="Arial"/>
            </a:endParaRPr>
          </a:p>
          <a:p>
            <a:pPr marL="450360" indent="0">
              <a:lnSpc>
                <a:spcPct val="115000"/>
              </a:lnSpc>
              <a:spcAft>
                <a:spcPts val="1236"/>
              </a:spcAft>
              <a:buNone/>
              <a:tabLst>
                <a:tab algn="l" pos="0"/>
              </a:tabLst>
            </a:pPr>
            <a:r>
              <a:rPr b="0" lang="fi-FI" sz="2400" spc="-1" strike="noStrike">
                <a:latin typeface="Times New Roman"/>
              </a:rPr>
              <a:t>Jos soitat takaisin (älä tee!), et kuule mitään tai sinulle esitetään erilaisia kysymyksiä.</a:t>
            </a:r>
            <a:endParaRPr b="0" lang="fi-FI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fi-FI" sz="4400" spc="-1" strike="noStrike">
                <a:solidFill>
                  <a:srgbClr val="000000"/>
                </a:solidFill>
                <a:latin typeface="Calibri Light"/>
              </a:rPr>
              <a:t>Esimerkkejä sovelluksista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6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112Suomi</a:t>
            </a: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 – hätäpaikannus, hätänumeroon soittaminen</a:t>
            </a: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8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Suomi.fi </a:t>
            </a: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– josta edelleen pääsy mm. OmaKanta ja OmaVero – sovelluksiin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OmaKantaan suoraan: kanta.fi (</a:t>
            </a:r>
            <a:r>
              <a:rPr b="0" i="1" lang="fi-FI" sz="2800" spc="-1" strike="noStrike">
                <a:solidFill>
                  <a:srgbClr val="000000"/>
                </a:solidFill>
                <a:latin typeface="Calibri"/>
              </a:rPr>
              <a:t>kätevintä kirjautua Mobiilivarmenteella)</a:t>
            </a: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Oman pankin sovellukset (Mobiilipankki, Tunnuslukusovellus…) – </a:t>
            </a:r>
            <a:r>
              <a:rPr b="0" i="1" lang="fi-FI" sz="2800" spc="-1" strike="noStrike">
                <a:solidFill>
                  <a:srgbClr val="000000"/>
                </a:solidFill>
                <a:latin typeface="Calibri"/>
              </a:rPr>
              <a:t>mutta varo huijareiden lähettämiä linkkejä!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Karttasovellukset, navigaattorit…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fi-FI" sz="2800" spc="-1" strike="noStrike">
                <a:solidFill>
                  <a:srgbClr val="000000"/>
                </a:solidFill>
                <a:latin typeface="Calibri"/>
              </a:rPr>
              <a:t>→ </a:t>
            </a:r>
            <a:r>
              <a:rPr b="0" i="1" lang="fi-FI" sz="2800" spc="-1" strike="noStrike">
                <a:solidFill>
                  <a:srgbClr val="000000"/>
                </a:solidFill>
                <a:latin typeface="Calibri"/>
              </a:rPr>
              <a:t>Hanki vain sovelluksia, joita todella tarvitset – ”kivoja” on miljoonia</a:t>
            </a:r>
            <a:endParaRPr b="0" lang="fi-F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fi-FI" sz="3600" spc="-1" strike="noStrike" u="sng">
                <a:solidFill>
                  <a:srgbClr val="0563c1"/>
                </a:solidFill>
                <a:uFillTx/>
                <a:latin typeface="Calibri Light"/>
                <a:hlinkClick r:id="rId1"/>
              </a:rPr>
              <a:t>Jäsenkorttiapplikaatio</a:t>
            </a:r>
            <a:r>
              <a:rPr b="0" lang="fi-FI" sz="3600" spc="-1" strike="noStrike">
                <a:solidFill>
                  <a:srgbClr val="000000"/>
                </a:solidFill>
                <a:latin typeface="Calibri Light"/>
              </a:rPr>
              <a:t> ja sähköinen tapahtumienhallinta</a:t>
            </a:r>
            <a:br>
              <a:rPr sz="3600"/>
            </a:br>
            <a:r>
              <a:rPr b="0" i="1" lang="fi-FI" sz="3600" spc="-1" strike="noStrike">
                <a:solidFill>
                  <a:srgbClr val="000000"/>
                </a:solidFill>
                <a:latin typeface="Calibri Light"/>
              </a:rPr>
              <a:t>(ilmoittautuminen tapahtumiin)</a:t>
            </a:r>
            <a:endParaRPr b="0" lang="fi-FI" sz="36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9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Jäsenkorttiapplikaatio on ladattavissa sovelluskaupasta (AppStore, PlayKauppa)</a:t>
            </a: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Applikaatiolla voit kätevästi ilmoittautua joihinkin tapahtumiimme – vain osaan, koska olemme vielä kokeilujen alkuvaiheissa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Senioriliiton tapahtumiin vain applikaatio- tai netti-ilmoittautuminen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Perinteinen (sähköposti/tekstari) ilmoittautuminen edelleen mahdollista yhdistyksemme tapahtumiin 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Toinen uusi tapa: ilmoittautuminen retkiesitteessä annetusta linkistä – tämä on osa sähköistä Kilta-tapahtumienhallintaa, uudentyyppinen tapahtumakalenteri Liitossa ”työn alla”</a:t>
            </a:r>
            <a:endParaRPr b="0" lang="fi-F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fi-FI" sz="4400" spc="-1" strike="noStrike">
                <a:solidFill>
                  <a:srgbClr val="000000"/>
                </a:solidFill>
                <a:latin typeface="Calibri Light"/>
              </a:rPr>
              <a:t>Senioriliiton tapahtumakalenteri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Valtakunnallinen, ts kaikkien yhdistysten Kilta-järjestelmään luodut tapahtumat löytyvät täältä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Käytössä monessa yhdistyksessä, joissakin piireissä ja Senioriliitossa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Hakusanoilla voit rajata haun esim tiettyyn yhdistykseen tai tapahtumalajiin (esim matkat, liikunta…)</a:t>
            </a:r>
            <a:endParaRPr b="0" lang="fi-FI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i-FI" sz="2800" spc="-1" strike="noStrike">
                <a:solidFill>
                  <a:srgbClr val="000000"/>
                </a:solidFill>
                <a:latin typeface="Calibri"/>
              </a:rPr>
              <a:t>Liiton kalenterin kautta voit ilmoittaa myös muun kuin itsesi (ei onnistu jäsenkorttiapplikaation kautta) </a:t>
            </a:r>
            <a:endParaRPr b="0" lang="fi-FI" sz="28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i-F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65494</TotalTime>
  <Application>LibreOffice/7.4.0.3$Windows_X86_64 LibreOffice_project/f85e47c08ddd19c015c0114a68350214f7066f5a</Application>
  <AppVersion>15.0000</AppVersion>
  <Words>808</Words>
  <Paragraphs>94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2020-08-23T15:42:25Z</dcterms:created>
  <dc:creator>Jorma Railio</dc:creator>
  <dc:description/>
  <dc:language>fi-FI</dc:language>
  <cp:lastModifiedBy/>
  <cp:lastPrinted>2023-04-25T14:56:13Z</cp:lastPrinted>
  <dcterms:modified xsi:type="dcterms:W3CDTF">2023-04-25T19:19:33Z</dcterms:modified>
  <cp:revision>60</cp:revision>
  <dc:subject/>
  <dc:title>DIGIASIAA SENIOREILLE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Laajakuva</vt:lpwstr>
  </property>
  <property fmtid="{D5CDD505-2E9C-101B-9397-08002B2CF9AE}" pid="3" name="Slides">
    <vt:i4>12</vt:i4>
  </property>
</Properties>
</file>