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1" r:id="rId4"/>
    <p:sldId id="260" r:id="rId5"/>
    <p:sldId id="258" r:id="rId6"/>
    <p:sldId id="262" r:id="rId7"/>
    <p:sldId id="266" r:id="rId8"/>
    <p:sldId id="263" r:id="rId9"/>
    <p:sldId id="267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mahame.f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441534-20C7-3E0A-0709-80DDC9C357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7281" y="1903865"/>
            <a:ext cx="7197726" cy="2421464"/>
          </a:xfrm>
        </p:spPr>
        <p:txBody>
          <a:bodyPr/>
          <a:lstStyle/>
          <a:p>
            <a:r>
              <a:rPr lang="fi-FI" b="1" dirty="0"/>
              <a:t>Ikäihmisten asioihin vaikuttamassa</a:t>
            </a:r>
          </a:p>
        </p:txBody>
      </p:sp>
      <p:pic>
        <p:nvPicPr>
          <p:cNvPr id="6" name="image1.png">
            <a:extLst>
              <a:ext uri="{FF2B5EF4-FFF2-40B4-BE49-F238E27FC236}">
                <a16:creationId xmlns:a16="http://schemas.microsoft.com/office/drawing/2014/main" id="{A53D5D77-A3E0-7CE3-C930-24E5AEE5A903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481835" y="4808281"/>
            <a:ext cx="1104395" cy="1030754"/>
          </a:xfrm>
          <a:prstGeom prst="rect">
            <a:avLst/>
          </a:prstGeom>
          <a:ln/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D4D38A56-D189-4427-126E-F8F90436D9F9}"/>
              </a:ext>
            </a:extLst>
          </p:cNvPr>
          <p:cNvSpPr txBox="1"/>
          <p:nvPr/>
        </p:nvSpPr>
        <p:spPr>
          <a:xfrm>
            <a:off x="5181600" y="2596089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fi-FI" dirty="0"/>
          </a:p>
        </p:txBody>
      </p:sp>
      <p:sp>
        <p:nvSpPr>
          <p:cNvPr id="9" name="Alaotsikko 8">
            <a:extLst>
              <a:ext uri="{FF2B5EF4-FFF2-40B4-BE49-F238E27FC236}">
                <a16:creationId xmlns:a16="http://schemas.microsoft.com/office/drawing/2014/main" id="{76201F42-475C-D73F-B640-08C0364CA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97498" y="4708721"/>
            <a:ext cx="5872178" cy="1405467"/>
          </a:xfrm>
        </p:spPr>
        <p:txBody>
          <a:bodyPr>
            <a:normAutofit fontScale="77500" lnSpcReduction="20000"/>
          </a:bodyPr>
          <a:lstStyle/>
          <a:p>
            <a:r>
              <a:rPr lang="fi-FI" sz="2800" b="1" dirty="0"/>
              <a:t>Hämeenlinnan</a:t>
            </a:r>
            <a:r>
              <a:rPr lang="fi-FI" dirty="0"/>
              <a:t> </a:t>
            </a:r>
            <a:r>
              <a:rPr lang="fi-FI" sz="3000" b="1" dirty="0"/>
              <a:t>kansalliset</a:t>
            </a:r>
            <a:r>
              <a:rPr lang="fi-FI" dirty="0"/>
              <a:t> </a:t>
            </a:r>
            <a:r>
              <a:rPr lang="fi-FI" sz="3000" b="1" dirty="0"/>
              <a:t>seniorit </a:t>
            </a:r>
            <a:r>
              <a:rPr lang="fi-FI" sz="3000" b="1" dirty="0" err="1"/>
              <a:t>ry</a:t>
            </a:r>
            <a:r>
              <a:rPr lang="fi-FI" dirty="0"/>
              <a:t> </a:t>
            </a:r>
            <a:endParaRPr lang="fi-FI" sz="3000" dirty="0"/>
          </a:p>
          <a:p>
            <a:endParaRPr lang="fi-FI" dirty="0"/>
          </a:p>
          <a:p>
            <a:r>
              <a:rPr lang="fi-FI" sz="2800" dirty="0" err="1"/>
              <a:t>Torstaituokio</a:t>
            </a:r>
            <a:r>
              <a:rPr lang="fi-FI" dirty="0"/>
              <a:t> </a:t>
            </a:r>
            <a:r>
              <a:rPr lang="fi-FI" sz="2800" dirty="0"/>
              <a:t>12.03.2026</a:t>
            </a:r>
          </a:p>
        </p:txBody>
      </p:sp>
    </p:spTree>
    <p:extLst>
      <p:ext uri="{BB962C8B-B14F-4D97-AF65-F5344CB8AC3E}">
        <p14:creationId xmlns:p14="http://schemas.microsoft.com/office/powerpoint/2010/main" val="1714363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8FF543-3B83-89BF-4CF1-2F1284F74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49265"/>
            <a:ext cx="10131425" cy="1456267"/>
          </a:xfrm>
        </p:spPr>
        <p:txBody>
          <a:bodyPr/>
          <a:lstStyle/>
          <a:p>
            <a:r>
              <a:rPr lang="fi-FI" b="1" dirty="0"/>
              <a:t>KANTA-HÄMEEN</a:t>
            </a:r>
            <a:r>
              <a:rPr lang="fi-FI" dirty="0"/>
              <a:t> </a:t>
            </a:r>
            <a:r>
              <a:rPr lang="fi-FI" b="1" dirty="0"/>
              <a:t>JÄRJESTÖNEUVOTTELUKUNTA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CF231A-5ADF-C52A-9131-408346A53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4775" y="2104344"/>
            <a:ext cx="10131425" cy="3649133"/>
          </a:xfrm>
        </p:spPr>
        <p:txBody>
          <a:bodyPr>
            <a:normAutofit/>
          </a:bodyPr>
          <a:lstStyle/>
          <a:p>
            <a:r>
              <a:rPr lang="fi-FI" sz="2800" dirty="0"/>
              <a:t>PIA YLI-PIRILÄ, jäsen, </a:t>
            </a:r>
            <a:r>
              <a:rPr lang="fi-FI" sz="2800" dirty="0" err="1"/>
              <a:t>eläkeläistoimijat</a:t>
            </a:r>
            <a:endParaRPr lang="fi-FI" sz="2800" dirty="0"/>
          </a:p>
          <a:p>
            <a:pPr marL="0" indent="0">
              <a:buNone/>
            </a:pPr>
            <a:endParaRPr lang="fi-FI" sz="2800" dirty="0"/>
          </a:p>
          <a:p>
            <a:r>
              <a:rPr lang="fi-FI" sz="2800" dirty="0"/>
              <a:t>Tehtävät / ajankohtaiset asiat </a:t>
            </a:r>
          </a:p>
        </p:txBody>
      </p:sp>
    </p:spTree>
    <p:extLst>
      <p:ext uri="{BB962C8B-B14F-4D97-AF65-F5344CB8AC3E}">
        <p14:creationId xmlns:p14="http://schemas.microsoft.com/office/powerpoint/2010/main" val="1143797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AAF596-E3B6-C747-7D66-DA9297933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553" y="1604433"/>
            <a:ext cx="10131425" cy="36491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sz="54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guet Script" panose="00000500000000000000" pitchFamily="2" charset="77"/>
              </a:rPr>
              <a:t>Kiitos!</a:t>
            </a:r>
          </a:p>
          <a:p>
            <a:pPr marL="0" indent="0" algn="ctr">
              <a:buNone/>
            </a:pPr>
            <a:r>
              <a:rPr lang="fi-FI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guet Script" panose="00000500000000000000" pitchFamily="2" charset="77"/>
              </a:rPr>
              <a:t>Pidetään</a:t>
            </a:r>
            <a:r>
              <a:rPr lang="fi-FI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guet Script" panose="00000500000000000000" pitchFamily="2" charset="77"/>
              </a:rPr>
              <a:t> </a:t>
            </a:r>
            <a:r>
              <a:rPr lang="fi-FI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guet Script" panose="00000500000000000000" pitchFamily="2" charset="77"/>
              </a:rPr>
              <a:t>yhteyttä</a:t>
            </a:r>
            <a:r>
              <a:rPr lang="fi-FI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guet Script" panose="00000500000000000000" pitchFamily="2" charset="77"/>
              </a:rPr>
              <a:t> </a:t>
            </a:r>
            <a:r>
              <a:rPr lang="fi-FI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guet Script" panose="00000500000000000000" pitchFamily="2" charset="77"/>
              </a:rPr>
              <a:t>ja</a:t>
            </a:r>
            <a:r>
              <a:rPr lang="fi-FI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guet Script" panose="00000500000000000000" pitchFamily="2" charset="77"/>
              </a:rPr>
              <a:t> </a:t>
            </a:r>
          </a:p>
          <a:p>
            <a:pPr marL="0" indent="0" algn="ctr">
              <a:buNone/>
            </a:pPr>
            <a:r>
              <a:rPr lang="fi-FI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guet Script" panose="00000500000000000000" pitchFamily="2" charset="77"/>
              </a:rPr>
              <a:t>edistetään meidän</a:t>
            </a:r>
            <a:r>
              <a:rPr lang="fi-FI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guet Script" panose="00000500000000000000" pitchFamily="2" charset="77"/>
              </a:rPr>
              <a:t> </a:t>
            </a:r>
            <a:r>
              <a:rPr lang="fi-FI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guet Script" panose="00000500000000000000" pitchFamily="2" charset="77"/>
              </a:rPr>
              <a:t>ikäihmisten</a:t>
            </a:r>
            <a:r>
              <a:rPr lang="fi-FI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guet Script" panose="00000500000000000000" pitchFamily="2" charset="77"/>
              </a:rPr>
              <a:t> </a:t>
            </a:r>
            <a:r>
              <a:rPr lang="fi-FI" sz="3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guet Script" panose="00000500000000000000" pitchFamily="2" charset="77"/>
              </a:rPr>
              <a:t>asioita</a:t>
            </a:r>
            <a:r>
              <a:rPr lang="fi-FI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guet Script" panose="00000500000000000000" pitchFamily="2" charset="7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1169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8FEAA5DD-9474-6385-67CB-8E18DF81E91E}"/>
              </a:ext>
            </a:extLst>
          </p:cNvPr>
          <p:cNvSpPr/>
          <p:nvPr/>
        </p:nvSpPr>
        <p:spPr>
          <a:xfrm>
            <a:off x="364653" y="536920"/>
            <a:ext cx="5307344" cy="5784159"/>
          </a:xfrm>
          <a:prstGeom prst="roundRect">
            <a:avLst/>
          </a:prstGeom>
          <a:solidFill>
            <a:schemeClr val="accent2">
              <a:alpha val="50000"/>
            </a:schemeClr>
          </a:solidFill>
          <a:ln w="5715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Kansallinen</a:t>
            </a:r>
            <a:r>
              <a:rPr lang="fi-FI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fi-FI" sz="40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senioriliitto</a:t>
            </a:r>
            <a:r>
              <a:rPr lang="fi-FI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fi-FI" sz="40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ry</a:t>
            </a:r>
            <a:endParaRPr lang="fi-FI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40C0A4AD-BAE3-84E0-547A-21FFCF99525C}"/>
              </a:ext>
            </a:extLst>
          </p:cNvPr>
          <p:cNvSpPr/>
          <p:nvPr/>
        </p:nvSpPr>
        <p:spPr>
          <a:xfrm>
            <a:off x="4718868" y="3784851"/>
            <a:ext cx="1828800" cy="9018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B00D5134-62F2-FF96-5E1F-045422449ECF}"/>
              </a:ext>
            </a:extLst>
          </p:cNvPr>
          <p:cNvSpPr/>
          <p:nvPr/>
        </p:nvSpPr>
        <p:spPr>
          <a:xfrm>
            <a:off x="682530" y="2425008"/>
            <a:ext cx="2951430" cy="1031089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57150">
            <a:solidFill>
              <a:schemeClr val="tx1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bg2">
                    <a:lumMod val="75000"/>
                  </a:schemeClr>
                </a:solidFill>
              </a:rPr>
              <a:t>Liittovaltuusto</a:t>
            </a:r>
            <a:endParaRPr lang="fi-FI" sz="32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Suorakulmio: Pyöristetyt kulmat 12">
            <a:extLst>
              <a:ext uri="{FF2B5EF4-FFF2-40B4-BE49-F238E27FC236}">
                <a16:creationId xmlns:a16="http://schemas.microsoft.com/office/drawing/2014/main" id="{1B144FE5-C9B6-F994-5B73-CFB492C272C1}"/>
              </a:ext>
            </a:extLst>
          </p:cNvPr>
          <p:cNvSpPr/>
          <p:nvPr/>
        </p:nvSpPr>
        <p:spPr>
          <a:xfrm>
            <a:off x="733833" y="4597019"/>
            <a:ext cx="4568983" cy="134544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57150">
            <a:solidFill>
              <a:schemeClr val="tx1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3200" dirty="0">
                <a:solidFill>
                  <a:schemeClr val="bg2">
                    <a:lumMod val="75000"/>
                  </a:schemeClr>
                </a:solidFill>
              </a:rPr>
              <a:t>Hämeen kansallinen </a:t>
            </a:r>
            <a:r>
              <a:rPr lang="fi-FI" sz="3200" dirty="0" err="1">
                <a:solidFill>
                  <a:schemeClr val="bg2">
                    <a:lumMod val="75000"/>
                  </a:schemeClr>
                </a:solidFill>
              </a:rPr>
              <a:t>senioripiiri</a:t>
            </a:r>
            <a:r>
              <a:rPr lang="fi-FI" sz="32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fi-FI" sz="3200" dirty="0" err="1">
                <a:solidFill>
                  <a:schemeClr val="bg2">
                    <a:lumMod val="75000"/>
                  </a:schemeClr>
                </a:solidFill>
              </a:rPr>
              <a:t>ry</a:t>
            </a:r>
            <a:endParaRPr lang="fi-FI" sz="32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Aalto 14">
            <a:extLst>
              <a:ext uri="{FF2B5EF4-FFF2-40B4-BE49-F238E27FC236}">
                <a16:creationId xmlns:a16="http://schemas.microsoft.com/office/drawing/2014/main" id="{F74FB990-118B-1A78-47DE-70BF309E7517}"/>
              </a:ext>
            </a:extLst>
          </p:cNvPr>
          <p:cNvSpPr/>
          <p:nvPr/>
        </p:nvSpPr>
        <p:spPr>
          <a:xfrm rot="20685006">
            <a:off x="3970547" y="2381637"/>
            <a:ext cx="4158810" cy="1804504"/>
          </a:xfrm>
          <a:prstGeom prst="wave">
            <a:avLst/>
          </a:prstGeom>
          <a:solidFill>
            <a:schemeClr val="bg2">
              <a:lumMod val="60000"/>
              <a:lumOff val="40000"/>
            </a:schemeClr>
          </a:solidFill>
          <a:ln w="57150"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/>
              <a:t>HÄMEENLINNAN</a:t>
            </a:r>
            <a:r>
              <a:rPr lang="fi-FI" dirty="0"/>
              <a:t> </a:t>
            </a:r>
            <a:r>
              <a:rPr lang="fi-FI" sz="2400" dirty="0"/>
              <a:t>KANSALLISET</a:t>
            </a:r>
            <a:r>
              <a:rPr lang="fi-FI" dirty="0"/>
              <a:t> </a:t>
            </a:r>
            <a:r>
              <a:rPr lang="fi-FI" sz="2400" dirty="0"/>
              <a:t>SENIORIT</a:t>
            </a:r>
            <a:r>
              <a:rPr lang="fi-FI" dirty="0"/>
              <a:t> </a:t>
            </a:r>
            <a:r>
              <a:rPr lang="fi-FI" sz="2400" dirty="0"/>
              <a:t>RY</a:t>
            </a:r>
            <a:endParaRPr lang="fi-FI" dirty="0"/>
          </a:p>
        </p:txBody>
      </p:sp>
      <p:sp>
        <p:nvSpPr>
          <p:cNvPr id="16" name="Suorakulmio: Pyöristetyt kulmat 15">
            <a:extLst>
              <a:ext uri="{FF2B5EF4-FFF2-40B4-BE49-F238E27FC236}">
                <a16:creationId xmlns:a16="http://schemas.microsoft.com/office/drawing/2014/main" id="{E0A940AF-BE8B-CBD6-A283-0AEE0DD3FEE2}"/>
              </a:ext>
            </a:extLst>
          </p:cNvPr>
          <p:cNvSpPr/>
          <p:nvPr/>
        </p:nvSpPr>
        <p:spPr>
          <a:xfrm>
            <a:off x="5914396" y="176641"/>
            <a:ext cx="4019267" cy="1828800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57150">
            <a:solidFill>
              <a:schemeClr val="bg1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>
                <a:solidFill>
                  <a:schemeClr val="bg2"/>
                </a:solidFill>
              </a:rPr>
              <a:t>KUNTIEN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sz="2800" dirty="0">
                <a:solidFill>
                  <a:schemeClr val="bg2"/>
                </a:solidFill>
              </a:rPr>
              <a:t>VANHUSNEUVOSTOT</a:t>
            </a:r>
          </a:p>
          <a:p>
            <a:pPr algn="ctr"/>
            <a:r>
              <a:rPr lang="fi-FI" sz="2800" dirty="0">
                <a:solidFill>
                  <a:schemeClr val="bg2"/>
                </a:solidFill>
              </a:rPr>
              <a:t>Hämeenlinna</a:t>
            </a:r>
          </a:p>
          <a:p>
            <a:pPr algn="ctr"/>
            <a:r>
              <a:rPr lang="fi-FI" sz="2800" dirty="0" err="1">
                <a:solidFill>
                  <a:schemeClr val="bg2"/>
                </a:solidFill>
              </a:rPr>
              <a:t>Hattula</a:t>
            </a:r>
            <a:endParaRPr lang="fi-FI" sz="2800" dirty="0">
              <a:solidFill>
                <a:schemeClr val="bg2"/>
              </a:solidFill>
            </a:endParaRPr>
          </a:p>
        </p:txBody>
      </p:sp>
      <p:sp>
        <p:nvSpPr>
          <p:cNvPr id="18" name="Suorakulmio: Pyöristetyt kulmat 17">
            <a:extLst>
              <a:ext uri="{FF2B5EF4-FFF2-40B4-BE49-F238E27FC236}">
                <a16:creationId xmlns:a16="http://schemas.microsoft.com/office/drawing/2014/main" id="{7CF18E0D-AD60-C9C9-2E04-414F381AF0CD}"/>
              </a:ext>
            </a:extLst>
          </p:cNvPr>
          <p:cNvSpPr/>
          <p:nvPr/>
        </p:nvSpPr>
        <p:spPr>
          <a:xfrm>
            <a:off x="8360602" y="2128053"/>
            <a:ext cx="3718459" cy="1828800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57150">
            <a:solidFill>
              <a:schemeClr val="bg1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>
                <a:solidFill>
                  <a:schemeClr val="bg2"/>
                </a:solidFill>
              </a:rPr>
              <a:t>KANTA-HÄMEEN HYVINVOINTIALUEEN VANHUSNEUVOSTO</a:t>
            </a:r>
          </a:p>
        </p:txBody>
      </p:sp>
      <p:sp>
        <p:nvSpPr>
          <p:cNvPr id="20" name="Suorakulmio: Pyöristetyt kulmat 19">
            <a:extLst>
              <a:ext uri="{FF2B5EF4-FFF2-40B4-BE49-F238E27FC236}">
                <a16:creationId xmlns:a16="http://schemas.microsoft.com/office/drawing/2014/main" id="{0FB6E0C6-8905-DA37-D4E2-854E23CB8A25}"/>
              </a:ext>
            </a:extLst>
          </p:cNvPr>
          <p:cNvSpPr/>
          <p:nvPr/>
        </p:nvSpPr>
        <p:spPr>
          <a:xfrm>
            <a:off x="6547667" y="4146368"/>
            <a:ext cx="5825401" cy="1377886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57150">
            <a:solidFill>
              <a:schemeClr val="bg1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>
                <a:solidFill>
                  <a:schemeClr val="bg2"/>
                </a:solidFill>
              </a:rPr>
              <a:t>HÄMEEN ELÄKELÄISJÄRJESTÖJEN NEUVOTTELUKUNTA, HENE</a:t>
            </a:r>
          </a:p>
        </p:txBody>
      </p:sp>
      <p:sp>
        <p:nvSpPr>
          <p:cNvPr id="22" name="Suorakulmio: Pyöristetyt kulmat 21">
            <a:extLst>
              <a:ext uri="{FF2B5EF4-FFF2-40B4-BE49-F238E27FC236}">
                <a16:creationId xmlns:a16="http://schemas.microsoft.com/office/drawing/2014/main" id="{A5C75ED4-AEFF-5161-289D-7E732342FA63}"/>
              </a:ext>
            </a:extLst>
          </p:cNvPr>
          <p:cNvSpPr/>
          <p:nvPr/>
        </p:nvSpPr>
        <p:spPr>
          <a:xfrm>
            <a:off x="5914396" y="5640997"/>
            <a:ext cx="5010590" cy="1106031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57150">
            <a:solidFill>
              <a:schemeClr val="bg1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>
                <a:solidFill>
                  <a:schemeClr val="bg2"/>
                </a:solidFill>
              </a:rPr>
              <a:t>KANTA-HÄMEEN JÄRJESTÖNEUVOTTELUKUNTA</a:t>
            </a:r>
          </a:p>
        </p:txBody>
      </p:sp>
      <p:cxnSp>
        <p:nvCxnSpPr>
          <p:cNvPr id="23" name="Suora nuoliyhdysviiva 22">
            <a:extLst>
              <a:ext uri="{FF2B5EF4-FFF2-40B4-BE49-F238E27FC236}">
                <a16:creationId xmlns:a16="http://schemas.microsoft.com/office/drawing/2014/main" id="{582515E9-2BFF-F118-4253-E33047D6E5C9}"/>
              </a:ext>
            </a:extLst>
          </p:cNvPr>
          <p:cNvCxnSpPr>
            <a:cxnSpLocks/>
          </p:cNvCxnSpPr>
          <p:nvPr/>
        </p:nvCxnSpPr>
        <p:spPr>
          <a:xfrm flipV="1">
            <a:off x="6281116" y="1749630"/>
            <a:ext cx="433537" cy="899577"/>
          </a:xfrm>
          <a:prstGeom prst="straightConnector1">
            <a:avLst/>
          </a:prstGeom>
          <a:ln w="76200">
            <a:solidFill>
              <a:schemeClr val="accent2">
                <a:lumMod val="20000"/>
                <a:lumOff val="8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nuoliyhdysviiva 29">
            <a:extLst>
              <a:ext uri="{FF2B5EF4-FFF2-40B4-BE49-F238E27FC236}">
                <a16:creationId xmlns:a16="http://schemas.microsoft.com/office/drawing/2014/main" id="{F4AC4C86-5F4A-5534-B8C8-169864DEA253}"/>
              </a:ext>
            </a:extLst>
          </p:cNvPr>
          <p:cNvCxnSpPr>
            <a:cxnSpLocks/>
          </p:cNvCxnSpPr>
          <p:nvPr/>
        </p:nvCxnSpPr>
        <p:spPr>
          <a:xfrm>
            <a:off x="5914396" y="3923830"/>
            <a:ext cx="468833" cy="2018634"/>
          </a:xfrm>
          <a:prstGeom prst="straightConnector1">
            <a:avLst/>
          </a:prstGeom>
          <a:ln w="76200">
            <a:solidFill>
              <a:schemeClr val="accent2">
                <a:lumMod val="20000"/>
                <a:lumOff val="8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nuoliyhdysviiva 31">
            <a:extLst>
              <a:ext uri="{FF2B5EF4-FFF2-40B4-BE49-F238E27FC236}">
                <a16:creationId xmlns:a16="http://schemas.microsoft.com/office/drawing/2014/main" id="{10BB30DF-59A9-5489-618C-6B0C8A2F5D50}"/>
              </a:ext>
            </a:extLst>
          </p:cNvPr>
          <p:cNvCxnSpPr>
            <a:cxnSpLocks/>
          </p:cNvCxnSpPr>
          <p:nvPr/>
        </p:nvCxnSpPr>
        <p:spPr>
          <a:xfrm>
            <a:off x="7258900" y="3608811"/>
            <a:ext cx="713179" cy="537557"/>
          </a:xfrm>
          <a:prstGeom prst="straightConnector1">
            <a:avLst/>
          </a:prstGeom>
          <a:ln w="76200">
            <a:solidFill>
              <a:schemeClr val="accent2">
                <a:lumMod val="20000"/>
                <a:lumOff val="8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uora nuoliyhdysviiva 33">
            <a:extLst>
              <a:ext uri="{FF2B5EF4-FFF2-40B4-BE49-F238E27FC236}">
                <a16:creationId xmlns:a16="http://schemas.microsoft.com/office/drawing/2014/main" id="{B7800398-24B2-8513-D050-9425E4AA6756}"/>
              </a:ext>
            </a:extLst>
          </p:cNvPr>
          <p:cNvCxnSpPr>
            <a:cxnSpLocks/>
          </p:cNvCxnSpPr>
          <p:nvPr/>
        </p:nvCxnSpPr>
        <p:spPr>
          <a:xfrm>
            <a:off x="9015743" y="1732722"/>
            <a:ext cx="917920" cy="692286"/>
          </a:xfrm>
          <a:prstGeom prst="straightConnector1">
            <a:avLst/>
          </a:prstGeom>
          <a:ln w="76200">
            <a:solidFill>
              <a:schemeClr val="accent2">
                <a:lumMod val="20000"/>
                <a:lumOff val="8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6118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A72891-5667-FDC3-CAB4-2B71526AE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85800"/>
            <a:ext cx="10131425" cy="1456267"/>
          </a:xfrm>
        </p:spPr>
        <p:txBody>
          <a:bodyPr/>
          <a:lstStyle/>
          <a:p>
            <a:r>
              <a:rPr lang="fi-FI" b="1" dirty="0"/>
              <a:t>KANSALLINEN</a:t>
            </a:r>
            <a:r>
              <a:rPr lang="fi-FI" dirty="0"/>
              <a:t> </a:t>
            </a:r>
            <a:r>
              <a:rPr lang="fi-FI" b="1" dirty="0"/>
              <a:t>SENIORILIITTO</a:t>
            </a:r>
            <a:r>
              <a:rPr lang="fi-FI" dirty="0"/>
              <a:t> </a:t>
            </a:r>
            <a:r>
              <a:rPr lang="fi-FI" b="1" dirty="0" err="1"/>
              <a:t>ry</a:t>
            </a:r>
            <a:br>
              <a:rPr lang="fi-FI" b="1" dirty="0"/>
            </a:br>
            <a:r>
              <a:rPr lang="fi-FI" b="1" dirty="0"/>
              <a:t>Liittovaltuusto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BB54B7-EC45-49BA-1219-C719F4A68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810" y="2267810"/>
            <a:ext cx="10131425" cy="3649133"/>
          </a:xfrm>
        </p:spPr>
        <p:txBody>
          <a:bodyPr anchor="ctr"/>
          <a:lstStyle/>
          <a:p>
            <a:r>
              <a:rPr lang="fi-FI" sz="2800" dirty="0"/>
              <a:t>JAAKKO</a:t>
            </a:r>
            <a:r>
              <a:rPr lang="fi-FI" dirty="0"/>
              <a:t> </a:t>
            </a:r>
            <a:r>
              <a:rPr lang="fi-FI" sz="2800" dirty="0"/>
              <a:t>LINDÉN, </a:t>
            </a:r>
            <a:r>
              <a:rPr lang="fi-FI" sz="2800" dirty="0" err="1"/>
              <a:t>liittovaltuuston</a:t>
            </a:r>
            <a:r>
              <a:rPr lang="fi-FI" sz="2800" dirty="0"/>
              <a:t> jäsen</a:t>
            </a:r>
          </a:p>
          <a:p>
            <a:pPr marL="0" indent="0">
              <a:buNone/>
            </a:pPr>
            <a:endParaRPr lang="fi-FI" sz="2800" dirty="0"/>
          </a:p>
          <a:p>
            <a:r>
              <a:rPr lang="fi-FI" sz="2800" dirty="0"/>
              <a:t>Tehtävät / ajankohtaista</a:t>
            </a:r>
          </a:p>
        </p:txBody>
      </p:sp>
    </p:spTree>
    <p:extLst>
      <p:ext uri="{BB962C8B-B14F-4D97-AF65-F5344CB8AC3E}">
        <p14:creationId xmlns:p14="http://schemas.microsoft.com/office/powerpoint/2010/main" val="4156709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EC490A-716F-F05E-BBA8-E7ED50826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Hämeen</a:t>
            </a:r>
            <a:r>
              <a:rPr lang="fi-FI" dirty="0"/>
              <a:t> </a:t>
            </a:r>
            <a:r>
              <a:rPr lang="fi-FI" b="1" dirty="0"/>
              <a:t>kansallinen</a:t>
            </a:r>
            <a:r>
              <a:rPr lang="fi-FI" dirty="0"/>
              <a:t> </a:t>
            </a:r>
            <a:r>
              <a:rPr lang="fi-FI" b="1" dirty="0" err="1"/>
              <a:t>senioripiiri</a:t>
            </a:r>
            <a:r>
              <a:rPr lang="fi-FI" b="1" dirty="0"/>
              <a:t> </a:t>
            </a:r>
            <a:r>
              <a:rPr lang="fi-FI" b="1" dirty="0" err="1"/>
              <a:t>ry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D705A7-531F-9F0F-D053-2596537AD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5702" y="2204939"/>
            <a:ext cx="10131425" cy="3649133"/>
          </a:xfrm>
        </p:spPr>
        <p:txBody>
          <a:bodyPr anchor="ctr">
            <a:normAutofit/>
          </a:bodyPr>
          <a:lstStyle/>
          <a:p>
            <a:r>
              <a:rPr lang="fi-FI" sz="2800" dirty="0"/>
              <a:t>JAAKKO LINDÉN, </a:t>
            </a:r>
            <a:r>
              <a:rPr lang="fi-FI" sz="2800" dirty="0" err="1"/>
              <a:t>piirihallituksen</a:t>
            </a:r>
            <a:r>
              <a:rPr lang="fi-FI" sz="2800" dirty="0"/>
              <a:t> jäsen</a:t>
            </a:r>
          </a:p>
          <a:p>
            <a:r>
              <a:rPr lang="fi-FI" sz="2800" dirty="0"/>
              <a:t>HELENA ILLIKAINEN, </a:t>
            </a:r>
            <a:r>
              <a:rPr lang="fi-FI" sz="2800" dirty="0" err="1"/>
              <a:t>piirihallituksen</a:t>
            </a:r>
            <a:r>
              <a:rPr lang="fi-FI" sz="2800" dirty="0"/>
              <a:t> varajäsen</a:t>
            </a:r>
          </a:p>
          <a:p>
            <a:pPr marL="0" indent="0">
              <a:buNone/>
            </a:pPr>
            <a:endParaRPr lang="fi-FI" sz="2800" dirty="0"/>
          </a:p>
          <a:p>
            <a:r>
              <a:rPr lang="fi-FI" sz="2800" dirty="0"/>
              <a:t>Tehtävät / ajankohtaista</a:t>
            </a:r>
          </a:p>
        </p:txBody>
      </p:sp>
    </p:spTree>
    <p:extLst>
      <p:ext uri="{BB962C8B-B14F-4D97-AF65-F5344CB8AC3E}">
        <p14:creationId xmlns:p14="http://schemas.microsoft.com/office/powerpoint/2010/main" val="2772456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6B2CFB-DB8C-64B8-8C37-C8235F543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94055"/>
            <a:ext cx="10131425" cy="1456267"/>
          </a:xfrm>
        </p:spPr>
        <p:txBody>
          <a:bodyPr/>
          <a:lstStyle/>
          <a:p>
            <a:r>
              <a:rPr lang="fi-FI" b="1" dirty="0"/>
              <a:t>Kuntien</a:t>
            </a:r>
            <a:r>
              <a:rPr lang="fi-FI" dirty="0"/>
              <a:t> </a:t>
            </a:r>
            <a:r>
              <a:rPr lang="fi-FI" b="1" dirty="0" err="1"/>
              <a:t>vanhusneuvostot</a:t>
            </a:r>
            <a:endParaRPr lang="fi-FI" b="1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E04023-E0C1-3688-2B80-91E7B259A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1410" y="1437153"/>
            <a:ext cx="10131425" cy="51750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400" dirty="0"/>
              <a:t>HÄMEENLINNAN VANHUSNEUVOSTO</a:t>
            </a:r>
          </a:p>
          <a:p>
            <a:pPr lvl="1"/>
            <a:r>
              <a:rPr lang="fi-FI" sz="2400" dirty="0"/>
              <a:t>JUHA</a:t>
            </a:r>
            <a:r>
              <a:rPr lang="fi-FI" sz="3000" dirty="0"/>
              <a:t> </a:t>
            </a:r>
            <a:r>
              <a:rPr lang="fi-FI" sz="2400" dirty="0"/>
              <a:t>TUOMI</a:t>
            </a:r>
            <a:r>
              <a:rPr lang="fi-FI" sz="3000" dirty="0"/>
              <a:t>, </a:t>
            </a:r>
            <a:r>
              <a:rPr lang="fi-FI" sz="2400" dirty="0"/>
              <a:t>varapuheenjohtaja</a:t>
            </a:r>
          </a:p>
          <a:p>
            <a:pPr lvl="1"/>
            <a:r>
              <a:rPr lang="fi-FI" sz="2400" dirty="0"/>
              <a:t>SOILA</a:t>
            </a:r>
            <a:r>
              <a:rPr lang="fi-FI" sz="3000" dirty="0"/>
              <a:t> </a:t>
            </a:r>
            <a:r>
              <a:rPr lang="fi-FI" sz="2400" dirty="0"/>
              <a:t>NORDSTRÖM, varajäsen, </a:t>
            </a:r>
            <a:r>
              <a:rPr lang="fi-FI" sz="2400" dirty="0" err="1"/>
              <a:t>työjaoston</a:t>
            </a:r>
            <a:r>
              <a:rPr lang="fi-FI" sz="2400" dirty="0"/>
              <a:t> jäsen</a:t>
            </a:r>
          </a:p>
          <a:p>
            <a:pPr lvl="1"/>
            <a:r>
              <a:rPr lang="fi-FI" sz="2400" dirty="0"/>
              <a:t>JAAKKO LINDÉN, </a:t>
            </a:r>
            <a:r>
              <a:rPr lang="fi-FI" sz="2400" dirty="0" err="1"/>
              <a:t>Ikäraadin</a:t>
            </a:r>
            <a:r>
              <a:rPr lang="fi-FI" sz="2400" dirty="0"/>
              <a:t> edustaja, </a:t>
            </a:r>
            <a:r>
              <a:rPr lang="fi-FI" sz="2400" dirty="0" err="1"/>
              <a:t>työjaoston</a:t>
            </a:r>
            <a:r>
              <a:rPr lang="fi-FI" sz="2400" dirty="0"/>
              <a:t> jäsen</a:t>
            </a:r>
          </a:p>
          <a:p>
            <a:pPr marL="457200" lvl="1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3200" dirty="0"/>
              <a:t>HATTULAN VANHUSNEUVOSTO</a:t>
            </a:r>
          </a:p>
          <a:p>
            <a:pPr lvl="1"/>
            <a:r>
              <a:rPr lang="fi-FI" sz="2200" dirty="0"/>
              <a:t>PIA YLI-PIRILÄ, puheenjohtaja</a:t>
            </a:r>
          </a:p>
          <a:p>
            <a:pPr lvl="1"/>
            <a:endParaRPr lang="fi-FI" sz="2200" dirty="0"/>
          </a:p>
          <a:p>
            <a:pPr marL="0" indent="0">
              <a:buNone/>
            </a:pPr>
            <a:r>
              <a:rPr lang="fi-FI" sz="3200" dirty="0"/>
              <a:t>Tehtävät</a:t>
            </a:r>
            <a:r>
              <a:rPr lang="fi-FI" sz="3000" dirty="0"/>
              <a:t> / ajankohtaiset asiat</a:t>
            </a:r>
            <a:r>
              <a:rPr lang="fi-FI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6954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1E7B6B-2B48-18C1-B8EA-42BCD1983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04" y="218791"/>
            <a:ext cx="10131425" cy="1456267"/>
          </a:xfrm>
        </p:spPr>
        <p:txBody>
          <a:bodyPr/>
          <a:lstStyle/>
          <a:p>
            <a:r>
              <a:rPr lang="fi-FI" b="1" dirty="0"/>
              <a:t>Kanta-Hämeen</a:t>
            </a:r>
            <a:r>
              <a:rPr lang="fi-FI" dirty="0"/>
              <a:t> </a:t>
            </a:r>
            <a:r>
              <a:rPr lang="fi-FI" b="1" dirty="0"/>
              <a:t>hyvinvointialueen</a:t>
            </a:r>
            <a:r>
              <a:rPr lang="fi-FI" dirty="0"/>
              <a:t> </a:t>
            </a:r>
            <a:r>
              <a:rPr lang="fi-FI" b="1" dirty="0"/>
              <a:t>vanhusneuvosto                                                     </a:t>
            </a:r>
            <a:r>
              <a:rPr lang="fi-FI" sz="2000" b="1" dirty="0"/>
              <a:t>1/2</a:t>
            </a:r>
            <a:endParaRPr lang="fi-FI" b="1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A25A82-8257-8B15-3B6B-8111D506F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3621" y="1926547"/>
            <a:ext cx="10131425" cy="4712662"/>
          </a:xfrm>
        </p:spPr>
        <p:txBody>
          <a:bodyPr anchor="t">
            <a:normAutofit fontScale="77500" lnSpcReduction="20000"/>
          </a:bodyPr>
          <a:lstStyle/>
          <a:p>
            <a:r>
              <a:rPr lang="fi-FI" sz="3000" dirty="0"/>
              <a:t>SOILA NORDSTRÖM, puheenjohtaja</a:t>
            </a:r>
          </a:p>
          <a:p>
            <a:r>
              <a:rPr lang="fi-FI" sz="3000" dirty="0"/>
              <a:t>JUHA TUOMI, varajäsen</a:t>
            </a:r>
          </a:p>
          <a:p>
            <a:r>
              <a:rPr lang="fi-FI" sz="3000" dirty="0"/>
              <a:t>PIA YLI-PIRILÄ, varajäsen </a:t>
            </a:r>
          </a:p>
          <a:p>
            <a:endParaRPr lang="fi-FI" sz="2800" dirty="0"/>
          </a:p>
          <a:p>
            <a:r>
              <a:rPr lang="fi-FI" sz="3100" dirty="0"/>
              <a:t>Lakisääteinen </a:t>
            </a:r>
            <a:r>
              <a:rPr lang="fi-FI" sz="3100" b="1" i="1" dirty="0" err="1"/>
              <a:t>vaikuttamistoimielin</a:t>
            </a:r>
            <a:r>
              <a:rPr lang="fi-FI" sz="3100" dirty="0"/>
              <a:t> (Laki hyvinvointialueesta 611/2021, 32§)</a:t>
            </a:r>
          </a:p>
          <a:p>
            <a:pPr marL="0" indent="0">
              <a:buNone/>
            </a:pPr>
            <a:endParaRPr lang="fi-FI" sz="2800" dirty="0"/>
          </a:p>
          <a:p>
            <a:r>
              <a:rPr lang="fi-FI" sz="3100" dirty="0"/>
              <a:t>Kokoonpano</a:t>
            </a:r>
          </a:p>
          <a:p>
            <a:pPr lvl="1"/>
            <a:r>
              <a:rPr lang="fi-FI" sz="3100" dirty="0"/>
              <a:t>Kuntien </a:t>
            </a:r>
            <a:r>
              <a:rPr lang="fi-FI" sz="3100" dirty="0" err="1"/>
              <a:t>vanhusneuvostojen</a:t>
            </a:r>
            <a:r>
              <a:rPr lang="fi-FI" sz="3100" dirty="0"/>
              <a:t> edustajat, 11 </a:t>
            </a:r>
          </a:p>
          <a:p>
            <a:pPr lvl="1"/>
            <a:r>
              <a:rPr lang="fi-FI" sz="3100" dirty="0"/>
              <a:t>HENE:n edustaja, 1</a:t>
            </a:r>
          </a:p>
          <a:p>
            <a:pPr lvl="1"/>
            <a:r>
              <a:rPr lang="fi-FI" sz="3100" dirty="0" err="1"/>
              <a:t>Aluehallituksen</a:t>
            </a:r>
            <a:r>
              <a:rPr lang="fi-FI" sz="3100" dirty="0"/>
              <a:t> nimeämät luottamushenkilöt, 3 </a:t>
            </a:r>
          </a:p>
          <a:p>
            <a:pPr lvl="1"/>
            <a:r>
              <a:rPr lang="fi-FI" sz="3100" dirty="0"/>
              <a:t>HVA:n nimeämä viran-/</a:t>
            </a:r>
            <a:r>
              <a:rPr lang="fi-FI" sz="3100" dirty="0" err="1"/>
              <a:t>toimenhaltijoiden</a:t>
            </a:r>
            <a:r>
              <a:rPr lang="fi-FI" sz="3100" dirty="0"/>
              <a:t> edustaja, sihteeri</a:t>
            </a:r>
          </a:p>
        </p:txBody>
      </p:sp>
    </p:spTree>
    <p:extLst>
      <p:ext uri="{BB962C8B-B14F-4D97-AF65-F5344CB8AC3E}">
        <p14:creationId xmlns:p14="http://schemas.microsoft.com/office/powerpoint/2010/main" val="633399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E089F5-F458-5D38-A805-53E28DCAA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493" y="1468827"/>
            <a:ext cx="11009013" cy="4555067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r>
              <a:rPr lang="fi-FI" sz="2800" dirty="0"/>
              <a:t>TEHTÄVÄT</a:t>
            </a:r>
          </a:p>
          <a:p>
            <a:pPr lvl="1"/>
            <a:r>
              <a:rPr lang="fi-FI" sz="2600"/>
              <a:t>Ikääntyneiden näkökulmat </a:t>
            </a:r>
            <a:r>
              <a:rPr lang="fi-FI" sz="2600" dirty="0"/>
              <a:t>HVA:n toiminnan suunnitteluun, valmisteluun, toteuttamiseen, seurantaan ja arviointiin sekä päätöksentekoon </a:t>
            </a:r>
          </a:p>
          <a:p>
            <a:pPr lvl="1"/>
            <a:r>
              <a:rPr lang="fi-FI" sz="2600" dirty="0"/>
              <a:t>Ikääntyneiden osallistumis-, vaikuttamis- ja toimintamahdollisuuksien edistäminen</a:t>
            </a:r>
          </a:p>
          <a:p>
            <a:pPr lvl="1"/>
            <a:r>
              <a:rPr lang="fi-FI" sz="2600" dirty="0"/>
              <a:t>Aloitteet, lausunnot, kannanotot</a:t>
            </a:r>
          </a:p>
          <a:p>
            <a:pPr lvl="1"/>
            <a:r>
              <a:rPr lang="fi-FI" sz="2600" dirty="0"/>
              <a:t>Osallistuminen alueellisen hyvinvointikertomuksen,  - suunnitelman ja vastaavien laatimiseen</a:t>
            </a:r>
          </a:p>
          <a:p>
            <a:pPr lvl="1"/>
            <a:r>
              <a:rPr lang="fi-FI" sz="2600" dirty="0"/>
              <a:t>Tiedonkulun parantaminen sekä vuorovaikutteisuuden edistäminen ikääntyneiden ja päätöksentekijöiden välillä</a:t>
            </a:r>
          </a:p>
          <a:p>
            <a:pPr lvl="1"/>
            <a:r>
              <a:rPr lang="fi-FI" sz="2600" dirty="0"/>
              <a:t>Yhteistyö HVA:n päätöksentekoelimien, muiden vaikuttamistoimielimien sekä kuntien vanhusneuvostojen kanssa.</a:t>
            </a:r>
          </a:p>
          <a:p>
            <a:endParaRPr lang="fi-FI" sz="3400" dirty="0"/>
          </a:p>
          <a:p>
            <a:pPr lvl="1"/>
            <a:endParaRPr lang="fi-FI" sz="2600" dirty="0"/>
          </a:p>
        </p:txBody>
      </p:sp>
      <p:sp>
        <p:nvSpPr>
          <p:cNvPr id="5" name="Otsikko 1">
            <a:extLst>
              <a:ext uri="{FF2B5EF4-FFF2-40B4-BE49-F238E27FC236}">
                <a16:creationId xmlns:a16="http://schemas.microsoft.com/office/drawing/2014/main" id="{9D278381-1E23-2380-4947-0F3BCBA8FD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1492" y="289559"/>
            <a:ext cx="11009013" cy="10869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i-FI" sz="3000" b="1" dirty="0"/>
              <a:t>Kanta-Hämeen</a:t>
            </a:r>
            <a:r>
              <a:rPr lang="fi-FI" sz="3000" dirty="0"/>
              <a:t> </a:t>
            </a:r>
            <a:r>
              <a:rPr lang="fi-FI" sz="3000" b="1" dirty="0"/>
              <a:t>hyvinvointialueen</a:t>
            </a:r>
            <a:r>
              <a:rPr lang="fi-FI" sz="3000" dirty="0"/>
              <a:t> </a:t>
            </a:r>
            <a:r>
              <a:rPr lang="fi-FI" sz="3000" b="1" dirty="0"/>
              <a:t>vanhusneuvosto</a:t>
            </a:r>
            <a:r>
              <a:rPr lang="fi-FI" sz="2800" b="1" dirty="0"/>
              <a:t>                 </a:t>
            </a:r>
            <a:r>
              <a:rPr lang="fi-FI" sz="2000" b="1" dirty="0"/>
              <a:t>2/2</a:t>
            </a:r>
            <a:r>
              <a:rPr lang="fi-FI" sz="2800" b="1" dirty="0"/>
              <a:t>                        </a:t>
            </a:r>
            <a:r>
              <a:rPr lang="fi-FI" b="1" dirty="0"/>
              <a:t>                          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0C7C190B-5B72-03B5-4D58-06C6994B32BF}"/>
              </a:ext>
            </a:extLst>
          </p:cNvPr>
          <p:cNvSpPr txBox="1"/>
          <p:nvPr/>
        </p:nvSpPr>
        <p:spPr>
          <a:xfrm>
            <a:off x="2896352" y="6116227"/>
            <a:ext cx="80565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2200" dirty="0"/>
              <a:t>Asiakirjat HVA:n verkkosivuilla </a:t>
            </a:r>
            <a:r>
              <a:rPr lang="fi-FI" sz="2200" dirty="0" err="1">
                <a:hlinkClick r:id="rId2"/>
              </a:rPr>
              <a:t>www.omahame.fi</a:t>
            </a:r>
            <a:r>
              <a:rPr lang="fi-FI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4014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A25728-15CB-43AA-2280-965CE7053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736097"/>
            <a:ext cx="11159150" cy="1456267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HÄMEEN</a:t>
            </a:r>
            <a:r>
              <a:rPr lang="fi-FI" dirty="0"/>
              <a:t> </a:t>
            </a:r>
            <a:r>
              <a:rPr lang="fi-FI" b="1" dirty="0"/>
              <a:t>ELÄKELÄISJÄRJESTÖJEN</a:t>
            </a:r>
            <a:r>
              <a:rPr lang="fi-FI" dirty="0"/>
              <a:t> </a:t>
            </a:r>
            <a:r>
              <a:rPr lang="fi-FI" b="1" dirty="0"/>
              <a:t>NEUVOTTELUKUNTA</a:t>
            </a:r>
            <a:br>
              <a:rPr lang="fi-FI" dirty="0"/>
            </a:br>
            <a:r>
              <a:rPr lang="fi-FI" b="1" dirty="0"/>
              <a:t>HENE																			</a:t>
            </a:r>
            <a:r>
              <a:rPr lang="fi-FI" sz="2200" dirty="0"/>
              <a:t>1/2</a:t>
            </a:r>
            <a:r>
              <a:rPr lang="fi-FI" b="1" dirty="0"/>
              <a:t>																								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1E74DA-FC60-0057-BAE7-EEAFC0D67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4776" y="2192364"/>
            <a:ext cx="10131425" cy="4308527"/>
          </a:xfrm>
        </p:spPr>
        <p:txBody>
          <a:bodyPr anchor="t">
            <a:normAutofit fontScale="25000" lnSpcReduction="20000"/>
          </a:bodyPr>
          <a:lstStyle/>
          <a:p>
            <a:r>
              <a:rPr lang="fi-FI" sz="10400" dirty="0"/>
              <a:t>VIRPI HENTTINEN, jäsen</a:t>
            </a:r>
          </a:p>
          <a:p>
            <a:pPr marL="0" indent="0">
              <a:buNone/>
            </a:pPr>
            <a:endParaRPr lang="fi-FI" sz="10400" dirty="0"/>
          </a:p>
          <a:p>
            <a:pPr marL="0" indent="0">
              <a:buNone/>
            </a:pPr>
            <a:r>
              <a:rPr lang="fi-FI" sz="10400" dirty="0"/>
              <a:t>Edustajat seuraavista: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0400" dirty="0" err="1"/>
              <a:t>Eläkeliitto</a:t>
            </a:r>
            <a:r>
              <a:rPr lang="fi-FI" sz="10400" dirty="0"/>
              <a:t> </a:t>
            </a:r>
            <a:r>
              <a:rPr lang="fi-FI" sz="10400" dirty="0" err="1"/>
              <a:t>ry:n</a:t>
            </a:r>
            <a:r>
              <a:rPr lang="fi-FI" sz="10400" dirty="0"/>
              <a:t> kaksi piirijärjestöä, Etelä-Häme ja Päijät-Häme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0400" dirty="0"/>
              <a:t>Eläkeläiset </a:t>
            </a:r>
            <a:r>
              <a:rPr lang="fi-FI" sz="10400" dirty="0" err="1"/>
              <a:t>ry</a:t>
            </a:r>
            <a:r>
              <a:rPr lang="fi-FI" sz="10400" dirty="0"/>
              <a:t>, Hämeen piiri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0400" dirty="0"/>
              <a:t>Eläkkeensaajien Keskusliitto EKL </a:t>
            </a:r>
            <a:r>
              <a:rPr lang="fi-FI" sz="10400" dirty="0" err="1"/>
              <a:t>ry</a:t>
            </a:r>
            <a:r>
              <a:rPr lang="fi-FI" sz="10400" dirty="0"/>
              <a:t>, Hämeen piiri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0400" dirty="0"/>
              <a:t>Hämeen kansallinen </a:t>
            </a:r>
            <a:r>
              <a:rPr lang="fi-FI" sz="10400" dirty="0" err="1"/>
              <a:t>senioripiiri</a:t>
            </a:r>
            <a:r>
              <a:rPr lang="fi-FI" sz="10400" dirty="0"/>
              <a:t> </a:t>
            </a:r>
            <a:r>
              <a:rPr lang="fi-FI" sz="10400" dirty="0" err="1"/>
              <a:t>ry</a:t>
            </a:r>
            <a:endParaRPr lang="fi-FI" sz="10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0400" dirty="0"/>
              <a:t>Virpi Henttinen, Hämeenlinna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0400" dirty="0"/>
              <a:t>Markku </a:t>
            </a:r>
            <a:r>
              <a:rPr lang="fi-FI" sz="10400" dirty="0" err="1"/>
              <a:t>Viljanen</a:t>
            </a:r>
            <a:r>
              <a:rPr lang="fi-FI" sz="10400" dirty="0"/>
              <a:t>, Orimattila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0400" dirty="0"/>
              <a:t>KRELLI Kristilliset eläkeläiset </a:t>
            </a:r>
            <a:r>
              <a:rPr lang="fi-FI" sz="10400" dirty="0" err="1"/>
              <a:t>ry</a:t>
            </a:r>
            <a:r>
              <a:rPr lang="fi-FI" sz="10400" dirty="0"/>
              <a:t>, Hämeen piiri</a:t>
            </a:r>
          </a:p>
          <a:p>
            <a:pPr marL="0" indent="0">
              <a:buNone/>
            </a:pPr>
            <a:r>
              <a:rPr lang="fi-FI" sz="2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91924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758F8F-E28B-2BA3-DDB1-DD443A669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722" y="244947"/>
            <a:ext cx="11058555" cy="1012480"/>
          </a:xfrm>
        </p:spPr>
        <p:txBody>
          <a:bodyPr>
            <a:normAutofit/>
          </a:bodyPr>
          <a:lstStyle/>
          <a:p>
            <a:r>
              <a:rPr lang="fi-FI" sz="2400" b="1" dirty="0"/>
              <a:t>HÄMEEN</a:t>
            </a:r>
            <a:r>
              <a:rPr lang="fi-FI" sz="2400" dirty="0"/>
              <a:t> </a:t>
            </a:r>
            <a:r>
              <a:rPr lang="fi-FI" sz="2400" b="1" dirty="0"/>
              <a:t>ELÄKELÄISJÄRJESTÖJEN</a:t>
            </a:r>
            <a:r>
              <a:rPr lang="fi-FI" sz="2400" dirty="0"/>
              <a:t> </a:t>
            </a:r>
            <a:r>
              <a:rPr lang="fi-FI" sz="2400" b="1" dirty="0"/>
              <a:t>NEUVOTTELUKUNTA</a:t>
            </a:r>
            <a:br>
              <a:rPr lang="fi-FI" sz="2400" dirty="0"/>
            </a:br>
            <a:r>
              <a:rPr lang="fi-FI" sz="2400" b="1" dirty="0"/>
              <a:t>HENE																			</a:t>
            </a:r>
            <a:r>
              <a:rPr lang="fi-FI" sz="2000" b="1" dirty="0"/>
              <a:t>2/2</a:t>
            </a:r>
            <a:endParaRPr lang="fi-FI" sz="24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678F32-B8F2-18B4-B642-2E881BEB4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8899" y="1062778"/>
            <a:ext cx="10131425" cy="5600573"/>
          </a:xfrm>
        </p:spPr>
        <p:txBody>
          <a:bodyPr anchor="t">
            <a:normAutofit/>
          </a:bodyPr>
          <a:lstStyle/>
          <a:p>
            <a:r>
              <a:rPr lang="fi-FI" sz="2200" dirty="0"/>
              <a:t>Vapaamuotoinen yhteistoimintaelin</a:t>
            </a:r>
          </a:p>
          <a:p>
            <a:pPr lvl="1"/>
            <a:r>
              <a:rPr lang="fi-FI" sz="2200" dirty="0"/>
              <a:t>Ei virallista eikä juridista asemaa, oma </a:t>
            </a:r>
            <a:r>
              <a:rPr lang="fi-FI" sz="2200" dirty="0" err="1"/>
              <a:t>toimintasääntö</a:t>
            </a:r>
            <a:endParaRPr lang="fi-FI" sz="2200" dirty="0"/>
          </a:p>
          <a:p>
            <a:pPr lvl="1"/>
            <a:r>
              <a:rPr lang="fi-FI" sz="2200" dirty="0"/>
              <a:t>Aloitteita, kannanottoja</a:t>
            </a:r>
            <a:endParaRPr lang="fi-FI" sz="2400" dirty="0"/>
          </a:p>
          <a:p>
            <a:r>
              <a:rPr lang="fi-FI" sz="2400" dirty="0"/>
              <a:t>Toimintasuunnitelma v. 2026</a:t>
            </a:r>
          </a:p>
          <a:p>
            <a:pPr lvl="1"/>
            <a:r>
              <a:rPr lang="fi-FI" sz="2200" dirty="0"/>
              <a:t>Ikäihmisten palvelujen arviointi</a:t>
            </a:r>
          </a:p>
          <a:p>
            <a:pPr lvl="1"/>
            <a:r>
              <a:rPr lang="fi-FI" sz="2200" dirty="0"/>
              <a:t>Kuntien ja HVA:n </a:t>
            </a:r>
            <a:r>
              <a:rPr lang="fi-FI" sz="2200" dirty="0" err="1"/>
              <a:t>vanhusneuvostojen</a:t>
            </a:r>
            <a:r>
              <a:rPr lang="fi-FI" sz="2200" dirty="0"/>
              <a:t> </a:t>
            </a:r>
            <a:r>
              <a:rPr lang="fi-FI" sz="2200" dirty="0" err="1"/>
              <a:t>toimintaroolit</a:t>
            </a:r>
            <a:r>
              <a:rPr lang="fi-FI" sz="2200" dirty="0"/>
              <a:t> ja </a:t>
            </a:r>
            <a:r>
              <a:rPr lang="fi-FI" sz="2200" dirty="0" err="1"/>
              <a:t>vaikuttamiskanavat</a:t>
            </a:r>
            <a:r>
              <a:rPr lang="fi-FI" sz="2200" dirty="0"/>
              <a:t> arvioidaan ja sovitaan tarpeelliset menettelytavat</a:t>
            </a:r>
          </a:p>
          <a:p>
            <a:pPr lvl="1"/>
            <a:r>
              <a:rPr lang="fi-FI" sz="2200" dirty="0" err="1"/>
              <a:t>Informoidaan</a:t>
            </a:r>
            <a:r>
              <a:rPr lang="fi-FI" sz="2200" dirty="0"/>
              <a:t> eri tahoja HENE:n </a:t>
            </a:r>
            <a:r>
              <a:rPr lang="fi-FI" sz="2200" dirty="0" err="1"/>
              <a:t>toimintaperiaatteista</a:t>
            </a:r>
            <a:endParaRPr lang="fi-FI" sz="2200" dirty="0"/>
          </a:p>
          <a:p>
            <a:pPr lvl="1"/>
            <a:r>
              <a:rPr lang="fi-FI" sz="2200" dirty="0"/>
              <a:t>Jatketaan kirjoituksin ym. alueellista ja paikallista vaikuttamista mediaan</a:t>
            </a:r>
          </a:p>
          <a:p>
            <a:pPr lvl="1"/>
            <a:r>
              <a:rPr lang="fi-FI" sz="2200" dirty="0" err="1"/>
              <a:t>Digipalvelujen</a:t>
            </a:r>
            <a:r>
              <a:rPr lang="fi-FI" sz="2200" dirty="0"/>
              <a:t> käyttö, käytännön ongelma</a:t>
            </a:r>
          </a:p>
          <a:p>
            <a:pPr lvl="1"/>
            <a:r>
              <a:rPr lang="fi-FI" sz="2200" dirty="0" err="1"/>
              <a:t>Edustusmahdollisuudet</a:t>
            </a:r>
            <a:r>
              <a:rPr lang="fi-FI" sz="2200" dirty="0"/>
              <a:t> kunnallisiin toimielimiin</a:t>
            </a:r>
          </a:p>
          <a:p>
            <a:pPr lvl="1"/>
            <a:r>
              <a:rPr lang="fi-FI" sz="2200" dirty="0"/>
              <a:t>Yhteydenpito kansanedustajiin sekä HVA:n luottamushenkilöihin</a:t>
            </a:r>
          </a:p>
          <a:p>
            <a:pPr lvl="1"/>
            <a:endParaRPr lang="fi-FI" sz="2200" dirty="0"/>
          </a:p>
          <a:p>
            <a:pPr lvl="1"/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580193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ivaallinen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11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Taivaallinen</vt:lpstr>
      <vt:lpstr>Ikäihmisten asioihin vaikuttamassa</vt:lpstr>
      <vt:lpstr>PowerPoint-esitys</vt:lpstr>
      <vt:lpstr>KANSALLINEN SENIORILIITTO ry Liittovaltuusto</vt:lpstr>
      <vt:lpstr>Hämeen kansallinen senioripiiri ry </vt:lpstr>
      <vt:lpstr>Kuntien vanhusneuvostot</vt:lpstr>
      <vt:lpstr>Kanta-Hämeen hyvinvointialueen vanhusneuvosto                                                     1/2</vt:lpstr>
      <vt:lpstr>Kanta-Hämeen hyvinvointialueen vanhusneuvosto                 2/2                                                  </vt:lpstr>
      <vt:lpstr>HÄMEEN ELÄKELÄISJÄRJESTÖJEN NEUVOTTELUKUNTA HENE                   1/2                        </vt:lpstr>
      <vt:lpstr>HÄMEEN ELÄKELÄISJÄRJESTÖJEN NEUVOTTELUKUNTA HENE                   2/2</vt:lpstr>
      <vt:lpstr>KANTA-HÄMEEN JÄRJESTÖNEUVOTTELUKUNTA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Ikäihmisten asioihin vaikuttamassa</dc:title>
  <dc:creator>Soila Nordström</dc:creator>
  <cp:lastModifiedBy>Soila Nordström</cp:lastModifiedBy>
  <cp:revision>4</cp:revision>
  <dcterms:created xsi:type="dcterms:W3CDTF">2026-03-03T12:57:52Z</dcterms:created>
  <dcterms:modified xsi:type="dcterms:W3CDTF">2026-03-11T19:53:00Z</dcterms:modified>
</cp:coreProperties>
</file>