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89750" cy="1002188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1E13A2-0CAF-4F1B-A171-8719BC73696C}" v="5" dt="2024-02-20T11:02:50.1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73275B-789F-41A5-8267-65BF48110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24898BF-41D4-42EE-9757-59A23E6EF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7E15E74-E336-4821-9A18-40A774AFB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D929-BB8F-482F-A957-EC2369CF9385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A3730C-F45A-403F-BD48-5139E86E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14EEE77-AD0F-4654-829C-4A617952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7303-E5B1-4B93-89A5-02AE64419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034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B215DE-7BE2-4974-AEE7-5A527B4A3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2D23EE2-F857-4E56-BBEE-E868EA5E9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A0D5384-B953-480C-8C32-16A490C5B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D929-BB8F-482F-A957-EC2369CF9385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8B65162-9901-46CB-80C2-72005249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151163A-8850-4A66-9A44-50D3754F4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7303-E5B1-4B93-89A5-02AE64419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63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0E90722-FBA1-4C2C-916B-B2E533E8F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6AA1E08-7987-4579-A179-E04018CC04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FB2EC54-0CEE-49FD-BB8C-262F4CD29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D929-BB8F-482F-A957-EC2369CF9385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24B6F6-98C6-4368-8B3D-7BB8666BE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884171-1A43-408B-8F0D-8AEE54316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7303-E5B1-4B93-89A5-02AE64419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612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217CB3-9655-4F19-988E-D72881493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4209CE-6599-42E5-8C1A-D3A404CD9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9DC24-84CD-40B9-B2A2-8E7892E5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D929-BB8F-482F-A957-EC2369CF9385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CC1ECC1-3C4E-480A-9618-74221A242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C182B62-D94F-425E-B012-7C11744FF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7303-E5B1-4B93-89A5-02AE64419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91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C1FB2A-191E-4EA8-92E8-E1BCACF38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747796-74DE-447F-8EA0-19F81BA2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C98F2D2-3E95-4FB4-BD76-169914172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D929-BB8F-482F-A957-EC2369CF9385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F658785-F249-4B02-B80B-F29CBF540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1B58D2A-9C11-40F7-9A4D-19000DA9A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7303-E5B1-4B93-89A5-02AE64419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311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EB5EAB-2A10-4D70-9BD1-040728CDB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D8E48AC-432A-4D62-85A7-EE970BFFB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30E2AA3-379F-424F-8702-0536569B7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D7405CA-712A-4164-B020-3B3242E9C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D929-BB8F-482F-A957-EC2369CF9385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07C6B57-B2F5-415F-BA67-DA1E24AC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E3E9EAF-C467-45B2-95C6-3093802F7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7303-E5B1-4B93-89A5-02AE64419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360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4555D0-0D2E-4C92-82AF-E67D36AAE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CA64841-7CD8-4DD9-BB25-91DA567D6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5D73B7F-B6B2-463B-AC8C-BE9DA38FE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4598435-BE4F-4950-B180-EECC5F409D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D28A671-FD50-4978-A1F2-88BAADFB31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6F965B6-5EA9-48E7-ACFC-D5B2683E1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D929-BB8F-482F-A957-EC2369CF9385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B6624C9-CA21-488A-AB25-2D2BCC5B0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D11791C-C49B-42B3-B1B1-2CE59757A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7303-E5B1-4B93-89A5-02AE64419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4098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E1272A-D02D-493D-8C68-8A63D6436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308F01E-5715-4A4A-BE6A-01D0B1597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D929-BB8F-482F-A957-EC2369CF9385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5FA5211-D9D4-4CC9-A9F9-C6C44BAFE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EC6A01B-2786-47A2-A4DC-1471F40E9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7303-E5B1-4B93-89A5-02AE64419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143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A4D8B3A-1C78-41D1-8EA0-811B18507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D929-BB8F-482F-A957-EC2369CF9385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2795F44-B960-49F1-8533-612180B9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D22744D-13EC-4F6E-B179-4CD5E363D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7303-E5B1-4B93-89A5-02AE64419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955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9C6138-6FB4-4E9A-A668-CDAF7CD78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744078-86CC-47F2-930D-2C5AE1275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0B1A3D2-4DAF-41AC-B496-5AD3D00E6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5961375-A973-419C-8A53-DD5876E71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D929-BB8F-482F-A957-EC2369CF9385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A6084D7-B94F-425A-8E58-9B4F93855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4DE1150-98D2-4CE3-AFD1-6BED7E74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7303-E5B1-4B93-89A5-02AE64419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344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A07A6C-4EE1-4DF6-86CB-298709A16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E808F77-8CF4-4E93-8BCC-86BEA110AB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4ADAB96-CF3D-4BA6-B6D0-45621525E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776AA07-5961-4FF3-AE9A-25E8CB536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D929-BB8F-482F-A957-EC2369CF9385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F58339B-130C-4A2F-857A-C3C75741E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A7C7AE2-C9D8-4ACF-835A-A598854C9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7303-E5B1-4B93-89A5-02AE64419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265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453DABB-4C31-4213-803A-7B86DF389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6F288A5-C7B2-4387-A6E8-EA00A9590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5FF7229-3EBE-4B61-A093-BD868E1487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9D929-BB8F-482F-A957-EC2369CF9385}" type="datetimeFigureOut">
              <a:rPr lang="fi-FI" smtClean="0"/>
              <a:t>6.3.2024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2240E9-1FEE-491F-878E-EA0C02D80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E360FEB-B4FC-41D7-8F86-A9AD9F8BBC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97303-E5B1-4B93-89A5-02AE64419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482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984466-7403-43E8-B7B1-5776A6F9F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11076"/>
            <a:ext cx="10515600" cy="995842"/>
          </a:xfrm>
        </p:spPr>
        <p:txBody>
          <a:bodyPr>
            <a:normAutofit/>
          </a:bodyPr>
          <a:lstStyle/>
          <a:p>
            <a:r>
              <a:rPr lang="fi-FI" sz="3200" b="1" dirty="0"/>
              <a:t>Jyväskylän seniorit ry – Tuloslaskelma 2022 ja 2023 (€)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B3923FD0-22DE-4258-8A6E-981D4F6371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360855"/>
              </p:ext>
            </p:extLst>
          </p:nvPr>
        </p:nvGraphicFramePr>
        <p:xfrm>
          <a:off x="838197" y="741104"/>
          <a:ext cx="10517496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2315">
                  <a:extLst>
                    <a:ext uri="{9D8B030D-6E8A-4147-A177-3AD203B41FA5}">
                      <a16:colId xmlns:a16="http://schemas.microsoft.com/office/drawing/2014/main" val="2250129254"/>
                    </a:ext>
                  </a:extLst>
                </a:gridCol>
                <a:gridCol w="2948684">
                  <a:extLst>
                    <a:ext uri="{9D8B030D-6E8A-4147-A177-3AD203B41FA5}">
                      <a16:colId xmlns:a16="http://schemas.microsoft.com/office/drawing/2014/main" val="2465993224"/>
                    </a:ext>
                  </a:extLst>
                </a:gridCol>
                <a:gridCol w="2766497">
                  <a:extLst>
                    <a:ext uri="{9D8B030D-6E8A-4147-A177-3AD203B41FA5}">
                      <a16:colId xmlns:a16="http://schemas.microsoft.com/office/drawing/2014/main" val="17890725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400" dirty="0"/>
                        <a:t>1.1 – 31.12.2023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400" dirty="0"/>
                        <a:t>1.1 –31.12.2022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442148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fi-FI" sz="2400" b="1" dirty="0"/>
                        <a:t>Varsinainen toiminta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693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400" dirty="0"/>
                        <a:t>Tuotot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   82 948,70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400"/>
                        <a:t>76 546,01</a:t>
                      </a:r>
                      <a:endParaRPr lang="fi-FI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138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400" dirty="0"/>
                        <a:t>Henkilökulut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   - 4 673,25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400" dirty="0"/>
                        <a:t>- 4 097,49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95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400" dirty="0"/>
                        <a:t>Muut kulut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 - 92 839,61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400" dirty="0"/>
                        <a:t>- 84 230,50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941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400" b="0" dirty="0"/>
                        <a:t>Kulut 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 - 97 512,86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400" dirty="0"/>
                        <a:t>- 88 327,90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144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400" dirty="0"/>
                        <a:t>Varsinainen toiminta yht.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 - 14 564,16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400" dirty="0"/>
                        <a:t>- 11 781,89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18244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fi-FI" sz="2400" b="1" dirty="0"/>
                        <a:t>Varainhankinta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880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400" dirty="0"/>
                        <a:t>Tuotot/Varainhankinta yht.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   </a:t>
                      </a:r>
                      <a:r>
                        <a:rPr lang="fi-FI" sz="2400"/>
                        <a:t>15 820,00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400" dirty="0"/>
                        <a:t>13 652,00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85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400" dirty="0"/>
                        <a:t>Tuotto-/kulujäämä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     1 255,84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400" dirty="0"/>
                        <a:t>1 870,02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961546"/>
                  </a:ext>
                </a:extLst>
              </a:tr>
              <a:tr h="304292">
                <a:tc>
                  <a:txBody>
                    <a:bodyPr/>
                    <a:lstStyle/>
                    <a:p>
                      <a:r>
                        <a:rPr lang="fi-FI" sz="2400" dirty="0"/>
                        <a:t>Yleisavustukset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      </a:t>
                      </a:r>
                      <a:r>
                        <a:rPr lang="fi-FI" sz="2400" dirty="0"/>
                        <a:t>4 107,00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400" dirty="0"/>
                        <a:t>2 348,00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44591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i-FI" sz="2400" dirty="0"/>
                        <a:t>Tilikauden ylijäämä/alijäämä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      </a:t>
                      </a:r>
                      <a:r>
                        <a:rPr lang="fi-FI" sz="2400" dirty="0"/>
                        <a:t>5 362,84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400" dirty="0"/>
                        <a:t>4 218,02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025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78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62B0CD-B6F9-4CDF-A0BF-F7454AEE5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-148856"/>
            <a:ext cx="10515600" cy="1009650"/>
          </a:xfrm>
        </p:spPr>
        <p:txBody>
          <a:bodyPr>
            <a:normAutofit/>
          </a:bodyPr>
          <a:lstStyle/>
          <a:p>
            <a:r>
              <a:rPr lang="fi-FI" sz="3200" b="1" dirty="0"/>
              <a:t>Jyväskylän seniorit ry – Tase (€)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976C1BBA-FB8B-4F57-976D-3CCB0856B8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762803"/>
              </p:ext>
            </p:extLst>
          </p:nvPr>
        </p:nvGraphicFramePr>
        <p:xfrm>
          <a:off x="838200" y="630497"/>
          <a:ext cx="10515597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7781">
                  <a:extLst>
                    <a:ext uri="{9D8B030D-6E8A-4147-A177-3AD203B41FA5}">
                      <a16:colId xmlns:a16="http://schemas.microsoft.com/office/drawing/2014/main" val="2020694004"/>
                    </a:ext>
                  </a:extLst>
                </a:gridCol>
                <a:gridCol w="2562447">
                  <a:extLst>
                    <a:ext uri="{9D8B030D-6E8A-4147-A177-3AD203B41FA5}">
                      <a16:colId xmlns:a16="http://schemas.microsoft.com/office/drawing/2014/main" val="378471277"/>
                    </a:ext>
                  </a:extLst>
                </a:gridCol>
                <a:gridCol w="2135369">
                  <a:extLst>
                    <a:ext uri="{9D8B030D-6E8A-4147-A177-3AD203B41FA5}">
                      <a16:colId xmlns:a16="http://schemas.microsoft.com/office/drawing/2014/main" val="20973792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400" dirty="0"/>
                        <a:t>31.12.2023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400" dirty="0"/>
                        <a:t>31.12.2022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3102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fi-FI" sz="2400" b="1" dirty="0"/>
                        <a:t>VASTAAVAA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i-FI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i-FI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5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000" dirty="0"/>
                        <a:t>Siirtosaamiset/lyhytaikaiset saamiset yht.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000" dirty="0"/>
                        <a:t>132,00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000" dirty="0"/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866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000" dirty="0"/>
                        <a:t>Rahat ja pankkisaamiset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000" dirty="0"/>
                        <a:t>24 086,96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000" dirty="0"/>
                        <a:t>15 312,62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144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400" dirty="0"/>
                        <a:t>Vaihtuvat vastaavat yht./vastaavat yht.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400" dirty="0"/>
                        <a:t>24 218,96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400" dirty="0"/>
                        <a:t>15 312,52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69175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fi-FI" sz="2400" b="1" dirty="0"/>
                        <a:t>VASTATTAVAA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i-FI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i-FI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831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000" dirty="0"/>
                        <a:t>Edellisen tilikauden voitto/tappio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000" dirty="0"/>
                        <a:t>13 710,42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000" dirty="0"/>
                        <a:t>9 492,40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253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000" dirty="0"/>
                        <a:t>Tilikauden voitto/tappio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000" dirty="0"/>
                        <a:t>5 362,84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000" dirty="0"/>
                        <a:t>4 218,02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820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000" dirty="0"/>
                        <a:t>Oma pääoma 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000" dirty="0"/>
                        <a:t>19 073,26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000" dirty="0"/>
                        <a:t>13 710,42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859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000" dirty="0"/>
                        <a:t>Saadut ennakot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000" dirty="0"/>
                        <a:t>2 970,00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000" dirty="0"/>
                        <a:t>452,00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7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000" dirty="0"/>
                        <a:t>Ostovelat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000" dirty="0"/>
                        <a:t>2 175,70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000" dirty="0"/>
                        <a:t>1 120,10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531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000" dirty="0"/>
                        <a:t>Muut velat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000" dirty="0"/>
                        <a:t>30,00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288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000" dirty="0"/>
                        <a:t>Lyhytaikainen vieraspääoma yht.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000" dirty="0"/>
                        <a:t>5 145,70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000" dirty="0"/>
                        <a:t>1 602,10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178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400" dirty="0"/>
                        <a:t>Vastattavaa 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400"/>
                        <a:t>24 218,96</a:t>
                      </a:r>
                      <a:endParaRPr lang="fi-F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2400" dirty="0"/>
                        <a:t>15 312,52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217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57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185</Words>
  <Application>Microsoft Office PowerPoint</Application>
  <PresentationFormat>Laajakuva</PresentationFormat>
  <Paragraphs>69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Jyväskylän seniorit ry – Tuloslaskelma 2022 ja 2023 (€)</vt:lpstr>
      <vt:lpstr>Jyväskylän seniorit ry – Tase (€)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Eija Alakangas</dc:creator>
  <cp:lastModifiedBy>Sinikka Salmi</cp:lastModifiedBy>
  <cp:revision>12</cp:revision>
  <cp:lastPrinted>2024-02-20T11:04:35Z</cp:lastPrinted>
  <dcterms:created xsi:type="dcterms:W3CDTF">2022-02-25T07:11:10Z</dcterms:created>
  <dcterms:modified xsi:type="dcterms:W3CDTF">2024-03-06T11:16:40Z</dcterms:modified>
</cp:coreProperties>
</file>