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91" r:id="rId5"/>
    <p:sldId id="288" r:id="rId6"/>
    <p:sldId id="287" r:id="rId7"/>
    <p:sldId id="312" r:id="rId8"/>
    <p:sldId id="293" r:id="rId9"/>
    <p:sldId id="303" r:id="rId10"/>
    <p:sldId id="300" r:id="rId11"/>
    <p:sldId id="313" r:id="rId12"/>
    <p:sldId id="302" r:id="rId13"/>
    <p:sldId id="301" r:id="rId14"/>
    <p:sldId id="310" r:id="rId15"/>
    <p:sldId id="311" r:id="rId16"/>
    <p:sldId id="305" r:id="rId17"/>
    <p:sldId id="314" r:id="rId18"/>
    <p:sldId id="304" r:id="rId19"/>
    <p:sldId id="315" r:id="rId20"/>
    <p:sldId id="309" r:id="rId21"/>
    <p:sldId id="294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0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9090"/>
    <a:srgbClr val="E0C7A3"/>
    <a:srgbClr val="A0D8BF"/>
    <a:srgbClr val="0C36FF"/>
    <a:srgbClr val="CDD8E3"/>
    <a:srgbClr val="FE70C3"/>
    <a:srgbClr val="00D165"/>
    <a:srgbClr val="F3E033"/>
    <a:srgbClr val="A8D1BA"/>
    <a:srgbClr val="E62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86404" autoAdjust="0"/>
  </p:normalViewPr>
  <p:slideViewPr>
    <p:cSldViewPr snapToGrid="0" showGuides="1">
      <p:cViewPr varScale="1">
        <p:scale>
          <a:sx n="60" d="100"/>
          <a:sy n="60" d="100"/>
        </p:scale>
        <p:origin x="716" y="64"/>
      </p:cViewPr>
      <p:guideLst>
        <p:guide orient="horz" pos="2160"/>
        <p:guide pos="2026"/>
      </p:guideLst>
    </p:cSldViewPr>
  </p:slideViewPr>
  <p:outlineViewPr>
    <p:cViewPr>
      <p:scale>
        <a:sx n="33" d="100"/>
        <a:sy n="33" d="100"/>
      </p:scale>
      <p:origin x="0" y="-2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27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26C19-0A29-451E-BBC8-431698DAC881}" type="datetimeFigureOut">
              <a:rPr lang="fi-FI" smtClean="0"/>
              <a:t>26.11.2025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6F8C0-C84A-472E-A013-072683EB9D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6183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88DCE-FA86-4F72-BF84-0461AE94FC70}" type="datetimeFigureOut">
              <a:rPr lang="fi-FI" smtClean="0"/>
              <a:t>26.11.2025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F66A7-551B-4C94-B002-5B157A6EBF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2719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66A7-551B-4C94-B002-5B157A6EBF1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3550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66A7-551B-4C94-B002-5B157A6EBF19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9322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66A7-551B-4C94-B002-5B157A6EBF19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213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66A7-551B-4C94-B002-5B157A6EBF19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44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pinkki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tx1"/>
                </a:solidFill>
              </a:rPr>
              <a:t>gradia.fi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BA629AD9-0368-4596-B9EE-E26D72288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6C1EFB57-9F12-4D28-A730-9DA1D1A79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16276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" name="Gradia logo" descr="Shape&#10;&#10;Description automatically generated with medium confidence">
            <a:extLst>
              <a:ext uri="{FF2B5EF4-FFF2-40B4-BE49-F238E27FC236}">
                <a16:creationId xmlns:a16="http://schemas.microsoft.com/office/drawing/2014/main" id="{8968674D-EB39-544B-623E-9638CD758F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047" y="4998935"/>
            <a:ext cx="7540487" cy="192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1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sisältökohdetta otsikolla A-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099242" cy="6858000"/>
          </a:xfrm>
          <a:prstGeom prst="rect">
            <a:avLst/>
          </a:prstGeom>
          <a:solidFill>
            <a:srgbClr val="A0D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Suorakulmio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9243" y="0"/>
            <a:ext cx="60927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B5676C-532D-48D5-9BD0-0A9FE1F3FDC0}" type="datetime1">
              <a:rPr lang="fi-FI" smtClean="0"/>
              <a:pPr/>
              <a:t>26.11.2025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4BB74-BCCB-7337-501C-C669FE7EB3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00" y="1556426"/>
            <a:ext cx="5486415" cy="8406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068C805-5F6F-47BF-A29E-E7222DF0C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Tekstin paikkamerkki 7">
            <a:extLst>
              <a:ext uri="{FF2B5EF4-FFF2-40B4-BE49-F238E27FC236}">
                <a16:creationId xmlns:a16="http://schemas.microsoft.com/office/drawing/2014/main" id="{915F4998-69B2-3F2B-C4F1-DB62A3A0E5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33198" y="1577975"/>
            <a:ext cx="5480774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59972" y="2480400"/>
            <a:ext cx="5454000" cy="34261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334800" y="309488"/>
            <a:ext cx="767292" cy="16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 err="1">
                <a:solidFill>
                  <a:schemeClr val="tx1"/>
                </a:solidFill>
              </a:rPr>
              <a:t>gradia.fi</a:t>
            </a:r>
            <a:endParaRPr lang="fi-FI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8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099242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Suorakulmio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9243" y="0"/>
            <a:ext cx="60927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B5676C-532D-48D5-9BD0-0A9FE1F3FDC0}" type="datetime1">
              <a:rPr lang="fi-FI" smtClean="0"/>
              <a:pPr/>
              <a:t>26.11.2025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 err="1">
                <a:solidFill>
                  <a:schemeClr val="tx1"/>
                </a:solidFill>
              </a:rPr>
              <a:t>gradia.fi</a:t>
            </a:r>
            <a:endParaRPr lang="fi-FI" sz="900" b="1" dirty="0">
              <a:solidFill>
                <a:schemeClr val="tx1"/>
              </a:solidFill>
            </a:endParaRP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068C805-5F6F-47BF-A29E-E7222DF0C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799" y="1577974"/>
            <a:ext cx="5453157" cy="432962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59972" y="1577974"/>
            <a:ext cx="5454000" cy="43285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6748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A5AD1A5-7FAA-4BFF-B949-AB4519962A96}" type="datetime1">
              <a:rPr lang="fi-FI" smtClean="0"/>
              <a:t>26.11.2025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60928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720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A5AD1A5-7FAA-4BFF-B949-AB4519962A96}" type="datetime1">
              <a:rPr lang="fi-FI" smtClean="0"/>
              <a:t>26.11.2025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94C84-1E0A-9EAF-5E61-ABA906C43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1556426"/>
            <a:ext cx="5453156" cy="775428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60928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4690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454747" y="236772"/>
            <a:ext cx="1974320" cy="162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A5AD1A5-7FAA-4BFF-B949-AB4519962A96}" type="datetime1">
              <a:rPr lang="fi-FI" smtClean="0"/>
              <a:t>26.11.2025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6454747" y="394200"/>
            <a:ext cx="1974320" cy="162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10" name="Tekstiruutu 9"/>
          <p:cNvSpPr txBox="1"/>
          <p:nvPr userDrawn="1"/>
        </p:nvSpPr>
        <p:spPr>
          <a:xfrm>
            <a:off x="11524258" y="236772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rgbClr val="FE70C3"/>
                </a:solidFill>
              </a:rPr>
              <a:t>gradia.fi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454747" y="1555200"/>
            <a:ext cx="5453157" cy="43524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454747" y="6540228"/>
            <a:ext cx="1080000" cy="162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7">
            <a:extLst>
              <a:ext uri="{FF2B5EF4-FFF2-40B4-BE49-F238E27FC236}">
                <a16:creationId xmlns:a16="http://schemas.microsoft.com/office/drawing/2014/main" id="{2ADA64D1-4CA5-48A1-98D4-B4D6E74DE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5999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78568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sisältö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365250" y="171274"/>
            <a:ext cx="1974320" cy="162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A5AD1A5-7FAA-4BFF-B949-AB4519962A96}" type="datetime1">
              <a:rPr lang="fi-FI" smtClean="0"/>
              <a:t>26.11.2025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6365250" y="333274"/>
            <a:ext cx="1974320" cy="162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endParaRPr lang="fi-FI" dirty="0"/>
          </a:p>
        </p:txBody>
      </p:sp>
      <p:sp>
        <p:nvSpPr>
          <p:cNvPr id="2" name="Tekstiruutu 9">
            <a:extLst>
              <a:ext uri="{FF2B5EF4-FFF2-40B4-BE49-F238E27FC236}">
                <a16:creationId xmlns:a16="http://schemas.microsoft.com/office/drawing/2014/main" id="{9509412B-CF35-02E7-4F2B-4D6CE650079E}"/>
              </a:ext>
            </a:extLst>
          </p:cNvPr>
          <p:cNvSpPr txBox="1"/>
          <p:nvPr userDrawn="1"/>
        </p:nvSpPr>
        <p:spPr>
          <a:xfrm>
            <a:off x="11524258" y="236772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rgbClr val="FE70C3"/>
                </a:solidFill>
              </a:rPr>
              <a:t>gradia.fi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F28071D-5201-59B8-40C5-68820492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575" y="1577974"/>
            <a:ext cx="5453157" cy="827296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454747" y="2480400"/>
            <a:ext cx="5453157" cy="342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451575" y="6443726"/>
            <a:ext cx="1080000" cy="162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Kuvan paikkamerkki 7">
            <a:extLst>
              <a:ext uri="{FF2B5EF4-FFF2-40B4-BE49-F238E27FC236}">
                <a16:creationId xmlns:a16="http://schemas.microsoft.com/office/drawing/2014/main" id="{6AA929D0-77A7-4E51-9F3F-F69E317B9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5999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488500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pinkki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092AF1-A304-4850-8B35-493AEE937CFD}" type="datetime1">
              <a:rPr lang="fi-FI" smtClean="0"/>
              <a:pPr/>
              <a:t>26.11.2025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tx1"/>
                </a:solidFill>
              </a:rPr>
              <a:t>gradia.fi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280800" y="1414800"/>
            <a:ext cx="5593405" cy="4654828"/>
          </a:xfrm>
        </p:spPr>
        <p:txBody>
          <a:bodyPr/>
          <a:lstStyle>
            <a:lvl1pPr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60928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2239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-teksti pinkki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092AF1-A304-4850-8B35-493AEE937CFD}" type="datetime1">
              <a:rPr lang="fi-FI" smtClean="0"/>
              <a:pPr/>
              <a:t>26.11.2025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tx1"/>
                </a:solidFill>
              </a:rPr>
              <a:t>gradia.fi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280800" y="1414800"/>
            <a:ext cx="5593405" cy="4654828"/>
          </a:xfrm>
        </p:spPr>
        <p:txBody>
          <a:bodyPr/>
          <a:lstStyle>
            <a:lvl1pPr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9C8A893E-12F1-8ED3-5B56-28058E0C6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9972" y="1577974"/>
            <a:ext cx="5454000" cy="43285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B0C183-DEEC-4E35-64A7-8C95B749A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B32461-227B-079B-39C4-B1DE1A079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66517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5947B4-5722-4323-9F3B-5ED82479B9CD}" type="datetime1">
              <a:rPr lang="fi-FI" smtClean="0"/>
              <a:pPr/>
              <a:t>26.11.2025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bg1"/>
                </a:solidFill>
              </a:rPr>
              <a:t>gradia.fi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280800" y="1414800"/>
            <a:ext cx="5593405" cy="4654828"/>
          </a:xfrm>
        </p:spPr>
        <p:txBody>
          <a:bodyPr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60928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9851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-teksti sininen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5947B4-5722-4323-9F3B-5ED82479B9CD}" type="datetime1">
              <a:rPr lang="fi-FI" smtClean="0"/>
              <a:pPr/>
              <a:t>26.11.2025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bg1"/>
                </a:solidFill>
              </a:rPr>
              <a:t>gradia.fi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280800" y="1414800"/>
            <a:ext cx="5593405" cy="4654828"/>
          </a:xfrm>
        </p:spPr>
        <p:txBody>
          <a:bodyPr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E7A43-6714-06AE-3A85-63F5F03FD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7CEAE1-CB36-AB75-8C63-76683A680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9972" y="1577974"/>
            <a:ext cx="5454000" cy="43285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347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bg1"/>
                </a:solidFill>
              </a:rPr>
              <a:t>gradia.fi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8AFB5E53-6844-4985-BF69-B19C98578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Alaotsikko 2">
            <a:extLst>
              <a:ext uri="{FF2B5EF4-FFF2-40B4-BE49-F238E27FC236}">
                <a16:creationId xmlns:a16="http://schemas.microsoft.com/office/drawing/2014/main" id="{968BD635-4DF4-4F9F-A386-A725C9631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16276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3" name="Gradia logo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D0406D04-9C0D-1CC1-0932-5B592AEC5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179"/>
            <a:ext cx="7495309" cy="191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23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minttu">
    <p:bg>
      <p:bgPr>
        <a:solidFill>
          <a:srgbClr val="A0D8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092AF1-A304-4850-8B35-493AEE937CFD}" type="datetime1">
              <a:rPr lang="fi-FI" smtClean="0"/>
              <a:pPr/>
              <a:t>26.11.2025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tx1"/>
                </a:solidFill>
              </a:rPr>
              <a:t>gradia.fi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280800" y="1414800"/>
            <a:ext cx="5593405" cy="4654828"/>
          </a:xfrm>
        </p:spPr>
        <p:txBody>
          <a:bodyPr/>
          <a:lstStyle>
            <a:lvl1pPr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Kuvan paikkamerkki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60928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8368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-teksti minttu">
    <p:bg>
      <p:bgPr>
        <a:solidFill>
          <a:srgbClr val="A0D8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092AF1-A304-4850-8B35-493AEE937CFD}" type="datetime1">
              <a:rPr lang="fi-FI" smtClean="0"/>
              <a:pPr/>
              <a:t>26.11.2025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tx1"/>
                </a:solidFill>
              </a:rPr>
              <a:t>gradia.fi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280800" y="1414800"/>
            <a:ext cx="5593405" cy="4654828"/>
          </a:xfrm>
        </p:spPr>
        <p:txBody>
          <a:bodyPr/>
          <a:lstStyle>
            <a:lvl1pPr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DE7328-613E-E07E-511B-D71213A7A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3CD0D0FE-6B86-2549-3C6D-F0116777D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9972" y="1577974"/>
            <a:ext cx="5454000" cy="43285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5013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äivämäärän paikkamerkki 20">
            <a:extLst>
              <a:ext uri="{FF2B5EF4-FFF2-40B4-BE49-F238E27FC236}">
                <a16:creationId xmlns:a16="http://schemas.microsoft.com/office/drawing/2014/main" id="{A78CF0E5-53B8-49C4-9356-51ECB4576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E5235FB-5358-4F3B-B9C7-15F6DEDD1097}" type="datetime1">
              <a:rPr lang="fi-FI" smtClean="0"/>
              <a:t>26.11.2025</a:t>
            </a:fld>
            <a:endParaRPr lang="fi-FI" dirty="0"/>
          </a:p>
        </p:txBody>
      </p:sp>
      <p:sp>
        <p:nvSpPr>
          <p:cNvPr id="22" name="Alatunnisteen paikkamerkki 21">
            <a:extLst>
              <a:ext uri="{FF2B5EF4-FFF2-40B4-BE49-F238E27FC236}">
                <a16:creationId xmlns:a16="http://schemas.microsoft.com/office/drawing/2014/main" id="{981E389D-1FCA-47D1-AE27-3B4375980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23" name="Dian numeron paikkamerkki 22">
            <a:extLst>
              <a:ext uri="{FF2B5EF4-FFF2-40B4-BE49-F238E27FC236}">
                <a16:creationId xmlns:a16="http://schemas.microsoft.com/office/drawing/2014/main" id="{006138A2-1505-48C1-93E5-783B3306C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6096000" cy="3429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6">
            <a:extLst>
              <a:ext uri="{FF2B5EF4-FFF2-40B4-BE49-F238E27FC236}">
                <a16:creationId xmlns:a16="http://schemas.microsoft.com/office/drawing/2014/main" id="{B0E7C6D9-0918-48CC-878C-C15DE9A8C3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5999" y="1"/>
            <a:ext cx="6096000" cy="3429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Kuvan paikkamerkki 6">
            <a:extLst>
              <a:ext uri="{FF2B5EF4-FFF2-40B4-BE49-F238E27FC236}">
                <a16:creationId xmlns:a16="http://schemas.microsoft.com/office/drawing/2014/main" id="{A512FB36-F94E-411B-A8BA-2406A7E4BE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8997"/>
            <a:ext cx="6096000" cy="342900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8" name="Kuvan paikkamerkki 6">
            <a:extLst>
              <a:ext uri="{FF2B5EF4-FFF2-40B4-BE49-F238E27FC236}">
                <a16:creationId xmlns:a16="http://schemas.microsoft.com/office/drawing/2014/main" id="{80EF1EAA-BCAC-4F6F-898A-215368A8BE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999" y="3428997"/>
            <a:ext cx="6096000" cy="342900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554148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17BF658-FF44-4603-AA77-434B26463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5235FB-5358-4F3B-B9C7-15F6DEDD1097}" type="datetime1">
              <a:rPr lang="fi-FI" smtClean="0"/>
              <a:t>26.11.2025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9EB37D3-0FFD-4665-B368-CBE92FB08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919FCA95-D451-4683-BA04-1221AA7E4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39566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pinkki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26.11.2025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Gradian osalogo pinkki">
            <a:extLst>
              <a:ext uri="{FF2B5EF4-FFF2-40B4-BE49-F238E27FC236}">
                <a16:creationId xmlns:a16="http://schemas.microsoft.com/office/drawing/2014/main" id="{2FB9FDFF-46D5-4DA8-9BA9-EC4AB9AC9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357551"/>
            <a:ext cx="6092756" cy="4130970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163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pinkki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26.11.2025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Gradian osalogo pinkki">
            <a:extLst>
              <a:ext uri="{FF2B5EF4-FFF2-40B4-BE49-F238E27FC236}">
                <a16:creationId xmlns:a16="http://schemas.microsoft.com/office/drawing/2014/main" id="{2FB9FDFF-46D5-4DA8-9BA9-EC4AB9AC9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6" cy="4039171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3566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pinkki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26.11.2025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Gradian osalogo pinkki">
            <a:extLst>
              <a:ext uri="{FF2B5EF4-FFF2-40B4-BE49-F238E27FC236}">
                <a16:creationId xmlns:a16="http://schemas.microsoft.com/office/drawing/2014/main" id="{2FB9FDFF-46D5-4DA8-9BA9-EC4AB9AC9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5" cy="4039171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8252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26.11.2025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Gradian osalogo pinkki">
            <a:extLst>
              <a:ext uri="{FF2B5EF4-FFF2-40B4-BE49-F238E27FC236}">
                <a16:creationId xmlns:a16="http://schemas.microsoft.com/office/drawing/2014/main" id="{2FB9FDFF-46D5-4DA8-9BA9-EC4AB9AC9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357551"/>
            <a:ext cx="6092756" cy="41309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5979F-F6EB-1E1E-9F44-BB4EEF07D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1556427"/>
            <a:ext cx="5453156" cy="775428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5481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26.11.2025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dian osalogo pinkki">
            <a:extLst>
              <a:ext uri="{FF2B5EF4-FFF2-40B4-BE49-F238E27FC236}">
                <a16:creationId xmlns:a16="http://schemas.microsoft.com/office/drawing/2014/main" id="{7CA85952-405D-41D8-BD6D-B8507F280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6" cy="4039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F2D6DF-D688-25C4-670F-90D281A6D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1556426"/>
            <a:ext cx="5453156" cy="848844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1403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26.11.2025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dian osalogo pinkki">
            <a:extLst>
              <a:ext uri="{FF2B5EF4-FFF2-40B4-BE49-F238E27FC236}">
                <a16:creationId xmlns:a16="http://schemas.microsoft.com/office/drawing/2014/main" id="{6E73DE88-0C8B-476E-BC13-BCF9FF572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5" cy="4039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ADD877-87DB-7E4D-D83C-8551673BB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1556426"/>
            <a:ext cx="5453156" cy="8406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436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minttu">
    <p:bg>
      <p:bgPr>
        <a:solidFill>
          <a:srgbClr val="A0D8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tx1"/>
                </a:solidFill>
              </a:rPr>
              <a:t>gradia.fi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BA629AD9-0368-4596-B9EE-E26D72288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6C1EFB57-9F12-4D28-A730-9DA1D1A79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16276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" name="Gradia logo" descr="Shape&#10;&#10;Description automatically generated with medium confidence">
            <a:extLst>
              <a:ext uri="{FF2B5EF4-FFF2-40B4-BE49-F238E27FC236}">
                <a16:creationId xmlns:a16="http://schemas.microsoft.com/office/drawing/2014/main" id="{2B841F66-9EF4-76EB-F597-D0C05E0B62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047" y="4998935"/>
            <a:ext cx="7540487" cy="192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27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sininen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26.11.2025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Gradian osalogo sininen">
            <a:extLst>
              <a:ext uri="{FF2B5EF4-FFF2-40B4-BE49-F238E27FC236}">
                <a16:creationId xmlns:a16="http://schemas.microsoft.com/office/drawing/2014/main" id="{2FB9FDFF-46D5-4DA8-9BA9-EC4AB9AC9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357551"/>
            <a:ext cx="6092756" cy="4130970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1562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sininen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26.11.2025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Gradian osalogo sininen">
            <a:extLst>
              <a:ext uri="{FF2B5EF4-FFF2-40B4-BE49-F238E27FC236}">
                <a16:creationId xmlns:a16="http://schemas.microsoft.com/office/drawing/2014/main" id="{2FB9FDFF-46D5-4DA8-9BA9-EC4AB9AC9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6" cy="4039171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01430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sininen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26.11.2025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Gradian osalogo sininen">
            <a:extLst>
              <a:ext uri="{FF2B5EF4-FFF2-40B4-BE49-F238E27FC236}">
                <a16:creationId xmlns:a16="http://schemas.microsoft.com/office/drawing/2014/main" id="{2FB9FDFF-46D5-4DA8-9BA9-EC4AB9AC9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5" cy="4039171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55811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26.11.2025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Gradian osalogo sininen">
            <a:extLst>
              <a:ext uri="{FF2B5EF4-FFF2-40B4-BE49-F238E27FC236}">
                <a16:creationId xmlns:a16="http://schemas.microsoft.com/office/drawing/2014/main" id="{2FB9FDFF-46D5-4DA8-9BA9-EC4AB9AC9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357551"/>
            <a:ext cx="6092756" cy="41309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C9C8E6-0C56-9A55-5454-99468C0A8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1556426"/>
            <a:ext cx="5453156" cy="840699"/>
          </a:xfrm>
        </p:spPr>
        <p:txBody>
          <a:bodyPr/>
          <a:lstStyle>
            <a:lvl1pPr>
              <a:defRPr sz="2200"/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35293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26.11.2025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dian osalogo sininen">
            <a:extLst>
              <a:ext uri="{FF2B5EF4-FFF2-40B4-BE49-F238E27FC236}">
                <a16:creationId xmlns:a16="http://schemas.microsoft.com/office/drawing/2014/main" id="{E13A01E3-77C6-48A2-9A3E-375960AF9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6" cy="4039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D01163-0A49-4861-71D6-079C1D202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00" y="1556426"/>
            <a:ext cx="5453156" cy="840699"/>
          </a:xfrm>
        </p:spPr>
        <p:txBody>
          <a:bodyPr/>
          <a:lstStyle>
            <a:lvl1pPr>
              <a:defRPr sz="2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fi-FI" dirty="0"/>
            </a:br>
            <a:endParaRPr lang="en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73109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26.11.2025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dian osalogo sininen">
            <a:extLst>
              <a:ext uri="{FF2B5EF4-FFF2-40B4-BE49-F238E27FC236}">
                <a16:creationId xmlns:a16="http://schemas.microsoft.com/office/drawing/2014/main" id="{8C23B71E-D001-4E74-A2AA-6FB0E2859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5" cy="4039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EB3454-CD62-50A3-673F-DD3109A0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1556426"/>
            <a:ext cx="5453156" cy="8406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65538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minttu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26.11.2025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A0D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Gradian osalogo vihreä">
            <a:extLst>
              <a:ext uri="{FF2B5EF4-FFF2-40B4-BE49-F238E27FC236}">
                <a16:creationId xmlns:a16="http://schemas.microsoft.com/office/drawing/2014/main" id="{2FB9FDFF-46D5-4DA8-9BA9-EC4AB9AC9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357551"/>
            <a:ext cx="6092756" cy="4130970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24466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minttu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26.11.2025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A0D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Gradian osalogo vihreä">
            <a:extLst>
              <a:ext uri="{FF2B5EF4-FFF2-40B4-BE49-F238E27FC236}">
                <a16:creationId xmlns:a16="http://schemas.microsoft.com/office/drawing/2014/main" id="{2FB9FDFF-46D5-4DA8-9BA9-EC4AB9AC9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6" cy="4039171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385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minttu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26.11.2025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A0D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Gradian osalogo vihreä">
            <a:extLst>
              <a:ext uri="{FF2B5EF4-FFF2-40B4-BE49-F238E27FC236}">
                <a16:creationId xmlns:a16="http://schemas.microsoft.com/office/drawing/2014/main" id="{2FB9FDFF-46D5-4DA8-9BA9-EC4AB9AC9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5" cy="4039171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01449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minttu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26.11.2025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A0D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Gradian osalogo vihreä">
            <a:extLst>
              <a:ext uri="{FF2B5EF4-FFF2-40B4-BE49-F238E27FC236}">
                <a16:creationId xmlns:a16="http://schemas.microsoft.com/office/drawing/2014/main" id="{2FB9FDFF-46D5-4DA8-9BA9-EC4AB9AC9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357551"/>
            <a:ext cx="6092756" cy="41309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2360EA-3E62-36D3-DBA5-31603DA5D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1556426"/>
            <a:ext cx="5453156" cy="8406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418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pinkki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6E0E10-725C-4644-A969-01B1AD8CC911}" type="datetime1">
              <a:rPr lang="fi-FI" smtClean="0"/>
              <a:pPr/>
              <a:t>26.11.2025</a:t>
            </a:fld>
            <a:endParaRPr lang="fi-FI" dirty="0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tx1"/>
                </a:solidFill>
              </a:rPr>
              <a:t>gradia.fi</a:t>
            </a: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655762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2" name="Dian numeron paikkamerkki 1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28215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minttu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26.11.2025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A0D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dian osalogo vihreä">
            <a:extLst>
              <a:ext uri="{FF2B5EF4-FFF2-40B4-BE49-F238E27FC236}">
                <a16:creationId xmlns:a16="http://schemas.microsoft.com/office/drawing/2014/main" id="{E13A01E3-77C6-48A2-9A3E-375960AF9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6" cy="4039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C12E6F-424D-6C40-5B01-558D5E018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1556426"/>
            <a:ext cx="5453156" cy="8406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9824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minttu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26.11.2025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A0D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dian osalogo vihreä">
            <a:extLst>
              <a:ext uri="{FF2B5EF4-FFF2-40B4-BE49-F238E27FC236}">
                <a16:creationId xmlns:a16="http://schemas.microsoft.com/office/drawing/2014/main" id="{8C23B71E-D001-4E74-A2AA-6FB0E2859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5" cy="4039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188EAD-12E2-BC21-4CBF-DE5858C5E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1556426"/>
            <a:ext cx="5453156" cy="8406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10970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EEEF-CC5F-48FC-8633-FE8D74B3BCA8}" type="datetime1">
              <a:rPr lang="fi-FI" smtClean="0"/>
              <a:t>26.11.2025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BDFB-8254-439D-B50E-26FB56F108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41913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pinkki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tx1"/>
                </a:solidFill>
              </a:rPr>
              <a:t>gradia.fi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0375DCB-4B59-4E1F-AA1D-1D511A683B7A}" type="datetime1">
              <a:rPr lang="fi-FI" smtClean="0"/>
              <a:pPr/>
              <a:t>26.11.2025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0114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sininen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04DDEE-585B-4396-B37C-6E2BC080E4F9}" type="datetime1">
              <a:rPr lang="fi-FI" smtClean="0"/>
              <a:pPr/>
              <a:t>26.11.2025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5" name="Tekstiruutu 4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bg1"/>
                </a:solidFill>
              </a:rPr>
              <a:t>gradia.fi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38241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minttu">
    <p:bg>
      <p:bgPr>
        <a:solidFill>
          <a:srgbClr val="A0D8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0375DCB-4B59-4E1F-AA1D-1D511A683B7A}" type="datetime1">
              <a:rPr lang="fi-FI" smtClean="0"/>
              <a:pPr/>
              <a:t>26.11.2025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5" name="Tekstiruutu 4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tx1"/>
                </a:solidFill>
              </a:rPr>
              <a:t>gradia.fi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1940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pinkki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6B4107-0D1E-4D7F-BE60-5565EC1F3077}" type="datetime1">
              <a:rPr lang="fi-FI" smtClean="0"/>
              <a:pPr/>
              <a:t>26.11.2025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tx1"/>
                </a:solidFill>
              </a:rPr>
              <a:t>gradia.fi</a:t>
            </a:r>
          </a:p>
        </p:txBody>
      </p:sp>
      <p:pic>
        <p:nvPicPr>
          <p:cNvPr id="16" name="Gradia logo" descr="Gradia, Astetta enemmän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740" y="1388986"/>
            <a:ext cx="10132519" cy="4080028"/>
          </a:xfrm>
          <a:prstGeom prst="rect">
            <a:avLst/>
          </a:prstGeom>
          <a:noFill/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pinkki ENG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6B4107-0D1E-4D7F-BE60-5565EC1F3077}" type="datetime1">
              <a:rPr lang="fi-FI" smtClean="0"/>
              <a:pPr/>
              <a:t>26.11.2025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tx1"/>
                </a:solidFill>
              </a:rPr>
              <a:t>gradia.fi</a:t>
            </a:r>
          </a:p>
        </p:txBody>
      </p:sp>
      <p:pic>
        <p:nvPicPr>
          <p:cNvPr id="14" name="Gradia logo" descr="Gradia, Keep upgrading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741" y="1450771"/>
            <a:ext cx="10132519" cy="4080028"/>
          </a:xfrm>
          <a:prstGeom prst="rect">
            <a:avLst/>
          </a:prstGeo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0255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sininen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4CEC83-A7F0-4028-96B6-70A78BB9B8B7}" type="datetime1">
              <a:rPr lang="fi-FI" smtClean="0"/>
              <a:pPr/>
              <a:t>26.11.2025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bg1"/>
                </a:solidFill>
              </a:rPr>
              <a:t>gradia.fi</a:t>
            </a:r>
          </a:p>
        </p:txBody>
      </p:sp>
      <p:pic>
        <p:nvPicPr>
          <p:cNvPr id="14" name="Gradia logo" descr="Gradia, Astetta enemmän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91" y="1388986"/>
            <a:ext cx="10135819" cy="4080028"/>
          </a:xfrm>
          <a:prstGeom prst="rect">
            <a:avLst/>
          </a:prstGeo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sininen ENG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4CEC83-A7F0-4028-96B6-70A78BB9B8B7}" type="datetime1">
              <a:rPr lang="fi-FI" smtClean="0"/>
              <a:pPr/>
              <a:t>26.11.2025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bg1"/>
                </a:solidFill>
              </a:rPr>
              <a:t>gradia.fi</a:t>
            </a:r>
          </a:p>
        </p:txBody>
      </p:sp>
      <p:pic>
        <p:nvPicPr>
          <p:cNvPr id="23" name="Gradia logo" descr="Gradia, Keep upgrading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92" y="1388986"/>
            <a:ext cx="10135817" cy="4080028"/>
          </a:xfrm>
          <a:prstGeom prst="rect">
            <a:avLst/>
          </a:prstGeo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749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sininen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88E1FA-CB73-42AA-8C23-A6F1F350753B}" type="datetime1">
              <a:rPr lang="fi-FI" smtClean="0"/>
              <a:pPr/>
              <a:t>26.11.2025</a:t>
            </a:fld>
            <a:endParaRPr lang="fi-FI" dirty="0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bg1"/>
                </a:solidFill>
              </a:rPr>
              <a:t>gradia.fi</a:t>
            </a: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655762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09495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minttu">
    <p:bg>
      <p:bgPr>
        <a:solidFill>
          <a:srgbClr val="A0D8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6B4107-0D1E-4D7F-BE60-5565EC1F3077}" type="datetime1">
              <a:rPr lang="fi-FI" smtClean="0"/>
              <a:pPr/>
              <a:t>26.11.2025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tx1"/>
                </a:solidFill>
              </a:rPr>
              <a:t>gradia.fi</a:t>
            </a:r>
          </a:p>
        </p:txBody>
      </p:sp>
      <p:pic>
        <p:nvPicPr>
          <p:cNvPr id="16" name="Gradia logo" descr="Gradia, Astetta enemmän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740" y="1388986"/>
            <a:ext cx="10132519" cy="4080028"/>
          </a:xfrm>
          <a:prstGeom prst="rect">
            <a:avLst/>
          </a:prstGeom>
          <a:noFill/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10780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minttu ENG">
    <p:bg>
      <p:bgPr>
        <a:solidFill>
          <a:srgbClr val="A0D8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6B4107-0D1E-4D7F-BE60-5565EC1F3077}" type="datetime1">
              <a:rPr lang="fi-FI" smtClean="0"/>
              <a:pPr/>
              <a:t>26.11.2025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tx1"/>
                </a:solidFill>
              </a:rPr>
              <a:t>gradia.fi</a:t>
            </a:r>
          </a:p>
        </p:txBody>
      </p:sp>
      <p:pic>
        <p:nvPicPr>
          <p:cNvPr id="14" name="Gradia logo" descr="Gradia, Keep upgrading&#10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741" y="1450771"/>
            <a:ext cx="10132519" cy="4080028"/>
          </a:xfrm>
          <a:prstGeom prst="rect">
            <a:avLst/>
          </a:prstGeo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532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minttu">
    <p:bg>
      <p:bgPr>
        <a:solidFill>
          <a:srgbClr val="A0D8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6E0E10-725C-4644-A969-01B1AD8CC911}" type="datetime1">
              <a:rPr lang="fi-FI" smtClean="0"/>
              <a:pPr/>
              <a:t>26.11.2025</a:t>
            </a:fld>
            <a:endParaRPr lang="fi-FI" dirty="0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tx1"/>
                </a:solidFill>
              </a:rPr>
              <a:t>gradia.fi</a:t>
            </a: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655762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913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21F40B-F07C-AB60-A2CF-2E9502B79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5FB-5358-4F3B-B9C7-15F6DEDD1097}" type="datetime1">
              <a:rPr lang="fi-FI" smtClean="0"/>
              <a:t>26.11.2025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122D6E9-89EE-9FEC-546D-16BCE296A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0F2B5CCF-7BAF-E56B-0476-70F7D3DFF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E3B8CAE-C0F7-A161-B796-8A4531EF2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477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otsikolla A-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099242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Suorakulmio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9243" y="0"/>
            <a:ext cx="60927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B5676C-532D-48D5-9BD0-0A9FE1F3FDC0}" type="datetime1">
              <a:rPr lang="fi-FI" smtClean="0"/>
              <a:pPr/>
              <a:t>26.11.2025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334800" y="309488"/>
            <a:ext cx="767292" cy="16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 err="1">
                <a:solidFill>
                  <a:schemeClr val="tx1"/>
                </a:solidFill>
              </a:rPr>
              <a:t>gradia.fi</a:t>
            </a:r>
            <a:endParaRPr lang="fi-FI" sz="900" b="1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18DB38-928D-F34A-75CE-414B1136EC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00" y="1556426"/>
            <a:ext cx="5453156" cy="8406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068C805-5F6F-47BF-A29E-E7222DF0C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Tekstin paikkamerkki 7">
            <a:extLst>
              <a:ext uri="{FF2B5EF4-FFF2-40B4-BE49-F238E27FC236}">
                <a16:creationId xmlns:a16="http://schemas.microsoft.com/office/drawing/2014/main" id="{915F4998-69B2-3F2B-C4F1-DB62A3A0E5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33198" y="1577975"/>
            <a:ext cx="5480774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59972" y="2480400"/>
            <a:ext cx="5454000" cy="34261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493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otsikolla A-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099242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Suorakulmio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9243" y="0"/>
            <a:ext cx="60927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B5676C-532D-48D5-9BD0-0A9FE1F3FDC0}" type="datetime1">
              <a:rPr lang="fi-FI" smtClean="0"/>
              <a:pPr/>
              <a:t>26.11.2025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endParaRPr lang="fi-FI" dirty="0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334800" y="309488"/>
            <a:ext cx="767292" cy="16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 err="1">
                <a:solidFill>
                  <a:schemeClr val="bg1"/>
                </a:solidFill>
              </a:rPr>
              <a:t>gradia.fi</a:t>
            </a:r>
            <a:endParaRPr lang="fi-FI" sz="900" b="1" dirty="0">
              <a:solidFill>
                <a:schemeClr val="bg1"/>
              </a:solidFill>
            </a:endParaRP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DDBAB948-DFDD-364E-3AA6-65A2372A38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00" y="1556426"/>
            <a:ext cx="5453156" cy="771716"/>
          </a:xfrm>
        </p:spPr>
        <p:txBody>
          <a:bodyPr/>
          <a:lstStyle>
            <a:lvl1pPr>
              <a:defRPr sz="2200"/>
            </a:lvl1pPr>
          </a:lstStyle>
          <a:p>
            <a:r>
              <a:rPr lang="fi-FI" dirty="0"/>
              <a:t>Muokkaa otsikon perustyylejä napsauttamalla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068C805-5F6F-47BF-A29E-E7222DF0C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Tekstin paikkamerkki 7">
            <a:extLst>
              <a:ext uri="{FF2B5EF4-FFF2-40B4-BE49-F238E27FC236}">
                <a16:creationId xmlns:a16="http://schemas.microsoft.com/office/drawing/2014/main" id="{915F4998-69B2-3F2B-C4F1-DB62A3A0E5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33198" y="1577975"/>
            <a:ext cx="5480774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59972" y="2480400"/>
            <a:ext cx="5454000" cy="34261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537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34800" y="1556426"/>
            <a:ext cx="2554315" cy="18774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222000" y="1556426"/>
            <a:ext cx="8098895" cy="46205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222000" y="313200"/>
            <a:ext cx="1974320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rgbClr val="000000"/>
                </a:solidFill>
              </a:defRPr>
            </a:lvl1pPr>
          </a:lstStyle>
          <a:p>
            <a:fld id="{1E5235FB-5358-4F3B-B9C7-15F6DEDD1097}" type="datetime1">
              <a:rPr lang="fi-FI" smtClean="0"/>
              <a:t>26.11.2025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22000" y="461746"/>
            <a:ext cx="1974320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34800" y="6453627"/>
            <a:ext cx="108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 b="1"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rgbClr val="FE70C3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48614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3" r:id="rId2"/>
    <p:sldLayoutId id="2147483732" r:id="rId3"/>
    <p:sldLayoutId id="2147483673" r:id="rId4"/>
    <p:sldLayoutId id="2147483695" r:id="rId5"/>
    <p:sldLayoutId id="2147483731" r:id="rId6"/>
    <p:sldLayoutId id="2147483650" r:id="rId7"/>
    <p:sldLayoutId id="2147483730" r:id="rId8"/>
    <p:sldLayoutId id="2147483752" r:id="rId9"/>
    <p:sldLayoutId id="2147483753" r:id="rId10"/>
    <p:sldLayoutId id="2147483740" r:id="rId11"/>
    <p:sldLayoutId id="2147483661" r:id="rId12"/>
    <p:sldLayoutId id="2147483719" r:id="rId13"/>
    <p:sldLayoutId id="2147483721" r:id="rId14"/>
    <p:sldLayoutId id="2147483720" r:id="rId15"/>
    <p:sldLayoutId id="2147483663" r:id="rId16"/>
    <p:sldLayoutId id="2147483749" r:id="rId17"/>
    <p:sldLayoutId id="2147483694" r:id="rId18"/>
    <p:sldLayoutId id="2147483750" r:id="rId19"/>
    <p:sldLayoutId id="2147483734" r:id="rId20"/>
    <p:sldLayoutId id="2147483751" r:id="rId21"/>
    <p:sldLayoutId id="2147483665" r:id="rId22"/>
    <p:sldLayoutId id="2147483722" r:id="rId23"/>
    <p:sldLayoutId id="2147483709" r:id="rId24"/>
    <p:sldLayoutId id="2147483710" r:id="rId25"/>
    <p:sldLayoutId id="2147483711" r:id="rId26"/>
    <p:sldLayoutId id="2147483713" r:id="rId27"/>
    <p:sldLayoutId id="2147483717" r:id="rId28"/>
    <p:sldLayoutId id="2147483718" r:id="rId29"/>
    <p:sldLayoutId id="2147483667" r:id="rId30"/>
    <p:sldLayoutId id="2147483707" r:id="rId31"/>
    <p:sldLayoutId id="2147483708" r:id="rId32"/>
    <p:sldLayoutId id="2147483714" r:id="rId33"/>
    <p:sldLayoutId id="2147483715" r:id="rId34"/>
    <p:sldLayoutId id="2147483716" r:id="rId35"/>
    <p:sldLayoutId id="2147483742" r:id="rId36"/>
    <p:sldLayoutId id="2147483743" r:id="rId37"/>
    <p:sldLayoutId id="2147483744" r:id="rId38"/>
    <p:sldLayoutId id="2147483745" r:id="rId39"/>
    <p:sldLayoutId id="2147483746" r:id="rId40"/>
    <p:sldLayoutId id="2147483747" r:id="rId41"/>
    <p:sldLayoutId id="2147483655" r:id="rId42"/>
    <p:sldLayoutId id="2147483682" r:id="rId43"/>
    <p:sldLayoutId id="2147483696" r:id="rId44"/>
    <p:sldLayoutId id="2147483735" r:id="rId45"/>
    <p:sldLayoutId id="2147483725" r:id="rId46"/>
    <p:sldLayoutId id="2147483671" r:id="rId47"/>
    <p:sldLayoutId id="2147483727" r:id="rId48"/>
    <p:sldLayoutId id="2147483697" r:id="rId49"/>
    <p:sldLayoutId id="2147483736" r:id="rId50"/>
    <p:sldLayoutId id="2147483737" r:id="rId51"/>
  </p:sldLayoutIdLs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000" b="1" kern="1200" spc="-4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Verdana" panose="020B0604030504040204" pitchFamily="34" charset="0"/>
        <a:buChar char="●"/>
        <a:defRPr sz="2000" b="1" kern="1200" spc="-40" baseline="0">
          <a:solidFill>
            <a:srgbClr val="000000"/>
          </a:solidFill>
          <a:latin typeface="+mn-lt"/>
          <a:ea typeface="+mn-ea"/>
          <a:cs typeface="+mn-cs"/>
        </a:defRPr>
      </a:lvl1pPr>
      <a:lvl2pPr marL="534988" indent="-174625" algn="l" defTabSz="914400" rtl="0" eaLnBrk="1" latinLnBrk="0" hangingPunct="1">
        <a:lnSpc>
          <a:spcPct val="95000"/>
        </a:lnSpc>
        <a:spcBef>
          <a:spcPts val="0"/>
        </a:spcBef>
        <a:spcAft>
          <a:spcPts val="200"/>
        </a:spcAft>
        <a:buFont typeface="Verdana" panose="020B0604030504040204" pitchFamily="34" charset="0"/>
        <a:buChar char="●"/>
        <a:defRPr sz="1400" b="1" kern="1200" spc="-40" baseline="0">
          <a:solidFill>
            <a:srgbClr val="000000"/>
          </a:solidFill>
          <a:latin typeface="+mn-lt"/>
          <a:ea typeface="+mn-ea"/>
          <a:cs typeface="+mn-cs"/>
        </a:defRPr>
      </a:lvl2pPr>
      <a:lvl3pPr marL="895350" indent="-177800" algn="l" defTabSz="914400" rtl="0" eaLnBrk="1" latinLnBrk="0" hangingPunct="1">
        <a:lnSpc>
          <a:spcPct val="95000"/>
        </a:lnSpc>
        <a:spcBef>
          <a:spcPts val="0"/>
        </a:spcBef>
        <a:spcAft>
          <a:spcPts val="200"/>
        </a:spcAft>
        <a:buFont typeface="Verdana" panose="020B0604030504040204" pitchFamily="34" charset="0"/>
        <a:buChar char="●"/>
        <a:defRPr sz="1400" b="1" kern="1200" spc="-40" baseline="0">
          <a:solidFill>
            <a:srgbClr val="000000"/>
          </a:solidFill>
          <a:latin typeface="+mn-lt"/>
          <a:ea typeface="+mn-ea"/>
          <a:cs typeface="+mn-cs"/>
        </a:defRPr>
      </a:lvl3pPr>
      <a:lvl4pPr marL="1257300" indent="-177800" algn="l" defTabSz="914400" rtl="0" eaLnBrk="1" latinLnBrk="0" hangingPunct="1">
        <a:lnSpc>
          <a:spcPct val="95000"/>
        </a:lnSpc>
        <a:spcBef>
          <a:spcPts val="0"/>
        </a:spcBef>
        <a:spcAft>
          <a:spcPts val="200"/>
        </a:spcAft>
        <a:buFont typeface="Verdana" panose="020B0604030504040204" pitchFamily="34" charset="0"/>
        <a:buChar char="●"/>
        <a:defRPr sz="1400" b="1" kern="1200" spc="-40" baseline="0">
          <a:solidFill>
            <a:srgbClr val="000000"/>
          </a:solidFill>
          <a:latin typeface="+mn-lt"/>
          <a:ea typeface="+mn-ea"/>
          <a:cs typeface="+mn-cs"/>
        </a:defRPr>
      </a:lvl4pPr>
      <a:lvl5pPr marL="1612900" indent="-177800" algn="l" defTabSz="914400" rtl="0" eaLnBrk="1" latinLnBrk="0" hangingPunct="1">
        <a:lnSpc>
          <a:spcPct val="95000"/>
        </a:lnSpc>
        <a:spcBef>
          <a:spcPts val="0"/>
        </a:spcBef>
        <a:spcAft>
          <a:spcPts val="200"/>
        </a:spcAft>
        <a:buFont typeface="Verdana" panose="020B0604030504040204" pitchFamily="34" charset="0"/>
        <a:buChar char="●"/>
        <a:defRPr sz="1400" b="1" kern="1200" spc="-4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y7R7jp-Bm4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-tVAXFGoOc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q9q8W89HBk?si=Go0cxwLozDVIIDG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DFfBY3HZhY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imlB6tD7ROA?feature=oembed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IhAeo4UE7k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z5u4l0qDVQ?si=jdxefDDOgSetiiMV" TargetMode="Externa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z5u4l0qDVQ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7AD17-ABB6-9A9E-B437-C627AC1839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Ensiaputaidot ja elvytys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9FCE89-BB5B-70D0-09F0-115C763DCE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26.11.2025 Jämsän seniorit</a:t>
            </a:r>
          </a:p>
          <a:p>
            <a:endParaRPr lang="fi-FI" dirty="0"/>
          </a:p>
          <a:p>
            <a:r>
              <a:rPr lang="fi-FI" dirty="0"/>
              <a:t>Lotta Ahola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91171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773041-F351-985A-13AE-6F41ED76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00" y="1414800"/>
            <a:ext cx="5593405" cy="4654828"/>
          </a:xfrm>
        </p:spPr>
        <p:txBody>
          <a:bodyPr anchor="t">
            <a:normAutofit/>
          </a:bodyPr>
          <a:lstStyle/>
          <a:p>
            <a:r>
              <a:rPr lang="fi-FI" sz="3200"/>
              <a:t>Yleisimpiä elottomuuden syitä ovat:</a:t>
            </a:r>
            <a:br>
              <a:rPr lang="fi-FI" sz="3200"/>
            </a:br>
            <a:br>
              <a:rPr lang="fi-FI" sz="3200" b="0"/>
            </a:br>
            <a:r>
              <a:rPr kumimoji="0" lang="fi-FI" sz="3200" b="0" i="0" u="none" strike="noStrike" kern="1200" cap="none" spc="-40" normalizeH="0" baseline="0" noProof="0">
                <a:ln>
                  <a:noFill/>
                </a:ln>
                <a:effectLst/>
                <a:uLnTx/>
                <a:uFillTx/>
              </a:rPr>
              <a:t>Sydäninfarkti tai rytmihäiriö – kammiovärinä</a:t>
            </a:r>
            <a:br>
              <a:rPr kumimoji="0" lang="fi-FI" sz="3200" b="0" i="0" u="none" strike="noStrike" kern="1200" cap="none" spc="-40" normalizeH="0" baseline="0" noProof="0">
                <a:ln>
                  <a:noFill/>
                </a:ln>
                <a:effectLst/>
                <a:uLnTx/>
                <a:uFillTx/>
              </a:rPr>
            </a:br>
            <a:r>
              <a:rPr kumimoji="0" lang="fi-FI" sz="3200" b="0" i="0" u="none" strike="noStrike" kern="1200" cap="none" spc="-40" normalizeH="0" baseline="0" noProof="0">
                <a:ln>
                  <a:noFill/>
                </a:ln>
                <a:effectLst/>
                <a:uLnTx/>
                <a:uFillTx/>
              </a:rPr>
              <a:t>Hapenpuute</a:t>
            </a:r>
            <a:br>
              <a:rPr kumimoji="0" lang="fi-FI" sz="3200" b="0" i="0" u="none" strike="noStrike" kern="1200" cap="none" spc="-40" normalizeH="0" baseline="0" noProof="0">
                <a:ln>
                  <a:noFill/>
                </a:ln>
                <a:effectLst/>
                <a:uLnTx/>
                <a:uFillTx/>
              </a:rPr>
            </a:br>
            <a:r>
              <a:rPr kumimoji="0" lang="fi-FI" sz="3200" b="0" i="0" u="none" strike="noStrike" kern="1200" cap="none" spc="-40" normalizeH="0" baseline="0" noProof="0">
                <a:ln>
                  <a:noFill/>
                </a:ln>
                <a:effectLst/>
                <a:uLnTx/>
                <a:uFillTx/>
              </a:rPr>
              <a:t>Vamma </a:t>
            </a:r>
            <a:br>
              <a:rPr kumimoji="0" lang="fi-FI" sz="3200" b="0" i="0" u="none" strike="noStrike" kern="1200" cap="none" spc="-40" normalizeH="0" baseline="0" noProof="0">
                <a:ln>
                  <a:noFill/>
                </a:ln>
                <a:effectLst/>
                <a:uLnTx/>
                <a:uFillTx/>
              </a:rPr>
            </a:br>
            <a:r>
              <a:rPr kumimoji="0" lang="fi-FI" sz="3200" b="0" i="0" u="none" strike="noStrike" kern="1200" cap="none" spc="-40" normalizeH="0" baseline="0" noProof="0">
                <a:ln>
                  <a:noFill/>
                </a:ln>
                <a:effectLst/>
                <a:uLnTx/>
                <a:uFillTx/>
              </a:rPr>
              <a:t>Myrkytys ja päihteet</a:t>
            </a:r>
            <a:br>
              <a:rPr kumimoji="0" lang="fi-FI" sz="3200" b="0" i="0" u="none" strike="noStrike" kern="1200" cap="none" spc="-40" normalizeH="0" baseline="0" noProof="0">
                <a:ln>
                  <a:noFill/>
                </a:ln>
                <a:effectLst/>
                <a:uLnTx/>
                <a:uFillTx/>
              </a:rPr>
            </a:br>
            <a:r>
              <a:rPr kumimoji="0" lang="fi-FI" sz="3200" b="0" i="0" u="none" strike="noStrike" kern="1200" cap="none" spc="-40" normalizeH="0" baseline="0" noProof="0">
                <a:ln>
                  <a:noFill/>
                </a:ln>
                <a:effectLst/>
                <a:uLnTx/>
                <a:uFillTx/>
              </a:rPr>
              <a:t>Sähköisku</a:t>
            </a:r>
            <a:endParaRPr lang="fi-FI" sz="3200"/>
          </a:p>
        </p:txBody>
      </p:sp>
      <p:pic>
        <p:nvPicPr>
          <p:cNvPr id="4" name="Kuvan paikkamerkki 3">
            <a:extLst>
              <a:ext uri="{FF2B5EF4-FFF2-40B4-BE49-F238E27FC236}">
                <a16:creationId xmlns:a16="http://schemas.microsoft.com/office/drawing/2014/main" id="{7DF4BE02-8C51-1A42-2BFD-FCE266AF06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/>
        </p:blipFill>
        <p:spPr>
          <a:xfrm>
            <a:off x="7013028" y="1577974"/>
            <a:ext cx="4347887" cy="4328564"/>
          </a:xfrm>
          <a:prstGeom prst="rect">
            <a:avLst/>
          </a:prstGeom>
          <a:noFill/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758D0BB7-A0E5-B872-DAE7-9C04F10E47A9}"/>
              </a:ext>
            </a:extLst>
          </p:cNvPr>
          <p:cNvSpPr txBox="1"/>
          <p:nvPr/>
        </p:nvSpPr>
        <p:spPr>
          <a:xfrm>
            <a:off x="7429500" y="868680"/>
            <a:ext cx="3602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/>
              <a:t>Sydäniskuri -opaste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585570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2A40D6-1897-DB9C-572D-F1B39F42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968" y="701019"/>
            <a:ext cx="2713200" cy="1877438"/>
          </a:xfrm>
        </p:spPr>
        <p:txBody>
          <a:bodyPr/>
          <a:lstStyle/>
          <a:p>
            <a:r>
              <a:rPr lang="fi-FI" sz="3200" dirty="0"/>
              <a:t>Elottomuuden tunnistaminen ja elvytys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55964C-35BC-4102-56B0-22916DCB7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2335" y="268188"/>
            <a:ext cx="8098895" cy="6466909"/>
          </a:xfrm>
        </p:spPr>
        <p:txBody>
          <a:bodyPr/>
          <a:lstStyle/>
          <a:p>
            <a:pPr algn="l">
              <a:buNone/>
            </a:pPr>
            <a:r>
              <a:rPr lang="fi-FI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Elottoman kohtaaminen</a:t>
            </a:r>
          </a:p>
          <a:p>
            <a:pPr algn="l">
              <a:buNone/>
            </a:pPr>
            <a:r>
              <a:rPr lang="fi-FI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Tarkista, onko henkilö </a:t>
            </a:r>
            <a:r>
              <a:rPr lang="fi-FI" b="1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herätettävissä</a:t>
            </a:r>
            <a:endParaRPr lang="fi-FI" b="0" i="0" dirty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mikäli henkilö ei reagoi puhutteluun eikä käsittelyyn</a:t>
            </a:r>
            <a:r>
              <a:rPr lang="fi-FI" b="1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 - </a:t>
            </a:r>
            <a:r>
              <a:rPr lang="fi-FI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SOITA 112</a:t>
            </a:r>
            <a:endParaRPr lang="fi-FI" b="0" i="0" dirty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Tarkista </a:t>
            </a:r>
            <a:r>
              <a:rPr lang="fi-FI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hengittääkö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autettava normaalisti</a:t>
            </a:r>
            <a:endParaRPr lang="fi-FI" b="0" i="0" dirty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mikäli ei hengitä, AVAA hengitystiet taivuttamalla PÄÄTÄ TAAKSEPÄIN ja KOHOTTAMALLA LEUKAA</a:t>
            </a:r>
            <a:endParaRPr lang="fi-FI" b="0" i="0" dirty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tarkista, hengittääkö autettava nyt varmistamalla ilman virtaus</a:t>
            </a:r>
            <a:endParaRPr lang="fi-FI" b="0" i="0" dirty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mikäli autettava hengittää, käännä hänet kylkiasentoon ja tarkkaile hengitystä</a:t>
            </a:r>
            <a:endParaRPr lang="fi-FI" b="0" i="0" dirty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Aloita </a:t>
            </a:r>
            <a:r>
              <a:rPr lang="fi-FI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paineluelvytys, 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mikäli asiakas ei reagoi eikä hengitä normaalisti</a:t>
            </a:r>
            <a:endParaRPr lang="fi-FI" b="0" i="0" dirty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painelu on yhtäjaksoista ja mäntämäistä, keskeltä rintakehää, kyynärvarret suorina</a:t>
            </a:r>
            <a:endParaRPr lang="fi-FI" i="0" dirty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painelutaajuus on 100-120 krt/minuutti</a:t>
            </a:r>
            <a:endParaRPr lang="fi-FI" i="0" dirty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painelusyvyys 5-6 cm</a:t>
            </a:r>
            <a:endParaRPr lang="fi-FI" i="0" dirty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r>
              <a:rPr lang="fi-FI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Kun paikalle saadaan lisäapua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toinen henkilö jatkaa paineluelvytystä 30 kertaa, jonka jälkeen puhalla tai anna hengityspalkeen avulla kaksi puhallusta.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1414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0E2718-A6ED-0617-40CF-8E422868D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Varsinais-Suomen Sydänpiirin, sydäniskurin käyttö 2020 ja 112 Suomi -sovellus video</a:t>
            </a:r>
            <a:endParaRPr lang="fi-FI" dirty="0"/>
          </a:p>
        </p:txBody>
      </p:sp>
      <p:pic>
        <p:nvPicPr>
          <p:cNvPr id="4" name="Online-media 3" title="Varsinais-Suomen Sydänpiiri, sydäniskurin käyttö 2020 ja 112 Suomi -sovellus">
            <a:hlinkClick r:id="" action="ppaction://media"/>
            <a:extLst>
              <a:ext uri="{FF2B5EF4-FFF2-40B4-BE49-F238E27FC236}">
                <a16:creationId xmlns:a16="http://schemas.microsoft.com/office/drawing/2014/main" id="{C1028DF3-4615-A0D0-0792-F650C4ED7EF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22625" y="1577975"/>
            <a:ext cx="8097838" cy="45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D06440-EBE5-A829-6966-69C8D830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28" y="649256"/>
            <a:ext cx="5593405" cy="4654828"/>
          </a:xfrm>
        </p:spPr>
        <p:txBody>
          <a:bodyPr/>
          <a:lstStyle/>
          <a:p>
            <a:r>
              <a:rPr lang="fi-FI" sz="6000" b="1" i="0" dirty="0">
                <a:solidFill>
                  <a:srgbClr val="323232"/>
                </a:solidFill>
                <a:effectLst/>
              </a:rPr>
              <a:t>Sydäniskuri eli defibrillaattori</a:t>
            </a:r>
            <a:br>
              <a:rPr lang="fi-FI" sz="6000" b="1" i="0" dirty="0">
                <a:solidFill>
                  <a:srgbClr val="323232"/>
                </a:solidFill>
                <a:effectLst/>
              </a:rPr>
            </a:br>
            <a:endParaRPr lang="fi-FI" sz="6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17D1D9-9458-DA63-3491-1A1D09D847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i-FI" sz="3200" dirty="0"/>
              <a:t>Kammiovärinän tärkein hoitoväline on sydäniskuri eli defibrillaattori, jonka tasavirtasähköiskulla pyritään poistamaan sydämen pysäyttänyt haitallinen rytmihäiriö.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FF9C328-BDC1-A03B-C5C5-C5F4C3AAB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67" y="2976670"/>
            <a:ext cx="4589846" cy="306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6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8F69D9-5675-9636-709D-F00E8DEC5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181" y="371960"/>
            <a:ext cx="9893721" cy="1105966"/>
          </a:xfrm>
        </p:spPr>
        <p:txBody>
          <a:bodyPr/>
          <a:lstStyle/>
          <a:p>
            <a:r>
              <a:rPr lang="fi-FI" sz="36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Elvytys defibrillaattorin eli sydäniskurin kanssa</a:t>
            </a:r>
            <a:br>
              <a:rPr lang="fi-FI" sz="36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</a:br>
            <a:r>
              <a:rPr lang="fi-FI" sz="3200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Keski-Suomen pelastuslaitos</a:t>
            </a:r>
            <a:br>
              <a:rPr lang="fi-FI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</a:br>
            <a:endParaRPr lang="fi-FI" dirty="0"/>
          </a:p>
        </p:txBody>
      </p:sp>
      <p:pic>
        <p:nvPicPr>
          <p:cNvPr id="4" name="Online-media 3" title="Elvytys defibrillaattorin eli sydäniskurin kanssa">
            <a:hlinkClick r:id="" action="ppaction://media"/>
            <a:extLst>
              <a:ext uri="{FF2B5EF4-FFF2-40B4-BE49-F238E27FC236}">
                <a16:creationId xmlns:a16="http://schemas.microsoft.com/office/drawing/2014/main" id="{8536C662-403E-5BBE-D5F9-E9F83672794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22625" y="1577975"/>
            <a:ext cx="8097838" cy="45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0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7EFC00-51B1-3A5B-B7C0-74D586FCB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39" y="620761"/>
            <a:ext cx="5453156" cy="840699"/>
          </a:xfrm>
        </p:spPr>
        <p:txBody>
          <a:bodyPr/>
          <a:lstStyle/>
          <a:p>
            <a:r>
              <a:rPr lang="fi-FI" sz="32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Toimi näin,</a:t>
            </a:r>
            <a:r>
              <a:rPr lang="fi-FI" sz="32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 jos epäilet, että potilaalla on aivoverenkiertohäiriö:</a:t>
            </a:r>
            <a:endParaRPr lang="fi-FI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BC779B-17E9-5F2D-7D83-FD77F4898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799" y="1461460"/>
            <a:ext cx="5453157" cy="4446140"/>
          </a:xfrm>
        </p:spPr>
        <p:txBody>
          <a:bodyPr/>
          <a:lstStyle/>
          <a:p>
            <a:endParaRPr lang="fi-FI" dirty="0">
              <a:hlinkClick r:id="rId3"/>
            </a:endParaRPr>
          </a:p>
          <a:p>
            <a:endParaRPr lang="fi-FI" dirty="0">
              <a:hlinkClick r:id="rId3"/>
            </a:endParaRPr>
          </a:p>
          <a:p>
            <a:endParaRPr lang="fi-FI" dirty="0">
              <a:hlinkClick r:id="rId3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7DA574-5F21-4C5C-51F1-6E1B5F62C3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3465" y="3324216"/>
            <a:ext cx="5480774" cy="819150"/>
          </a:xfrm>
        </p:spPr>
        <p:txBody>
          <a:bodyPr/>
          <a:lstStyle/>
          <a:p>
            <a:r>
              <a:rPr lang="fi-FI" sz="3600" dirty="0">
                <a:solidFill>
                  <a:srgbClr val="212529"/>
                </a:solidFill>
                <a:latin typeface="+mj-lt"/>
              </a:rPr>
              <a:t>Soita 112 heti</a:t>
            </a:r>
            <a:r>
              <a:rPr lang="fi-FI" sz="3600" b="0" dirty="0">
                <a:solidFill>
                  <a:srgbClr val="212529"/>
                </a:solidFill>
                <a:latin typeface="+mj-lt"/>
              </a:rPr>
              <a:t>, jos yksikin oireista ilmaantuu:</a:t>
            </a:r>
            <a:endParaRPr lang="fi-FI" sz="3600" dirty="0">
              <a:latin typeface="+mj-lt"/>
            </a:endParaRPr>
          </a:p>
          <a:p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0FE1A7F-99E9-C45B-EE17-708B3DDA1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9972" y="0"/>
            <a:ext cx="5454000" cy="6858000"/>
          </a:xfrm>
        </p:spPr>
        <p:txBody>
          <a:bodyPr/>
          <a:lstStyle/>
          <a:p>
            <a:pPr marL="0" indent="0" algn="l">
              <a:buNone/>
            </a:pPr>
            <a:r>
              <a:rPr lang="fi-FI" sz="2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fi-FI" sz="280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Aivohalvausoire eli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suupieli roikkuu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toispuoleinen raajan heikkous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tuntopuutos toispuoleisesti </a:t>
            </a:r>
            <a:r>
              <a:rPr lang="fi-FI" sz="24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esim</a:t>
            </a:r>
            <a:r>
              <a:rPr lang="fi-FI" sz="2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raajoissa tai kasvoissa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nopeasti kehittynyt puheen tuoton häiriö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ei löydä sanoja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puhe puuroutuu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toisen silmän näönmenetys, näköhäiriöt, kaksoiskuvat, näkökentänpuutos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toistuva kaatuminen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tasapainohäiriö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voimakas äkillinen päänsärky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pahoinvointi ja huimaus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huimaus ja sekavuus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nielemisvaikeus</a:t>
            </a:r>
          </a:p>
          <a:p>
            <a:endParaRPr lang="fi-FI" dirty="0"/>
          </a:p>
        </p:txBody>
      </p:sp>
      <p:sp>
        <p:nvSpPr>
          <p:cNvPr id="6" name="Nuoli: Oikea 5">
            <a:extLst>
              <a:ext uri="{FF2B5EF4-FFF2-40B4-BE49-F238E27FC236}">
                <a16:creationId xmlns:a16="http://schemas.microsoft.com/office/drawing/2014/main" id="{0E6A9CBF-191A-026A-CFE4-9904FDF8FB04}"/>
              </a:ext>
            </a:extLst>
          </p:cNvPr>
          <p:cNvSpPr/>
          <p:nvPr/>
        </p:nvSpPr>
        <p:spPr>
          <a:xfrm rot="5400000">
            <a:off x="2244797" y="24638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7692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4A5EFF-06C0-0786-C17A-C55A2C003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935" y="397477"/>
            <a:ext cx="10092528" cy="963490"/>
          </a:xfrm>
        </p:spPr>
        <p:txBody>
          <a:bodyPr/>
          <a:lstStyle/>
          <a:p>
            <a:r>
              <a:rPr lang="fi-FI" sz="36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Hätä on tämän näköinen – Aivoverenkiertohäiriö</a:t>
            </a:r>
            <a:br>
              <a:rPr lang="fi-FI" sz="36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</a:br>
            <a:r>
              <a:rPr lang="fi-FI" sz="36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Aivoliitto ry</a:t>
            </a:r>
            <a:br>
              <a:rPr lang="fi-FI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</a:br>
            <a:br>
              <a:rPr lang="fi-FI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</a:br>
            <a:endParaRPr lang="fi-FI" dirty="0"/>
          </a:p>
        </p:txBody>
      </p:sp>
      <p:pic>
        <p:nvPicPr>
          <p:cNvPr id="4" name="Online-media 3" title="Hätä on tämän näköinen - Aivoverenkiertohäiriö">
            <a:hlinkClick r:id="" action="ppaction://media"/>
            <a:extLst>
              <a:ext uri="{FF2B5EF4-FFF2-40B4-BE49-F238E27FC236}">
                <a16:creationId xmlns:a16="http://schemas.microsoft.com/office/drawing/2014/main" id="{160C92A3-BD73-FF4E-2A87-512B63DB7CB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22625" y="1577975"/>
            <a:ext cx="8097838" cy="45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73BD171-1556-E9D4-75EE-5F9EF03E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51" y="328950"/>
            <a:ext cx="11720699" cy="1922760"/>
          </a:xfrm>
        </p:spPr>
        <p:txBody>
          <a:bodyPr/>
          <a:lstStyle/>
          <a:p>
            <a:pPr algn="ctr"/>
            <a:r>
              <a:rPr lang="en-US" sz="5400" dirty="0" err="1"/>
              <a:t>Ehkäise</a:t>
            </a:r>
            <a:r>
              <a:rPr lang="en-US" sz="5400" dirty="0"/>
              <a:t> </a:t>
            </a:r>
            <a:r>
              <a:rPr lang="en-US" sz="5400" dirty="0" err="1"/>
              <a:t>aivoinfarkti</a:t>
            </a:r>
            <a:r>
              <a:rPr lang="en-US" sz="5400" dirty="0"/>
              <a:t> </a:t>
            </a:r>
            <a:r>
              <a:rPr lang="en-US" sz="5400" dirty="0" err="1"/>
              <a:t>ranneotteella</a:t>
            </a:r>
            <a:endParaRPr lang="en-US" sz="5400" dirty="0"/>
          </a:p>
        </p:txBody>
      </p:sp>
      <p:pic>
        <p:nvPicPr>
          <p:cNvPr id="5" name="Online-media 4" title="Ehkäise aivoinfarkti ranneotteella">
            <a:hlinkClick r:id="" action="ppaction://media"/>
            <a:extLst>
              <a:ext uri="{FF2B5EF4-FFF2-40B4-BE49-F238E27FC236}">
                <a16:creationId xmlns:a16="http://schemas.microsoft.com/office/drawing/2014/main" id="{203C2FC8-4B5E-B15C-9854-B7CCB44D650D}"/>
              </a:ext>
            </a:extLst>
          </p:cNvPr>
          <p:cNvPicPr>
            <a:picLocks noGrp="1" noRot="1" noChangeAspect="1"/>
          </p:cNvPicPr>
          <p:nvPr>
            <p:ph type="pic"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59964" y="1290330"/>
            <a:ext cx="9272071" cy="5238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881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101E27-B3E2-D418-AECB-9001B584C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374" y="2499321"/>
            <a:ext cx="11647252" cy="2387600"/>
          </a:xfrm>
        </p:spPr>
        <p:txBody>
          <a:bodyPr/>
          <a:lstStyle/>
          <a:p>
            <a:pPr algn="ctr"/>
            <a:r>
              <a:rPr lang="fi-FI" sz="9600" dirty="0">
                <a:solidFill>
                  <a:schemeClr val="accent1"/>
                </a:solidFill>
                <a:latin typeface="Baguet Script" panose="00000500000000000000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Kiitos!</a:t>
            </a:r>
            <a:endParaRPr lang="en-FI" sz="9600" dirty="0">
              <a:solidFill>
                <a:schemeClr val="accent1"/>
              </a:solidFill>
              <a:latin typeface="Baguet Script" panose="00000500000000000000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C159B5D2-F58C-39EA-0825-1AD5B839A9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41046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7187D-5163-699C-0BCD-93C44CD1B4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4894" y="739775"/>
            <a:ext cx="5453062" cy="6032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fi-FI" sz="2200" b="1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Onnettomuustilanne</a:t>
            </a:r>
            <a:br>
              <a:rPr kumimoji="0" lang="fi-FI" sz="2200" b="1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en-FI" sz="2200" b="1" i="0" u="none" strike="noStrike" kern="1200" cap="none" spc="-4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0EE674-5820-7956-626B-19CE6F160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894" y="1232625"/>
            <a:ext cx="5453157" cy="4885600"/>
          </a:xfrm>
        </p:spPr>
        <p:txBody>
          <a:bodyPr/>
          <a:lstStyle/>
          <a:p>
            <a:r>
              <a:rPr lang="fi-FI" dirty="0"/>
              <a:t>Onnettomuuden sattuessa on tärkeää hälyttää apua ja estää lisäonnettomuudet.</a:t>
            </a:r>
          </a:p>
          <a:p>
            <a:r>
              <a:rPr lang="fi-FI" dirty="0"/>
              <a:t>Toimi näin, jos onnettomuus sattuu:</a:t>
            </a:r>
          </a:p>
          <a:p>
            <a:r>
              <a:rPr lang="fi-FI" dirty="0"/>
              <a:t>Saapuessasi onnettomuuspaikalle huolehdi omasta turvallisuudestasi.</a:t>
            </a:r>
          </a:p>
          <a:p>
            <a:r>
              <a:rPr lang="fi-FI" dirty="0"/>
              <a:t>Tee tilannearvio. Arvioi mitä on tapahtuneesta ja uhrien lukumäärästä.</a:t>
            </a:r>
          </a:p>
          <a:p>
            <a:r>
              <a:rPr lang="fi-FI" dirty="0"/>
              <a:t>Hälytä apua soittamalla 112.</a:t>
            </a:r>
          </a:p>
          <a:p>
            <a:r>
              <a:rPr lang="fi-FI" dirty="0"/>
              <a:t>Estä lisäonnettomuudet.</a:t>
            </a:r>
          </a:p>
          <a:p>
            <a:r>
              <a:rPr lang="fi-FI" dirty="0"/>
              <a:t>Pelasta autettavat välittömästä vaarasta.      </a:t>
            </a:r>
          </a:p>
          <a:p>
            <a:r>
              <a:rPr lang="fi-FI" dirty="0"/>
              <a:t>Anna ensiapua taitojesi mukaan.</a:t>
            </a:r>
          </a:p>
          <a:p>
            <a:r>
              <a:rPr lang="fi-FI" dirty="0"/>
              <a:t>Tarkkaile ja rauhoita loukkaantunutta odottaessanne ammattiapua.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5920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E917D-36C4-831E-B4D2-5D18224ED8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4894" y="540825"/>
            <a:ext cx="5453062" cy="409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fi-FI" sz="2200" b="1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Hätäpuhelu 112</a:t>
            </a:r>
            <a:endParaRPr kumimoji="0" lang="en-FI" sz="2200" b="1" i="0" u="none" strike="noStrike" kern="1200" cap="none" spc="-4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4B52BD-E182-15F6-E705-BC99C3F57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799" y="1019175"/>
            <a:ext cx="5523076" cy="5753100"/>
          </a:xfrm>
        </p:spPr>
        <p:txBody>
          <a:bodyPr/>
          <a:lstStyle/>
          <a:p>
            <a:r>
              <a:rPr lang="fi-FI" sz="1700" dirty="0"/>
              <a:t>Hätäpuhelu soitetaan heti, kun loukkaantuneen tai sairastuneen todetaan tarvitsevan ammattiapua.</a:t>
            </a:r>
          </a:p>
          <a:p>
            <a:r>
              <a:rPr lang="fi-FI" sz="1700" dirty="0"/>
              <a:t>Soittaja on mielellään henkilö, joka on nähnyt tapahtuman.</a:t>
            </a:r>
          </a:p>
          <a:p>
            <a:r>
              <a:rPr lang="fi-FI" sz="1700" dirty="0"/>
              <a:t>Kerro, mitä on tapahtunut.</a:t>
            </a:r>
          </a:p>
          <a:p>
            <a:r>
              <a:rPr lang="fi-FI" sz="1700" dirty="0"/>
              <a:t>Kerro kunta ja tarkka osoite.</a:t>
            </a:r>
          </a:p>
          <a:p>
            <a:r>
              <a:rPr lang="fi-FI" sz="1700" dirty="0"/>
              <a:t>Vastaa sinulle esitettyihin kysymyksiin ja toimi annettujen ohjeiden mukaisesti.</a:t>
            </a:r>
          </a:p>
          <a:p>
            <a:r>
              <a:rPr lang="fi-FI" sz="1700" dirty="0"/>
              <a:t>Lopeta puhelu vasta luvan saatuasi.</a:t>
            </a:r>
          </a:p>
          <a:p>
            <a:r>
              <a:rPr lang="fi-FI" sz="1700" dirty="0"/>
              <a:t>Pidä puhelinlinja vapaana</a:t>
            </a:r>
          </a:p>
          <a:p>
            <a:r>
              <a:rPr lang="fi-FI" sz="1700" dirty="0"/>
              <a:t>Opasta auttajat paikalle ja soita uudestaan, mikäli tilanne muuttuu.</a:t>
            </a:r>
          </a:p>
          <a:p>
            <a:r>
              <a:rPr lang="fi-FI" sz="1700" dirty="0"/>
              <a:t>Jos hätänumero on ruuhkautunut, älä sulje puhelua vaan odota rauhallisesti linjalla. Hätäpuheluihin vastataan aina mahdollisimman nopeasti ja soittamisjärjestyksessä.</a:t>
            </a:r>
          </a:p>
          <a:p>
            <a:r>
              <a:rPr lang="fi-FI" sz="1700" dirty="0"/>
              <a:t>Hätäpuhelun soittaminen on aina maksutonta eikä siihen tarvita koskaan suuntanumeroa.</a:t>
            </a:r>
            <a:endParaRPr lang="en-FI" sz="1700" dirty="0"/>
          </a:p>
        </p:txBody>
      </p:sp>
    </p:spTree>
    <p:extLst>
      <p:ext uri="{BB962C8B-B14F-4D97-AF65-F5344CB8AC3E}">
        <p14:creationId xmlns:p14="http://schemas.microsoft.com/office/powerpoint/2010/main" val="1742859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F2FA74-EE1E-57CA-28EF-A7FB02DC2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810" y="436286"/>
            <a:ext cx="5288760" cy="718144"/>
          </a:xfrm>
        </p:spPr>
        <p:txBody>
          <a:bodyPr anchor="t">
            <a:normAutofit/>
          </a:bodyPr>
          <a:lstStyle/>
          <a:p>
            <a:r>
              <a:rPr lang="fi-FI" sz="4800" dirty="0"/>
              <a:t>112 sovellus</a:t>
            </a:r>
          </a:p>
        </p:txBody>
      </p:sp>
      <p:pic>
        <p:nvPicPr>
          <p:cNvPr id="4" name="Online-media 3" title="Näin käytät 112 Suomi -sovellusta">
            <a:hlinkClick r:id="" action="ppaction://media"/>
            <a:extLst>
              <a:ext uri="{FF2B5EF4-FFF2-40B4-BE49-F238E27FC236}">
                <a16:creationId xmlns:a16="http://schemas.microsoft.com/office/drawing/2014/main" id="{BE6B85DE-20FD-0ADA-7B0B-6EB42736098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22000" y="1578757"/>
            <a:ext cx="8098895" cy="4575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247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C2997-E6F4-B8D7-0735-2D565A523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96" y="1252772"/>
            <a:ext cx="5593405" cy="4654828"/>
          </a:xfrm>
        </p:spPr>
        <p:txBody>
          <a:bodyPr/>
          <a:lstStyle/>
          <a:p>
            <a:pPr algn="ctr"/>
            <a:r>
              <a:rPr lang="fi-FI" sz="6600" dirty="0"/>
              <a:t>Päivystysapu</a:t>
            </a:r>
            <a:br>
              <a:rPr lang="fi-FI" sz="6600" dirty="0"/>
            </a:br>
            <a:br>
              <a:rPr lang="fi-FI" sz="6600" dirty="0"/>
            </a:br>
            <a:r>
              <a:rPr lang="fi-FI" sz="6600" dirty="0"/>
              <a:t>116117</a:t>
            </a:r>
            <a:endParaRPr lang="en-FI" sz="6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BA4A6-F8CA-2774-EC6C-EFD01D7CA1A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54910" y="1577975"/>
            <a:ext cx="5452993" cy="819150"/>
          </a:xfrm>
        </p:spPr>
        <p:txBody>
          <a:bodyPr/>
          <a:lstStyle/>
          <a:p>
            <a:r>
              <a:rPr lang="fi-FI" sz="2200" dirty="0">
                <a:latin typeface="+mj-lt"/>
              </a:rPr>
              <a:t>Soita päivystysapuun ennen kuin harkitset lähtöä päivystykseen.</a:t>
            </a:r>
            <a:endParaRPr lang="en-FI" sz="2200" dirty="0">
              <a:latin typeface="+mj-lt"/>
            </a:endParaRP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DDADEF2-E615-BC4A-B083-068B64005AC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7459327" y="2479675"/>
            <a:ext cx="3443959" cy="342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00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17D7F084-EEBC-0B15-7FB6-40C15F04BA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1004" y="663574"/>
            <a:ext cx="5453157" cy="793086"/>
          </a:xfrm>
        </p:spPr>
        <p:txBody>
          <a:bodyPr/>
          <a:lstStyle/>
          <a:p>
            <a:pPr marL="0" indent="0">
              <a:buNone/>
            </a:pPr>
            <a:r>
              <a:rPr lang="fi-FI" sz="3600" dirty="0"/>
              <a:t>Tajuttomuuden syitä: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D04AFC70-5F9C-8D23-556E-0B68F74C77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9972" y="1613928"/>
            <a:ext cx="5454650" cy="3636433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1808825D-F177-BCA7-5DA7-208E7D05A50D}"/>
              </a:ext>
            </a:extLst>
          </p:cNvPr>
          <p:cNvSpPr txBox="1"/>
          <p:nvPr/>
        </p:nvSpPr>
        <p:spPr>
          <a:xfrm>
            <a:off x="116958" y="1710931"/>
            <a:ext cx="634301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i-FI" sz="3200" b="0" i="0" dirty="0">
                <a:solidFill>
                  <a:srgbClr val="323232"/>
                </a:solidFill>
                <a:effectLst/>
                <a:latin typeface="+mj-lt"/>
              </a:rPr>
              <a:t>Isku päähän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3200" b="0" i="0" dirty="0">
                <a:solidFill>
                  <a:srgbClr val="323232"/>
                </a:solidFill>
                <a:effectLst/>
                <a:latin typeface="+mj-lt"/>
              </a:rPr>
              <a:t>Sähköisku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3200" b="0" i="0" dirty="0">
                <a:solidFill>
                  <a:srgbClr val="323232"/>
                </a:solidFill>
                <a:effectLst/>
                <a:latin typeface="+mj-lt"/>
              </a:rPr>
              <a:t>Sydämen rytmihäiriö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3200" b="0" i="0" dirty="0">
                <a:solidFill>
                  <a:srgbClr val="323232"/>
                </a:solidFill>
                <a:effectLst/>
                <a:latin typeface="+mj-lt"/>
              </a:rPr>
              <a:t>Sokki eli verenkierron häiriötila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3200" b="0" i="0" dirty="0">
                <a:solidFill>
                  <a:srgbClr val="323232"/>
                </a:solidFill>
                <a:effectLst/>
                <a:latin typeface="+mj-lt"/>
              </a:rPr>
              <a:t>Erilaiset sairauskohtaukset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3200" b="0" i="0" dirty="0">
                <a:solidFill>
                  <a:srgbClr val="323232"/>
                </a:solidFill>
                <a:effectLst/>
                <a:latin typeface="+mj-lt"/>
              </a:rPr>
              <a:t>Myrkytykset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3200" b="0" i="0" dirty="0">
                <a:solidFill>
                  <a:srgbClr val="323232"/>
                </a:solidFill>
                <a:effectLst/>
                <a:latin typeface="+mj-lt"/>
              </a:rPr>
              <a:t>Hapenpuute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F945D3A-57F8-27DE-6037-493AAF8C040E}"/>
              </a:ext>
            </a:extLst>
          </p:cNvPr>
          <p:cNvSpPr txBox="1"/>
          <p:nvPr/>
        </p:nvSpPr>
        <p:spPr>
          <a:xfrm>
            <a:off x="6549390" y="5319966"/>
            <a:ext cx="2339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Tekoälyn luoma kuva</a:t>
            </a:r>
          </a:p>
        </p:txBody>
      </p:sp>
    </p:spTree>
    <p:extLst>
      <p:ext uri="{BB962C8B-B14F-4D97-AF65-F5344CB8AC3E}">
        <p14:creationId xmlns:p14="http://schemas.microsoft.com/office/powerpoint/2010/main" val="339617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9E8F8-2E40-B2EC-D4C6-38E826B10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52C21-5DF9-0A3A-C287-181BE94BA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96" y="1252772"/>
            <a:ext cx="5593405" cy="4654828"/>
          </a:xfrm>
        </p:spPr>
        <p:txBody>
          <a:bodyPr/>
          <a:lstStyle/>
          <a:p>
            <a:pPr algn="ctr"/>
            <a:br>
              <a:rPr lang="fi-FI" sz="6600" dirty="0"/>
            </a:br>
            <a:br>
              <a:rPr lang="fi-FI" sz="6600" dirty="0"/>
            </a:br>
            <a:endParaRPr lang="en-FI" sz="6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09798-D1C9-E235-E40E-135484DB7B3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47098" y="1010401"/>
            <a:ext cx="5982586" cy="484741"/>
          </a:xfrm>
        </p:spPr>
        <p:txBody>
          <a:bodyPr/>
          <a:lstStyle/>
          <a:p>
            <a:pPr marL="0" indent="0">
              <a:buNone/>
            </a:pPr>
            <a:endParaRPr lang="fi-FI" sz="4000" dirty="0">
              <a:latin typeface="+mj-lt"/>
            </a:endParaRPr>
          </a:p>
          <a:p>
            <a:pPr marL="0" indent="0">
              <a:buNone/>
            </a:pPr>
            <a:endParaRPr lang="fi-FI" sz="4000" dirty="0">
              <a:latin typeface="+mj-lt"/>
            </a:endParaRPr>
          </a:p>
          <a:p>
            <a:pPr marL="0" indent="0">
              <a:buNone/>
            </a:pPr>
            <a:r>
              <a:rPr lang="fi-FI" sz="4000" dirty="0">
                <a:latin typeface="+mj-lt"/>
              </a:rPr>
              <a:t>Toimi näin, kun kohtaat tajuttoman henkilön</a:t>
            </a:r>
            <a:endParaRPr lang="en-FI" sz="4000" dirty="0">
              <a:latin typeface="+mj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80D972D-2231-B892-E5A9-1FA765A5B355}"/>
              </a:ext>
            </a:extLst>
          </p:cNvPr>
          <p:cNvSpPr txBox="1"/>
          <p:nvPr/>
        </p:nvSpPr>
        <p:spPr>
          <a:xfrm>
            <a:off x="6096000" y="914400"/>
            <a:ext cx="5982586" cy="557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 b="1" i="0" dirty="0">
                <a:solidFill>
                  <a:srgbClr val="323232"/>
                </a:solidFill>
                <a:effectLst/>
              </a:rPr>
              <a:t>Herättele puhuttelemalla ja ravistelemalla.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 b="1" i="0" dirty="0">
                <a:solidFill>
                  <a:srgbClr val="323232"/>
                </a:solidFill>
                <a:effectLst/>
              </a:rPr>
              <a:t>Soita apua hätänumerosta 112.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 b="1" i="0" dirty="0">
                <a:solidFill>
                  <a:srgbClr val="323232"/>
                </a:solidFill>
                <a:effectLst/>
              </a:rPr>
              <a:t>Avaa hengitystiet ja tarkasta hengittääkö autettava..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 b="1" i="0" dirty="0">
                <a:solidFill>
                  <a:srgbClr val="323232"/>
                </a:solidFill>
                <a:effectLst/>
              </a:rPr>
              <a:t>Jos autettava hengittää normaalisti, käännä hänet kylkiasentoon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 b="1" i="0" dirty="0">
                <a:solidFill>
                  <a:srgbClr val="323232"/>
                </a:solidFill>
                <a:effectLst/>
              </a:rPr>
              <a:t>Varmista, että hän edelleen hengittää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 b="1" i="0" dirty="0">
                <a:solidFill>
                  <a:srgbClr val="323232"/>
                </a:solidFill>
                <a:effectLst/>
              </a:rPr>
              <a:t>Seuraa potilaan tilaa ammattiavun tuloon saakka.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 b="1" i="0" dirty="0">
                <a:solidFill>
                  <a:srgbClr val="323232"/>
                </a:solidFill>
                <a:effectLst/>
              </a:rPr>
              <a:t>Pidä autettava lämpimänä.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000" b="1" i="0" dirty="0">
                <a:solidFill>
                  <a:srgbClr val="323232"/>
                </a:solidFill>
                <a:effectLst/>
              </a:rPr>
              <a:t>Soita uudelleen 112, jos autettavan tila selkeästi muuttuu.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80A4798-5E6D-4F1A-DFC8-28A269321140}"/>
              </a:ext>
            </a:extLst>
          </p:cNvPr>
          <p:cNvSpPr txBox="1"/>
          <p:nvPr/>
        </p:nvSpPr>
        <p:spPr>
          <a:xfrm>
            <a:off x="31912" y="2679405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dirty="0">
                <a:hlinkClick r:id="rId2"/>
              </a:rPr>
              <a:t>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7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DB284E-F26B-08BE-28C9-8D56F3323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652" y="280519"/>
            <a:ext cx="10031943" cy="697676"/>
          </a:xfrm>
        </p:spPr>
        <p:txBody>
          <a:bodyPr/>
          <a:lstStyle/>
          <a:p>
            <a:r>
              <a:rPr lang="fi-FI" sz="3600" i="0" dirty="0">
                <a:solidFill>
                  <a:srgbClr val="323232"/>
                </a:solidFill>
                <a:effectLst/>
                <a:latin typeface="H5PDroidSans"/>
              </a:rPr>
              <a:t>Keski-Suomen pelastuslaitoksen video, miten toimit, kun ihminen on tajuton.</a:t>
            </a:r>
            <a:endParaRPr lang="fi-FI" sz="3600" dirty="0"/>
          </a:p>
        </p:txBody>
      </p:sp>
      <p:pic>
        <p:nvPicPr>
          <p:cNvPr id="4" name="Online-media 3" title="Miten toimia, kun ihminen on tajuton?">
            <a:hlinkClick r:id="" action="ppaction://media"/>
            <a:extLst>
              <a:ext uri="{FF2B5EF4-FFF2-40B4-BE49-F238E27FC236}">
                <a16:creationId xmlns:a16="http://schemas.microsoft.com/office/drawing/2014/main" id="{FE068938-9846-6962-2E82-AB3D1464808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22625" y="1577975"/>
            <a:ext cx="8097838" cy="45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2829C1-4967-B723-421D-50C870C11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00" y="1414800"/>
            <a:ext cx="5593405" cy="4654828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sz="6200" b="1" i="0" kern="1200" spc="-40" baseline="0">
                <a:effectLst/>
                <a:latin typeface="+mj-lt"/>
                <a:ea typeface="+mj-ea"/>
                <a:cs typeface="+mj-cs"/>
              </a:rPr>
              <a:t>Mistä tunnistat elottomuuden:</a:t>
            </a:r>
            <a:endParaRPr lang="fi-FI" sz="6200" b="1" kern="1200" spc="-40" baseline="0">
              <a:latin typeface="+mj-lt"/>
              <a:ea typeface="+mj-ea"/>
              <a:cs typeface="+mj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96DC43D-D436-DDAB-B9F0-29945C64A5C4}"/>
              </a:ext>
            </a:extLst>
          </p:cNvPr>
          <p:cNvSpPr txBox="1"/>
          <p:nvPr/>
        </p:nvSpPr>
        <p:spPr>
          <a:xfrm>
            <a:off x="6459972" y="1577974"/>
            <a:ext cx="5454000" cy="43285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28600" indent="-228600">
              <a:spcAft>
                <a:spcPts val="800"/>
              </a:spcAft>
              <a:buFont typeface="Verdana" panose="020B0604030504040204" pitchFamily="34" charset="0"/>
              <a:buChar char="●"/>
            </a:pPr>
            <a:r>
              <a:rPr lang="fi-FI" sz="2800" b="1" i="0" spc="-40" dirty="0">
                <a:effectLst/>
              </a:rPr>
              <a:t>Henkilö menettää äkillisesti tajuntansa. </a:t>
            </a:r>
          </a:p>
          <a:p>
            <a:pPr marL="228600" indent="-228600">
              <a:spcAft>
                <a:spcPts val="800"/>
              </a:spcAft>
              <a:buFont typeface="Verdana" panose="020B0604030504040204" pitchFamily="34" charset="0"/>
              <a:buChar char="●"/>
            </a:pPr>
            <a:r>
              <a:rPr lang="fi-FI" sz="2800" b="1" i="0" spc="-40" dirty="0">
                <a:effectLst/>
              </a:rPr>
              <a:t>Henkilö ei reagoi puhutteluun eikä ravisteluun. </a:t>
            </a:r>
          </a:p>
          <a:p>
            <a:pPr marL="228600" indent="-228600">
              <a:spcAft>
                <a:spcPts val="800"/>
              </a:spcAft>
              <a:buFont typeface="Verdana" panose="020B0604030504040204" pitchFamily="34" charset="0"/>
              <a:buChar char="●"/>
            </a:pPr>
            <a:r>
              <a:rPr lang="fi-FI" sz="2800" b="1" i="0" spc="-40" dirty="0">
                <a:effectLst/>
              </a:rPr>
              <a:t>Autettava ei hengitä.</a:t>
            </a:r>
          </a:p>
        </p:txBody>
      </p:sp>
    </p:spTree>
    <p:extLst>
      <p:ext uri="{BB962C8B-B14F-4D97-AF65-F5344CB8AC3E}">
        <p14:creationId xmlns:p14="http://schemas.microsoft.com/office/powerpoint/2010/main" val="3727016751"/>
      </p:ext>
    </p:extLst>
  </p:cSld>
  <p:clrMapOvr>
    <a:masterClrMapping/>
  </p:clrMapOvr>
</p:sld>
</file>

<file path=ppt/theme/theme1.xml><?xml version="1.0" encoding="utf-8"?>
<a:theme xmlns:a="http://schemas.openxmlformats.org/drawingml/2006/main" name="Gradia_2019">
  <a:themeElements>
    <a:clrScheme name="Accent6">
      <a:dk1>
        <a:srgbClr val="000000"/>
      </a:dk1>
      <a:lt1>
        <a:srgbClr val="FFFFFF"/>
      </a:lt1>
      <a:dk2>
        <a:srgbClr val="CDD8E3"/>
      </a:dk2>
      <a:lt2>
        <a:srgbClr val="A0D7BE"/>
      </a:lt2>
      <a:accent1>
        <a:srgbClr val="0C36FF"/>
      </a:accent1>
      <a:accent2>
        <a:srgbClr val="FF70C1"/>
      </a:accent2>
      <a:accent3>
        <a:srgbClr val="E0C7A3"/>
      </a:accent3>
      <a:accent4>
        <a:srgbClr val="F3DE32"/>
      </a:accent4>
      <a:accent5>
        <a:srgbClr val="576946"/>
      </a:accent5>
      <a:accent6>
        <a:srgbClr val="FABDB0"/>
      </a:accent6>
      <a:hlink>
        <a:srgbClr val="0C36FF"/>
      </a:hlink>
      <a:folHlink>
        <a:srgbClr val="5668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adia-diapohja-2023_VALMIS" id="{49354E39-892E-9540-92C0-E97A7F58F477}" vid="{B9A37A5F-8811-EC4A-9CD2-3E0D2327BCC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9534A33BF3E0C4797922B3BBDC6F436" ma:contentTypeVersion="4" ma:contentTypeDescription="Luo uusi asiakirja." ma:contentTypeScope="" ma:versionID="9caa7a8a0584532f87be030b25951543">
  <xsd:schema xmlns:xsd="http://www.w3.org/2001/XMLSchema" xmlns:xs="http://www.w3.org/2001/XMLSchema" xmlns:p="http://schemas.microsoft.com/office/2006/metadata/properties" xmlns:ns2="5cf5b5f9-8ffb-403f-98cb-e2844d5e0d27" targetNamespace="http://schemas.microsoft.com/office/2006/metadata/properties" ma:root="true" ma:fieldsID="d2ec69e5694b47786ccf2d627c697e73" ns2:_="">
    <xsd:import namespace="5cf5b5f9-8ffb-403f-98cb-e2844d5e0d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f5b5f9-8ffb-403f-98cb-e2844d5e0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17377E-33B4-438F-B75E-45908E2D53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f5b5f9-8ffb-403f-98cb-e2844d5e0d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D0F737-F0B2-4E21-A286-4323BF29FBBD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c7932f59-c3cd-495c-a6d6-c6944296b380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5007372f-6d55-44c2-985c-405d6e84d36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F80678F-8F43-4B38-8DF6-768DE520E8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gradia-diapohja-2025-v1</Template>
  <TotalTime>445</TotalTime>
  <Words>554</Words>
  <Application>Microsoft Office PowerPoint</Application>
  <PresentationFormat>Laajakuva</PresentationFormat>
  <Paragraphs>99</Paragraphs>
  <Slides>18</Slides>
  <Notes>4</Notes>
  <HiddenSlides>0</HiddenSlides>
  <MMClips>6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6" baseType="lpstr">
      <vt:lpstr>Arial</vt:lpstr>
      <vt:lpstr>Baguet Script</vt:lpstr>
      <vt:lpstr>Calibri</vt:lpstr>
      <vt:lpstr>H5PDroidSans</vt:lpstr>
      <vt:lpstr>Roboto</vt:lpstr>
      <vt:lpstr>Verdana</vt:lpstr>
      <vt:lpstr>Wingdings</vt:lpstr>
      <vt:lpstr>Gradia_2019</vt:lpstr>
      <vt:lpstr>Ensiaputaidot ja elvytys</vt:lpstr>
      <vt:lpstr>Onnettomuustilanne </vt:lpstr>
      <vt:lpstr>Hätäpuhelu 112</vt:lpstr>
      <vt:lpstr>112 sovellus</vt:lpstr>
      <vt:lpstr>Päivystysapu  116117</vt:lpstr>
      <vt:lpstr>PowerPoint-esitys</vt:lpstr>
      <vt:lpstr>  </vt:lpstr>
      <vt:lpstr>Keski-Suomen pelastuslaitoksen video, miten toimit, kun ihminen on tajuton.</vt:lpstr>
      <vt:lpstr>Mistä tunnistat elottomuuden:</vt:lpstr>
      <vt:lpstr>Yleisimpiä elottomuuden syitä ovat:  Sydäninfarkti tai rytmihäiriö – kammiovärinä Hapenpuute Vamma  Myrkytys ja päihteet Sähköisku</vt:lpstr>
      <vt:lpstr>Elottomuuden tunnistaminen ja elvytys </vt:lpstr>
      <vt:lpstr>Varsinais-Suomen Sydänpiirin, sydäniskurin käyttö 2020 ja 112 Suomi -sovellus video</vt:lpstr>
      <vt:lpstr>Sydäniskuri eli defibrillaattori </vt:lpstr>
      <vt:lpstr>Elvytys defibrillaattorin eli sydäniskurin kanssa Keski-Suomen pelastuslaitos </vt:lpstr>
      <vt:lpstr>Toimi näin, jos epäilet, että potilaalla on aivoverenkiertohäiriö:</vt:lpstr>
      <vt:lpstr>Hätä on tämän näköinen – Aivoverenkiertohäiriö Aivoliitto ry  </vt:lpstr>
      <vt:lpstr>Ehkäise aivoinfarkti ranneotteella</vt:lpstr>
      <vt:lpstr>Kiitos!</vt:lpstr>
    </vt:vector>
  </TitlesOfParts>
  <Company>Gradia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Ahola Lotta</dc:creator>
  <cp:lastModifiedBy>Ahola Lotta</cp:lastModifiedBy>
  <cp:revision>10</cp:revision>
  <dcterms:created xsi:type="dcterms:W3CDTF">2025-11-11T07:29:07Z</dcterms:created>
  <dcterms:modified xsi:type="dcterms:W3CDTF">2025-11-26T07:29:40Z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0x01010049534A33BF3E0C4797922B3BBDC6F436</vt:lpwstr>
  </property>
  <property fmtid="{D5CDD505-2E9C-101B-9397-08002B2CF9AE}" pid="3" name="MediaServiceImageTags">
    <vt:lpwstr/>
  </property>
</Properties>
</file>