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mp" ContentType="image/p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79" r:id="rId22"/>
    <p:sldId id="276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10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9E497-C2BE-0B49-9135-96E2469AE1DC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910F6-9DDD-B445-AFBA-75E9D65D35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3376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D13C2-36ED-4340-A3C0-EBC9F6368D07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6DD93-6AE7-1C44-9C88-A3DAE220B4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7918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1880 suomalainen merikapteeni</a:t>
            </a:r>
            <a:r>
              <a:rPr lang="fi-FI" baseline="0" dirty="0" smtClean="0"/>
              <a:t> </a:t>
            </a:r>
            <a:r>
              <a:rPr lang="fi-FI" baseline="0" dirty="0" err="1" smtClean="0"/>
              <a:t>Gustave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Niebaum</a:t>
            </a:r>
            <a:r>
              <a:rPr lang="fi-FI" baseline="0" dirty="0" smtClean="0"/>
              <a:t> osti </a:t>
            </a:r>
            <a:r>
              <a:rPr lang="fi-FI" baseline="0" dirty="0" err="1" smtClean="0"/>
              <a:t>Inglenook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Estaten</a:t>
            </a:r>
            <a:r>
              <a:rPr lang="fi-FI" baseline="0" dirty="0" smtClean="0"/>
              <a:t> ja alkoi kehittää omaa viinitilaa.</a:t>
            </a:r>
          </a:p>
          <a:p>
            <a:r>
              <a:rPr lang="fi-FI" baseline="0" dirty="0" smtClean="0"/>
              <a:t>Napa </a:t>
            </a:r>
            <a:r>
              <a:rPr lang="fi-FI" baseline="0" dirty="0" err="1" smtClean="0"/>
              <a:t>Valley</a:t>
            </a:r>
            <a:r>
              <a:rPr lang="fi-FI" baseline="0" dirty="0" smtClean="0"/>
              <a:t>. Nykyään omistaa Francis ja Eleanor Coppola 1975 ja restauroi 1995. </a:t>
            </a:r>
          </a:p>
          <a:p>
            <a:r>
              <a:rPr lang="fi-FI" baseline="0" dirty="0" smtClean="0"/>
              <a:t>Nimi </a:t>
            </a:r>
            <a:r>
              <a:rPr lang="fi-FI" baseline="0" dirty="0" err="1" smtClean="0"/>
              <a:t>Inglenook</a:t>
            </a:r>
            <a:r>
              <a:rPr lang="fi-FI" baseline="0" dirty="0" smtClean="0"/>
              <a:t> palautettiin 2001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380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Alkossa 1275 valkoviiniä </a:t>
            </a:r>
            <a:r>
              <a:rPr lang="mr-IN" dirty="0" smtClean="0"/>
              <a:t>–</a:t>
            </a:r>
            <a:r>
              <a:rPr lang="fi-FI" dirty="0" smtClean="0"/>
              <a:t> hakukriteerit makutyyppi,</a:t>
            </a:r>
            <a:r>
              <a:rPr lang="fi-FI" baseline="0" dirty="0" smtClean="0"/>
              <a:t> rypäle, hapokkuus, makeus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2358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6286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3443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Pinot </a:t>
            </a:r>
            <a:r>
              <a:rPr lang="fi-FI" dirty="0" err="1" smtClean="0"/>
              <a:t>Gris</a:t>
            </a:r>
            <a:r>
              <a:rPr lang="fi-FI" dirty="0" smtClean="0"/>
              <a:t> (Italiassa Pinot </a:t>
            </a:r>
            <a:r>
              <a:rPr lang="fi-FI" dirty="0" err="1" smtClean="0"/>
              <a:t>Girigio</a:t>
            </a:r>
            <a:r>
              <a:rPr lang="fi-FI" dirty="0" smtClean="0"/>
              <a:t>)</a:t>
            </a:r>
            <a:r>
              <a:rPr lang="fi-FI" baseline="0" dirty="0" smtClean="0"/>
              <a:t> </a:t>
            </a:r>
            <a:r>
              <a:rPr lang="fi-FI" dirty="0" smtClean="0"/>
              <a:t>ja </a:t>
            </a:r>
            <a:r>
              <a:rPr lang="fi-FI" dirty="0" err="1" smtClean="0"/>
              <a:t>Viognier</a:t>
            </a:r>
            <a:r>
              <a:rPr lang="fi-FI" dirty="0" smtClean="0"/>
              <a:t> (uusi maailma)</a:t>
            </a:r>
            <a:r>
              <a:rPr lang="mr-IN" dirty="0" smtClean="0"/>
              <a:t>–</a:t>
            </a:r>
            <a:r>
              <a:rPr lang="fi-FI" baseline="0" dirty="0" smtClean="0"/>
              <a:t> muodostumassa kulttirypäleiksi. Paljon pieniä tuottajia, erikoisia viinejä.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346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Alkossa 1965 punaviiniä </a:t>
            </a:r>
            <a:r>
              <a:rPr lang="mr-IN" dirty="0" smtClean="0"/>
              <a:t>–</a:t>
            </a:r>
            <a:r>
              <a:rPr lang="fi-FI" dirty="0" smtClean="0"/>
              <a:t> hakukriteerit rypäle, täyteläisyys, makutyyppi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8632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0248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x-none" dirty="0" err="1" smtClean="0">
                <a:ea typeface="Arial" charset="0"/>
                <a:cs typeface="Arial" charset="0"/>
              </a:rPr>
              <a:t>Lajike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tunnetaan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Euroopassa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ja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Chilessä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nimellä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syrah</a:t>
            </a:r>
            <a:r>
              <a:rPr lang="en-GB" altLang="x-none" dirty="0" smtClean="0">
                <a:ea typeface="Arial" charset="0"/>
                <a:cs typeface="Arial" charset="0"/>
              </a:rPr>
              <a:t>, kun </a:t>
            </a:r>
            <a:r>
              <a:rPr lang="en-GB" altLang="x-none" dirty="0" err="1" smtClean="0">
                <a:ea typeface="Arial" charset="0"/>
                <a:cs typeface="Arial" charset="0"/>
              </a:rPr>
              <a:t>taas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muualla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uudessa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maailmassa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nimellä</a:t>
            </a:r>
            <a:r>
              <a:rPr lang="en-GB" altLang="x-none" dirty="0" smtClean="0">
                <a:ea typeface="Arial" charset="0"/>
                <a:cs typeface="Arial" charset="0"/>
              </a:rPr>
              <a:t> shiraz.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2848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143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Oma suu aina paras kriteeri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94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410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Kiinassa ensin ??</a:t>
            </a:r>
          </a:p>
          <a:p>
            <a:r>
              <a:rPr lang="fi-FI" dirty="0" smtClean="0"/>
              <a:t>Italia</a:t>
            </a:r>
            <a:r>
              <a:rPr lang="fi-FI" baseline="0" dirty="0" smtClean="0"/>
              <a:t> väittää jo 800 lajiketta.</a:t>
            </a:r>
            <a:endParaRPr lang="fi-FI" dirty="0" smtClean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4988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err="1" smtClean="0"/>
              <a:t>Mehevä</a:t>
            </a:r>
            <a:r>
              <a:rPr lang="en-US" sz="1000" dirty="0" smtClean="0"/>
              <a:t> ja </a:t>
            </a:r>
            <a:r>
              <a:rPr lang="en-US" sz="1000" dirty="0" err="1" smtClean="0"/>
              <a:t>hilloinen</a:t>
            </a:r>
            <a:r>
              <a:rPr lang="en-US" sz="1000" dirty="0" smtClean="0"/>
              <a:t> </a:t>
            </a:r>
            <a:r>
              <a:rPr lang="en-US" sz="1000" dirty="0" err="1" smtClean="0"/>
              <a:t>eniten</a:t>
            </a:r>
            <a:r>
              <a:rPr lang="en-US" sz="1000" dirty="0" smtClean="0"/>
              <a:t> </a:t>
            </a:r>
            <a:r>
              <a:rPr lang="en-US" sz="1000" dirty="0" err="1" smtClean="0"/>
              <a:t>myyty</a:t>
            </a:r>
            <a:endParaRPr lang="en-US" sz="1000" dirty="0" smtClean="0"/>
          </a:p>
          <a:p>
            <a:r>
              <a:rPr lang="en-US" sz="1000" dirty="0" err="1" smtClean="0"/>
              <a:t>Riistalle</a:t>
            </a:r>
            <a:r>
              <a:rPr lang="en-US" sz="1000" dirty="0" smtClean="0"/>
              <a:t> </a:t>
            </a:r>
            <a:r>
              <a:rPr lang="en-US" sz="1000" dirty="0" err="1" smtClean="0"/>
              <a:t>roteva</a:t>
            </a:r>
            <a:r>
              <a:rPr lang="en-US" sz="1000" baseline="0" dirty="0" smtClean="0"/>
              <a:t> ja </a:t>
            </a:r>
            <a:r>
              <a:rPr lang="en-US" sz="1000" baseline="0" dirty="0" err="1" smtClean="0"/>
              <a:t>voimakas</a:t>
            </a:r>
            <a:r>
              <a:rPr lang="en-US" sz="1000" baseline="0" dirty="0" smtClean="0"/>
              <a:t> - </a:t>
            </a:r>
            <a:r>
              <a:rPr lang="en-US" sz="1000" baseline="0" dirty="0" err="1" smtClean="0"/>
              <a:t>muista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avata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ilmaantumaan</a:t>
            </a:r>
            <a:endParaRPr lang="en-US" sz="1000" baseline="0" dirty="0" smtClean="0"/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1B31D-FA6F-4D6E-864A-11CB79620C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err="1" smtClean="0"/>
              <a:t>Hapokkuus</a:t>
            </a:r>
            <a:r>
              <a:rPr lang="en-US" sz="1000" dirty="0" smtClean="0"/>
              <a:t> on </a:t>
            </a:r>
            <a:r>
              <a:rPr lang="en-US" sz="1000" dirty="0" err="1" smtClean="0"/>
              <a:t>yksilöllinen</a:t>
            </a:r>
            <a:r>
              <a:rPr lang="en-US" sz="1000" dirty="0" smtClean="0"/>
              <a:t> </a:t>
            </a:r>
            <a:r>
              <a:rPr lang="en-US" sz="1000" dirty="0" err="1" smtClean="0"/>
              <a:t>makuasia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dirty="0" err="1" smtClean="0"/>
              <a:t>Pirteä</a:t>
            </a:r>
            <a:r>
              <a:rPr lang="en-US" sz="1000" dirty="0" smtClean="0"/>
              <a:t> ja </a:t>
            </a:r>
            <a:r>
              <a:rPr lang="en-US" sz="1000" dirty="0" err="1" smtClean="0"/>
              <a:t>hedelmäinen</a:t>
            </a:r>
            <a:endParaRPr lang="en-US" sz="1000" dirty="0" smtClean="0"/>
          </a:p>
          <a:p>
            <a:r>
              <a:rPr lang="en-US" sz="1000" dirty="0" err="1" smtClean="0"/>
              <a:t>vivahteikas</a:t>
            </a:r>
            <a:r>
              <a:rPr lang="en-US" sz="1000" baseline="0" dirty="0" smtClean="0"/>
              <a:t> ja </a:t>
            </a:r>
            <a:r>
              <a:rPr lang="en-US" sz="1000" baseline="0" dirty="0" err="1" smtClean="0"/>
              <a:t>ryhdikäs</a:t>
            </a:r>
            <a:endParaRPr lang="en-US" sz="1000" baseline="0" dirty="0" smtClean="0"/>
          </a:p>
          <a:p>
            <a:endParaRPr lang="en-US" sz="1000" baseline="0" dirty="0" smtClean="0"/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1B31D-FA6F-4D6E-864A-11CB79620C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46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0562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 smtClean="0"/>
          </a:p>
          <a:p>
            <a:r>
              <a:rPr lang="fi-FI" dirty="0" smtClean="0"/>
              <a:t>Euroopassa vielä paljon rajoittavaa lainsäädäntöä </a:t>
            </a:r>
            <a:r>
              <a:rPr lang="fi-FI" dirty="0" err="1" smtClean="0"/>
              <a:t>esim</a:t>
            </a:r>
            <a:r>
              <a:rPr lang="fi-FI" dirty="0" smtClean="0"/>
              <a:t> </a:t>
            </a:r>
          </a:p>
          <a:p>
            <a:r>
              <a:rPr lang="fi-FI" dirty="0" smtClean="0"/>
              <a:t>kastelu</a:t>
            </a:r>
            <a:r>
              <a:rPr lang="fi-FI" baseline="0" dirty="0" smtClean="0"/>
              <a:t> ja torjunta-aineet.</a:t>
            </a:r>
          </a:p>
          <a:p>
            <a:r>
              <a:rPr lang="fi-FI" baseline="0" dirty="0" smtClean="0"/>
              <a:t>Luomuviinit kehittyneet paljon</a:t>
            </a:r>
          </a:p>
          <a:p>
            <a:r>
              <a:rPr lang="fi-FI" baseline="0" dirty="0" smtClean="0"/>
              <a:t>Paljon pieniä tiloja.</a:t>
            </a:r>
          </a:p>
          <a:p>
            <a:endParaRPr lang="fi-FI" baseline="0" dirty="0" smtClean="0"/>
          </a:p>
          <a:p>
            <a:r>
              <a:rPr lang="fi-FI" baseline="0" dirty="0" smtClean="0"/>
              <a:t>Uusi maailma - vähemmän vuosikertavaihteluita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616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4502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88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x-none" sz="1200" dirty="0" err="1" smtClean="0">
                <a:ea typeface="Arial" charset="0"/>
                <a:cs typeface="Arial" charset="0"/>
              </a:rPr>
              <a:t>Viinintuottaja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valitsee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viljeltäväkseen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b="1" dirty="0" err="1" smtClean="0">
                <a:ea typeface="Arial" charset="0"/>
                <a:cs typeface="Arial" charset="0"/>
              </a:rPr>
              <a:t>rypälelajikkeet</a:t>
            </a:r>
            <a:r>
              <a:rPr lang="en-GB" altLang="x-none" sz="1200" dirty="0" smtClean="0">
                <a:ea typeface="Arial" charset="0"/>
                <a:cs typeface="Arial" charset="0"/>
              </a:rPr>
              <a:t>,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jotka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sopivat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parhaiten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paikalliseen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ilmastoon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ja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maaperään</a:t>
            </a:r>
            <a:r>
              <a:rPr lang="en-GB" altLang="x-none" sz="1200" dirty="0" smtClean="0">
                <a:ea typeface="Arial" charset="0"/>
                <a:cs typeface="Arial" charset="0"/>
              </a:rPr>
              <a:t>.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Monilla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Euroopan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viinintuotantoalueilla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kuitenkin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määritellään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tiukasti</a:t>
            </a:r>
            <a:r>
              <a:rPr lang="en-GB" altLang="x-none" sz="1200" dirty="0" smtClean="0">
                <a:ea typeface="Arial" charset="0"/>
                <a:cs typeface="Arial" charset="0"/>
              </a:rPr>
              <a:t> ne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lajikkeet</a:t>
            </a:r>
            <a:r>
              <a:rPr lang="en-GB" altLang="x-none" sz="1200" dirty="0" smtClean="0">
                <a:ea typeface="Arial" charset="0"/>
                <a:cs typeface="Arial" charset="0"/>
              </a:rPr>
              <a:t>,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joita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alkuperäisluokiteltujen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viinien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valmistukseen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saa</a:t>
            </a:r>
            <a:r>
              <a:rPr lang="en-GB" altLang="x-none" sz="1200" dirty="0" smtClean="0">
                <a:ea typeface="Arial" charset="0"/>
                <a:cs typeface="Arial" charset="0"/>
              </a:rPr>
              <a:t> </a:t>
            </a:r>
            <a:r>
              <a:rPr lang="en-GB" altLang="x-none" sz="1200" dirty="0" err="1" smtClean="0">
                <a:ea typeface="Arial" charset="0"/>
                <a:cs typeface="Arial" charset="0"/>
              </a:rPr>
              <a:t>käyttää</a:t>
            </a:r>
            <a:r>
              <a:rPr lang="en-GB" altLang="x-none" sz="1200" dirty="0" smtClean="0">
                <a:ea typeface="Arial" charset="0"/>
                <a:cs typeface="Arial" charset="0"/>
              </a:rPr>
              <a:t>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960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Samalla tilalla viljellään</a:t>
            </a:r>
            <a:r>
              <a:rPr lang="fi-FI" baseline="0" dirty="0" smtClean="0"/>
              <a:t> usein oliiveja, hedelmäpuita </a:t>
            </a:r>
            <a:r>
              <a:rPr lang="mr-IN" baseline="0" dirty="0" smtClean="0"/>
              <a:t>–</a:t>
            </a:r>
            <a:r>
              <a:rPr lang="fi-FI" baseline="0" dirty="0" smtClean="0"/>
              <a:t> tasaisempi satokausi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923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Kirkastaminen - voi sisältää munaa</a:t>
            </a:r>
          </a:p>
          <a:p>
            <a:r>
              <a:rPr lang="fi-FI" dirty="0" smtClean="0"/>
              <a:t>Erilaisia aineita, jotka sitovat sameutta aiheuttavat</a:t>
            </a:r>
          </a:p>
          <a:p>
            <a:r>
              <a:rPr lang="fi-FI" dirty="0" smtClean="0"/>
              <a:t>epäpuhtaudet</a:t>
            </a:r>
          </a:p>
          <a:p>
            <a:endParaRPr lang="fi-FI" dirty="0" smtClean="0"/>
          </a:p>
          <a:p>
            <a:r>
              <a:rPr lang="fi-FI" dirty="0" smtClean="0"/>
              <a:t>gelatiinia</a:t>
            </a:r>
          </a:p>
          <a:p>
            <a:r>
              <a:rPr lang="fi-FI" dirty="0" smtClean="0"/>
              <a:t>hygienia</a:t>
            </a:r>
            <a:r>
              <a:rPr lang="fi-FI" baseline="0" dirty="0" smtClean="0"/>
              <a:t> tärkeä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230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Punaviini jumalten juoma</a:t>
            </a:r>
          </a:p>
          <a:p>
            <a:endParaRPr lang="fi-FI" dirty="0" smtClean="0"/>
          </a:p>
          <a:p>
            <a:r>
              <a:rPr lang="fi-FI" dirty="0" err="1" smtClean="0"/>
              <a:t>Malolaktinen</a:t>
            </a:r>
            <a:r>
              <a:rPr lang="fi-FI" dirty="0" smtClean="0"/>
              <a:t> käyminen - maitohappobakteeria</a:t>
            </a:r>
          </a:p>
          <a:p>
            <a:r>
              <a:rPr lang="fi-FI" dirty="0" smtClean="0"/>
              <a:t>pehmentää viinin hapokkuutta muuttamalla viinin terävän omenahapon pehmeäksi maitohapoksi. </a:t>
            </a:r>
          </a:p>
          <a:p>
            <a:endParaRPr lang="fi-FI" dirty="0" smtClean="0"/>
          </a:p>
          <a:p>
            <a:r>
              <a:rPr lang="fi-FI" dirty="0" smtClean="0"/>
              <a:t>Käytetään lähes kaikille punaviineille ja </a:t>
            </a:r>
            <a:r>
              <a:rPr lang="fi-FI" dirty="0" err="1" smtClean="0"/>
              <a:t>esim</a:t>
            </a:r>
            <a:r>
              <a:rPr lang="fi-FI" dirty="0" smtClean="0"/>
              <a:t> Chardonnay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6DD93-6AE7-1C44-9C88-A3DAE220B444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814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725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339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513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36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34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201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546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088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9453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41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034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126CA-FBF3-5E4A-8B6C-29418CBCEBB9}" type="datetimeFigureOut">
              <a:rPr lang="fi-FI" smtClean="0"/>
              <a:t>12.11.2017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07C6E-91B8-6940-A98F-C967A0517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344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4" Type="http://schemas.openxmlformats.org/officeDocument/2006/relationships/image" Target="../media/image21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4" Type="http://schemas.openxmlformats.org/officeDocument/2006/relationships/image" Target="../media/image23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767584" y="5257800"/>
            <a:ext cx="6961632" cy="1233583"/>
          </a:xfrm>
        </p:spPr>
        <p:txBody>
          <a:bodyPr>
            <a:normAutofit fontScale="90000"/>
          </a:bodyPr>
          <a:lstStyle/>
          <a:p>
            <a:r>
              <a:rPr lang="fi-FI" sz="4400" smtClean="0"/>
              <a:t>Kauhajoki 14.11.2017/ Tarja Uitti</a:t>
            </a:r>
            <a:endParaRPr lang="fi-FI" sz="4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Tarja Uitti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84" y="158496"/>
            <a:ext cx="6961632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Tunnetuimmat rypälelajikkeet </a:t>
            </a:r>
            <a:r>
              <a:rPr lang="fi-FI" smtClean="0"/>
              <a:t>- valkoviinit</a:t>
            </a:r>
            <a:endParaRPr lang="fi-FI" dirty="0"/>
          </a:p>
        </p:txBody>
      </p:sp>
      <p:sp>
        <p:nvSpPr>
          <p:cNvPr id="4" name="Rectangle 1027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5587538" cy="4351338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GB" altLang="x-none" b="1" dirty="0">
                <a:ea typeface="Arial" charset="0"/>
                <a:cs typeface="Arial" charset="0"/>
              </a:rPr>
              <a:t>Chardonnay</a:t>
            </a:r>
            <a:r>
              <a:rPr lang="en-GB" altLang="x-none" dirty="0">
                <a:ea typeface="Arial" charset="0"/>
                <a:cs typeface="Arial" charset="0"/>
              </a:rPr>
              <a:t/>
            </a:r>
            <a:br>
              <a:rPr lang="en-GB" altLang="x-none" dirty="0">
                <a:ea typeface="Arial" charset="0"/>
                <a:cs typeface="Arial" charset="0"/>
              </a:rPr>
            </a:br>
            <a:endParaRPr lang="en-GB" altLang="x-none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b="1" dirty="0" err="1">
                <a:ea typeface="Arial" charset="0"/>
                <a:cs typeface="Arial" charset="0"/>
              </a:rPr>
              <a:t>Muodikas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maailmanmatkaaja</a:t>
            </a:r>
            <a:r>
              <a:rPr lang="en-GB" altLang="x-none" b="1" dirty="0" smtClean="0">
                <a:ea typeface="Arial" charset="0"/>
                <a:cs typeface="Arial" charset="0"/>
              </a:rPr>
              <a:t>.</a:t>
            </a:r>
            <a:endParaRPr lang="en-GB" altLang="x-none" b="1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sz="2600" dirty="0" err="1">
                <a:ea typeface="Arial" charset="0"/>
                <a:cs typeface="Arial" charset="0"/>
              </a:rPr>
              <a:t>Viinit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täyteläisiä</a:t>
            </a:r>
            <a:r>
              <a:rPr lang="en-GB" altLang="x-none" sz="2600" dirty="0">
                <a:ea typeface="Arial" charset="0"/>
                <a:cs typeface="Arial" charset="0"/>
              </a:rPr>
              <a:t>, </a:t>
            </a:r>
            <a:r>
              <a:rPr lang="en-GB" altLang="x-none" sz="2600" dirty="0" err="1">
                <a:ea typeface="Arial" charset="0"/>
                <a:cs typeface="Arial" charset="0"/>
              </a:rPr>
              <a:t>hedelmäisiä</a:t>
            </a:r>
            <a:r>
              <a:rPr lang="en-GB" altLang="x-none" sz="2600" dirty="0">
                <a:ea typeface="Arial" charset="0"/>
                <a:cs typeface="Arial" charset="0"/>
              </a:rPr>
              <a:t>, </a:t>
            </a:r>
            <a:r>
              <a:rPr lang="en-GB" altLang="x-none" sz="2600" dirty="0" err="1">
                <a:ea typeface="Arial" charset="0"/>
                <a:cs typeface="Arial" charset="0"/>
              </a:rPr>
              <a:t>pehmeitä</a:t>
            </a:r>
            <a:r>
              <a:rPr lang="en-GB" altLang="x-none" sz="2600" dirty="0">
                <a:ea typeface="Arial" charset="0"/>
                <a:cs typeface="Arial" charset="0"/>
              </a:rPr>
              <a:t>, </a:t>
            </a:r>
            <a:r>
              <a:rPr lang="en-GB" altLang="x-none" sz="2600" dirty="0" err="1">
                <a:ea typeface="Arial" charset="0"/>
                <a:cs typeface="Arial" charset="0"/>
              </a:rPr>
              <a:t>usein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myös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alkoholipitoisia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ja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tammella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maustettuja</a:t>
            </a:r>
            <a:r>
              <a:rPr lang="en-GB" altLang="x-none" sz="2600" dirty="0" smtClean="0">
                <a:ea typeface="Arial" charset="0"/>
                <a:cs typeface="Arial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smtClean="0">
                <a:ea typeface="Arial" charset="0"/>
                <a:cs typeface="Arial" charset="0"/>
              </a:rPr>
              <a:t>  </a:t>
            </a:r>
            <a:r>
              <a:rPr lang="en-GB" altLang="x-none" sz="2600" dirty="0" err="1">
                <a:ea typeface="Arial" charset="0"/>
                <a:cs typeface="Arial" charset="0"/>
              </a:rPr>
              <a:t>Voimakkaiden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kalaruokien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sekä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vaaleiden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liharuokien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kumppaniksi</a:t>
            </a:r>
            <a:r>
              <a:rPr lang="en-GB" altLang="x-none" sz="2600" dirty="0" smtClean="0">
                <a:ea typeface="Arial" charset="0"/>
                <a:cs typeface="Arial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smtClean="0">
                <a:ea typeface="Arial" charset="0"/>
                <a:cs typeface="Arial" charset="0"/>
              </a:rPr>
              <a:t>  </a:t>
            </a:r>
            <a:r>
              <a:rPr lang="en-GB" altLang="x-none" sz="2600" dirty="0" err="1">
                <a:ea typeface="Arial" charset="0"/>
                <a:cs typeface="Arial" charset="0"/>
              </a:rPr>
              <a:t>Amerikkalaiset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ja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australialaiset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viinit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ovat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voimakkaita</a:t>
            </a:r>
            <a:r>
              <a:rPr lang="en-GB" altLang="x-none" sz="2600" dirty="0">
                <a:ea typeface="Arial" charset="0"/>
                <a:cs typeface="Arial" charset="0"/>
              </a:rPr>
              <a:t>, </a:t>
            </a:r>
            <a:r>
              <a:rPr lang="en-GB" altLang="x-none" sz="2600" dirty="0" err="1">
                <a:ea typeface="Arial" charset="0"/>
                <a:cs typeface="Arial" charset="0"/>
              </a:rPr>
              <a:t>chileläiset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aromaattisempia</a:t>
            </a:r>
            <a:r>
              <a:rPr lang="en-GB" altLang="x-none" sz="2600" dirty="0">
                <a:ea typeface="Arial" charset="0"/>
                <a:cs typeface="Arial" charset="0"/>
              </a:rPr>
              <a:t>, </a:t>
            </a:r>
            <a:r>
              <a:rPr lang="en-GB" altLang="x-none" sz="2600" dirty="0" err="1">
                <a:ea typeface="Arial" charset="0"/>
                <a:cs typeface="Arial" charset="0"/>
              </a:rPr>
              <a:t>eurooppalaiset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usein</a:t>
            </a:r>
            <a:r>
              <a:rPr lang="en-GB" altLang="x-none" sz="2600" dirty="0">
                <a:ea typeface="Arial" charset="0"/>
                <a:cs typeface="Arial" charset="0"/>
              </a:rPr>
              <a:t> </a:t>
            </a:r>
            <a:r>
              <a:rPr lang="en-GB" altLang="x-none" sz="2600" dirty="0" err="1">
                <a:ea typeface="Arial" charset="0"/>
                <a:cs typeface="Arial" charset="0"/>
              </a:rPr>
              <a:t>harmonisempia</a:t>
            </a:r>
            <a:r>
              <a:rPr lang="en-GB" altLang="x-none" sz="2600" dirty="0"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5" name="Picture 1035" descr="Traube - Chardon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3979" y="1690688"/>
            <a:ext cx="2633663" cy="40116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7"/>
          <p:cNvSpPr>
            <a:spLocks noGrp="1" noChangeArrowheads="1"/>
          </p:cNvSpPr>
          <p:nvPr>
            <p:ph idx="1"/>
          </p:nvPr>
        </p:nvSpPr>
        <p:spPr>
          <a:xfrm>
            <a:off x="838200" y="1221971"/>
            <a:ext cx="4764578" cy="4954992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GB" altLang="x-none" b="1" dirty="0">
                <a:ea typeface="Arial" charset="0"/>
                <a:cs typeface="Arial" charset="0"/>
              </a:rPr>
              <a:t>Riesling</a:t>
            </a:r>
            <a:r>
              <a:rPr lang="en-GB" altLang="x-none" dirty="0">
                <a:ea typeface="Arial" charset="0"/>
                <a:cs typeface="Arial" charset="0"/>
              </a:rPr>
              <a:t/>
            </a:r>
            <a:br>
              <a:rPr lang="en-GB" altLang="x-none" dirty="0">
                <a:ea typeface="Arial" charset="0"/>
                <a:cs typeface="Arial" charset="0"/>
              </a:rPr>
            </a:br>
            <a:endParaRPr lang="en-GB" altLang="x-none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  	</a:t>
            </a:r>
            <a:r>
              <a:rPr lang="en-GB" altLang="x-none" b="1" dirty="0" err="1">
                <a:ea typeface="Arial" charset="0"/>
                <a:cs typeface="Arial" charset="0"/>
              </a:rPr>
              <a:t>Saksalaisten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viinien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klassikko</a:t>
            </a:r>
            <a:r>
              <a:rPr lang="en-GB" altLang="x-none" b="1" dirty="0">
                <a:ea typeface="Arial" charset="0"/>
                <a:cs typeface="Arial" charset="0"/>
              </a:rPr>
              <a:t>. </a:t>
            </a:r>
            <a:endParaRPr lang="en-GB" altLang="x-none" b="1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GB" altLang="x-none" b="1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dirty="0" err="1">
                <a:ea typeface="Arial" charset="0"/>
                <a:cs typeface="Arial" charset="0"/>
              </a:rPr>
              <a:t>Viinit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aromikkaita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hapokkaita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usein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myös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varsin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elegantteja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r>
              <a:rPr lang="en-GB" altLang="x-none" dirty="0" err="1">
                <a:ea typeface="Arial" charset="0"/>
                <a:cs typeface="Arial" charset="0"/>
              </a:rPr>
              <a:t>Kuten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chardonnayt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myös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riesling-viinit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kypsyvät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yleensä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tyylikkäästi</a:t>
            </a:r>
            <a:r>
              <a:rPr lang="en-GB" altLang="x-none" dirty="0" smtClean="0">
                <a:ea typeface="Arial" charset="0"/>
                <a:cs typeface="Arial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smtClean="0">
                <a:ea typeface="Arial" charset="0"/>
                <a:cs typeface="Arial" charset="0"/>
              </a:rPr>
              <a:t>   </a:t>
            </a:r>
            <a:r>
              <a:rPr lang="en-GB" altLang="x-none" dirty="0" err="1" smtClean="0">
                <a:ea typeface="Arial" charset="0"/>
                <a:cs typeface="Arial" charset="0"/>
              </a:rPr>
              <a:t>Hienovaraisten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kalaruokien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yleensäkin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kevyempien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ruokien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kumppaniksi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endParaRPr lang="en-GB" altLang="x-none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smtClean="0">
                <a:ea typeface="Arial" charset="0"/>
                <a:cs typeface="Arial" charset="0"/>
              </a:rPr>
              <a:t>   </a:t>
            </a:r>
            <a:r>
              <a:rPr lang="en-GB" altLang="x-none" dirty="0" err="1" smtClean="0">
                <a:ea typeface="Arial" charset="0"/>
                <a:cs typeface="Arial" charset="0"/>
              </a:rPr>
              <a:t>Alsacessa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viinit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ovat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melko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voimakkaita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Saksassa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yleensä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kevyempiä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Uudessa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maailmassa</a:t>
            </a:r>
            <a:r>
              <a:rPr lang="en-GB" altLang="x-none" dirty="0">
                <a:ea typeface="Arial" charset="0"/>
                <a:cs typeface="Arial" charset="0"/>
              </a:rPr>
              <a:t> mm. </a:t>
            </a:r>
            <a:r>
              <a:rPr lang="en-GB" altLang="x-none" dirty="0" err="1">
                <a:ea typeface="Arial" charset="0"/>
                <a:cs typeface="Arial" charset="0"/>
              </a:rPr>
              <a:t>sitrushedelmien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aromeja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muistuttavia</a:t>
            </a:r>
            <a:r>
              <a:rPr lang="en-GB" altLang="x-none" dirty="0"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5" name="Picture 1031" descr="http://www.antes-web.de/images/Roter%20Riesling%20Gm%2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0629" y="1690688"/>
            <a:ext cx="4678696" cy="38123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4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4689764" cy="4805363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GB" altLang="x-none" b="1" dirty="0">
                <a:ea typeface="Arial" charset="0"/>
                <a:cs typeface="Arial" charset="0"/>
              </a:rPr>
              <a:t>Sauvignon blanc</a:t>
            </a:r>
            <a:r>
              <a:rPr lang="en-GB" altLang="x-none" dirty="0">
                <a:ea typeface="Arial" charset="0"/>
                <a:cs typeface="Arial" charset="0"/>
              </a:rPr>
              <a:t/>
            </a:r>
            <a:br>
              <a:rPr lang="en-GB" altLang="x-none" dirty="0">
                <a:ea typeface="Arial" charset="0"/>
                <a:cs typeface="Arial" charset="0"/>
              </a:rPr>
            </a:br>
            <a:endParaRPr lang="en-GB" altLang="x-none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b="1" dirty="0" err="1">
                <a:ea typeface="Arial" charset="0"/>
                <a:cs typeface="Arial" charset="0"/>
              </a:rPr>
              <a:t>Aromaattinen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suosikkirypäle</a:t>
            </a:r>
            <a:r>
              <a:rPr lang="en-GB" altLang="x-none" b="1" dirty="0">
                <a:ea typeface="Arial" charset="0"/>
                <a:cs typeface="Arial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dirty="0" err="1">
                <a:ea typeface="Arial" charset="0"/>
                <a:cs typeface="Arial" charset="0"/>
              </a:rPr>
              <a:t>Viinit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raikkaita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rehevän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aromikkaita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jopa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pistävän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teräviä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endParaRPr lang="en-GB" altLang="x-none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smtClean="0">
                <a:ea typeface="Arial" charset="0"/>
                <a:cs typeface="Arial" charset="0"/>
              </a:rPr>
              <a:t>  </a:t>
            </a:r>
            <a:r>
              <a:rPr lang="en-GB" altLang="x-none" dirty="0" err="1" smtClean="0">
                <a:ea typeface="Arial" charset="0"/>
                <a:cs typeface="Arial" charset="0"/>
              </a:rPr>
              <a:t>Aromaattisten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esim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r>
              <a:rPr lang="en-GB" altLang="x-none" dirty="0" err="1">
                <a:ea typeface="Arial" charset="0"/>
                <a:cs typeface="Arial" charset="0"/>
              </a:rPr>
              <a:t>savustettujen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ruokien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kumppaniksi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endParaRPr lang="en-GB" altLang="x-none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smtClean="0">
                <a:ea typeface="Arial" charset="0"/>
                <a:cs typeface="Arial" charset="0"/>
              </a:rPr>
              <a:t>  </a:t>
            </a:r>
            <a:r>
              <a:rPr lang="en-GB" altLang="x-none" dirty="0" err="1" smtClean="0">
                <a:ea typeface="Arial" charset="0"/>
                <a:cs typeface="Arial" charset="0"/>
              </a:rPr>
              <a:t>Loiren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laaksossa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viinit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ovat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kevyempiä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mineraalisia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Bordeaux'ssa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taas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voimakkaampia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Uudessa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maailmassa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usein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ruohoisen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reheviä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jopa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raskaita</a:t>
            </a:r>
            <a:r>
              <a:rPr lang="en-GB" altLang="x-none" dirty="0"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5" name="Picture 11" descr="http://www.kobrandwine.com/grape_library/images/sauvignon_blan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3761" y="1371600"/>
            <a:ext cx="4089516" cy="43124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8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Muita yleisiä valkoviinirypäleitä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x-none" b="1" dirty="0" smtClean="0">
                <a:ea typeface="Arial" charset="0"/>
                <a:cs typeface="Arial" charset="0"/>
              </a:rPr>
              <a:t>Semillon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smtClean="0">
                <a:ea typeface="Arial" charset="0"/>
                <a:cs typeface="Arial" charset="0"/>
              </a:rPr>
              <a:t> - 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Bordeaux’n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valkoviinien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selkäranka</a:t>
            </a:r>
            <a:endParaRPr lang="en-GB" altLang="x-none" b="1" dirty="0" smtClean="0">
              <a:ea typeface="Arial" charset="0"/>
              <a:cs typeface="Arial" charset="0"/>
            </a:endParaRPr>
          </a:p>
          <a:p>
            <a:endParaRPr lang="en-GB" b="1" dirty="0">
              <a:ea typeface="Arial" charset="0"/>
              <a:cs typeface="Arial" charset="0"/>
            </a:endParaRPr>
          </a:p>
          <a:p>
            <a:r>
              <a:rPr lang="en-GB" altLang="x-none" b="1" dirty="0" smtClean="0">
                <a:ea typeface="Arial" charset="0"/>
                <a:cs typeface="Arial" charset="0"/>
              </a:rPr>
              <a:t>Gewürztraminer</a:t>
            </a:r>
            <a:r>
              <a:rPr lang="en-GB" altLang="x-none" dirty="0" smtClean="0">
                <a:ea typeface="Arial" charset="0"/>
                <a:cs typeface="Arial" charset="0"/>
              </a:rPr>
              <a:t> - 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Mausteisen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voimakas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lajike</a:t>
            </a:r>
            <a:endParaRPr lang="en-GB" altLang="x-none" b="1" dirty="0" smtClean="0">
              <a:ea typeface="Arial" charset="0"/>
              <a:cs typeface="Arial" charset="0"/>
            </a:endParaRPr>
          </a:p>
          <a:p>
            <a:endParaRPr lang="en-GB" altLang="x-none" b="1" dirty="0" smtClean="0">
              <a:ea typeface="Arial" charset="0"/>
              <a:cs typeface="Arial" charset="0"/>
            </a:endParaRPr>
          </a:p>
          <a:p>
            <a:endParaRPr lang="en-GB" altLang="x-none" b="1" dirty="0">
              <a:ea typeface="Arial" charset="0"/>
              <a:cs typeface="Arial" charset="0"/>
            </a:endParaRPr>
          </a:p>
          <a:p>
            <a:r>
              <a:rPr lang="en-GB" altLang="x-none" b="1" dirty="0" smtClean="0">
                <a:ea typeface="Arial" charset="0"/>
                <a:cs typeface="Arial" charset="0"/>
              </a:rPr>
              <a:t>Chenin blanc - 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Loiren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laakson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rypäle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</a:p>
          <a:p>
            <a:endParaRPr lang="en-GB" altLang="x-none" b="1" dirty="0" smtClean="0">
              <a:ea typeface="Arial" charset="0"/>
              <a:cs typeface="Arial" charset="0"/>
            </a:endParaRPr>
          </a:p>
          <a:p>
            <a:endParaRPr lang="fi-FI" dirty="0"/>
          </a:p>
        </p:txBody>
      </p:sp>
      <p:pic>
        <p:nvPicPr>
          <p:cNvPr id="4" name="Picture 7" descr="http://www.saveursdumonde.net/ency_4/raisins/images/chenin-blan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0324" y="3903605"/>
            <a:ext cx="1898535" cy="2827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7" descr="http://www.carto.net/andre.mw/photos/2002/09/09_alsace/20020913-175308_hunawihr_gewuerztrami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7521" y="2591812"/>
            <a:ext cx="1848485" cy="2464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7" descr="http://www.vinesugar.com/_images/basics/varietal-semill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2729" y="365125"/>
            <a:ext cx="1906616" cy="2091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4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Tunnetuimmat rypälelajikkeet - punaviinit</a:t>
            </a:r>
            <a:endParaRPr lang="fi-FI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5878484" cy="4351338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b="1" dirty="0" smtClean="0">
                <a:ea typeface="Arial" charset="0"/>
                <a:cs typeface="Arial" charset="0"/>
              </a:rPr>
              <a:t>Cabernet </a:t>
            </a:r>
            <a:r>
              <a:rPr lang="en-GB" altLang="x-none" b="1" dirty="0">
                <a:ea typeface="Arial" charset="0"/>
                <a:cs typeface="Arial" charset="0"/>
              </a:rPr>
              <a:t>sauvignon</a:t>
            </a:r>
          </a:p>
          <a:p>
            <a:pPr eaLnBrk="1" hangingPunct="1"/>
            <a:endParaRPr lang="en-GB" altLang="x-none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b="1" dirty="0" err="1">
                <a:ea typeface="Arial" charset="0"/>
                <a:cs typeface="Arial" charset="0"/>
              </a:rPr>
              <a:t>Kotoisin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Ranskan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Bordeaux’sta</a:t>
            </a:r>
            <a:endParaRPr lang="en-GB" altLang="x-none" dirty="0">
              <a:ea typeface="Arial" charset="0"/>
              <a:cs typeface="Arial" charset="0"/>
            </a:endParaRPr>
          </a:p>
          <a:p>
            <a:pPr eaLnBrk="1" hangingPunct="1"/>
            <a:endParaRPr lang="en-GB" altLang="x-none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dirty="0">
                <a:ea typeface="Arial" charset="0"/>
                <a:cs typeface="Arial" charset="0"/>
              </a:rPr>
              <a:t>	</a:t>
            </a:r>
            <a:r>
              <a:rPr lang="en-GB" altLang="x-none" dirty="0" err="1">
                <a:ea typeface="Arial" charset="0"/>
                <a:cs typeface="Arial" charset="0"/>
              </a:rPr>
              <a:t>viinit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ovat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voimakkaita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aromaattisia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varsin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pitkäikäisiä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usein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melko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tanniinisia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r>
              <a:rPr lang="en-GB" altLang="x-none" dirty="0" err="1">
                <a:ea typeface="Arial" charset="0"/>
                <a:cs typeface="Arial" charset="0"/>
              </a:rPr>
              <a:t>Tämä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klassinen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rypälelajike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vaatii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yleensä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kypsytystä</a:t>
            </a:r>
            <a:r>
              <a:rPr lang="en-GB" altLang="x-none" dirty="0">
                <a:ea typeface="Arial" charset="0"/>
                <a:cs typeface="Arial" charset="0"/>
              </a:rPr>
              <a:t>. On </a:t>
            </a:r>
            <a:r>
              <a:rPr lang="en-GB" altLang="x-none" dirty="0" err="1">
                <a:ea typeface="Arial" charset="0"/>
                <a:cs typeface="Arial" charset="0"/>
              </a:rPr>
              <a:t>myös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tavallista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että</a:t>
            </a:r>
            <a:r>
              <a:rPr lang="en-GB" altLang="x-none" dirty="0">
                <a:ea typeface="Arial" charset="0"/>
                <a:cs typeface="Arial" charset="0"/>
              </a:rPr>
              <a:t> cabernet </a:t>
            </a:r>
            <a:r>
              <a:rPr lang="en-GB" altLang="x-none" dirty="0" err="1">
                <a:ea typeface="Arial" charset="0"/>
                <a:cs typeface="Arial" charset="0"/>
              </a:rPr>
              <a:t>sauvignonista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tuotettu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viini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sekoitetaan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muista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lajikkeista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tuotettuihin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viineihin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aivan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samoin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kuin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kotiseudulla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Bordeaux’ssa</a:t>
            </a:r>
            <a:r>
              <a:rPr lang="en-GB" altLang="x-none" dirty="0">
                <a:ea typeface="Arial" charset="0"/>
                <a:cs typeface="Arial" charset="0"/>
              </a:rPr>
              <a:t> on </a:t>
            </a:r>
            <a:r>
              <a:rPr lang="en-GB" altLang="x-none" dirty="0" err="1">
                <a:ea typeface="Arial" charset="0"/>
                <a:cs typeface="Arial" charset="0"/>
              </a:rPr>
              <a:t>tapana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endParaRPr lang="en-GB" altLang="x-none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smtClean="0">
                <a:ea typeface="Arial" charset="0"/>
                <a:cs typeface="Arial" charset="0"/>
              </a:rPr>
              <a:t>   </a:t>
            </a:r>
            <a:r>
              <a:rPr lang="en-GB" altLang="x-none" dirty="0" err="1" smtClean="0">
                <a:ea typeface="Arial" charset="0"/>
                <a:cs typeface="Arial" charset="0"/>
              </a:rPr>
              <a:t>Sopii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parhaiten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voimakkaille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liharuuille</a:t>
            </a:r>
            <a:r>
              <a:rPr lang="en-GB" altLang="x-none" dirty="0" smtClean="0">
                <a:ea typeface="Arial" charset="0"/>
                <a:cs typeface="Arial" charset="0"/>
              </a:rPr>
              <a:t>.</a:t>
            </a:r>
            <a:r>
              <a:rPr lang="en-GB" altLang="x-none" dirty="0">
                <a:ea typeface="Arial" charset="0"/>
                <a:cs typeface="Arial" charset="0"/>
              </a:rPr>
              <a:t/>
            </a:r>
            <a:br>
              <a:rPr lang="en-GB" altLang="x-none" dirty="0">
                <a:ea typeface="Arial" charset="0"/>
                <a:cs typeface="Arial" charset="0"/>
              </a:rPr>
            </a:br>
            <a:endParaRPr lang="en-GB" altLang="x-none" dirty="0">
              <a:ea typeface="Arial" charset="0"/>
              <a:cs typeface="Arial" charset="0"/>
            </a:endParaRPr>
          </a:p>
        </p:txBody>
      </p:sp>
      <p:pic>
        <p:nvPicPr>
          <p:cNvPr id="6" name="Picture 6" descr="http://www.saveursdumonde.net/ency_4/raisins/images/cabernet-sauvign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052" y="1690688"/>
            <a:ext cx="3095625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255222"/>
            <a:ext cx="6036425" cy="492174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GB" altLang="x-none" b="1" dirty="0">
                <a:ea typeface="Arial" charset="0"/>
                <a:cs typeface="Arial" charset="0"/>
              </a:rPr>
              <a:t>Merlot</a:t>
            </a:r>
            <a:r>
              <a:rPr lang="en-GB" altLang="x-none" dirty="0">
                <a:ea typeface="Arial" charset="0"/>
                <a:cs typeface="Arial" charset="0"/>
              </a:rPr>
              <a:t/>
            </a:r>
            <a:br>
              <a:rPr lang="en-GB" altLang="x-none" dirty="0">
                <a:ea typeface="Arial" charset="0"/>
                <a:cs typeface="Arial" charset="0"/>
              </a:rPr>
            </a:br>
            <a:endParaRPr lang="en-GB" altLang="x-none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b="1" dirty="0" err="1">
                <a:ea typeface="Arial" charset="0"/>
                <a:cs typeface="Arial" charset="0"/>
              </a:rPr>
              <a:t>Bordeaux’n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toinen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peruslajike</a:t>
            </a:r>
            <a:endParaRPr lang="en-GB" altLang="x-none" b="1" dirty="0">
              <a:ea typeface="Arial" charset="0"/>
              <a:cs typeface="Arial" charset="0"/>
            </a:endParaRPr>
          </a:p>
          <a:p>
            <a:pPr eaLnBrk="1" hangingPunct="1"/>
            <a:endParaRPr lang="en-GB" altLang="x-none" b="1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dirty="0" err="1">
                <a:ea typeface="Arial" charset="0"/>
                <a:cs typeface="Arial" charset="0"/>
              </a:rPr>
              <a:t>Tuottaa</a:t>
            </a:r>
            <a:r>
              <a:rPr lang="en-GB" altLang="x-none" dirty="0">
                <a:ea typeface="Arial" charset="0"/>
                <a:cs typeface="Arial" charset="0"/>
              </a:rPr>
              <a:t> cabernet </a:t>
            </a:r>
            <a:r>
              <a:rPr lang="en-GB" altLang="x-none" dirty="0" err="1">
                <a:ea typeface="Arial" charset="0"/>
                <a:cs typeface="Arial" charset="0"/>
              </a:rPr>
              <a:t>sauvignonia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pehmeämpiä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viinejä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jotka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myös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kypsyvät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nopeammin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eivätkä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ikäänny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hyvin</a:t>
            </a:r>
            <a:r>
              <a:rPr lang="en-GB" altLang="x-none" dirty="0" smtClean="0">
                <a:ea typeface="Arial" charset="0"/>
                <a:cs typeface="Arial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smtClean="0">
                <a:ea typeface="Arial" charset="0"/>
                <a:cs typeface="Arial" charset="0"/>
              </a:rPr>
              <a:t>  Merlot </a:t>
            </a:r>
            <a:r>
              <a:rPr lang="en-GB" altLang="x-none" dirty="0">
                <a:ea typeface="Arial" charset="0"/>
                <a:cs typeface="Arial" charset="0"/>
              </a:rPr>
              <a:t>on </a:t>
            </a:r>
            <a:r>
              <a:rPr lang="en-GB" altLang="x-none" dirty="0" err="1">
                <a:ea typeface="Arial" charset="0"/>
                <a:cs typeface="Arial" charset="0"/>
              </a:rPr>
              <a:t>nykyisin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levinnyt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kuluttajaystävällisyytensä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vuoksi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uusiin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viinimaihin</a:t>
            </a:r>
            <a:r>
              <a:rPr lang="en-GB" altLang="x-none" dirty="0">
                <a:ea typeface="Arial" charset="0"/>
                <a:cs typeface="Arial" charset="0"/>
              </a:rPr>
              <a:t>: </a:t>
            </a:r>
            <a:r>
              <a:rPr lang="en-GB" altLang="x-none" dirty="0" err="1">
                <a:ea typeface="Arial" charset="0"/>
                <a:cs typeface="Arial" charset="0"/>
              </a:rPr>
              <a:t>Itä-Eurooppaan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Amerikkaan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sekä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eteläiselle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pallonpuoliskolle</a:t>
            </a:r>
            <a:r>
              <a:rPr lang="en-GB" altLang="x-none" dirty="0" smtClean="0">
                <a:ea typeface="Arial" charset="0"/>
                <a:cs typeface="Arial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smtClean="0">
                <a:ea typeface="Arial" charset="0"/>
                <a:cs typeface="Arial" charset="0"/>
              </a:rPr>
              <a:t>  </a:t>
            </a:r>
            <a:r>
              <a:rPr lang="en-GB" altLang="x-none" dirty="0" err="1" smtClean="0">
                <a:ea typeface="Arial" charset="0"/>
                <a:cs typeface="Arial" charset="0"/>
              </a:rPr>
              <a:t>Hyvä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seisovan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pöydän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viini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sekä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seurusteluviini</a:t>
            </a:r>
            <a:endParaRPr lang="en-GB" altLang="x-none" dirty="0">
              <a:ea typeface="Arial" charset="0"/>
              <a:cs typeface="Arial" charset="0"/>
            </a:endParaRPr>
          </a:p>
        </p:txBody>
      </p:sp>
      <p:pic>
        <p:nvPicPr>
          <p:cNvPr id="6" name="Picture 7" descr="http://www.avalonwine.com/merlot-grapes-250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142" y="1669414"/>
            <a:ext cx="3548062" cy="39608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2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215332"/>
            <a:ext cx="5379720" cy="4961631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GB" altLang="x-none" b="1" dirty="0">
                <a:ea typeface="Arial" charset="0"/>
                <a:cs typeface="Arial" charset="0"/>
              </a:rPr>
              <a:t>Syrah / Shiraz</a:t>
            </a:r>
            <a:r>
              <a:rPr lang="en-GB" altLang="x-none" dirty="0">
                <a:ea typeface="Arial" charset="0"/>
                <a:cs typeface="Arial" charset="0"/>
              </a:rPr>
              <a:t/>
            </a:r>
            <a:br>
              <a:rPr lang="en-GB" altLang="x-none" dirty="0">
                <a:ea typeface="Arial" charset="0"/>
                <a:cs typeface="Arial" charset="0"/>
              </a:rPr>
            </a:br>
            <a:endParaRPr lang="en-GB" altLang="x-none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b="1" dirty="0" err="1">
                <a:ea typeface="Arial" charset="0"/>
                <a:cs typeface="Arial" charset="0"/>
              </a:rPr>
              <a:t>Rhônen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laaksosta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laajalle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levinnyt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lajike</a:t>
            </a:r>
            <a:endParaRPr lang="en-GB" altLang="x-none" b="1" dirty="0">
              <a:ea typeface="Arial" charset="0"/>
              <a:cs typeface="Arial" charset="0"/>
            </a:endParaRPr>
          </a:p>
          <a:p>
            <a:pPr eaLnBrk="1" hangingPunct="1"/>
            <a:endParaRPr lang="en-GB" altLang="x-none" b="1" dirty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b="1" dirty="0">
                <a:ea typeface="Arial" charset="0"/>
                <a:cs typeface="Arial" charset="0"/>
              </a:rPr>
              <a:t>	</a:t>
            </a:r>
            <a:r>
              <a:rPr lang="en-GB" altLang="x-none" b="1" dirty="0" err="1">
                <a:ea typeface="Arial" charset="0"/>
                <a:cs typeface="Arial" charset="0"/>
              </a:rPr>
              <a:t>L</a:t>
            </a:r>
            <a:r>
              <a:rPr lang="en-GB" altLang="x-none" dirty="0" err="1">
                <a:ea typeface="Arial" charset="0"/>
                <a:cs typeface="Arial" charset="0"/>
              </a:rPr>
              <a:t>ämpimiä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särmikkäitä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viinejä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tuottava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lämpimän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ilmaston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rypälelajike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r>
              <a:rPr lang="en-GB" altLang="x-none" dirty="0" err="1">
                <a:ea typeface="Arial" charset="0"/>
                <a:cs typeface="Arial" charset="0"/>
              </a:rPr>
              <a:t>Viinit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pitkäikäisiä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 smtClean="0">
                <a:ea typeface="Arial" charset="0"/>
                <a:cs typeface="Arial" charset="0"/>
              </a:rPr>
              <a:t>mausteisia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rakenteeltaan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voimakkaita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endParaRPr lang="en-GB" altLang="x-none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smtClean="0">
                <a:ea typeface="Arial" charset="0"/>
                <a:cs typeface="Arial" charset="0"/>
              </a:rPr>
              <a:t>  Syrah </a:t>
            </a:r>
            <a:r>
              <a:rPr lang="en-GB" altLang="x-none" dirty="0" err="1">
                <a:ea typeface="Arial" charset="0"/>
                <a:cs typeface="Arial" charset="0"/>
              </a:rPr>
              <a:t>tuottaa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lämpimillä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alueilla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täyteläisiä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tummia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hillomaisia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tuhteja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hyvin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säilytystä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kestäviä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viinejä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r>
              <a:rPr lang="en-GB" altLang="x-none" dirty="0" err="1">
                <a:ea typeface="Arial" charset="0"/>
                <a:cs typeface="Arial" charset="0"/>
              </a:rPr>
              <a:t>Viileämmässä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ilmastossa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aromit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ovat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marjaisempia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pippurisempia</a:t>
            </a:r>
            <a:r>
              <a:rPr lang="en-GB" altLang="x-none" dirty="0" smtClean="0">
                <a:ea typeface="Arial" charset="0"/>
                <a:cs typeface="Arial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smtClean="0">
                <a:ea typeface="Arial" charset="0"/>
                <a:cs typeface="Arial" charset="0"/>
              </a:rPr>
              <a:t>  </a:t>
            </a:r>
            <a:r>
              <a:rPr lang="en-GB" altLang="x-none" dirty="0" err="1" smtClean="0">
                <a:ea typeface="Arial" charset="0"/>
                <a:cs typeface="Arial" charset="0"/>
              </a:rPr>
              <a:t>Hyvä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ystävä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lampaalle</a:t>
            </a:r>
            <a:r>
              <a:rPr lang="en-GB" altLang="x-none" dirty="0" smtClean="0">
                <a:ea typeface="Arial" charset="0"/>
                <a:cs typeface="Arial" charset="0"/>
              </a:rPr>
              <a:t>, </a:t>
            </a:r>
            <a:r>
              <a:rPr lang="en-GB" altLang="x-none" dirty="0" err="1" smtClean="0">
                <a:ea typeface="Arial" charset="0"/>
                <a:cs typeface="Arial" charset="0"/>
              </a:rPr>
              <a:t>porolle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sekä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voimakkaille</a:t>
            </a:r>
            <a:r>
              <a:rPr lang="en-GB" altLang="x-none" dirty="0" smtClean="0"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ea typeface="Arial" charset="0"/>
                <a:cs typeface="Arial" charset="0"/>
              </a:rPr>
              <a:t>juustoille</a:t>
            </a:r>
            <a:r>
              <a:rPr lang="en-GB" altLang="x-none" dirty="0" smtClean="0">
                <a:ea typeface="Arial" charset="0"/>
                <a:cs typeface="Arial" charset="0"/>
              </a:rPr>
              <a:t>. </a:t>
            </a:r>
            <a:r>
              <a:rPr lang="en-GB" altLang="x-none" dirty="0">
                <a:ea typeface="Arial" charset="0"/>
                <a:cs typeface="Arial" charset="0"/>
              </a:rPr>
              <a:t/>
            </a:r>
            <a:br>
              <a:rPr lang="en-GB" altLang="x-none" dirty="0">
                <a:ea typeface="Arial" charset="0"/>
                <a:cs typeface="Arial" charset="0"/>
              </a:rPr>
            </a:br>
            <a:endParaRPr lang="en-GB" altLang="x-none" dirty="0">
              <a:ea typeface="Arial" charset="0"/>
              <a:cs typeface="Arial" charset="0"/>
            </a:endParaRPr>
          </a:p>
        </p:txBody>
      </p:sp>
      <p:pic>
        <p:nvPicPr>
          <p:cNvPr id="5" name="Picture 7" descr="http://www.guideduvin.com/pictures-of-grapes/syr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6393" y="1215332"/>
            <a:ext cx="3225655" cy="49163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4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Muita punaviinirypäleitä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838200" y="1825625"/>
            <a:ext cx="7632469" cy="4351338"/>
          </a:xfrm>
        </p:spPr>
        <p:txBody>
          <a:bodyPr>
            <a:normAutofit fontScale="92500"/>
          </a:bodyPr>
          <a:lstStyle/>
          <a:p>
            <a:r>
              <a:rPr lang="en-GB" altLang="x-none" b="1" dirty="0" smtClean="0">
                <a:ea typeface="Arial" charset="0"/>
                <a:cs typeface="Arial" charset="0"/>
              </a:rPr>
              <a:t>Pinot noir - 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Burgundin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hienostunut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klassikko</a:t>
            </a:r>
            <a:endParaRPr lang="en-GB" altLang="x-none" b="1" dirty="0" smtClean="0">
              <a:ea typeface="Arial" charset="0"/>
              <a:cs typeface="Arial" charset="0"/>
            </a:endParaRPr>
          </a:p>
          <a:p>
            <a:endParaRPr lang="en-GB" altLang="x-none" b="1" dirty="0">
              <a:ea typeface="Arial" charset="0"/>
              <a:cs typeface="Arial" charset="0"/>
            </a:endParaRPr>
          </a:p>
          <a:p>
            <a:r>
              <a:rPr lang="en-GB" altLang="x-none" b="1" dirty="0" smtClean="0">
                <a:ea typeface="Arial" charset="0"/>
                <a:cs typeface="Arial" charset="0"/>
              </a:rPr>
              <a:t>Tempranillo </a:t>
            </a:r>
            <a:r>
              <a:rPr lang="mr-IN" altLang="x-none" b="1" dirty="0" smtClean="0">
                <a:ea typeface="Arial" charset="0"/>
                <a:cs typeface="Arial" charset="0"/>
              </a:rPr>
              <a:t>–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tunnetuin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espanjalainen</a:t>
            </a:r>
            <a:endParaRPr lang="en-GB" altLang="x-none" b="1" dirty="0" smtClean="0">
              <a:ea typeface="Arial" charset="0"/>
              <a:cs typeface="Arial" charset="0"/>
            </a:endParaRPr>
          </a:p>
          <a:p>
            <a:endParaRPr lang="en-GB" altLang="x-none" b="1" dirty="0">
              <a:ea typeface="Arial" charset="0"/>
              <a:cs typeface="Arial" charset="0"/>
            </a:endParaRPr>
          </a:p>
          <a:p>
            <a:endParaRPr lang="en-GB" altLang="x-none" b="1" dirty="0" smtClean="0">
              <a:ea typeface="Arial" charset="0"/>
              <a:cs typeface="Arial" charset="0"/>
            </a:endParaRPr>
          </a:p>
          <a:p>
            <a:r>
              <a:rPr lang="en-GB" altLang="x-none" b="1" dirty="0" smtClean="0">
                <a:ea typeface="Arial" charset="0"/>
                <a:cs typeface="Arial" charset="0"/>
              </a:rPr>
              <a:t>Sangiovese </a:t>
            </a:r>
            <a:r>
              <a:rPr lang="mr-IN" altLang="x-none" b="1" dirty="0" smtClean="0">
                <a:ea typeface="Arial" charset="0"/>
                <a:cs typeface="Arial" charset="0"/>
              </a:rPr>
              <a:t>–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Toscanalaisten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peruslajike</a:t>
            </a:r>
            <a:endParaRPr lang="en-GB" altLang="x-none" b="1" dirty="0" smtClean="0">
              <a:ea typeface="Arial" charset="0"/>
              <a:cs typeface="Arial" charset="0"/>
            </a:endParaRPr>
          </a:p>
          <a:p>
            <a:endParaRPr lang="en-GB" altLang="x-none" b="1" dirty="0">
              <a:ea typeface="Arial" charset="0"/>
              <a:cs typeface="Arial" charset="0"/>
            </a:endParaRPr>
          </a:p>
          <a:p>
            <a:r>
              <a:rPr lang="en-GB" altLang="x-none" b="1" dirty="0" smtClean="0">
                <a:ea typeface="Arial" charset="0"/>
                <a:cs typeface="Arial" charset="0"/>
              </a:rPr>
              <a:t>Grenache / Garnacha </a:t>
            </a:r>
            <a:r>
              <a:rPr lang="mr-IN" altLang="x-none" b="1" dirty="0" smtClean="0">
                <a:ea typeface="Arial" charset="0"/>
                <a:cs typeface="Arial" charset="0"/>
              </a:rPr>
              <a:t>–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Espanjassa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laajalti</a:t>
            </a:r>
            <a:endParaRPr lang="en-GB" altLang="x-none" b="1" dirty="0" smtClean="0">
              <a:ea typeface="Arial" charset="0"/>
              <a:cs typeface="Arial" charset="0"/>
            </a:endParaRPr>
          </a:p>
          <a:p>
            <a:r>
              <a:rPr lang="en-GB" altLang="x-none" b="1" dirty="0" smtClean="0">
                <a:ea typeface="Arial" charset="0"/>
                <a:cs typeface="Arial" charset="0"/>
              </a:rPr>
              <a:t>Malbec </a:t>
            </a:r>
            <a:r>
              <a:rPr lang="mr-IN" altLang="x-none" b="1" dirty="0" smtClean="0">
                <a:ea typeface="Arial" charset="0"/>
                <a:cs typeface="Arial" charset="0"/>
              </a:rPr>
              <a:t>–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omintakeinen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Chilen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ja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Argentiinan</a:t>
            </a:r>
            <a:r>
              <a:rPr lang="en-GB" altLang="x-none" b="1" dirty="0" smtClean="0">
                <a:ea typeface="Arial" charset="0"/>
                <a:cs typeface="Arial" charset="0"/>
              </a:rPr>
              <a:t> </a:t>
            </a:r>
            <a:r>
              <a:rPr lang="en-GB" altLang="x-none" b="1" dirty="0" err="1" smtClean="0">
                <a:ea typeface="Arial" charset="0"/>
                <a:cs typeface="Arial" charset="0"/>
              </a:rPr>
              <a:t>lajike</a:t>
            </a:r>
            <a:endParaRPr lang="en-GB" altLang="x-none" b="1" dirty="0">
              <a:ea typeface="Arial" charset="0"/>
              <a:cs typeface="Arial" charset="0"/>
            </a:endParaRPr>
          </a:p>
        </p:txBody>
      </p:sp>
      <p:pic>
        <p:nvPicPr>
          <p:cNvPr id="6" name="Picture 7" descr="http://www.futura-sciences.com/img/pinot_no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7498" y="473741"/>
            <a:ext cx="2027555" cy="27037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11" descr="http://www.diccionariodelvino.com/imagenes/tempranil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3177" y="2364424"/>
            <a:ext cx="1535574" cy="21320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http://www.kobrandwine.com/grape_library/images/sangiove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56264" y="3721384"/>
            <a:ext cx="1907482" cy="2527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9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Viinin valitseminen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Seurustelu vai ruokaan sovittaminen</a:t>
            </a:r>
          </a:p>
          <a:p>
            <a:r>
              <a:rPr lang="fi-FI" dirty="0" smtClean="0"/>
              <a:t>Ruoka on usein määräävä tekijä viiniä valitessa</a:t>
            </a:r>
          </a:p>
          <a:p>
            <a:pPr lvl="1"/>
            <a:r>
              <a:rPr lang="fi-FI" dirty="0" smtClean="0"/>
              <a:t>Alko jakaa tuotteet 33 eri ryhmään ruuan/raaka-aineen perusteella</a:t>
            </a:r>
          </a:p>
          <a:p>
            <a:pPr lvl="1"/>
            <a:r>
              <a:rPr lang="fi-FI" dirty="0" smtClean="0"/>
              <a:t>Mausteilla ja erityisesti kastikkeella on usein vaikutus viinin makuun</a:t>
            </a:r>
          </a:p>
          <a:p>
            <a:pPr lvl="1"/>
            <a:r>
              <a:rPr lang="fi-FI" dirty="0" smtClean="0"/>
              <a:t>Vaikeita ruoka-aineita</a:t>
            </a:r>
            <a:r>
              <a:rPr lang="fi-FI" baseline="0" dirty="0" smtClean="0"/>
              <a:t> ovat kananmuna, sienet, etikkaiset lisukkeet</a:t>
            </a:r>
            <a:endParaRPr lang="fi-FI" dirty="0" smtClean="0"/>
          </a:p>
          <a:p>
            <a:r>
              <a:rPr lang="fi-FI" dirty="0" smtClean="0"/>
              <a:t>Arki vai juhla</a:t>
            </a:r>
          </a:p>
          <a:p>
            <a:pPr lvl="1"/>
            <a:r>
              <a:rPr lang="fi-FI" dirty="0" smtClean="0"/>
              <a:t>Suomessa myydään eniten alle 9 euron viinejä (32% punaiset ja 55% valkoiset)</a:t>
            </a:r>
          </a:p>
          <a:p>
            <a:pPr lvl="1"/>
            <a:r>
              <a:rPr lang="fi-FI" dirty="0" smtClean="0"/>
              <a:t>Erittäin paljon hienoja viinejä on hintaryhmässä 9-15,00 Euroa</a:t>
            </a:r>
          </a:p>
          <a:p>
            <a:pPr lvl="1"/>
            <a:r>
              <a:rPr lang="fi-FI" dirty="0" smtClean="0"/>
              <a:t>Yli 15 euron viinit vaativat jo paljon ruualta ja myös viinituntemukselta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82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34" y="476672"/>
            <a:ext cx="9157867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Viinin viljely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Viiniä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on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alettu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viljellä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Kaspian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meren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alueella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josta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se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aikojen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kuluessa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levisi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länteen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ja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itään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.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Viinin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viljely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ja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tuotanto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mainitaan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Raamatussa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ja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Egyptin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hieroglyyfeissä</a:t>
            </a:r>
            <a:r>
              <a:rPr lang="en-GB" altLang="x-none" dirty="0">
                <a:solidFill>
                  <a:srgbClr val="000000"/>
                </a:solidFill>
                <a:ea typeface="Arial" charset="0"/>
                <a:cs typeface="Arial" charset="0"/>
              </a:rPr>
              <a:t> (2 400 </a:t>
            </a:r>
            <a:r>
              <a:rPr lang="en-GB" altLang="x-none" dirty="0" err="1">
                <a:solidFill>
                  <a:srgbClr val="000000"/>
                </a:solidFill>
                <a:ea typeface="Arial" charset="0"/>
                <a:cs typeface="Arial" charset="0"/>
              </a:rPr>
              <a:t>e.Kr</a:t>
            </a:r>
            <a:r>
              <a:rPr lang="en-GB" altLang="x-none" dirty="0" smtClean="0">
                <a:solidFill>
                  <a:srgbClr val="000000"/>
                </a:solidFill>
                <a:ea typeface="Arial" charset="0"/>
                <a:cs typeface="Arial" charset="0"/>
              </a:rPr>
              <a:t>.).</a:t>
            </a:r>
            <a:endParaRPr lang="en-US" altLang="x-none" dirty="0"/>
          </a:p>
          <a:p>
            <a:pPr>
              <a:defRPr/>
            </a:pPr>
            <a:endParaRPr lang="en-US" altLang="x-none" dirty="0"/>
          </a:p>
          <a:p>
            <a:pPr>
              <a:defRPr/>
            </a:pPr>
            <a:r>
              <a:rPr lang="en-GB" altLang="x-none" dirty="0" err="1"/>
              <a:t>Maailmassa</a:t>
            </a:r>
            <a:r>
              <a:rPr lang="en-GB" altLang="x-none" dirty="0"/>
              <a:t> on </a:t>
            </a:r>
            <a:r>
              <a:rPr lang="en-GB" altLang="x-none" dirty="0" err="1"/>
              <a:t>tuhansia</a:t>
            </a:r>
            <a:r>
              <a:rPr lang="en-GB" altLang="x-none" dirty="0"/>
              <a:t> </a:t>
            </a:r>
            <a:r>
              <a:rPr lang="en-GB" altLang="x-none" dirty="0" err="1"/>
              <a:t>rypälelajikkeita</a:t>
            </a:r>
            <a:r>
              <a:rPr lang="en-GB" altLang="x-none" dirty="0"/>
              <a:t>. </a:t>
            </a:r>
            <a:r>
              <a:rPr lang="en-GB" altLang="x-none" dirty="0" err="1"/>
              <a:t>Niistä</a:t>
            </a:r>
            <a:r>
              <a:rPr lang="en-GB" altLang="x-none" dirty="0"/>
              <a:t> </a:t>
            </a:r>
            <a:r>
              <a:rPr lang="en-GB" altLang="x-none" dirty="0" err="1"/>
              <a:t>viininviljelyyn</a:t>
            </a:r>
            <a:r>
              <a:rPr lang="en-GB" altLang="x-none" dirty="0"/>
              <a:t> </a:t>
            </a:r>
            <a:r>
              <a:rPr lang="en-GB" altLang="x-none" dirty="0" err="1"/>
              <a:t>sopivia</a:t>
            </a:r>
            <a:r>
              <a:rPr lang="en-GB" altLang="x-none" dirty="0"/>
              <a:t>, </a:t>
            </a:r>
            <a:r>
              <a:rPr lang="en-GB" altLang="x-none" dirty="0" err="1"/>
              <a:t>Vitis</a:t>
            </a:r>
            <a:r>
              <a:rPr lang="en-GB" altLang="x-none" dirty="0"/>
              <a:t> </a:t>
            </a:r>
            <a:r>
              <a:rPr lang="en-GB" altLang="x-none" dirty="0" err="1"/>
              <a:t>vinifera</a:t>
            </a:r>
            <a:r>
              <a:rPr lang="en-GB" altLang="x-none" dirty="0"/>
              <a:t> -</a:t>
            </a:r>
            <a:r>
              <a:rPr lang="en-GB" altLang="x-none" dirty="0" err="1"/>
              <a:t>lajiin</a:t>
            </a:r>
            <a:r>
              <a:rPr lang="en-GB" altLang="x-none" dirty="0"/>
              <a:t> </a:t>
            </a:r>
            <a:r>
              <a:rPr lang="en-GB" altLang="x-none" dirty="0" err="1"/>
              <a:t>kuuluvia</a:t>
            </a:r>
            <a:r>
              <a:rPr lang="en-GB" altLang="x-none" dirty="0"/>
              <a:t>, on </a:t>
            </a:r>
            <a:r>
              <a:rPr lang="en-GB" altLang="x-none" dirty="0" err="1"/>
              <a:t>noin</a:t>
            </a:r>
            <a:r>
              <a:rPr lang="en-GB" altLang="x-none" dirty="0"/>
              <a:t> </a:t>
            </a:r>
            <a:r>
              <a:rPr lang="en-GB" altLang="x-none" dirty="0" err="1"/>
              <a:t>tuhat</a:t>
            </a:r>
            <a:r>
              <a:rPr lang="en-GB" altLang="x-none" dirty="0"/>
              <a:t>. </a:t>
            </a:r>
            <a:r>
              <a:rPr lang="en-GB" altLang="x-none" dirty="0" err="1"/>
              <a:t>Kuitenkin</a:t>
            </a:r>
            <a:r>
              <a:rPr lang="en-GB" altLang="x-none" dirty="0"/>
              <a:t> vain </a:t>
            </a:r>
            <a:r>
              <a:rPr lang="en-GB" altLang="x-none" dirty="0" err="1"/>
              <a:t>muutamalla</a:t>
            </a:r>
            <a:r>
              <a:rPr lang="en-GB" altLang="x-none" dirty="0"/>
              <a:t> </a:t>
            </a:r>
            <a:r>
              <a:rPr lang="en-GB" altLang="x-none" dirty="0" err="1"/>
              <a:t>kymmenellä</a:t>
            </a:r>
            <a:r>
              <a:rPr lang="en-GB" altLang="x-none" dirty="0"/>
              <a:t> </a:t>
            </a:r>
            <a:r>
              <a:rPr lang="en-GB" altLang="x-none" dirty="0" err="1"/>
              <a:t>rypälelajikkeella</a:t>
            </a:r>
            <a:r>
              <a:rPr lang="en-GB" altLang="x-none" dirty="0"/>
              <a:t> on </a:t>
            </a:r>
            <a:r>
              <a:rPr lang="en-GB" altLang="x-none" dirty="0" err="1"/>
              <a:t>maailmanlaajuista</a:t>
            </a:r>
            <a:r>
              <a:rPr lang="en-GB" altLang="x-none" dirty="0"/>
              <a:t> </a:t>
            </a:r>
            <a:r>
              <a:rPr lang="en-GB" altLang="x-none" dirty="0" err="1"/>
              <a:t>merkitystä</a:t>
            </a:r>
            <a:r>
              <a:rPr lang="en-GB" altLang="x-none" dirty="0"/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1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79992"/>
            <a:ext cx="9144000" cy="45333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479" y="0"/>
            <a:ext cx="3593521" cy="27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44825"/>
            <a:ext cx="9144000" cy="509133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13" y="44624"/>
            <a:ext cx="3456384" cy="256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Viinin hankkiminen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 smtClean="0"/>
              <a:t>Alko </a:t>
            </a:r>
            <a:r>
              <a:rPr lang="mr-IN" dirty="0" smtClean="0"/>
              <a:t>–</a:t>
            </a:r>
            <a:r>
              <a:rPr lang="fi-FI" dirty="0" smtClean="0"/>
              <a:t> paras ja luotettavin kanava</a:t>
            </a:r>
          </a:p>
          <a:p>
            <a:pPr lvl="1"/>
            <a:r>
              <a:rPr lang="fi-FI" dirty="0" smtClean="0"/>
              <a:t>Uusi nettikauppa palvelee joka puolella ja laajalla valikoimalla</a:t>
            </a:r>
          </a:p>
          <a:p>
            <a:pPr lvl="1"/>
            <a:r>
              <a:rPr lang="fi-FI" dirty="0" smtClean="0"/>
              <a:t>Myymälävalikoimat vaihtelevat nykyään todella paljon</a:t>
            </a:r>
          </a:p>
          <a:p>
            <a:r>
              <a:rPr lang="fi-FI" dirty="0" smtClean="0"/>
              <a:t>Viro </a:t>
            </a:r>
            <a:r>
              <a:rPr lang="mr-IN" dirty="0" smtClean="0"/>
              <a:t>–</a:t>
            </a:r>
            <a:r>
              <a:rPr lang="fi-FI" dirty="0" smtClean="0"/>
              <a:t> houkutteleva ja hieman edullisempi vaihtoehto</a:t>
            </a:r>
          </a:p>
          <a:p>
            <a:pPr lvl="1"/>
            <a:r>
              <a:rPr lang="fi-FI" dirty="0" smtClean="0"/>
              <a:t>Varo vanhoja hanapakkauksia ja väärin säilytettyjä viinejä</a:t>
            </a:r>
          </a:p>
          <a:p>
            <a:pPr lvl="1"/>
            <a:r>
              <a:rPr lang="fi-FI" dirty="0" smtClean="0"/>
              <a:t>Valitse tunnettuja merkkejä</a:t>
            </a:r>
          </a:p>
          <a:p>
            <a:pPr lvl="1"/>
            <a:r>
              <a:rPr lang="fi-FI" dirty="0" smtClean="0"/>
              <a:t>Tuo vain omaan tarpeeseen</a:t>
            </a:r>
          </a:p>
          <a:p>
            <a:r>
              <a:rPr lang="fi-FI" dirty="0" smtClean="0"/>
              <a:t>Nettikauppa </a:t>
            </a:r>
            <a:r>
              <a:rPr lang="mr-IN" dirty="0" smtClean="0"/>
              <a:t>–</a:t>
            </a:r>
            <a:r>
              <a:rPr lang="fi-FI" dirty="0" smtClean="0"/>
              <a:t> vaatii tietämystä ja varovaisuutta</a:t>
            </a:r>
          </a:p>
          <a:p>
            <a:pPr lvl="1"/>
            <a:r>
              <a:rPr lang="fi-FI" dirty="0" smtClean="0"/>
              <a:t>Laillisuus edelleen kiistanalainen</a:t>
            </a:r>
          </a:p>
          <a:p>
            <a:r>
              <a:rPr lang="fi-FI" dirty="0" smtClean="0"/>
              <a:t>Tilaaminen suoraan valmistajalta </a:t>
            </a:r>
            <a:r>
              <a:rPr lang="mr-IN" dirty="0" smtClean="0"/>
              <a:t>–</a:t>
            </a:r>
            <a:r>
              <a:rPr lang="fi-FI" dirty="0" smtClean="0"/>
              <a:t> omat erikoissuosikit</a:t>
            </a:r>
          </a:p>
          <a:p>
            <a:pPr lvl="1"/>
            <a:r>
              <a:rPr lang="fi-FI" dirty="0" smtClean="0"/>
              <a:t>Verot maksettava Suomeen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67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Vanha ja Uusi viinimaailma</a:t>
            </a:r>
            <a:endParaRPr lang="fi-FI" dirty="0"/>
          </a:p>
        </p:txBody>
      </p:sp>
      <p:sp>
        <p:nvSpPr>
          <p:cNvPr id="4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GB" altLang="x-none" dirty="0" err="1" smtClean="0"/>
              <a:t>Viinimaailma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tavataan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jakaa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kahtia</a:t>
            </a:r>
            <a:r>
              <a:rPr lang="en-GB" altLang="x-none" dirty="0" smtClean="0"/>
              <a:t>. </a:t>
            </a:r>
            <a:r>
              <a:rPr lang="en-GB" altLang="x-none" b="1" dirty="0" err="1" smtClean="0"/>
              <a:t>Perinteitä</a:t>
            </a:r>
            <a:r>
              <a:rPr lang="en-GB" altLang="x-none" b="1" dirty="0" smtClean="0"/>
              <a:t> </a:t>
            </a:r>
            <a:r>
              <a:rPr lang="en-GB" altLang="x-none" b="1" dirty="0" err="1" smtClean="0"/>
              <a:t>arvostavaan</a:t>
            </a:r>
            <a:r>
              <a:rPr lang="en-GB" altLang="x-none" b="1" dirty="0" smtClean="0"/>
              <a:t> </a:t>
            </a:r>
            <a:r>
              <a:rPr lang="en-GB" altLang="x-none" dirty="0" smtClean="0"/>
              <a:t>"</a:t>
            </a:r>
            <a:r>
              <a:rPr lang="en-GB" altLang="x-none" dirty="0" err="1" smtClean="0"/>
              <a:t>vanhaan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maailmaan</a:t>
            </a:r>
            <a:r>
              <a:rPr lang="en-GB" altLang="x-none" dirty="0" smtClean="0"/>
              <a:t>" </a:t>
            </a:r>
            <a:r>
              <a:rPr lang="en-GB" altLang="x-none" dirty="0" err="1" smtClean="0"/>
              <a:t>kuuluu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Euroopan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Välimeren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alue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ja</a:t>
            </a:r>
            <a:r>
              <a:rPr lang="en-GB" altLang="x-none" dirty="0" smtClean="0"/>
              <a:t> </a:t>
            </a:r>
            <a:r>
              <a:rPr lang="en-GB" altLang="x-none" b="1" dirty="0" err="1" smtClean="0"/>
              <a:t>tieteeseen</a:t>
            </a:r>
            <a:r>
              <a:rPr lang="en-GB" altLang="x-none" b="1" dirty="0" smtClean="0"/>
              <a:t> </a:t>
            </a:r>
            <a:r>
              <a:rPr lang="en-GB" altLang="x-none" b="1" dirty="0" err="1" smtClean="0"/>
              <a:t>ja</a:t>
            </a:r>
            <a:r>
              <a:rPr lang="en-GB" altLang="x-none" b="1" dirty="0" smtClean="0"/>
              <a:t> </a:t>
            </a:r>
            <a:r>
              <a:rPr lang="en-GB" altLang="x-none" b="1" dirty="0" err="1" smtClean="0"/>
              <a:t>teknologiaan</a:t>
            </a:r>
            <a:r>
              <a:rPr lang="en-GB" altLang="x-none" b="1" dirty="0" smtClean="0"/>
              <a:t> </a:t>
            </a:r>
            <a:r>
              <a:rPr lang="en-GB" altLang="x-none" b="1" dirty="0" err="1" smtClean="0"/>
              <a:t>luottavaan</a:t>
            </a:r>
            <a:r>
              <a:rPr lang="en-GB" altLang="x-none" dirty="0" smtClean="0"/>
              <a:t> "</a:t>
            </a:r>
            <a:r>
              <a:rPr lang="en-GB" altLang="x-none" dirty="0" err="1" smtClean="0"/>
              <a:t>uuteen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maailmaan</a:t>
            </a:r>
            <a:r>
              <a:rPr lang="en-GB" altLang="x-none" dirty="0" smtClean="0"/>
              <a:t>" </a:t>
            </a:r>
            <a:r>
              <a:rPr lang="en-GB" altLang="x-none" dirty="0" err="1" smtClean="0"/>
              <a:t>Amerikka</a:t>
            </a:r>
            <a:r>
              <a:rPr lang="en-GB" altLang="x-none" dirty="0" smtClean="0"/>
              <a:t>, Australia, </a:t>
            </a:r>
            <a:r>
              <a:rPr lang="en-GB" altLang="x-none" dirty="0" err="1" smtClean="0"/>
              <a:t>Uusi-Seelanti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Etelä-Afrikka</a:t>
            </a:r>
            <a:r>
              <a:rPr lang="en-GB" altLang="x-none" dirty="0" smtClean="0"/>
              <a:t>. </a:t>
            </a:r>
            <a:r>
              <a:rPr lang="en-GB" altLang="x-none" dirty="0" err="1" smtClean="0"/>
              <a:t>Aina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yleistyksiin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ei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kuitenkaan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kannata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luottaa</a:t>
            </a:r>
            <a:r>
              <a:rPr lang="en-GB" altLang="x-none" dirty="0" smtClean="0"/>
              <a:t>. </a:t>
            </a:r>
          </a:p>
          <a:p>
            <a:pPr eaLnBrk="1" hangingPunct="1">
              <a:defRPr/>
            </a:pPr>
            <a:endParaRPr lang="en-US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Viime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aikoina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vanhan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uuden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viinimaailman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erot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ovat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kaventuneet</a:t>
            </a:r>
            <a:r>
              <a:rPr lang="en-GB" altLang="x-none" dirty="0" smtClean="0"/>
              <a:t>. </a:t>
            </a:r>
            <a:r>
              <a:rPr lang="en-GB" altLang="x-none" dirty="0" err="1" smtClean="0"/>
              <a:t>Asiantuntemusta</a:t>
            </a:r>
            <a:r>
              <a:rPr lang="en-GB" altLang="x-none" dirty="0" smtClean="0"/>
              <a:t>, </a:t>
            </a:r>
            <a:r>
              <a:rPr lang="en-GB" altLang="x-none" dirty="0" err="1" smtClean="0"/>
              <a:t>teknologiaa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tutkimustuloksia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vaihdetaan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uuden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tyyppisiä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viinejä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kehitetään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innokkaasti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joka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puolella</a:t>
            </a:r>
            <a:r>
              <a:rPr lang="en-GB" altLang="x-none" dirty="0" smtClean="0"/>
              <a:t>. </a:t>
            </a:r>
            <a:r>
              <a:rPr lang="en-GB" altLang="x-none" dirty="0" err="1" smtClean="0"/>
              <a:t>Hyödyntämällä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niin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perinteet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kuin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uusi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tekniikkakin</a:t>
            </a:r>
            <a:r>
              <a:rPr lang="en-GB" altLang="x-none" dirty="0" smtClean="0"/>
              <a:t> on </a:t>
            </a:r>
            <a:r>
              <a:rPr lang="en-GB" altLang="x-none" dirty="0" err="1" smtClean="0"/>
              <a:t>luotu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mielenkiintoisia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huippuviinejä</a:t>
            </a:r>
            <a:r>
              <a:rPr lang="en-GB" altLang="x-none" dirty="0" smtClean="0"/>
              <a:t>.</a:t>
            </a:r>
            <a:br>
              <a:rPr lang="en-GB" altLang="x-none" dirty="0" smtClean="0"/>
            </a:br>
            <a:endParaRPr lang="en-GB" altLang="x-none" dirty="0" smtClean="0"/>
          </a:p>
          <a:p>
            <a:pPr eaLnBrk="1" hangingPunct="1">
              <a:defRPr/>
            </a:pPr>
            <a:endParaRPr lang="en-US" altLang="x-none" dirty="0" smtClean="0"/>
          </a:p>
        </p:txBody>
      </p:sp>
    </p:spTree>
    <p:extLst>
      <p:ext uri="{BB962C8B-B14F-4D97-AF65-F5344CB8AC3E}">
        <p14:creationId xmlns:p14="http://schemas.microsoft.com/office/powerpoint/2010/main" val="5999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DUUNIKUVIA\Viininviljely alueet maailmass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207264"/>
            <a:ext cx="11237659" cy="647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79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Mistä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viini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saa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makunsa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ja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b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mitkä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asiat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vaikuttavat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syntyvän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viinin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GB" altLang="x-none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tyyliin</a:t>
            </a:r>
            <a:r>
              <a:rPr lang="en-GB" altLang="x-none" dirty="0" smtClean="0">
                <a:solidFill>
                  <a:schemeClr val="tx1"/>
                </a:solidFill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GB" altLang="x-none" dirty="0" err="1" smtClean="0"/>
              <a:t>Ilmasto</a:t>
            </a:r>
            <a:r>
              <a:rPr lang="en-GB" altLang="x-none" dirty="0" smtClean="0"/>
              <a:t>, </a:t>
            </a:r>
            <a:r>
              <a:rPr lang="en-GB" altLang="x-none" dirty="0" err="1" smtClean="0"/>
              <a:t>jossa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viini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kasvaa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Vuosittaiset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sään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vaihtelut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Maaperä</a:t>
            </a:r>
            <a:r>
              <a:rPr lang="en-GB" altLang="x-none" dirty="0" smtClean="0"/>
              <a:t>, </a:t>
            </a:r>
            <a:r>
              <a:rPr lang="en-GB" altLang="x-none" dirty="0" err="1" smtClean="0"/>
              <a:t>johon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köynnökset</a:t>
            </a:r>
            <a:r>
              <a:rPr lang="en-GB" altLang="x-none" dirty="0" smtClean="0"/>
              <a:t> on </a:t>
            </a:r>
            <a:r>
              <a:rPr lang="en-GB" altLang="x-none" dirty="0" err="1" smtClean="0"/>
              <a:t>istutettu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Rypälelajike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Viininviljelijän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päätökset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Viinin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valmistusmenetelmät</a:t>
            </a:r>
            <a:r>
              <a:rPr lang="en-GB" altLang="x-none" dirty="0" smtClean="0"/>
              <a:t>, </a:t>
            </a:r>
            <a:r>
              <a:rPr lang="en-GB" altLang="x-none" dirty="0" err="1" smtClean="0"/>
              <a:t>jotka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viinintekijä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valitsee</a:t>
            </a:r>
            <a:r>
              <a:rPr lang="en-GB" altLang="x-none" sz="1800" dirty="0" smtClean="0"/>
              <a:t/>
            </a:r>
            <a:br>
              <a:rPr lang="en-GB" altLang="x-none" sz="1800" dirty="0" smtClean="0"/>
            </a:br>
            <a:endParaRPr lang="en-GB" altLang="x-none" sz="1800" dirty="0" smtClean="0"/>
          </a:p>
          <a:p>
            <a:pPr eaLnBrk="1" hangingPunct="1">
              <a:defRPr/>
            </a:pPr>
            <a:endParaRPr lang="en-GB" altLang="x-none" sz="1800" dirty="0" smtClean="0"/>
          </a:p>
        </p:txBody>
      </p:sp>
    </p:spTree>
    <p:extLst>
      <p:ext uri="{BB962C8B-B14F-4D97-AF65-F5344CB8AC3E}">
        <p14:creationId xmlns:p14="http://schemas.microsoft.com/office/powerpoint/2010/main" val="16320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Viinin viljely - ilmasto</a:t>
            </a:r>
            <a:endParaRPr lang="fi-FI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4087368" cy="4351338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GB" altLang="x-none" dirty="0" err="1">
                <a:ea typeface="Arial" charset="0"/>
                <a:cs typeface="Arial" charset="0"/>
              </a:rPr>
              <a:t>Mitä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viileämpi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ilmasto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alueella</a:t>
            </a:r>
            <a:r>
              <a:rPr lang="en-GB" altLang="x-none" dirty="0">
                <a:ea typeface="Arial" charset="0"/>
                <a:cs typeface="Arial" charset="0"/>
              </a:rPr>
              <a:t> on, </a:t>
            </a:r>
            <a:r>
              <a:rPr lang="en-GB" altLang="x-none" dirty="0" err="1">
                <a:ea typeface="Arial" charset="0"/>
                <a:cs typeface="Arial" charset="0"/>
              </a:rPr>
              <a:t>sitä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hapokkaampia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alkoholipitoisuudeltaan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alhaisempia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viineistä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tulee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</a:p>
          <a:p>
            <a:pPr eaLnBrk="1" hangingPunct="1"/>
            <a:endParaRPr lang="en-GB" altLang="x-none" dirty="0">
              <a:ea typeface="Arial" charset="0"/>
              <a:cs typeface="Arial" charset="0"/>
            </a:endParaRPr>
          </a:p>
          <a:p>
            <a:pPr eaLnBrk="1" hangingPunct="1"/>
            <a:r>
              <a:rPr lang="en-GB" altLang="x-none" dirty="0" err="1">
                <a:ea typeface="Arial" charset="0"/>
                <a:cs typeface="Arial" charset="0"/>
              </a:rPr>
              <a:t>mitä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lämpimämmät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kasvuolosuhteet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rypäleillä</a:t>
            </a:r>
            <a:r>
              <a:rPr lang="en-GB" altLang="x-none" dirty="0">
                <a:ea typeface="Arial" charset="0"/>
                <a:cs typeface="Arial" charset="0"/>
              </a:rPr>
              <a:t> on, </a:t>
            </a:r>
            <a:r>
              <a:rPr lang="en-GB" altLang="x-none" dirty="0" err="1">
                <a:ea typeface="Arial" charset="0"/>
                <a:cs typeface="Arial" charset="0"/>
              </a:rPr>
              <a:t>sitä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voimakkaampia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matalahappoisempia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alkoholipitoisempia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viinejä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syntyy</a:t>
            </a:r>
            <a:r>
              <a:rPr lang="en-GB" altLang="x-none" dirty="0"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n-GB" altLang="x-none" dirty="0">
              <a:ea typeface="Arial" charset="0"/>
              <a:cs typeface="Arial" charset="0"/>
            </a:endParaRPr>
          </a:p>
          <a:p>
            <a:pPr eaLnBrk="1" hangingPunct="1"/>
            <a:r>
              <a:rPr lang="en-GB" altLang="x-none" dirty="0" err="1">
                <a:ea typeface="Arial" charset="0"/>
                <a:cs typeface="Arial" charset="0"/>
              </a:rPr>
              <a:t>Viiniköynnös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viihtyy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karuillakin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seuduilla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usein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sanotaankin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että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mitä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karummat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kasvuolosuhteet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köynnöksellä</a:t>
            </a:r>
            <a:r>
              <a:rPr lang="en-GB" altLang="x-none" dirty="0">
                <a:ea typeface="Arial" charset="0"/>
                <a:cs typeface="Arial" charset="0"/>
              </a:rPr>
              <a:t> on, </a:t>
            </a:r>
            <a:r>
              <a:rPr lang="en-GB" altLang="x-none" dirty="0" err="1">
                <a:ea typeface="Arial" charset="0"/>
                <a:cs typeface="Arial" charset="0"/>
              </a:rPr>
              <a:t>sitä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parempaa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raaka-ainetta</a:t>
            </a:r>
            <a:r>
              <a:rPr lang="en-GB" altLang="x-none" dirty="0">
                <a:ea typeface="Arial" charset="0"/>
                <a:cs typeface="Arial" charset="0"/>
              </a:rPr>
              <a:t> se </a:t>
            </a:r>
            <a:r>
              <a:rPr lang="en-GB" altLang="x-none" dirty="0" err="1">
                <a:ea typeface="Arial" charset="0"/>
                <a:cs typeface="Arial" charset="0"/>
              </a:rPr>
              <a:t>tuottaa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</a:p>
          <a:p>
            <a:pPr eaLnBrk="1" hangingPunct="1"/>
            <a:endParaRPr lang="en-GB" altLang="x-none" dirty="0"/>
          </a:p>
        </p:txBody>
      </p:sp>
      <p:pic>
        <p:nvPicPr>
          <p:cNvPr id="5" name="Picture 21" descr="RAIMAT-viñe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6" b="11905"/>
          <a:stretch>
            <a:fillRect/>
          </a:stretch>
        </p:blipFill>
        <p:spPr>
          <a:xfrm>
            <a:off x="6794437" y="1690688"/>
            <a:ext cx="4690427" cy="41186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26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Viinin viljely - maaperä</a:t>
            </a:r>
            <a:endParaRPr lang="fi-FI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3875116" cy="435133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x-none" dirty="0" err="1">
                <a:ea typeface="Arial" charset="0"/>
                <a:cs typeface="Arial" charset="0"/>
              </a:rPr>
              <a:t>Viiniköynnös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viihtyy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usein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sellaisessa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maaperässä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missä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mikään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muu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kasvi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ei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menesty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endParaRPr lang="en-GB" altLang="x-none" dirty="0"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x-none" dirty="0" err="1">
                <a:ea typeface="Arial" charset="0"/>
                <a:cs typeface="Arial" charset="0"/>
              </a:rPr>
              <a:t>Köynnös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ulottaa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juurensa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syvälle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maaperään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löytääkseen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kosteutta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ravinteita</a:t>
            </a:r>
            <a:r>
              <a:rPr lang="en-GB" altLang="x-none" dirty="0">
                <a:ea typeface="Arial" charset="0"/>
                <a:cs typeface="Arial" charset="0"/>
              </a:rPr>
              <a:t>. </a:t>
            </a:r>
            <a:r>
              <a:rPr lang="en-GB" altLang="x-none" dirty="0" err="1">
                <a:ea typeface="Arial" charset="0"/>
                <a:cs typeface="Arial" charset="0"/>
              </a:rPr>
              <a:t>Köynnöksen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juuret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voivat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ulottua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jopa</a:t>
            </a:r>
            <a:r>
              <a:rPr lang="en-GB" altLang="x-none" dirty="0">
                <a:ea typeface="Arial" charset="0"/>
                <a:cs typeface="Arial" charset="0"/>
              </a:rPr>
              <a:t> 15–20 </a:t>
            </a:r>
            <a:r>
              <a:rPr lang="en-GB" altLang="x-none" dirty="0" err="1">
                <a:ea typeface="Arial" charset="0"/>
                <a:cs typeface="Arial" charset="0"/>
              </a:rPr>
              <a:t>metrin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syvyyteen</a:t>
            </a:r>
            <a:endParaRPr lang="en-GB" altLang="x-none" dirty="0"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x-none" dirty="0"/>
          </a:p>
          <a:p>
            <a:pPr eaLnBrk="1" hangingPunct="1">
              <a:lnSpc>
                <a:spcPct val="90000"/>
              </a:lnSpc>
            </a:pPr>
            <a:r>
              <a:rPr lang="en-GB" altLang="x-none" dirty="0" err="1">
                <a:ea typeface="Arial" charset="0"/>
                <a:cs typeface="Arial" charset="0"/>
              </a:rPr>
              <a:t>Maaperät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voidaan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jakaa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karkeasti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esimerkiksi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viileisiin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lämpimiin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maaperiin</a:t>
            </a:r>
            <a:r>
              <a:rPr lang="en-GB" altLang="x-none" dirty="0"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GB" altLang="x-none" dirty="0">
              <a:ea typeface="Arial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x-none" sz="2300" dirty="0" err="1">
                <a:ea typeface="Arial" charset="0"/>
                <a:cs typeface="Arial" charset="0"/>
              </a:rPr>
              <a:t>savi</a:t>
            </a:r>
            <a:endParaRPr lang="en-GB" altLang="x-none" sz="2300" dirty="0">
              <a:ea typeface="Arial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x-none" sz="2300" dirty="0" err="1">
                <a:ea typeface="Arial" charset="0"/>
                <a:cs typeface="Arial" charset="0"/>
              </a:rPr>
              <a:t>sora</a:t>
            </a:r>
            <a:endParaRPr lang="en-GB" altLang="x-none" sz="2300" dirty="0"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x-none" dirty="0"/>
          </a:p>
          <a:p>
            <a:pPr eaLnBrk="1" hangingPunct="1">
              <a:lnSpc>
                <a:spcPct val="90000"/>
              </a:lnSpc>
            </a:pPr>
            <a:endParaRPr lang="en-GB" altLang="x-none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6550" y="1690688"/>
            <a:ext cx="3733800" cy="3749675"/>
          </a:xfrm>
          <a:prstGeom prst="rect">
            <a:avLst/>
          </a:prstGeom>
          <a:ln>
            <a:solidFill>
              <a:srgbClr val="A5002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33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Viinin valmistus - valkoviini</a:t>
            </a:r>
            <a:endParaRPr lang="fi-FI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GB" altLang="x-none" dirty="0" err="1" smtClean="0"/>
              <a:t>Rypäleiden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valikointi</a:t>
            </a:r>
            <a:r>
              <a:rPr lang="en-GB" altLang="x-none" dirty="0" smtClean="0"/>
              <a:t>, </a:t>
            </a:r>
            <a:r>
              <a:rPr lang="en-GB" altLang="x-none" dirty="0" err="1" smtClean="0"/>
              <a:t>rankojen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poistaminen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rypäleiden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murskaaminen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Murskatun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massan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jäähdyttäminen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Rypälemassan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puristaminen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Mehun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kirkastaminen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lappoaminen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Käyminen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tankeissa</a:t>
            </a:r>
            <a:r>
              <a:rPr lang="en-GB" altLang="x-none" dirty="0" smtClean="0"/>
              <a:t> tai </a:t>
            </a:r>
            <a:r>
              <a:rPr lang="en-GB" altLang="x-none" dirty="0" err="1" smtClean="0"/>
              <a:t>tammiastioissa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Mahdollinen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kypsyttäminen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tammiastioissa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r>
              <a:rPr lang="en-GB" altLang="x-none" dirty="0" err="1" smtClean="0"/>
              <a:t>Kirkastus</a:t>
            </a:r>
            <a:r>
              <a:rPr lang="en-GB" altLang="x-none" dirty="0" smtClean="0"/>
              <a:t>, </a:t>
            </a:r>
            <a:r>
              <a:rPr lang="en-GB" altLang="x-none" dirty="0" err="1" smtClean="0"/>
              <a:t>suodatus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ja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pullottaminen</a:t>
            </a:r>
            <a:r>
              <a:rPr lang="en-GB" altLang="x-none" dirty="0" smtClean="0"/>
              <a:t> </a:t>
            </a:r>
          </a:p>
          <a:p>
            <a:pPr eaLnBrk="1" hangingPunct="1">
              <a:defRPr/>
            </a:pPr>
            <a:endParaRPr lang="en-GB" altLang="x-none" dirty="0" smtClean="0"/>
          </a:p>
          <a:p>
            <a:pPr eaLnBrk="1" hangingPunct="1">
              <a:defRPr/>
            </a:pPr>
            <a:endParaRPr lang="en-GB" altLang="x-none" dirty="0" smtClean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797" y="365125"/>
            <a:ext cx="1748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Viinin valmistus - punaviinit</a:t>
            </a:r>
            <a:endParaRPr lang="fi-FI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9012936" cy="4351338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GB" altLang="x-none" dirty="0" err="1">
                <a:ea typeface="Arial" charset="0"/>
                <a:cs typeface="Arial" charset="0"/>
              </a:rPr>
              <a:t>Punaviinin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valmistus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poikkeaa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valkoviinin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valmistuksesta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siten</a:t>
            </a:r>
            <a:r>
              <a:rPr lang="en-GB" altLang="x-none" dirty="0">
                <a:ea typeface="Arial" charset="0"/>
                <a:cs typeface="Arial" charset="0"/>
              </a:rPr>
              <a:t>, </a:t>
            </a:r>
            <a:r>
              <a:rPr lang="en-GB" altLang="x-none" dirty="0" err="1">
                <a:ea typeface="Arial" charset="0"/>
                <a:cs typeface="Arial" charset="0"/>
              </a:rPr>
              <a:t>että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rypäleitä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ei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puristeta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ennen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käymistä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vaan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kuoret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ovat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mukana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käymisprosessissa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antamassa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väriä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tanniinia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dirty="0" err="1">
                <a:ea typeface="Arial" charset="0"/>
                <a:cs typeface="Arial" charset="0"/>
              </a:rPr>
              <a:t>ja</a:t>
            </a:r>
            <a:r>
              <a:rPr lang="en-GB" altLang="x-none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puristus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tapahtuu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vasta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käymisen</a:t>
            </a:r>
            <a:r>
              <a:rPr lang="en-GB" altLang="x-none" b="1" dirty="0">
                <a:ea typeface="Arial" charset="0"/>
                <a:cs typeface="Arial" charset="0"/>
              </a:rPr>
              <a:t> </a:t>
            </a:r>
            <a:r>
              <a:rPr lang="en-GB" altLang="x-none" b="1" dirty="0" err="1">
                <a:ea typeface="Arial" charset="0"/>
                <a:cs typeface="Arial" charset="0"/>
              </a:rPr>
              <a:t>jälkeen</a:t>
            </a:r>
            <a:r>
              <a:rPr lang="en-GB" altLang="x-none" b="1" dirty="0">
                <a:ea typeface="Arial" charset="0"/>
                <a:cs typeface="Arial" charset="0"/>
              </a:rPr>
              <a:t>.</a:t>
            </a:r>
            <a:r>
              <a:rPr lang="en-GB" altLang="x-none" dirty="0">
                <a:ea typeface="Arial" charset="0"/>
                <a:cs typeface="Arial" charset="0"/>
              </a:rPr>
              <a:t/>
            </a:r>
            <a:br>
              <a:rPr lang="en-GB" altLang="x-none" dirty="0">
                <a:ea typeface="Arial" charset="0"/>
                <a:cs typeface="Arial" charset="0"/>
              </a:rPr>
            </a:br>
            <a:endParaRPr lang="en-GB" altLang="x-none" dirty="0">
              <a:ea typeface="Arial" charset="0"/>
              <a:cs typeface="Arial" charset="0"/>
            </a:endParaRPr>
          </a:p>
          <a:p>
            <a:pPr eaLnBrk="1" hangingPunct="1"/>
            <a:r>
              <a:rPr lang="en-GB" altLang="x-none" dirty="0" err="1"/>
              <a:t>Poiminta</a:t>
            </a:r>
            <a:r>
              <a:rPr lang="en-GB" altLang="x-none" dirty="0"/>
              <a:t>, </a:t>
            </a:r>
            <a:r>
              <a:rPr lang="en-GB" altLang="x-none" dirty="0" err="1"/>
              <a:t>rypäleiden</a:t>
            </a:r>
            <a:r>
              <a:rPr lang="en-GB" altLang="x-none" dirty="0"/>
              <a:t> </a:t>
            </a:r>
            <a:r>
              <a:rPr lang="en-GB" altLang="x-none" dirty="0" err="1"/>
              <a:t>sortteeraus</a:t>
            </a:r>
            <a:r>
              <a:rPr lang="en-GB" altLang="x-none" dirty="0"/>
              <a:t>, </a:t>
            </a:r>
            <a:r>
              <a:rPr lang="en-GB" altLang="x-none" dirty="0" err="1"/>
              <a:t>rankojen</a:t>
            </a:r>
            <a:r>
              <a:rPr lang="en-GB" altLang="x-none" dirty="0"/>
              <a:t> </a:t>
            </a:r>
            <a:r>
              <a:rPr lang="en-GB" altLang="x-none" dirty="0" err="1"/>
              <a:t>poistaminen</a:t>
            </a:r>
            <a:r>
              <a:rPr lang="en-GB" altLang="x-none" dirty="0"/>
              <a:t> </a:t>
            </a:r>
            <a:r>
              <a:rPr lang="en-GB" altLang="x-none" dirty="0" err="1"/>
              <a:t>ja</a:t>
            </a:r>
            <a:r>
              <a:rPr lang="en-GB" altLang="x-none" dirty="0"/>
              <a:t> </a:t>
            </a:r>
            <a:r>
              <a:rPr lang="en-GB" altLang="x-none" dirty="0" err="1"/>
              <a:t>rypäleiden</a:t>
            </a:r>
            <a:r>
              <a:rPr lang="en-GB" altLang="x-none" dirty="0"/>
              <a:t> </a:t>
            </a:r>
            <a:r>
              <a:rPr lang="en-GB" altLang="x-none" dirty="0" err="1"/>
              <a:t>mahdollinen</a:t>
            </a:r>
            <a:r>
              <a:rPr lang="en-GB" altLang="x-none" dirty="0"/>
              <a:t> </a:t>
            </a:r>
            <a:r>
              <a:rPr lang="en-GB" altLang="x-none" dirty="0" err="1"/>
              <a:t>murskaus</a:t>
            </a:r>
            <a:r>
              <a:rPr lang="en-GB" altLang="x-none" dirty="0"/>
              <a:t> </a:t>
            </a:r>
          </a:p>
          <a:p>
            <a:pPr eaLnBrk="1" hangingPunct="1"/>
            <a:r>
              <a:rPr lang="en-GB" altLang="x-none" dirty="0" err="1"/>
              <a:t>Käyminen</a:t>
            </a:r>
            <a:r>
              <a:rPr lang="en-GB" altLang="x-none" dirty="0"/>
              <a:t> </a:t>
            </a:r>
            <a:r>
              <a:rPr lang="en-GB" altLang="x-none" dirty="0" smtClean="0"/>
              <a:t>(</a:t>
            </a:r>
            <a:r>
              <a:rPr lang="en-GB" altLang="x-none" dirty="0" err="1" smtClean="0"/>
              <a:t>runsas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viikko</a:t>
            </a:r>
            <a:r>
              <a:rPr lang="en-GB" altLang="x-none" dirty="0" smtClean="0"/>
              <a:t> 26-30 </a:t>
            </a:r>
            <a:r>
              <a:rPr lang="en-GB" altLang="x-none" dirty="0" err="1" smtClean="0"/>
              <a:t>asteessa</a:t>
            </a:r>
            <a:r>
              <a:rPr lang="en-GB" altLang="x-none" dirty="0" smtClean="0"/>
              <a:t>)</a:t>
            </a:r>
            <a:endParaRPr lang="en-GB" altLang="x-none" dirty="0"/>
          </a:p>
          <a:p>
            <a:pPr eaLnBrk="1" hangingPunct="1"/>
            <a:r>
              <a:rPr lang="en-GB" altLang="x-none" dirty="0" err="1"/>
              <a:t>Rypäleiden</a:t>
            </a:r>
            <a:r>
              <a:rPr lang="en-GB" altLang="x-none" dirty="0"/>
              <a:t> </a:t>
            </a:r>
            <a:r>
              <a:rPr lang="en-GB" altLang="x-none" dirty="0" err="1"/>
              <a:t>puristaminen</a:t>
            </a:r>
            <a:r>
              <a:rPr lang="en-GB" altLang="x-none" dirty="0"/>
              <a:t> </a:t>
            </a:r>
          </a:p>
          <a:p>
            <a:pPr eaLnBrk="1" hangingPunct="1"/>
            <a:r>
              <a:rPr lang="en-GB" altLang="x-none" dirty="0" err="1"/>
              <a:t>Malolaktinen</a:t>
            </a:r>
            <a:r>
              <a:rPr lang="en-GB" altLang="x-none" dirty="0"/>
              <a:t> </a:t>
            </a:r>
            <a:r>
              <a:rPr lang="en-GB" altLang="x-none" dirty="0" err="1"/>
              <a:t>käyminen</a:t>
            </a:r>
            <a:r>
              <a:rPr lang="en-GB" altLang="x-none" dirty="0"/>
              <a:t> </a:t>
            </a:r>
            <a:r>
              <a:rPr lang="en-GB" altLang="x-none" dirty="0" smtClean="0"/>
              <a:t>(</a:t>
            </a:r>
            <a:r>
              <a:rPr lang="en-GB" altLang="x-none" dirty="0" err="1" smtClean="0"/>
              <a:t>ei</a:t>
            </a:r>
            <a:r>
              <a:rPr lang="en-GB" altLang="x-none" dirty="0" smtClean="0"/>
              <a:t> </a:t>
            </a:r>
            <a:r>
              <a:rPr lang="en-GB" altLang="x-none" dirty="0" err="1" smtClean="0"/>
              <a:t>aina</a:t>
            </a:r>
            <a:r>
              <a:rPr lang="en-GB" altLang="x-none" dirty="0" smtClean="0"/>
              <a:t>)</a:t>
            </a:r>
            <a:endParaRPr lang="en-GB" altLang="x-none" dirty="0"/>
          </a:p>
          <a:p>
            <a:pPr eaLnBrk="1" hangingPunct="1"/>
            <a:r>
              <a:rPr lang="en-GB" altLang="x-none" dirty="0" err="1"/>
              <a:t>Lappoaminen</a:t>
            </a:r>
            <a:r>
              <a:rPr lang="en-GB" altLang="x-none" dirty="0"/>
              <a:t> </a:t>
            </a:r>
            <a:r>
              <a:rPr lang="en-GB" altLang="x-none" dirty="0" err="1"/>
              <a:t>ja</a:t>
            </a:r>
            <a:r>
              <a:rPr lang="en-GB" altLang="x-none" dirty="0"/>
              <a:t> </a:t>
            </a:r>
            <a:r>
              <a:rPr lang="en-GB" altLang="x-none" dirty="0" err="1"/>
              <a:t>kypsytys</a:t>
            </a:r>
            <a:r>
              <a:rPr lang="en-GB" altLang="x-none" dirty="0"/>
              <a:t> </a:t>
            </a:r>
            <a:r>
              <a:rPr lang="en-GB" altLang="x-none" dirty="0" err="1"/>
              <a:t>tankissa</a:t>
            </a:r>
            <a:r>
              <a:rPr lang="en-GB" altLang="x-none" dirty="0"/>
              <a:t> tai </a:t>
            </a:r>
            <a:r>
              <a:rPr lang="en-GB" altLang="x-none" dirty="0" err="1"/>
              <a:t>tammiastiassa</a:t>
            </a:r>
            <a:r>
              <a:rPr lang="en-GB" altLang="x-none" dirty="0"/>
              <a:t> </a:t>
            </a:r>
          </a:p>
          <a:p>
            <a:pPr eaLnBrk="1" hangingPunct="1"/>
            <a:r>
              <a:rPr lang="en-GB" altLang="x-none" dirty="0" err="1"/>
              <a:t>Kirkastus</a:t>
            </a:r>
            <a:r>
              <a:rPr lang="en-GB" altLang="x-none" dirty="0"/>
              <a:t>, </a:t>
            </a:r>
            <a:r>
              <a:rPr lang="en-GB" altLang="x-none" dirty="0" err="1"/>
              <a:t>suodatus</a:t>
            </a:r>
            <a:r>
              <a:rPr lang="en-GB" altLang="x-none" dirty="0"/>
              <a:t> </a:t>
            </a:r>
            <a:r>
              <a:rPr lang="en-GB" altLang="x-none" dirty="0" err="1"/>
              <a:t>ja</a:t>
            </a:r>
            <a:r>
              <a:rPr lang="en-GB" altLang="x-none" dirty="0"/>
              <a:t> </a:t>
            </a:r>
            <a:r>
              <a:rPr lang="en-GB" altLang="x-none" dirty="0" err="1"/>
              <a:t>pullotus</a:t>
            </a:r>
            <a:r>
              <a:rPr lang="en-GB" altLang="x-none" dirty="0"/>
              <a:t> </a:t>
            </a:r>
          </a:p>
          <a:p>
            <a:pPr eaLnBrk="1" hangingPunct="1">
              <a:buFontTx/>
              <a:buNone/>
            </a:pPr>
            <a:endParaRPr lang="en-GB" altLang="x-none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4083" y="475488"/>
            <a:ext cx="1763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798</Words>
  <Application>Microsoft Macintosh PowerPoint</Application>
  <PresentationFormat>Laajakuva</PresentationFormat>
  <Paragraphs>194</Paragraphs>
  <Slides>22</Slides>
  <Notes>22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7" baseType="lpstr">
      <vt:lpstr>Calibri</vt:lpstr>
      <vt:lpstr>Calibri Light</vt:lpstr>
      <vt:lpstr>Mangal</vt:lpstr>
      <vt:lpstr>Arial</vt:lpstr>
      <vt:lpstr>Office-teema</vt:lpstr>
      <vt:lpstr>Kauhajoki 14.11.2017/ Tarja Uitti</vt:lpstr>
      <vt:lpstr>Viinin viljely</vt:lpstr>
      <vt:lpstr>Vanha ja Uusi viinimaailma</vt:lpstr>
      <vt:lpstr>PowerPoint-esitys</vt:lpstr>
      <vt:lpstr>Mistä viini saa makunsa ja  mitkä asiat vaikuttavat syntyvän viinin tyyliin?</vt:lpstr>
      <vt:lpstr>Viinin viljely - ilmasto</vt:lpstr>
      <vt:lpstr>Viinin viljely - maaperä</vt:lpstr>
      <vt:lpstr>Viinin valmistus - valkoviini</vt:lpstr>
      <vt:lpstr>Viinin valmistus - punaviinit</vt:lpstr>
      <vt:lpstr>Tunnetuimmat rypälelajikkeet - valkoviinit</vt:lpstr>
      <vt:lpstr>PowerPoint-esitys</vt:lpstr>
      <vt:lpstr>PowerPoint-esitys</vt:lpstr>
      <vt:lpstr>Muita yleisiä valkoviinirypäleitä</vt:lpstr>
      <vt:lpstr>Tunnetuimmat rypälelajikkeet - punaviinit</vt:lpstr>
      <vt:lpstr>PowerPoint-esitys</vt:lpstr>
      <vt:lpstr>PowerPoint-esitys</vt:lpstr>
      <vt:lpstr>Muita punaviinirypäleitä</vt:lpstr>
      <vt:lpstr>Viinin valitseminen</vt:lpstr>
      <vt:lpstr>PowerPoint-esitys</vt:lpstr>
      <vt:lpstr>PowerPoint-esitys</vt:lpstr>
      <vt:lpstr>PowerPoint-esitys</vt:lpstr>
      <vt:lpstr>Viinin hankkiminen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Kauhajoki 14.11.2017</dc:title>
  <dc:creator>Microsoft Office -käyttäjä</dc:creator>
  <cp:lastModifiedBy>Microsoft Office -käyttäjä</cp:lastModifiedBy>
  <cp:revision>21</cp:revision>
  <cp:lastPrinted>2017-11-12T17:47:35Z</cp:lastPrinted>
  <dcterms:created xsi:type="dcterms:W3CDTF">2017-11-01T09:42:41Z</dcterms:created>
  <dcterms:modified xsi:type="dcterms:W3CDTF">2017-11-12T19:47:06Z</dcterms:modified>
</cp:coreProperties>
</file>