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9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4" r:id="rId5"/>
    <p:sldMasterId id="2147483798" r:id="rId6"/>
    <p:sldMasterId id="2147483691" r:id="rId7"/>
    <p:sldMasterId id="2147483757" r:id="rId8"/>
    <p:sldMasterId id="2147483790" r:id="rId9"/>
    <p:sldMasterId id="2147483812" r:id="rId10"/>
    <p:sldMasterId id="2147483822" r:id="rId11"/>
  </p:sldMasterIdLst>
  <p:notesMasterIdLst>
    <p:notesMasterId r:id="rId24"/>
  </p:notesMasterIdLst>
  <p:sldIdLst>
    <p:sldId id="290" r:id="rId12"/>
    <p:sldId id="286" r:id="rId13"/>
    <p:sldId id="287" r:id="rId14"/>
    <p:sldId id="288" r:id="rId15"/>
    <p:sldId id="289" r:id="rId16"/>
    <p:sldId id="291" r:id="rId17"/>
    <p:sldId id="292" r:id="rId18"/>
    <p:sldId id="293" r:id="rId19"/>
    <p:sldId id="294" r:id="rId20"/>
    <p:sldId id="295" r:id="rId21"/>
    <p:sldId id="304" r:id="rId22"/>
    <p:sldId id="305" r:id="rId2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ED383-91FA-7AFE-831E-8F6B7EC8CD3D}" name="Ikonen Mirkka" initials="MI" userId="S::mirkka.ikonen@vakehyva.fi::42ce3697-1c6c-40c1-a2ef-df2bb39dfe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6538C-5E2A-48BD-83EF-3D8DB54FF769}" v="2" dt="2026-02-18T12:56:56.281"/>
    <p1510:client id="{931D4D3D-C356-6BCA-8B57-6D89A3658F5E}" v="25" dt="2026-02-18T06:56:55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2"/>
    <p:restoredTop sz="94689"/>
  </p:normalViewPr>
  <p:slideViewPr>
    <p:cSldViewPr snapToGrid="0">
      <p:cViewPr varScale="1">
        <p:scale>
          <a:sx n="122" d="100"/>
          <a:sy n="122" d="100"/>
        </p:scale>
        <p:origin x="2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err="1">
                <a:latin typeface="+mj-lt"/>
                <a:cs typeface="Poppins ExtraBold" panose="00000900000000000000" pitchFamily="2" charset="0"/>
              </a:rPr>
              <a:t>Otsikko</a:t>
            </a:r>
            <a:endParaRPr lang="en-US" b="1">
              <a:latin typeface="+mj-lt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335CF-8065-4C69-9984-0BC743B0254E}" type="datetimeFigureOut">
              <a:rPr lang="fi-FI" smtClean="0"/>
              <a:t>15.4.2026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6954-BDA2-4ED7-ACF3-3E879C1A1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22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9" Type="http://schemas.openxmlformats.org/officeDocument/2006/relationships/image" Target="../media/image45.svg"/><Relationship Id="rId21" Type="http://schemas.openxmlformats.org/officeDocument/2006/relationships/image" Target="../media/image27.svg"/><Relationship Id="rId34" Type="http://schemas.openxmlformats.org/officeDocument/2006/relationships/image" Target="../media/image40.svg"/><Relationship Id="rId42" Type="http://schemas.openxmlformats.org/officeDocument/2006/relationships/image" Target="../media/image48.svg"/><Relationship Id="rId47" Type="http://schemas.openxmlformats.org/officeDocument/2006/relationships/image" Target="../media/image53.svg"/><Relationship Id="rId7" Type="http://schemas.openxmlformats.org/officeDocument/2006/relationships/image" Target="../media/image13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29" Type="http://schemas.openxmlformats.org/officeDocument/2006/relationships/image" Target="../media/image35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37" Type="http://schemas.openxmlformats.org/officeDocument/2006/relationships/image" Target="../media/image43.svg"/><Relationship Id="rId40" Type="http://schemas.openxmlformats.org/officeDocument/2006/relationships/image" Target="../media/image46.svg"/><Relationship Id="rId45" Type="http://schemas.openxmlformats.org/officeDocument/2006/relationships/image" Target="../media/image51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svg"/><Relationship Id="rId36" Type="http://schemas.openxmlformats.org/officeDocument/2006/relationships/image" Target="../media/image42.svg"/><Relationship Id="rId10" Type="http://schemas.openxmlformats.org/officeDocument/2006/relationships/image" Target="../media/image16.sv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4" Type="http://schemas.openxmlformats.org/officeDocument/2006/relationships/image" Target="../media/image50.svg"/><Relationship Id="rId4" Type="http://schemas.openxmlformats.org/officeDocument/2006/relationships/image" Target="../media/image10.svg"/><Relationship Id="rId9" Type="http://schemas.openxmlformats.org/officeDocument/2006/relationships/image" Target="../media/image15.sv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svg"/><Relationship Id="rId30" Type="http://schemas.openxmlformats.org/officeDocument/2006/relationships/image" Target="../media/image36.svg"/><Relationship Id="rId35" Type="http://schemas.openxmlformats.org/officeDocument/2006/relationships/image" Target="../media/image41.svg"/><Relationship Id="rId43" Type="http://schemas.openxmlformats.org/officeDocument/2006/relationships/image" Target="../media/image49.svg"/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12" Type="http://schemas.openxmlformats.org/officeDocument/2006/relationships/image" Target="../media/image18.sv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20" Type="http://schemas.openxmlformats.org/officeDocument/2006/relationships/image" Target="../media/image26.svg"/><Relationship Id="rId41" Type="http://schemas.openxmlformats.org/officeDocument/2006/relationships/image" Target="../media/image47.sv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svg"/><Relationship Id="rId18" Type="http://schemas.openxmlformats.org/officeDocument/2006/relationships/image" Target="../media/image70.svg"/><Relationship Id="rId3" Type="http://schemas.openxmlformats.org/officeDocument/2006/relationships/image" Target="../media/image55.svg"/><Relationship Id="rId21" Type="http://schemas.openxmlformats.org/officeDocument/2006/relationships/image" Target="../media/image73.svg"/><Relationship Id="rId7" Type="http://schemas.openxmlformats.org/officeDocument/2006/relationships/image" Target="../media/image59.svg"/><Relationship Id="rId12" Type="http://schemas.openxmlformats.org/officeDocument/2006/relationships/image" Target="../media/image64.svg"/><Relationship Id="rId17" Type="http://schemas.openxmlformats.org/officeDocument/2006/relationships/image" Target="../media/image69.svg"/><Relationship Id="rId2" Type="http://schemas.openxmlformats.org/officeDocument/2006/relationships/image" Target="../media/image54.svg"/><Relationship Id="rId16" Type="http://schemas.openxmlformats.org/officeDocument/2006/relationships/image" Target="../media/image68.svg"/><Relationship Id="rId20" Type="http://schemas.openxmlformats.org/officeDocument/2006/relationships/image" Target="../media/image72.sv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8.sv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svg"/><Relationship Id="rId19" Type="http://schemas.openxmlformats.org/officeDocument/2006/relationships/image" Target="../media/image71.svg"/><Relationship Id="rId4" Type="http://schemas.openxmlformats.org/officeDocument/2006/relationships/image" Target="../media/image56.svg"/><Relationship Id="rId9" Type="http://schemas.openxmlformats.org/officeDocument/2006/relationships/image" Target="../media/image61.svg"/><Relationship Id="rId14" Type="http://schemas.openxmlformats.org/officeDocument/2006/relationships/image" Target="../media/image66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sv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sv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sv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sv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sv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sv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7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sv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15.4.2026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318-4171-4DE6-9936-BBD4344FB360}" type="datetime1">
              <a:rPr lang="fi-FI" smtClean="0"/>
              <a:t>15.4.2026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B2FD-0562-4C8E-8E95-BF8F3606D034}" type="datetime1">
              <a:rPr lang="fi-FI" smtClean="0"/>
              <a:t>15.4.2026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2000250" indent="-171450">
              <a:buFont typeface="Arial" panose="020B0604020202020204" pitchFamily="34" charset="0"/>
              <a:buChar char="•"/>
              <a:defRPr sz="16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82F323-2EDB-A073-28D6-F8A13D5A01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2720" y="6045200"/>
            <a:ext cx="323088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91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2C7BEF-F06E-4959-BC5A-880D2579D10D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9EE2A8-4B8C-4B59-B0E9-863C5F933A61}" type="datetime1">
              <a:rPr lang="fi-FI" smtClean="0"/>
              <a:t>15.4.2026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19AFE8-E73B-4649-BB07-09874BCD4AA0}" type="datetime1">
              <a:rPr lang="fi-FI" smtClean="0"/>
              <a:t>15.4.2026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0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C77C2D-AB76-4E93-9932-82DE0CFBEB11}" type="datetime1">
              <a:rPr lang="fi-FI" smtClean="0"/>
              <a:t>15.4.2026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1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669504-7284-487A-BBF6-5814FE6001D3}" type="datetime1">
              <a:rPr lang="fi-FI" smtClean="0"/>
              <a:t>15.4.2026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085850" indent="-1714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48923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DC27C06-8449-40AB-4F98-3891DF3B47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93972" y="635020"/>
            <a:ext cx="551180" cy="50673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873D6CC-D800-4364-E9D8-D5C81CFCF2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7346" y="590570"/>
            <a:ext cx="693420" cy="59563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52D97F8-0F85-097B-C9B5-FA229DDA37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8926" y="581680"/>
            <a:ext cx="417830" cy="61341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D6E714-0F90-5CCD-C437-D15329963EF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6667" y="550565"/>
            <a:ext cx="728980" cy="675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C271411-B6DB-D990-4320-F22D8F12B5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3400" y="635020"/>
            <a:ext cx="471170" cy="5067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867B10-7518-73F0-F839-E3CE514BE9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2818" y="590570"/>
            <a:ext cx="657860" cy="59563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412EC22-AB01-BA9A-6DB3-DFA2900A16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5004" y="541675"/>
            <a:ext cx="693420" cy="6934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7A908FD-4952-E54D-D98C-3543216EEB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9014" y="648355"/>
            <a:ext cx="346710" cy="4800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6CC067-D861-A0A6-102E-81539C0587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89018" y="595015"/>
            <a:ext cx="640080" cy="5867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5582058-E4A9-A36D-3048-2D444ECFC9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0690" y="648355"/>
            <a:ext cx="640080" cy="4800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556656-F824-7BEF-CA6D-2E806AE220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932" y="692805"/>
            <a:ext cx="524510" cy="391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66226D9-4433-9F01-10E8-349BB82995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173" y="1747536"/>
            <a:ext cx="640080" cy="6400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E330531-3D81-8ED0-507B-BC68C0B2BC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82141" y="1827546"/>
            <a:ext cx="480060" cy="4800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4DE5B5E-51A3-A9C7-33E4-C047C77C03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4363" y="1836436"/>
            <a:ext cx="462280" cy="46228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25AA39F-AC22-A92A-DB5E-ABE8750D1E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4369" y="1814211"/>
            <a:ext cx="435610" cy="50673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A5C9415-5430-D337-AC3B-68BDBEA736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64415" y="1734201"/>
            <a:ext cx="568960" cy="6667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6940C55-8837-2F1E-936A-98588C3242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62161" y="1685306"/>
            <a:ext cx="577850" cy="76454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3FB3710-5C0C-5C30-1076-805F19C7E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08805" y="1831991"/>
            <a:ext cx="568960" cy="47117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837CB46-008D-6633-5E40-380AFF7EA3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9927" y="1845326"/>
            <a:ext cx="542290" cy="444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2F0CED7-A48B-09EE-39BE-29A9096425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75537" y="1760871"/>
            <a:ext cx="880110" cy="61341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C16C1E-D902-DD00-453D-FDEDB4B853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04379" y="1849771"/>
            <a:ext cx="515620" cy="4356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FB796EC-C41F-AF18-2DC4-763EB556A6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61691" y="3085582"/>
            <a:ext cx="746760" cy="47117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322A99F-A77A-B3D2-F224-81991FD12D9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31281" y="3085582"/>
            <a:ext cx="746760" cy="47117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B90CE99-8E36-B873-C417-5C35A8D1A2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22001" y="2996682"/>
            <a:ext cx="364490" cy="64897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8C9DCD1-68AD-8255-3256-E1DB2DA7A1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9321" y="2947787"/>
            <a:ext cx="657860" cy="74676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F791CED-9E25-1271-6C76-E0C49F7AFDD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270701" y="2947787"/>
            <a:ext cx="657860" cy="74676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9292BAB-73F6-F432-F2E1-851C1A8F54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90011" y="2947787"/>
            <a:ext cx="657860" cy="74676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2BDB7FA-BB62-7F7C-6EDC-9AD7AC5286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00871" y="2996682"/>
            <a:ext cx="595630" cy="64897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0C58027-CC04-2E3A-C3B4-8C5136DCA7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119331" y="2996682"/>
            <a:ext cx="595630" cy="64897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08309F3-C64B-823D-5577-B314FD1863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37792" y="2938897"/>
            <a:ext cx="506730" cy="764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14DA588-5C1A-EC25-AEA5-4C502917FE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351391" y="3134477"/>
            <a:ext cx="1013460" cy="37338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98B6232-4BFE-061A-01E6-40C33BF65A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787681" y="3045577"/>
            <a:ext cx="551180" cy="55118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4C7D915-765E-6A2C-D248-4C668E83A5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84638" y="4387311"/>
            <a:ext cx="622300" cy="40005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C773FFA-2613-F74D-DB07-A05B64BAE2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468396" y="4280631"/>
            <a:ext cx="746760" cy="61341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2C0837-D5E5-0C0E-BC70-93ED269474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926450" y="4311746"/>
            <a:ext cx="657860" cy="5511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364CD64-CAE5-5E9F-CD76-36D9DE573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07082" y="4285076"/>
            <a:ext cx="1057910" cy="60452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9727CBD-C6D0-B765-4E30-A68B1A4579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213956" y="4293966"/>
            <a:ext cx="800100" cy="58674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AEE4455-D8F3-7678-CAA9-AE7511BD2F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575515" y="4169506"/>
            <a:ext cx="657860" cy="83566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68F29FD2-D459-D0CC-4809-88C569DF0A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776614" y="4227291"/>
            <a:ext cx="969010" cy="72009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71A7E617-C4B4-B549-8C63-DB73156800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145768" y="4160616"/>
            <a:ext cx="506730" cy="85344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B98E7036-EBB8-123E-5445-7001CECF0F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97855" y="5550034"/>
            <a:ext cx="675640" cy="69342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AED5878-2425-B964-CA53-99092C2860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39781" y="5776729"/>
            <a:ext cx="693420" cy="24003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12216EE-2395-986F-A6A4-65A0696AC3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740907" y="5576704"/>
            <a:ext cx="693420" cy="64008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7B8F5242-322E-A75B-40D7-893B07FDC9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696730" y="5590039"/>
            <a:ext cx="693420" cy="61341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1CFFB02-6482-D6FD-C50D-2E385D3F54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053679" y="5603374"/>
            <a:ext cx="693420" cy="58674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A46EDFF-6A19-F2BB-D0B0-1EC13E1724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410628" y="5598929"/>
            <a:ext cx="666750" cy="59563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A984837-D926-6595-49E9-0731951D76F5}"/>
              </a:ext>
            </a:extLst>
          </p:cNvPr>
          <p:cNvSpPr txBox="1"/>
          <p:nvPr userDrawn="1"/>
        </p:nvSpPr>
        <p:spPr>
          <a:xfrm>
            <a:off x="8186057" y="5410200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Ikonit</a:t>
            </a:r>
            <a:r>
              <a:rPr lang="en-US"/>
              <a:t> </a:t>
            </a:r>
            <a:r>
              <a:rPr lang="en-US" err="1"/>
              <a:t>löytyvät</a:t>
            </a:r>
            <a:r>
              <a:rPr lang="en-US"/>
              <a:t> </a:t>
            </a:r>
            <a:r>
              <a:rPr lang="en-US" err="1"/>
              <a:t>sivupohjalta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Dian </a:t>
            </a:r>
            <a:r>
              <a:rPr lang="en-US" err="1"/>
              <a:t>perustyyli</a:t>
            </a:r>
            <a:endParaRPr lang="en-US"/>
          </a:p>
          <a:p>
            <a:r>
              <a:rPr lang="en-US" err="1"/>
              <a:t>Muokkaustilaan</a:t>
            </a:r>
            <a:r>
              <a:rPr lang="en-US"/>
              <a:t> </a:t>
            </a:r>
            <a:r>
              <a:rPr lang="en-US" err="1"/>
              <a:t>pääset</a:t>
            </a:r>
            <a:r>
              <a:rPr lang="en-US"/>
              <a:t> </a:t>
            </a:r>
            <a:r>
              <a:rPr lang="en-US" err="1"/>
              <a:t>takaisin</a:t>
            </a:r>
            <a:r>
              <a:rPr lang="en-US"/>
              <a:t> </a:t>
            </a:r>
            <a:r>
              <a:rPr lang="en-US" err="1"/>
              <a:t>kohdasta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</a:t>
            </a:r>
            <a:r>
              <a:rPr lang="en-US" err="1"/>
              <a:t>Normaali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2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0C3AC0D-D4B7-9461-1010-B980901643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50641" y="2300684"/>
            <a:ext cx="424155" cy="12118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BC6F227-3845-67A6-6B6D-461B67F451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2087" y="347673"/>
            <a:ext cx="484749" cy="11916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01F1464-24C3-56F9-8C52-B9A37D3C75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1192" y="4274386"/>
            <a:ext cx="1312862" cy="123207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18E1A3-29CE-651A-E655-DE626D6779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672" y="2300682"/>
            <a:ext cx="868509" cy="12118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2748415-05F2-F89D-D527-F8EADA7D95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9710" y="4314781"/>
            <a:ext cx="1333060" cy="11916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E6BC06E-AF63-0787-EBA7-749B115491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8703" y="2300682"/>
            <a:ext cx="868509" cy="12118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826FF2-F72C-884A-7021-6667888C30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5743" y="2179495"/>
            <a:ext cx="1777413" cy="13330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772021-676B-0922-0E57-44385D10DC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3394" y="327476"/>
            <a:ext cx="464551" cy="12118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DE1AA69-ED16-EC98-6A70-4DC64164DF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674" y="4294583"/>
            <a:ext cx="1312862" cy="121187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BC9E4C8-272C-CA84-3525-800D397F9F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1482" y="731433"/>
            <a:ext cx="302968" cy="80791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0CF70FF-21CF-D090-2C30-2B62E74634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92256" y="2320880"/>
            <a:ext cx="1636028" cy="11916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A4E76A6-8084-2D43-AB8C-53A21E1BC4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3328" y="2280485"/>
            <a:ext cx="807915" cy="123207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C64CB54-44AC-EFC6-8551-DA256239A6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91803" y="529453"/>
            <a:ext cx="565541" cy="100989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DEC9BC6-83C2-A703-A923-FC8D3840BF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46288" y="872818"/>
            <a:ext cx="302968" cy="6665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959E589-3C03-092B-9667-2A4230AE8C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08588" y="731432"/>
            <a:ext cx="363562" cy="80791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65D7B88-0164-05E6-FD55-85982382C1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09750" y="569850"/>
            <a:ext cx="807915" cy="96949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98C667C-65E2-E0AA-5B8A-C0418C8461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71061" y="367872"/>
            <a:ext cx="464551" cy="11714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E7CBABA-8C3C-A678-4246-692FA75A1B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09206" y="327476"/>
            <a:ext cx="787717" cy="121187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356DBA-F421-37D2-0EBC-EF522288E1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46361" y="327475"/>
            <a:ext cx="888707" cy="121187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A7CEA6-EE5B-0540-6EAB-4E785975D5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7778" y="307278"/>
            <a:ext cx="1474445" cy="12320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76EC4E-677C-1BA6-A042-70D3CEA77149}"/>
              </a:ext>
            </a:extLst>
          </p:cNvPr>
          <p:cNvSpPr txBox="1"/>
          <p:nvPr userDrawn="1"/>
        </p:nvSpPr>
        <p:spPr>
          <a:xfrm>
            <a:off x="8186057" y="5410200"/>
            <a:ext cx="354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Ikonit</a:t>
            </a:r>
            <a:r>
              <a:rPr lang="en-US"/>
              <a:t> </a:t>
            </a:r>
            <a:r>
              <a:rPr lang="en-US" err="1"/>
              <a:t>löytyvät</a:t>
            </a:r>
            <a:r>
              <a:rPr lang="en-US"/>
              <a:t> </a:t>
            </a:r>
            <a:r>
              <a:rPr lang="en-US" err="1"/>
              <a:t>sivupohjalta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Dian </a:t>
            </a:r>
            <a:r>
              <a:rPr lang="en-US" err="1"/>
              <a:t>perustyyli</a:t>
            </a:r>
            <a:endParaRPr lang="en-US"/>
          </a:p>
          <a:p>
            <a:r>
              <a:rPr lang="en-US" err="1"/>
              <a:t>Muokkaustilaan</a:t>
            </a:r>
            <a:r>
              <a:rPr lang="en-US"/>
              <a:t> </a:t>
            </a:r>
            <a:r>
              <a:rPr lang="en-US" err="1"/>
              <a:t>pääset</a:t>
            </a:r>
            <a:r>
              <a:rPr lang="en-US"/>
              <a:t> </a:t>
            </a:r>
            <a:r>
              <a:rPr lang="en-US" err="1"/>
              <a:t>takaisin</a:t>
            </a:r>
            <a:r>
              <a:rPr lang="en-US"/>
              <a:t> </a:t>
            </a:r>
            <a:r>
              <a:rPr lang="en-US" err="1"/>
              <a:t>kohdasta</a:t>
            </a:r>
            <a:r>
              <a:rPr lang="en-US"/>
              <a:t> </a:t>
            </a:r>
            <a:r>
              <a:rPr lang="en-US" err="1"/>
              <a:t>Näytä</a:t>
            </a:r>
            <a:r>
              <a:rPr lang="en-US"/>
              <a:t> &gt; </a:t>
            </a:r>
            <a:r>
              <a:rPr lang="en-US" err="1"/>
              <a:t>Normaali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05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D041AD4-B66F-2C26-241B-A962C3AB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32" y="351361"/>
            <a:ext cx="10260000" cy="5715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/>
              <a:t>Ylätason kuva koko vuodesta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039FB97-4C7D-DD93-381A-533EEE08A952}"/>
              </a:ext>
            </a:extLst>
          </p:cNvPr>
          <p:cNvGrpSpPr/>
          <p:nvPr userDrawn="1"/>
        </p:nvGrpSpPr>
        <p:grpSpPr>
          <a:xfrm>
            <a:off x="3767704" y="1441405"/>
            <a:ext cx="4258846" cy="4258846"/>
            <a:chOff x="3928847" y="2067882"/>
            <a:chExt cx="3502247" cy="3502247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0D9DE01F-4969-BF7E-8BB3-731783A03105}"/>
                </a:ext>
              </a:extLst>
            </p:cNvPr>
            <p:cNvSpPr/>
            <p:nvPr/>
          </p:nvSpPr>
          <p:spPr>
            <a:xfrm>
              <a:off x="3928847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1711594"/>
                  </a:moveTo>
                  <a:cubicBezTo>
                    <a:pt x="0" y="766307"/>
                    <a:pt x="766307" y="0"/>
                    <a:pt x="1711594" y="0"/>
                  </a:cubicBezTo>
                  <a:lnTo>
                    <a:pt x="1711594" y="1711594"/>
                  </a:lnTo>
                  <a:lnTo>
                    <a:pt x="0" y="1711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792906" rIns="291592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Q4</a:t>
              </a:r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1155E353-C348-606D-6B27-0A3CBB7485DF}"/>
                </a:ext>
              </a:extLst>
            </p:cNvPr>
            <p:cNvSpPr/>
            <p:nvPr/>
          </p:nvSpPr>
          <p:spPr>
            <a:xfrm>
              <a:off x="5719500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0"/>
                  </a:moveTo>
                  <a:cubicBezTo>
                    <a:pt x="945287" y="0"/>
                    <a:pt x="1711594" y="766307"/>
                    <a:pt x="1711594" y="1711594"/>
                  </a:cubicBezTo>
                  <a:lnTo>
                    <a:pt x="0" y="1711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792906" rIns="792906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Q1</a:t>
              </a: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481AA3CA-9240-068D-1A3E-96CC0E881CC6}"/>
                </a:ext>
              </a:extLst>
            </p:cNvPr>
            <p:cNvSpPr/>
            <p:nvPr/>
          </p:nvSpPr>
          <p:spPr>
            <a:xfrm>
              <a:off x="5719500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0"/>
                  </a:moveTo>
                  <a:cubicBezTo>
                    <a:pt x="1711594" y="945287"/>
                    <a:pt x="945287" y="1711594"/>
                    <a:pt x="0" y="1711594"/>
                  </a:cubicBezTo>
                  <a:lnTo>
                    <a:pt x="0" y="0"/>
                  </a:lnTo>
                  <a:lnTo>
                    <a:pt x="1711594" y="0"/>
                  </a:lnTo>
                  <a:close/>
                </a:path>
              </a:pathLst>
            </a:custGeom>
            <a:solidFill>
              <a:srgbClr val="59C2F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291592" rIns="792906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</a:t>
              </a: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2978496-4CD6-89D3-605B-650656E3E868}"/>
                </a:ext>
              </a:extLst>
            </p:cNvPr>
            <p:cNvSpPr/>
            <p:nvPr/>
          </p:nvSpPr>
          <p:spPr>
            <a:xfrm>
              <a:off x="3928847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1711594"/>
                  </a:moveTo>
                  <a:cubicBezTo>
                    <a:pt x="766307" y="1711594"/>
                    <a:pt x="0" y="945287"/>
                    <a:pt x="0" y="0"/>
                  </a:cubicBezTo>
                  <a:lnTo>
                    <a:pt x="1711594" y="0"/>
                  </a:lnTo>
                  <a:lnTo>
                    <a:pt x="1711594" y="17115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291592" rIns="291592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Q3</a:t>
              </a:r>
            </a:p>
          </p:txBody>
        </p:sp>
      </p:grp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1F82FF9-9E20-2227-D827-03C2FF3540E3}"/>
              </a:ext>
            </a:extLst>
          </p:cNvPr>
          <p:cNvSpPr/>
          <p:nvPr userDrawn="1"/>
        </p:nvSpPr>
        <p:spPr>
          <a:xfrm>
            <a:off x="806881" y="387238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417C446-60C8-11D5-EBAC-37B452ACE10F}"/>
              </a:ext>
            </a:extLst>
          </p:cNvPr>
          <p:cNvSpPr/>
          <p:nvPr userDrawn="1"/>
        </p:nvSpPr>
        <p:spPr>
          <a:xfrm>
            <a:off x="806881" y="4289235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E6A3BFC-769A-108C-4366-023039EBBCF0}"/>
              </a:ext>
            </a:extLst>
          </p:cNvPr>
          <p:cNvSpPr/>
          <p:nvPr userDrawn="1"/>
        </p:nvSpPr>
        <p:spPr>
          <a:xfrm>
            <a:off x="806881" y="4704292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F1F7909D-FB76-8B9D-7EF5-C9363F9A39F3}"/>
              </a:ext>
            </a:extLst>
          </p:cNvPr>
          <p:cNvSpPr/>
          <p:nvPr userDrawn="1"/>
        </p:nvSpPr>
        <p:spPr>
          <a:xfrm>
            <a:off x="806881" y="554005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ADB24EA5-91B0-FA2D-00C1-E73E7F6AF0E3}"/>
              </a:ext>
            </a:extLst>
          </p:cNvPr>
          <p:cNvSpPr/>
          <p:nvPr userDrawn="1"/>
        </p:nvSpPr>
        <p:spPr>
          <a:xfrm>
            <a:off x="806881" y="5123370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7D238AB-CB3A-87CF-8B87-93F3A8E14D2D}"/>
              </a:ext>
            </a:extLst>
          </p:cNvPr>
          <p:cNvSpPr/>
          <p:nvPr userDrawn="1"/>
        </p:nvSpPr>
        <p:spPr>
          <a:xfrm>
            <a:off x="8469213" y="2692925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81FFEEB-3A0E-C2E0-C54E-1A4ADBB57D2C}"/>
              </a:ext>
            </a:extLst>
          </p:cNvPr>
          <p:cNvSpPr/>
          <p:nvPr userDrawn="1"/>
        </p:nvSpPr>
        <p:spPr>
          <a:xfrm>
            <a:off x="8469213" y="387238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7762E791-1E20-F082-A329-50958723E58C}"/>
              </a:ext>
            </a:extLst>
          </p:cNvPr>
          <p:cNvSpPr/>
          <p:nvPr userDrawn="1"/>
        </p:nvSpPr>
        <p:spPr>
          <a:xfrm>
            <a:off x="8469213" y="4289235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03B8D965-6BDA-188F-3077-E30D8FD9B65E}"/>
              </a:ext>
            </a:extLst>
          </p:cNvPr>
          <p:cNvSpPr/>
          <p:nvPr userDrawn="1"/>
        </p:nvSpPr>
        <p:spPr>
          <a:xfrm>
            <a:off x="8469213" y="4704292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8DA0C85D-812D-10E5-822B-004B9DF9F480}"/>
              </a:ext>
            </a:extLst>
          </p:cNvPr>
          <p:cNvSpPr/>
          <p:nvPr userDrawn="1"/>
        </p:nvSpPr>
        <p:spPr>
          <a:xfrm>
            <a:off x="8469213" y="554005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7FF37CC-91D3-5BD3-D4A9-F34E1AAD541A}"/>
              </a:ext>
            </a:extLst>
          </p:cNvPr>
          <p:cNvSpPr/>
          <p:nvPr userDrawn="1"/>
        </p:nvSpPr>
        <p:spPr>
          <a:xfrm>
            <a:off x="8469213" y="2096289"/>
            <a:ext cx="2520000" cy="54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0A743CCE-E6BC-994E-C6BF-DCD6A2A00304}"/>
              </a:ext>
            </a:extLst>
          </p:cNvPr>
          <p:cNvSpPr/>
          <p:nvPr userDrawn="1"/>
        </p:nvSpPr>
        <p:spPr>
          <a:xfrm>
            <a:off x="8469213" y="167716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97AB906C-C99A-0FA6-5BDE-2C9B2ACF0CD3}"/>
              </a:ext>
            </a:extLst>
          </p:cNvPr>
          <p:cNvSpPr/>
          <p:nvPr userDrawn="1"/>
        </p:nvSpPr>
        <p:spPr>
          <a:xfrm>
            <a:off x="8469213" y="5123370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473B9DEE-1A7A-8AC2-B205-3125C3F789A1}"/>
              </a:ext>
            </a:extLst>
          </p:cNvPr>
          <p:cNvSpPr/>
          <p:nvPr userDrawn="1"/>
        </p:nvSpPr>
        <p:spPr>
          <a:xfrm>
            <a:off x="8469213" y="1247064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A3B70ABF-9E49-A182-66B7-CF8C2AB10F34}"/>
              </a:ext>
            </a:extLst>
          </p:cNvPr>
          <p:cNvSpPr/>
          <p:nvPr userDrawn="1"/>
        </p:nvSpPr>
        <p:spPr>
          <a:xfrm>
            <a:off x="8469213" y="310952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5FFBFBA2-A9AF-BD06-D000-F53D734244B7}"/>
              </a:ext>
            </a:extLst>
          </p:cNvPr>
          <p:cNvSpPr/>
          <p:nvPr userDrawn="1"/>
        </p:nvSpPr>
        <p:spPr>
          <a:xfrm>
            <a:off x="806881" y="2692925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05261869-24EB-6E35-7DF0-5A0AE9215BEA}"/>
              </a:ext>
            </a:extLst>
          </p:cNvPr>
          <p:cNvSpPr/>
          <p:nvPr userDrawn="1"/>
        </p:nvSpPr>
        <p:spPr>
          <a:xfrm>
            <a:off x="806881" y="2096289"/>
            <a:ext cx="2520000" cy="54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128A929-5D80-0874-6A2B-527DE8E25840}"/>
              </a:ext>
            </a:extLst>
          </p:cNvPr>
          <p:cNvSpPr/>
          <p:nvPr userDrawn="1"/>
        </p:nvSpPr>
        <p:spPr>
          <a:xfrm>
            <a:off x="806881" y="167716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D2FF61AF-506E-6B84-0DA8-255A2207B5D3}"/>
              </a:ext>
            </a:extLst>
          </p:cNvPr>
          <p:cNvSpPr/>
          <p:nvPr userDrawn="1"/>
        </p:nvSpPr>
        <p:spPr>
          <a:xfrm>
            <a:off x="806881" y="1247064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BC68F1EA-992D-3D3C-3BAC-ABDE9EC0EC3C}"/>
              </a:ext>
            </a:extLst>
          </p:cNvPr>
          <p:cNvSpPr/>
          <p:nvPr userDrawn="1"/>
        </p:nvSpPr>
        <p:spPr>
          <a:xfrm>
            <a:off x="806881" y="310952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</p:spTree>
    <p:extLst>
      <p:ext uri="{BB962C8B-B14F-4D97-AF65-F5344CB8AC3E}">
        <p14:creationId xmlns:p14="http://schemas.microsoft.com/office/powerpoint/2010/main" val="4071119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A7A59A77-1DC3-0FB9-634E-60476FB34141}"/>
              </a:ext>
            </a:extLst>
          </p:cNvPr>
          <p:cNvCxnSpPr>
            <a:cxnSpLocks/>
            <a:stCxn id="18" idx="1"/>
          </p:cNvCxnSpPr>
          <p:nvPr userDrawn="1"/>
        </p:nvCxnSpPr>
        <p:spPr>
          <a:xfrm>
            <a:off x="10438582" y="2026094"/>
            <a:ext cx="0" cy="1330534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0119506E-CD5C-2988-640F-847F638A5B90}"/>
              </a:ext>
            </a:extLst>
          </p:cNvPr>
          <p:cNvCxnSpPr>
            <a:cxnSpLocks/>
          </p:cNvCxnSpPr>
          <p:nvPr userDrawn="1"/>
        </p:nvCxnSpPr>
        <p:spPr>
          <a:xfrm>
            <a:off x="8211038" y="1932631"/>
            <a:ext cx="0" cy="2151689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0C52504-17DF-8104-073C-EFE44F03A01D}"/>
              </a:ext>
            </a:extLst>
          </p:cNvPr>
          <p:cNvCxnSpPr/>
          <p:nvPr userDrawn="1"/>
        </p:nvCxnSpPr>
        <p:spPr>
          <a:xfrm>
            <a:off x="3764230" y="1458173"/>
            <a:ext cx="0" cy="1194481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0A5E962-CDD1-E482-83F9-BDBC2D1F971F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>
            <a:off x="1526157" y="2026094"/>
            <a:ext cx="4114" cy="1398041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0B185FB5-B9AD-6D2B-F743-F32807F8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>
                <a:latin typeface="+mn-lt"/>
              </a:rPr>
              <a:t>Tarkempi kvartaalikohtainen aikataulu</a:t>
            </a:r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EFF0AF0-F3C0-F6B3-5C4E-12196CA3E874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0" y="0"/>
                </a:moveTo>
                <a:cubicBezTo>
                  <a:pt x="945287" y="0"/>
                  <a:pt x="1711594" y="766307"/>
                  <a:pt x="1711594" y="1711594"/>
                </a:cubicBezTo>
                <a:lnTo>
                  <a:pt x="0" y="1711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252000" rIns="144000" bIns="144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</a:t>
            </a:r>
          </a:p>
        </p:txBody>
      </p:sp>
      <p:sp>
        <p:nvSpPr>
          <p:cNvPr id="9" name="Suorakulmio: Yläkulmat pyöristetty 8">
            <a:extLst>
              <a:ext uri="{FF2B5EF4-FFF2-40B4-BE49-F238E27FC236}">
                <a16:creationId xmlns:a16="http://schemas.microsoft.com/office/drawing/2014/main" id="{1839D22D-CB57-898D-039B-AA1BD9735236}"/>
              </a:ext>
            </a:extLst>
          </p:cNvPr>
          <p:cNvSpPr/>
          <p:nvPr userDrawn="1"/>
        </p:nvSpPr>
        <p:spPr>
          <a:xfrm>
            <a:off x="488223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35FD70-D05F-E87F-76D0-2626B4B41421}"/>
              </a:ext>
            </a:extLst>
          </p:cNvPr>
          <p:cNvSpPr/>
          <p:nvPr userDrawn="1"/>
        </p:nvSpPr>
        <p:spPr>
          <a:xfrm>
            <a:off x="488222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77F11C3-1282-01DC-700F-4F363F87BF01}"/>
              </a:ext>
            </a:extLst>
          </p:cNvPr>
          <p:cNvSpPr/>
          <p:nvPr userDrawn="1"/>
        </p:nvSpPr>
        <p:spPr>
          <a:xfrm>
            <a:off x="475637" y="2839467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2" name="Suorakulmio: Yläkulmat pyöristetty 11">
            <a:extLst>
              <a:ext uri="{FF2B5EF4-FFF2-40B4-BE49-F238E27FC236}">
                <a16:creationId xmlns:a16="http://schemas.microsoft.com/office/drawing/2014/main" id="{07D032CA-D4C9-376F-5766-2A378F24C01A}"/>
              </a:ext>
            </a:extLst>
          </p:cNvPr>
          <p:cNvSpPr/>
          <p:nvPr userDrawn="1"/>
        </p:nvSpPr>
        <p:spPr>
          <a:xfrm>
            <a:off x="2724239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92FBB0F-14C4-1526-5B14-264A6BCF312B}"/>
              </a:ext>
            </a:extLst>
          </p:cNvPr>
          <p:cNvSpPr/>
          <p:nvPr userDrawn="1"/>
        </p:nvSpPr>
        <p:spPr>
          <a:xfrm>
            <a:off x="2741391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4" name="Suorakulmio: Yläkulmat pyöristetty 13">
            <a:extLst>
              <a:ext uri="{FF2B5EF4-FFF2-40B4-BE49-F238E27FC236}">
                <a16:creationId xmlns:a16="http://schemas.microsoft.com/office/drawing/2014/main" id="{B55BD6D3-4841-CA45-FBAE-3797D541FF56}"/>
              </a:ext>
            </a:extLst>
          </p:cNvPr>
          <p:cNvSpPr/>
          <p:nvPr userDrawn="1"/>
        </p:nvSpPr>
        <p:spPr>
          <a:xfrm>
            <a:off x="7168993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C474AB0-2572-20AF-9FB4-6C2FFC481D14}"/>
              </a:ext>
            </a:extLst>
          </p:cNvPr>
          <p:cNvSpPr/>
          <p:nvPr userDrawn="1"/>
        </p:nvSpPr>
        <p:spPr>
          <a:xfrm>
            <a:off x="7168992" y="2134004"/>
            <a:ext cx="2084095" cy="79173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000000"/>
                </a:solidFill>
                <a:latin typeface="Calibri" panose="020F0502020204030204"/>
              </a:rPr>
              <a:t>Ym.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3C3873D-D471-7017-6A87-48B17F18B114}"/>
              </a:ext>
            </a:extLst>
          </p:cNvPr>
          <p:cNvSpPr/>
          <p:nvPr userDrawn="1"/>
        </p:nvSpPr>
        <p:spPr>
          <a:xfrm>
            <a:off x="7168991" y="3045908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8F7F77D-CDF2-2F71-ED79-802D220C079C}"/>
              </a:ext>
            </a:extLst>
          </p:cNvPr>
          <p:cNvSpPr/>
          <p:nvPr userDrawn="1"/>
        </p:nvSpPr>
        <p:spPr>
          <a:xfrm>
            <a:off x="7168990" y="3742368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8" name="Suorakulmio: Yläkulmat pyöristetty 17">
            <a:extLst>
              <a:ext uri="{FF2B5EF4-FFF2-40B4-BE49-F238E27FC236}">
                <a16:creationId xmlns:a16="http://schemas.microsoft.com/office/drawing/2014/main" id="{82941D25-E77B-3695-CBB2-3EEFEF82817C}"/>
              </a:ext>
            </a:extLst>
          </p:cNvPr>
          <p:cNvSpPr/>
          <p:nvPr userDrawn="1"/>
        </p:nvSpPr>
        <p:spPr>
          <a:xfrm>
            <a:off x="9396534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7BAA300-CF18-7D9D-6B23-8C52ED17271D}"/>
              </a:ext>
            </a:extLst>
          </p:cNvPr>
          <p:cNvSpPr/>
          <p:nvPr userDrawn="1"/>
        </p:nvSpPr>
        <p:spPr>
          <a:xfrm>
            <a:off x="9396533" y="2134004"/>
            <a:ext cx="2084095" cy="79173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097F5FE-8A36-A269-02CA-6F741AAC634C}"/>
              </a:ext>
            </a:extLst>
          </p:cNvPr>
          <p:cNvSpPr/>
          <p:nvPr userDrawn="1"/>
        </p:nvSpPr>
        <p:spPr>
          <a:xfrm>
            <a:off x="9396532" y="3056536"/>
            <a:ext cx="2084095" cy="122262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>
                <a:solidFill>
                  <a:srgbClr val="000000"/>
                </a:solidFill>
                <a:latin typeface="Calibri" panose="020F0502020204030204"/>
              </a:rPr>
              <a:t>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Ym.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C162C0CD-C570-858F-B107-2339FE56B6CB}"/>
              </a:ext>
            </a:extLst>
          </p:cNvPr>
          <p:cNvCxnSpPr>
            <a:cxnSpLocks/>
          </p:cNvCxnSpPr>
          <p:nvPr userDrawn="1"/>
        </p:nvCxnSpPr>
        <p:spPr>
          <a:xfrm>
            <a:off x="6009451" y="1887075"/>
            <a:ext cx="0" cy="679144"/>
          </a:xfrm>
          <a:prstGeom prst="line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: Yläkulmat pyöristetty 21">
            <a:extLst>
              <a:ext uri="{FF2B5EF4-FFF2-40B4-BE49-F238E27FC236}">
                <a16:creationId xmlns:a16="http://schemas.microsoft.com/office/drawing/2014/main" id="{23386FCD-6601-7DC3-1F0F-6E2621440344}"/>
              </a:ext>
            </a:extLst>
          </p:cNvPr>
          <p:cNvSpPr/>
          <p:nvPr userDrawn="1"/>
        </p:nvSpPr>
        <p:spPr>
          <a:xfrm>
            <a:off x="4956771" y="1408806"/>
            <a:ext cx="2084095" cy="617288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07B3E369-54AA-E3F4-4637-BDA5C90E7D4F}"/>
              </a:ext>
            </a:extLst>
          </p:cNvPr>
          <p:cNvSpPr/>
          <p:nvPr userDrawn="1"/>
        </p:nvSpPr>
        <p:spPr>
          <a:xfrm>
            <a:off x="4967403" y="2134004"/>
            <a:ext cx="2084095" cy="57629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</p:spTree>
    <p:extLst>
      <p:ext uri="{BB962C8B-B14F-4D97-AF65-F5344CB8AC3E}">
        <p14:creationId xmlns:p14="http://schemas.microsoft.com/office/powerpoint/2010/main" val="855079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F92B8567-C9AD-BB04-2A97-EBA19CED38F4}"/>
              </a:ext>
            </a:extLst>
          </p:cNvPr>
          <p:cNvCxnSpPr/>
          <p:nvPr userDrawn="1"/>
        </p:nvCxnSpPr>
        <p:spPr>
          <a:xfrm>
            <a:off x="9393925" y="2025214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E80A91E5-7995-5C71-4BC1-019F0057749F}"/>
              </a:ext>
            </a:extLst>
          </p:cNvPr>
          <p:cNvCxnSpPr>
            <a:cxnSpLocks/>
          </p:cNvCxnSpPr>
          <p:nvPr userDrawn="1"/>
        </p:nvCxnSpPr>
        <p:spPr>
          <a:xfrm>
            <a:off x="7079540" y="1921998"/>
            <a:ext cx="0" cy="2337984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11A5DDB-7CE6-D5F9-438D-A8B995D8C9C4}"/>
              </a:ext>
            </a:extLst>
          </p:cNvPr>
          <p:cNvCxnSpPr/>
          <p:nvPr userDrawn="1"/>
        </p:nvCxnSpPr>
        <p:spPr>
          <a:xfrm>
            <a:off x="4772829" y="1602460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19B7CE5-3EDD-7D51-F89A-AF40C1BD7084}"/>
              </a:ext>
            </a:extLst>
          </p:cNvPr>
          <p:cNvCxnSpPr/>
          <p:nvPr userDrawn="1"/>
        </p:nvCxnSpPr>
        <p:spPr>
          <a:xfrm>
            <a:off x="2460496" y="1840794"/>
            <a:ext cx="0" cy="1194481"/>
          </a:xfrm>
          <a:prstGeom prst="line">
            <a:avLst/>
          </a:prstGeom>
          <a:ln w="127000">
            <a:solidFill>
              <a:srgbClr val="59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0FE991B6-F0AA-3B0B-3877-B7223E8FE71D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1711594" y="0"/>
                </a:moveTo>
                <a:cubicBezTo>
                  <a:pt x="1711594" y="945287"/>
                  <a:pt x="945287" y="1711594"/>
                  <a:pt x="0" y="1711594"/>
                </a:cubicBezTo>
                <a:lnTo>
                  <a:pt x="0" y="0"/>
                </a:lnTo>
                <a:lnTo>
                  <a:pt x="1711594" y="0"/>
                </a:lnTo>
                <a:close/>
              </a:path>
            </a:pathLst>
          </a:custGeom>
          <a:solidFill>
            <a:srgbClr val="59C2F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4000" rIns="144000" bIns="252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</a:t>
            </a:r>
          </a:p>
        </p:txBody>
      </p:sp>
      <p:sp>
        <p:nvSpPr>
          <p:cNvPr id="8" name="Suorakulmio: Yläkulmat pyöristetty 7">
            <a:extLst>
              <a:ext uri="{FF2B5EF4-FFF2-40B4-BE49-F238E27FC236}">
                <a16:creationId xmlns:a16="http://schemas.microsoft.com/office/drawing/2014/main" id="{02011850-F2AF-65B7-2734-5EC76892D65B}"/>
              </a:ext>
            </a:extLst>
          </p:cNvPr>
          <p:cNvSpPr/>
          <p:nvPr userDrawn="1"/>
        </p:nvSpPr>
        <p:spPr>
          <a:xfrm>
            <a:off x="1418451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AC9E922-3012-0671-7F8E-6FB6855B91B1}"/>
              </a:ext>
            </a:extLst>
          </p:cNvPr>
          <p:cNvSpPr/>
          <p:nvPr userDrawn="1"/>
        </p:nvSpPr>
        <p:spPr>
          <a:xfrm>
            <a:off x="1418450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7159077-63B3-35E8-1D91-055AC66648EC}"/>
              </a:ext>
            </a:extLst>
          </p:cNvPr>
          <p:cNvSpPr/>
          <p:nvPr userDrawn="1"/>
        </p:nvSpPr>
        <p:spPr>
          <a:xfrm>
            <a:off x="1418449" y="279694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1" name="Suorakulmio: Yläkulmat pyöristetty 10">
            <a:extLst>
              <a:ext uri="{FF2B5EF4-FFF2-40B4-BE49-F238E27FC236}">
                <a16:creationId xmlns:a16="http://schemas.microsoft.com/office/drawing/2014/main" id="{1FD5A338-F1B1-B4DB-83F6-376295D6B1CB}"/>
              </a:ext>
            </a:extLst>
          </p:cNvPr>
          <p:cNvSpPr/>
          <p:nvPr userDrawn="1"/>
        </p:nvSpPr>
        <p:spPr>
          <a:xfrm>
            <a:off x="3732838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497179E-762D-CF97-61DF-14A96D8A8AE0}"/>
              </a:ext>
            </a:extLst>
          </p:cNvPr>
          <p:cNvSpPr/>
          <p:nvPr userDrawn="1"/>
        </p:nvSpPr>
        <p:spPr>
          <a:xfrm>
            <a:off x="3732837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3" name="Suorakulmio: Yläkulmat pyöristetty 12">
            <a:extLst>
              <a:ext uri="{FF2B5EF4-FFF2-40B4-BE49-F238E27FC236}">
                <a16:creationId xmlns:a16="http://schemas.microsoft.com/office/drawing/2014/main" id="{1438BBEF-7269-2455-9663-FA45B8028E03}"/>
              </a:ext>
            </a:extLst>
          </p:cNvPr>
          <p:cNvSpPr/>
          <p:nvPr userDrawn="1"/>
        </p:nvSpPr>
        <p:spPr>
          <a:xfrm>
            <a:off x="6037495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AEB0906-097B-3D1B-5F26-418D464F2869}"/>
              </a:ext>
            </a:extLst>
          </p:cNvPr>
          <p:cNvSpPr/>
          <p:nvPr userDrawn="1"/>
        </p:nvSpPr>
        <p:spPr>
          <a:xfrm>
            <a:off x="6037494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A49CE25A-55FD-2F41-D297-BC42642F9645}"/>
              </a:ext>
            </a:extLst>
          </p:cNvPr>
          <p:cNvSpPr/>
          <p:nvPr userDrawn="1"/>
        </p:nvSpPr>
        <p:spPr>
          <a:xfrm>
            <a:off x="6037493" y="2821915"/>
            <a:ext cx="2084095" cy="1007181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8F7C71C1-0486-1D84-DC44-ECD5F6AD3F0F}"/>
              </a:ext>
            </a:extLst>
          </p:cNvPr>
          <p:cNvSpPr/>
          <p:nvPr userDrawn="1"/>
        </p:nvSpPr>
        <p:spPr>
          <a:xfrm>
            <a:off x="6037492" y="3971836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7" name="Suorakulmio: Yläkulmat pyöristetty 16">
            <a:extLst>
              <a:ext uri="{FF2B5EF4-FFF2-40B4-BE49-F238E27FC236}">
                <a16:creationId xmlns:a16="http://schemas.microsoft.com/office/drawing/2014/main" id="{2B83A6F9-D13D-8B79-5B23-498B5AB2FC18}"/>
              </a:ext>
            </a:extLst>
          </p:cNvPr>
          <p:cNvSpPr/>
          <p:nvPr userDrawn="1"/>
        </p:nvSpPr>
        <p:spPr>
          <a:xfrm>
            <a:off x="8351880" y="1408806"/>
            <a:ext cx="2084095" cy="617288"/>
          </a:xfrm>
          <a:prstGeom prst="round2Same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2D1F3C35-2255-CBEA-962E-A1FA70507252}"/>
              </a:ext>
            </a:extLst>
          </p:cNvPr>
          <p:cNvSpPr/>
          <p:nvPr userDrawn="1"/>
        </p:nvSpPr>
        <p:spPr>
          <a:xfrm>
            <a:off x="8351879" y="2123371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3F8765F-FB6B-145B-A190-1C06D6EDF44C}"/>
              </a:ext>
            </a:extLst>
          </p:cNvPr>
          <p:cNvSpPr/>
          <p:nvPr userDrawn="1"/>
        </p:nvSpPr>
        <p:spPr>
          <a:xfrm>
            <a:off x="8351879" y="2852707"/>
            <a:ext cx="2084095" cy="576293"/>
          </a:xfrm>
          <a:prstGeom prst="rect">
            <a:avLst/>
          </a:prstGeom>
          <a:ln w="28575">
            <a:solidFill>
              <a:srgbClr val="59C2F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875D74D4-0E9F-5418-A552-17456436F403}"/>
              </a:ext>
            </a:extLst>
          </p:cNvPr>
          <p:cNvSpPr txBox="1">
            <a:spLocks/>
          </p:cNvSpPr>
          <p:nvPr userDrawn="1"/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Tarkempi kvartaalikohtainen aikataulu</a:t>
            </a:r>
          </a:p>
        </p:txBody>
      </p:sp>
    </p:spTree>
    <p:extLst>
      <p:ext uri="{BB962C8B-B14F-4D97-AF65-F5344CB8AC3E}">
        <p14:creationId xmlns:p14="http://schemas.microsoft.com/office/powerpoint/2010/main" val="1741398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6E10AF7C-1E55-BB31-31D1-F74D597628DA}"/>
              </a:ext>
            </a:extLst>
          </p:cNvPr>
          <p:cNvCxnSpPr>
            <a:cxnSpLocks/>
            <a:stCxn id="17" idx="1"/>
          </p:cNvCxnSpPr>
          <p:nvPr userDrawn="1"/>
        </p:nvCxnSpPr>
        <p:spPr>
          <a:xfrm>
            <a:off x="10438582" y="2026094"/>
            <a:ext cx="0" cy="1330534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F7EE3CAB-1C34-2EBE-68EA-AC5CA1788023}"/>
              </a:ext>
            </a:extLst>
          </p:cNvPr>
          <p:cNvCxnSpPr>
            <a:cxnSpLocks/>
          </p:cNvCxnSpPr>
          <p:nvPr userDrawn="1"/>
        </p:nvCxnSpPr>
        <p:spPr>
          <a:xfrm>
            <a:off x="8211038" y="1932631"/>
            <a:ext cx="0" cy="1926926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ABDC35C-7A0C-B105-0AD6-CF8666D277E1}"/>
              </a:ext>
            </a:extLst>
          </p:cNvPr>
          <p:cNvCxnSpPr>
            <a:cxnSpLocks/>
          </p:cNvCxnSpPr>
          <p:nvPr userDrawn="1"/>
        </p:nvCxnSpPr>
        <p:spPr>
          <a:xfrm flipH="1">
            <a:off x="3764229" y="1644986"/>
            <a:ext cx="1" cy="777164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D3B77F7-C662-5128-CF48-48C52C0E8ED9}"/>
              </a:ext>
            </a:extLst>
          </p:cNvPr>
          <p:cNvCxnSpPr>
            <a:cxnSpLocks/>
            <a:stCxn id="8" idx="1"/>
          </p:cNvCxnSpPr>
          <p:nvPr userDrawn="1"/>
        </p:nvCxnSpPr>
        <p:spPr>
          <a:xfrm flipH="1">
            <a:off x="1526157" y="2026094"/>
            <a:ext cx="4114" cy="1398041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1">
            <a:extLst>
              <a:ext uri="{FF2B5EF4-FFF2-40B4-BE49-F238E27FC236}">
                <a16:creationId xmlns:a16="http://schemas.microsoft.com/office/drawing/2014/main" id="{A3B90EB5-F38A-DAF1-E834-D34D1156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>
                <a:latin typeface="+mn-lt"/>
              </a:rPr>
              <a:t>Tarkempi kvartaalikohtainen aikataulu</a:t>
            </a:r>
          </a:p>
        </p:txBody>
      </p:sp>
      <p:sp>
        <p:nvSpPr>
          <p:cNvPr id="8" name="Suorakulmio: Yläkulmat pyöristetty 7">
            <a:extLst>
              <a:ext uri="{FF2B5EF4-FFF2-40B4-BE49-F238E27FC236}">
                <a16:creationId xmlns:a16="http://schemas.microsoft.com/office/drawing/2014/main" id="{57FBFA5D-843F-7B6B-92BE-6BE3C546DD5F}"/>
              </a:ext>
            </a:extLst>
          </p:cNvPr>
          <p:cNvSpPr/>
          <p:nvPr userDrawn="1"/>
        </p:nvSpPr>
        <p:spPr>
          <a:xfrm>
            <a:off x="488223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6BB3A6C-E5BE-9C2F-2832-936128FDD628}"/>
              </a:ext>
            </a:extLst>
          </p:cNvPr>
          <p:cNvSpPr/>
          <p:nvPr userDrawn="1"/>
        </p:nvSpPr>
        <p:spPr>
          <a:xfrm>
            <a:off x="48822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Tarkempi kuvaus ja aikataulu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E9C0926-30C2-D61E-A13B-6F8DEB451392}"/>
              </a:ext>
            </a:extLst>
          </p:cNvPr>
          <p:cNvSpPr/>
          <p:nvPr userDrawn="1"/>
        </p:nvSpPr>
        <p:spPr>
          <a:xfrm>
            <a:off x="488222" y="2812823"/>
            <a:ext cx="2084095" cy="1222624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Ym.</a:t>
            </a:r>
          </a:p>
        </p:txBody>
      </p:sp>
      <p:sp>
        <p:nvSpPr>
          <p:cNvPr id="11" name="Suorakulmio: Yläkulmat pyöristetty 10">
            <a:extLst>
              <a:ext uri="{FF2B5EF4-FFF2-40B4-BE49-F238E27FC236}">
                <a16:creationId xmlns:a16="http://schemas.microsoft.com/office/drawing/2014/main" id="{9CE35CAA-BB53-05DF-605D-0E81E0F94C1A}"/>
              </a:ext>
            </a:extLst>
          </p:cNvPr>
          <p:cNvSpPr/>
          <p:nvPr userDrawn="1"/>
        </p:nvSpPr>
        <p:spPr>
          <a:xfrm>
            <a:off x="2724239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A08DF8F-18D5-3C20-17F6-37BA9D25A0C3}"/>
              </a:ext>
            </a:extLst>
          </p:cNvPr>
          <p:cNvSpPr/>
          <p:nvPr userDrawn="1"/>
        </p:nvSpPr>
        <p:spPr>
          <a:xfrm>
            <a:off x="272218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3" name="Suorakulmio: Yläkulmat pyöristetty 12">
            <a:extLst>
              <a:ext uri="{FF2B5EF4-FFF2-40B4-BE49-F238E27FC236}">
                <a16:creationId xmlns:a16="http://schemas.microsoft.com/office/drawing/2014/main" id="{03614899-442C-E4CD-7EF4-505F13098369}"/>
              </a:ext>
            </a:extLst>
          </p:cNvPr>
          <p:cNvSpPr/>
          <p:nvPr userDrawn="1"/>
        </p:nvSpPr>
        <p:spPr>
          <a:xfrm>
            <a:off x="7168993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A447B23-3927-8F37-FBB1-425F81A9761B}"/>
              </a:ext>
            </a:extLst>
          </p:cNvPr>
          <p:cNvSpPr/>
          <p:nvPr userDrawn="1"/>
        </p:nvSpPr>
        <p:spPr>
          <a:xfrm>
            <a:off x="7168992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1A5BCE5-BC81-3589-D01B-A44DF40EB298}"/>
              </a:ext>
            </a:extLst>
          </p:cNvPr>
          <p:cNvSpPr/>
          <p:nvPr userDrawn="1"/>
        </p:nvSpPr>
        <p:spPr>
          <a:xfrm>
            <a:off x="7168991" y="2822388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D6C0713-F845-5130-B657-A40A07234545}"/>
              </a:ext>
            </a:extLst>
          </p:cNvPr>
          <p:cNvSpPr/>
          <p:nvPr userDrawn="1"/>
        </p:nvSpPr>
        <p:spPr>
          <a:xfrm>
            <a:off x="7168991" y="3571411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7" name="Suorakulmio: Yläkulmat pyöristetty 16">
            <a:extLst>
              <a:ext uri="{FF2B5EF4-FFF2-40B4-BE49-F238E27FC236}">
                <a16:creationId xmlns:a16="http://schemas.microsoft.com/office/drawing/2014/main" id="{D9D8E152-3E04-4D6F-FB42-8A10E8D5EC29}"/>
              </a:ext>
            </a:extLst>
          </p:cNvPr>
          <p:cNvSpPr/>
          <p:nvPr userDrawn="1"/>
        </p:nvSpPr>
        <p:spPr>
          <a:xfrm>
            <a:off x="9396534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A5FEB2DB-3FBB-2805-0E26-8EEF061B3BD4}"/>
              </a:ext>
            </a:extLst>
          </p:cNvPr>
          <p:cNvSpPr/>
          <p:nvPr userDrawn="1"/>
        </p:nvSpPr>
        <p:spPr>
          <a:xfrm>
            <a:off x="9396533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223026E-EFFC-4703-9958-BA9B2D15565B}"/>
              </a:ext>
            </a:extLst>
          </p:cNvPr>
          <p:cNvSpPr/>
          <p:nvPr userDrawn="1"/>
        </p:nvSpPr>
        <p:spPr>
          <a:xfrm>
            <a:off x="9396532" y="2833016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27751D8A-AED5-5271-6EF6-9CF7853737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998818" y="1887075"/>
            <a:ext cx="10633" cy="663085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orakulmio: Yläkulmat pyöristetty 20">
            <a:extLst>
              <a:ext uri="{FF2B5EF4-FFF2-40B4-BE49-F238E27FC236}">
                <a16:creationId xmlns:a16="http://schemas.microsoft.com/office/drawing/2014/main" id="{F25F4046-C874-0C67-2EAC-122C38FFC0EB}"/>
              </a:ext>
            </a:extLst>
          </p:cNvPr>
          <p:cNvSpPr/>
          <p:nvPr userDrawn="1"/>
        </p:nvSpPr>
        <p:spPr>
          <a:xfrm>
            <a:off x="4956771" y="1408806"/>
            <a:ext cx="2084095" cy="617288"/>
          </a:xfrm>
          <a:prstGeom prst="round2Same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96D86167-8817-861F-1322-8C62539B9273}"/>
              </a:ext>
            </a:extLst>
          </p:cNvPr>
          <p:cNvSpPr/>
          <p:nvPr userDrawn="1"/>
        </p:nvSpPr>
        <p:spPr>
          <a:xfrm>
            <a:off x="4967403" y="2134004"/>
            <a:ext cx="2084095" cy="576293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23" name="Vapaamuotoinen: Muoto 22">
            <a:extLst>
              <a:ext uri="{FF2B5EF4-FFF2-40B4-BE49-F238E27FC236}">
                <a16:creationId xmlns:a16="http://schemas.microsoft.com/office/drawing/2014/main" id="{0E471CAA-345D-A262-5BB3-172DAF46C36F}"/>
              </a:ext>
            </a:extLst>
          </p:cNvPr>
          <p:cNvSpPr/>
          <p:nvPr userDrawn="1"/>
        </p:nvSpPr>
        <p:spPr>
          <a:xfrm>
            <a:off x="475637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1711594" y="1711594"/>
                </a:moveTo>
                <a:cubicBezTo>
                  <a:pt x="766307" y="1711594"/>
                  <a:pt x="0" y="945287"/>
                  <a:pt x="0" y="0"/>
                </a:cubicBezTo>
                <a:lnTo>
                  <a:pt x="1711594" y="0"/>
                </a:lnTo>
                <a:lnTo>
                  <a:pt x="1711594" y="17115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180000" rIns="144000" bIns="288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413215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F53434F1-F8DA-2A83-E565-FEF89B9EEA0B}"/>
              </a:ext>
            </a:extLst>
          </p:cNvPr>
          <p:cNvCxnSpPr/>
          <p:nvPr userDrawn="1"/>
        </p:nvCxnSpPr>
        <p:spPr>
          <a:xfrm>
            <a:off x="9393925" y="2025214"/>
            <a:ext cx="0" cy="1194481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46209C53-3EDF-3146-E2F5-06E810F7B4F4}"/>
              </a:ext>
            </a:extLst>
          </p:cNvPr>
          <p:cNvCxnSpPr>
            <a:cxnSpLocks/>
          </p:cNvCxnSpPr>
          <p:nvPr userDrawn="1"/>
        </p:nvCxnSpPr>
        <p:spPr>
          <a:xfrm>
            <a:off x="7079540" y="1921998"/>
            <a:ext cx="0" cy="1992064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ABAE504-6132-94FA-37C2-015370DA7361}"/>
              </a:ext>
            </a:extLst>
          </p:cNvPr>
          <p:cNvCxnSpPr>
            <a:cxnSpLocks/>
          </p:cNvCxnSpPr>
          <p:nvPr userDrawn="1"/>
        </p:nvCxnSpPr>
        <p:spPr>
          <a:xfrm>
            <a:off x="4772829" y="1602460"/>
            <a:ext cx="2055" cy="888363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9BD825E-F890-E619-BC33-B5F51636ACA5}"/>
              </a:ext>
            </a:extLst>
          </p:cNvPr>
          <p:cNvCxnSpPr>
            <a:cxnSpLocks/>
          </p:cNvCxnSpPr>
          <p:nvPr userDrawn="1"/>
        </p:nvCxnSpPr>
        <p:spPr>
          <a:xfrm flipH="1">
            <a:off x="2458441" y="1840794"/>
            <a:ext cx="2055" cy="1300059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: Yläkulmat pyöristetty 6">
            <a:extLst>
              <a:ext uri="{FF2B5EF4-FFF2-40B4-BE49-F238E27FC236}">
                <a16:creationId xmlns:a16="http://schemas.microsoft.com/office/drawing/2014/main" id="{6B141180-577F-FCE0-7A44-25538C312B3B}"/>
              </a:ext>
            </a:extLst>
          </p:cNvPr>
          <p:cNvSpPr/>
          <p:nvPr userDrawn="1"/>
        </p:nvSpPr>
        <p:spPr>
          <a:xfrm>
            <a:off x="1418451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1283456-DB77-FA70-5F79-7822221F0D18}"/>
              </a:ext>
            </a:extLst>
          </p:cNvPr>
          <p:cNvSpPr/>
          <p:nvPr userDrawn="1"/>
        </p:nvSpPr>
        <p:spPr>
          <a:xfrm>
            <a:off x="1416395" y="2134940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B9EC5B-9B13-8B5E-D49A-CA9B887C66CF}"/>
              </a:ext>
            </a:extLst>
          </p:cNvPr>
          <p:cNvSpPr/>
          <p:nvPr userDrawn="1"/>
        </p:nvSpPr>
        <p:spPr>
          <a:xfrm>
            <a:off x="1416394" y="285270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0" name="Suorakulmio: Yläkulmat pyöristetty 9">
            <a:extLst>
              <a:ext uri="{FF2B5EF4-FFF2-40B4-BE49-F238E27FC236}">
                <a16:creationId xmlns:a16="http://schemas.microsoft.com/office/drawing/2014/main" id="{1006C9B1-30D7-820E-2205-DE73BB568D1F}"/>
              </a:ext>
            </a:extLst>
          </p:cNvPr>
          <p:cNvSpPr/>
          <p:nvPr userDrawn="1"/>
        </p:nvSpPr>
        <p:spPr>
          <a:xfrm>
            <a:off x="3732838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1585C82-6611-F9A1-C246-8F3217451A80}"/>
              </a:ext>
            </a:extLst>
          </p:cNvPr>
          <p:cNvSpPr/>
          <p:nvPr userDrawn="1"/>
        </p:nvSpPr>
        <p:spPr>
          <a:xfrm>
            <a:off x="3732837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2" name="Suorakulmio: Yläkulmat pyöristetty 11">
            <a:extLst>
              <a:ext uri="{FF2B5EF4-FFF2-40B4-BE49-F238E27FC236}">
                <a16:creationId xmlns:a16="http://schemas.microsoft.com/office/drawing/2014/main" id="{418A5BFC-3A87-3333-4274-BB21BA3A6D8C}"/>
              </a:ext>
            </a:extLst>
          </p:cNvPr>
          <p:cNvSpPr/>
          <p:nvPr userDrawn="1"/>
        </p:nvSpPr>
        <p:spPr>
          <a:xfrm>
            <a:off x="6037495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0074236-8427-7E63-FF8E-2C5490B94FF3}"/>
              </a:ext>
            </a:extLst>
          </p:cNvPr>
          <p:cNvSpPr/>
          <p:nvPr userDrawn="1"/>
        </p:nvSpPr>
        <p:spPr>
          <a:xfrm>
            <a:off x="6037494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CB22D17E-8DFA-E360-143A-A409B1CE701B}"/>
              </a:ext>
            </a:extLst>
          </p:cNvPr>
          <p:cNvSpPr/>
          <p:nvPr userDrawn="1"/>
        </p:nvSpPr>
        <p:spPr>
          <a:xfrm>
            <a:off x="6037493" y="285829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C35F8C75-2ACE-30A8-7E97-62BD35AAF77E}"/>
              </a:ext>
            </a:extLst>
          </p:cNvPr>
          <p:cNvSpPr/>
          <p:nvPr userDrawn="1"/>
        </p:nvSpPr>
        <p:spPr>
          <a:xfrm>
            <a:off x="6037492" y="3586588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6" name="Suorakulmio: Yläkulmat pyöristetty 15">
            <a:extLst>
              <a:ext uri="{FF2B5EF4-FFF2-40B4-BE49-F238E27FC236}">
                <a16:creationId xmlns:a16="http://schemas.microsoft.com/office/drawing/2014/main" id="{BABFE173-7246-96EA-9021-E44CAEDD2354}"/>
              </a:ext>
            </a:extLst>
          </p:cNvPr>
          <p:cNvSpPr/>
          <p:nvPr userDrawn="1"/>
        </p:nvSpPr>
        <p:spPr>
          <a:xfrm>
            <a:off x="8351880" y="1408806"/>
            <a:ext cx="2084095" cy="617288"/>
          </a:xfrm>
          <a:prstGeom prst="round2Same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6E36AF64-7309-4678-F5CC-AA19EF349852}"/>
              </a:ext>
            </a:extLst>
          </p:cNvPr>
          <p:cNvSpPr/>
          <p:nvPr userDrawn="1"/>
        </p:nvSpPr>
        <p:spPr>
          <a:xfrm>
            <a:off x="8351879" y="2123371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8BCB5F6-E259-E005-9BCD-B02A227726FC}"/>
              </a:ext>
            </a:extLst>
          </p:cNvPr>
          <p:cNvSpPr/>
          <p:nvPr userDrawn="1"/>
        </p:nvSpPr>
        <p:spPr>
          <a:xfrm>
            <a:off x="8351878" y="2858297"/>
            <a:ext cx="2084095" cy="57629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00" tIns="72000" rIns="108000" bIns="72000" rtlCol="0" anchor="t">
            <a:spAutoFit/>
          </a:bodyPr>
          <a:lstStyle/>
          <a:p>
            <a:pPr lvl="0" algn="ctr">
              <a:defRPr/>
            </a:pPr>
            <a:r>
              <a:rPr lang="fi-FI" sz="1400">
                <a:solidFill>
                  <a:srgbClr val="000000"/>
                </a:solidFill>
              </a:rPr>
              <a:t>Tarkempi kuvaus ja aikataulu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EC70E6A1-9AB4-E3D6-56DF-CDB422B12333}"/>
              </a:ext>
            </a:extLst>
          </p:cNvPr>
          <p:cNvSpPr txBox="1">
            <a:spLocks/>
          </p:cNvSpPr>
          <p:nvPr userDrawn="1"/>
        </p:nvSpPr>
        <p:spPr>
          <a:xfrm>
            <a:off x="1418449" y="113528"/>
            <a:ext cx="9432587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Tarkempi kvartaalikohtainen aikataulu</a:t>
            </a:r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A820FDB7-4B5A-1BA6-1324-0E347D657052}"/>
              </a:ext>
            </a:extLst>
          </p:cNvPr>
          <p:cNvSpPr/>
          <p:nvPr userDrawn="1"/>
        </p:nvSpPr>
        <p:spPr>
          <a:xfrm>
            <a:off x="475636" y="288501"/>
            <a:ext cx="681827" cy="681827"/>
          </a:xfrm>
          <a:custGeom>
            <a:avLst/>
            <a:gdLst>
              <a:gd name="connsiteX0" fmla="*/ 0 w 1711594"/>
              <a:gd name="connsiteY0" fmla="*/ 1711594 h 1711594"/>
              <a:gd name="connsiteX1" fmla="*/ 1711594 w 1711594"/>
              <a:gd name="connsiteY1" fmla="*/ 0 h 1711594"/>
              <a:gd name="connsiteX2" fmla="*/ 1711594 w 1711594"/>
              <a:gd name="connsiteY2" fmla="*/ 1711594 h 1711594"/>
              <a:gd name="connsiteX3" fmla="*/ 0 w 1711594"/>
              <a:gd name="connsiteY3" fmla="*/ 1711594 h 17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594" h="1711594">
                <a:moveTo>
                  <a:pt x="0" y="1711594"/>
                </a:moveTo>
                <a:cubicBezTo>
                  <a:pt x="0" y="766307"/>
                  <a:pt x="766307" y="0"/>
                  <a:pt x="1711594" y="0"/>
                </a:cubicBezTo>
                <a:lnTo>
                  <a:pt x="1711594" y="1711594"/>
                </a:lnTo>
                <a:lnTo>
                  <a:pt x="0" y="17115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216000" rIns="108000" bIns="108000" numCol="1" spcCol="1270" anchor="ctr" anchorCtr="0">
            <a:noAutofit/>
          </a:bodyPr>
          <a:lstStyle/>
          <a:p>
            <a:pPr marL="0" marR="0" lvl="0" indent="0" algn="ctr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860976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BDC3D3-EB17-0487-C235-F850563BC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A486FA2-7EDF-3CDE-B2A8-1996C5B90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5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2381EF-57A8-1C05-84A9-9F84FAD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246D6B-7EFD-7283-0002-4A923D4AC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4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789E84-8A5C-DB4D-D671-48F749607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82796DA-BEA0-4465-9E93-22077412D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84B0-2C02-F0EA-E198-48708A5C6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D39C43C-5564-E805-F83D-57CA4C62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7287D95-9B25-2EEE-C282-35C35AAE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AD851-75FD-EE7E-0311-160F142B6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9E8124-A72D-82EF-A10A-62076758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2CFC2-F2C6-6CB2-C15F-59B17FEF5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73" y="451821"/>
            <a:ext cx="6715713" cy="615607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AFC004A-208D-2813-7671-A92B74004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85ABF-EA37-24F1-7E54-E0F5F2650E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D34969-E7E7-A1CC-2089-9286F0AD5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932645C-9B8B-CE6D-9E8D-3CFC3CAF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1B1B1-E887-A8B2-96BE-5C348E982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686C3A-3338-33B3-4014-A81860A03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6DF4-A755-9C6C-D0AF-F7BF23E8E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73" y="451821"/>
            <a:ext cx="6715713" cy="615607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6DF2EC5-DFA4-5829-E4D2-3DB5E9CD8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352E5-E8E2-69F4-E113-3A0204B636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CE76DBD-9ABD-401A-ACC4-8E3C979D470F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169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9103EF-D491-2B2E-5A12-8423BBBC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1A9D2E-6634-2D56-5A08-813213E3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452896-9341-9DAA-EF28-6A97DA17E5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C46CF40-C63D-4563-8757-6DC4E6BF2D21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8D8EFF-79FA-76DF-9282-F58DADE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08F79D-00A7-29E0-6FB4-D2FA4376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8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FE38DE-4805-4D44-9515-01E7263DA904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114544" cy="4729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43756" y="1299307"/>
            <a:ext cx="5114543" cy="4729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560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2586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2E29E6-9516-AE5D-6DBA-246EE865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76314-D0CF-9625-4E2E-A27E93F9A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5AC2FB1-4057-3159-07A7-90A6B023B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E5A50-70BE-6EC2-40F1-6276C04A9A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B6EE8B-510D-2582-2E8F-CF526382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1744B-D15D-4350-0EE6-5772C9C909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-24350"/>
            <a:ext cx="12192000" cy="6882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F3D0C-FE85-C7EC-A872-C0FBF657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CA65C1-4299-B703-D330-E7D0BAA1C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02701EE-1F35-C743-235E-AB7EE8CC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9F848-5A1E-E6EF-A49E-79EB0302F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47EF7F-2D18-51EC-A1BF-867D0F7F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748E6B-8561-AFE5-0BA3-E3911081F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5B42F6F-48E8-FD63-145C-0EFC8293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C3D0E-08E6-EA20-9AED-A24397703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2760E5C-EBDA-4D35-835F-C4EA74A72D71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782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48692EF-5F1C-49F9-BF88-7C49994B5FB9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21674020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50967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3092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AED8E3C-1D77-4DE1-BFA6-56BDED8E6778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19614935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7B04E-2799-662F-9CAA-A46A9D7BF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50967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7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2F767F-4B32-61CB-41D9-97ACE5808B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284AA11-F116-0C2D-6365-9E10BF2B3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FA15F11-C54B-D75C-15F7-9C6CD64DCA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9DC1E-E625-56D7-5B28-C726EBC46C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11C9894-9B0D-9070-9051-C5AD1B0D3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D6C9F10-0002-CC49-B3C9-AB63B813D8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5F33D-8FD3-DC26-6D70-64C844F55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ED358D-59D4-EB64-C4BA-627E0A87F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3157EC-C27F-705F-1EB0-AE2FB8669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9FACA19-5E29-D984-E37B-132697769E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DDF95-D22F-5BAA-8D9E-C3C52EEA76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F989EFB-CC76-1A6C-0180-CADD162A5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D6DB4AB-5D53-D86F-808D-EF80F518A4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2A288-F21A-880E-A4B1-358303C64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11074-D964-8D79-5CB6-9C00D52B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E037C29-8537-6613-CD21-A833F0AAB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671536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800" b="1" spc="-150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67A4364-DB6E-C5E2-CFCA-5510547480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93CB-833A-4FC7-5E54-283FCCE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D9C5B2-DC63-55C0-7B8D-97480E0422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AFFF87-42F1-640E-6C2A-FB87C74662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56331-1D7C-05B2-ECAD-7D602B0C5B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57738-5D2D-C145-6F67-C41EA4614A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AFEDA0-A821-1F20-09A8-95633893F4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E6EEF4-E760-C298-3EE5-3BEC41C1C9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03D8-16EE-4B98-A4DE-3EE0B8356128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F2C78-08C0-EBA7-40CA-66ACFE6AD5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82EED-C56B-A551-8C4C-0C5B2A2C93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554085" cy="4881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59F7C74-FDAC-47C9-85FF-A93A4A77D2DE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407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0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697C5B-775D-DE4A-3667-8D6CE1D72E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CCC3079-7194-8C22-A3D3-6F9394BB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4333C2-4842-7E2E-7937-68FB4249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F42FE-BAC9-ED7A-F790-059B6A85B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975CD3B-56F4-E72E-D322-CE977B611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7A5BB0-FCB8-3441-769B-7B72984F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CE78D-6AFE-DC2F-336D-89094EA78C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00A34-79C6-CA31-BA62-8237F08F2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5D56D68-1234-F5E2-39DE-2029CF932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C4D5BE-3D46-96E4-B159-B2A61603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40DEB-E80D-CA6D-9A8E-6D6A520A8A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F9E543F-39BF-5197-168E-B6E0B3BB0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1035ED-3820-3A06-220D-A2C466DE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2CAEA-20D8-DC75-D4EF-D5281E56F6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97" y="6013609"/>
            <a:ext cx="3995613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0650BC-11D9-4094-3838-D5CF5F5DD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63C9DD4-B0E2-7119-BC2F-9DE4C3BD8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  <a:latin typeface="+mn-lt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5AA4F2-7AF6-3877-2D57-EA5475ED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84254-9B4C-4C3C-2FE9-DAA04A923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71" y="6013609"/>
            <a:ext cx="3786865" cy="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E96E634-4747-4C18-9630-96A196DBF87F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F9888C-2AB6-AC37-F0E4-B2F2AD03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918132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7B669F9F-59AA-81A1-21C8-DC8F427FB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668" y="1299308"/>
            <a:ext cx="9918131" cy="47293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0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A77DA-B6CE-D707-A699-1DE695B793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67148" y="2044747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DA59F2-5F83-26F3-EFDF-864E9FB9DA2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965" y="2044748"/>
            <a:ext cx="5040000" cy="39522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DF8E2AA-CEAE-213B-20F0-E8D552C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995" y="6213846"/>
            <a:ext cx="963149" cy="365125"/>
          </a:xfrm>
        </p:spPr>
        <p:txBody>
          <a:bodyPr/>
          <a:lstStyle/>
          <a:p>
            <a:fld id="{0A6203D8-16EE-4B98-A4DE-3EE0B8356128}" type="datetime1">
              <a:rPr lang="fi-FI" smtClean="0"/>
              <a:t>15.4.2026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6472CA-672A-D5D3-7C4A-E55BF4D5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750" y="6213846"/>
            <a:ext cx="409398" cy="365125"/>
          </a:xfrm>
        </p:spPr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1200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ADEE36B-1FB8-4D59-A82C-0E27C43A5F1F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Vertical Title 1">
            <a:extLst>
              <a:ext uri="{FF2B5EF4-FFF2-40B4-BE49-F238E27FC236}">
                <a16:creationId xmlns:a16="http://schemas.microsoft.com/office/drawing/2014/main" id="{3F2E0DFC-E3BC-2968-5789-7A26E5302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85270" y="449071"/>
            <a:ext cx="243033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2925600D-019F-A65C-3005-E83FFC51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4200" y="449071"/>
            <a:ext cx="71501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2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D041AD4-B66F-2C26-241B-A962C3AB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32" y="351361"/>
            <a:ext cx="10260000" cy="5715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/>
              <a:t>Ylätason kuva koko vuodesta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039FB97-4C7D-DD93-381A-533EEE08A952}"/>
              </a:ext>
            </a:extLst>
          </p:cNvPr>
          <p:cNvGrpSpPr/>
          <p:nvPr userDrawn="1"/>
        </p:nvGrpSpPr>
        <p:grpSpPr>
          <a:xfrm>
            <a:off x="3767704" y="1441405"/>
            <a:ext cx="4258846" cy="4258846"/>
            <a:chOff x="3928847" y="2067882"/>
            <a:chExt cx="3502247" cy="3502247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0D9DE01F-4969-BF7E-8BB3-731783A03105}"/>
                </a:ext>
              </a:extLst>
            </p:cNvPr>
            <p:cNvSpPr/>
            <p:nvPr/>
          </p:nvSpPr>
          <p:spPr>
            <a:xfrm>
              <a:off x="3928847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1711594"/>
                  </a:moveTo>
                  <a:cubicBezTo>
                    <a:pt x="0" y="766307"/>
                    <a:pt x="766307" y="0"/>
                    <a:pt x="1711594" y="0"/>
                  </a:cubicBezTo>
                  <a:lnTo>
                    <a:pt x="1711594" y="1711594"/>
                  </a:lnTo>
                  <a:lnTo>
                    <a:pt x="0" y="17115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792906" rIns="291592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Q4</a:t>
              </a:r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1155E353-C348-606D-6B27-0A3CBB7485DF}"/>
                </a:ext>
              </a:extLst>
            </p:cNvPr>
            <p:cNvSpPr/>
            <p:nvPr/>
          </p:nvSpPr>
          <p:spPr>
            <a:xfrm>
              <a:off x="5719500" y="2067882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0" y="0"/>
                  </a:moveTo>
                  <a:cubicBezTo>
                    <a:pt x="945287" y="0"/>
                    <a:pt x="1711594" y="766307"/>
                    <a:pt x="1711594" y="1711594"/>
                  </a:cubicBezTo>
                  <a:lnTo>
                    <a:pt x="0" y="1711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792906" rIns="792906" bIns="291592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Q1</a:t>
              </a: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481AA3CA-9240-068D-1A3E-96CC0E881CC6}"/>
                </a:ext>
              </a:extLst>
            </p:cNvPr>
            <p:cNvSpPr/>
            <p:nvPr/>
          </p:nvSpPr>
          <p:spPr>
            <a:xfrm>
              <a:off x="5719500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0"/>
                  </a:moveTo>
                  <a:cubicBezTo>
                    <a:pt x="1711594" y="945287"/>
                    <a:pt x="945287" y="1711594"/>
                    <a:pt x="0" y="1711594"/>
                  </a:cubicBezTo>
                  <a:lnTo>
                    <a:pt x="0" y="0"/>
                  </a:lnTo>
                  <a:lnTo>
                    <a:pt x="1711594" y="0"/>
                  </a:lnTo>
                  <a:close/>
                </a:path>
              </a:pathLst>
            </a:custGeom>
            <a:solidFill>
              <a:srgbClr val="59C2F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592" tIns="291592" rIns="792906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Q2</a:t>
              </a:r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2978496-4CD6-89D3-605B-650656E3E868}"/>
                </a:ext>
              </a:extLst>
            </p:cNvPr>
            <p:cNvSpPr/>
            <p:nvPr/>
          </p:nvSpPr>
          <p:spPr>
            <a:xfrm>
              <a:off x="3928847" y="3858535"/>
              <a:ext cx="1711594" cy="1711594"/>
            </a:xfrm>
            <a:custGeom>
              <a:avLst/>
              <a:gdLst>
                <a:gd name="connsiteX0" fmla="*/ 0 w 1711594"/>
                <a:gd name="connsiteY0" fmla="*/ 1711594 h 1711594"/>
                <a:gd name="connsiteX1" fmla="*/ 1711594 w 1711594"/>
                <a:gd name="connsiteY1" fmla="*/ 0 h 1711594"/>
                <a:gd name="connsiteX2" fmla="*/ 1711594 w 1711594"/>
                <a:gd name="connsiteY2" fmla="*/ 1711594 h 1711594"/>
                <a:gd name="connsiteX3" fmla="*/ 0 w 1711594"/>
                <a:gd name="connsiteY3" fmla="*/ 1711594 h 17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594" h="1711594">
                  <a:moveTo>
                    <a:pt x="1711594" y="1711594"/>
                  </a:moveTo>
                  <a:cubicBezTo>
                    <a:pt x="766307" y="1711594"/>
                    <a:pt x="0" y="945287"/>
                    <a:pt x="0" y="0"/>
                  </a:cubicBezTo>
                  <a:lnTo>
                    <a:pt x="1711594" y="0"/>
                  </a:lnTo>
                  <a:lnTo>
                    <a:pt x="1711594" y="17115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906" tIns="291592" rIns="291592" bIns="792906" numCol="1" spcCol="1270" anchor="ctr" anchorCtr="0">
              <a:noAutofit/>
            </a:bodyPr>
            <a:lstStyle/>
            <a:p>
              <a:pPr marL="0" marR="0" lvl="0" indent="0" algn="ctr" defTabSz="1822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Q3</a:t>
              </a:r>
            </a:p>
          </p:txBody>
        </p:sp>
      </p:grp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1F82FF9-9E20-2227-D827-03C2FF3540E3}"/>
              </a:ext>
            </a:extLst>
          </p:cNvPr>
          <p:cNvSpPr/>
          <p:nvPr userDrawn="1"/>
        </p:nvSpPr>
        <p:spPr>
          <a:xfrm>
            <a:off x="806881" y="387238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417C446-60C8-11D5-EBAC-37B452ACE10F}"/>
              </a:ext>
            </a:extLst>
          </p:cNvPr>
          <p:cNvSpPr/>
          <p:nvPr userDrawn="1"/>
        </p:nvSpPr>
        <p:spPr>
          <a:xfrm>
            <a:off x="806881" y="4289235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E6A3BFC-769A-108C-4366-023039EBBCF0}"/>
              </a:ext>
            </a:extLst>
          </p:cNvPr>
          <p:cNvSpPr/>
          <p:nvPr userDrawn="1"/>
        </p:nvSpPr>
        <p:spPr>
          <a:xfrm>
            <a:off x="806881" y="4704292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F1F7909D-FB76-8B9D-7EF5-C9363F9A39F3}"/>
              </a:ext>
            </a:extLst>
          </p:cNvPr>
          <p:cNvSpPr/>
          <p:nvPr userDrawn="1"/>
        </p:nvSpPr>
        <p:spPr>
          <a:xfrm>
            <a:off x="806881" y="5540053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ADB24EA5-91B0-FA2D-00C1-E73E7F6AF0E3}"/>
              </a:ext>
            </a:extLst>
          </p:cNvPr>
          <p:cNvSpPr/>
          <p:nvPr userDrawn="1"/>
        </p:nvSpPr>
        <p:spPr>
          <a:xfrm>
            <a:off x="806881" y="5123370"/>
            <a:ext cx="2520000" cy="36000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7D238AB-CB3A-87CF-8B87-93F3A8E14D2D}"/>
              </a:ext>
            </a:extLst>
          </p:cNvPr>
          <p:cNvSpPr/>
          <p:nvPr userDrawn="1"/>
        </p:nvSpPr>
        <p:spPr>
          <a:xfrm>
            <a:off x="8469213" y="2692925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81FFEEB-3A0E-C2E0-C54E-1A4ADBB57D2C}"/>
              </a:ext>
            </a:extLst>
          </p:cNvPr>
          <p:cNvSpPr/>
          <p:nvPr userDrawn="1"/>
        </p:nvSpPr>
        <p:spPr>
          <a:xfrm>
            <a:off x="8469213" y="387238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7762E791-1E20-F082-A329-50958723E58C}"/>
              </a:ext>
            </a:extLst>
          </p:cNvPr>
          <p:cNvSpPr/>
          <p:nvPr userDrawn="1"/>
        </p:nvSpPr>
        <p:spPr>
          <a:xfrm>
            <a:off x="8469213" y="4289235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03B8D965-6BDA-188F-3077-E30D8FD9B65E}"/>
              </a:ext>
            </a:extLst>
          </p:cNvPr>
          <p:cNvSpPr/>
          <p:nvPr userDrawn="1"/>
        </p:nvSpPr>
        <p:spPr>
          <a:xfrm>
            <a:off x="8469213" y="4704292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8DA0C85D-812D-10E5-822B-004B9DF9F480}"/>
              </a:ext>
            </a:extLst>
          </p:cNvPr>
          <p:cNvSpPr/>
          <p:nvPr userDrawn="1"/>
        </p:nvSpPr>
        <p:spPr>
          <a:xfrm>
            <a:off x="8469213" y="5540053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7FF37CC-91D3-5BD3-D4A9-F34E1AAD541A}"/>
              </a:ext>
            </a:extLst>
          </p:cNvPr>
          <p:cNvSpPr/>
          <p:nvPr userDrawn="1"/>
        </p:nvSpPr>
        <p:spPr>
          <a:xfrm>
            <a:off x="8469213" y="2096289"/>
            <a:ext cx="2520000" cy="54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0A743CCE-E6BC-994E-C6BF-DCD6A2A00304}"/>
              </a:ext>
            </a:extLst>
          </p:cNvPr>
          <p:cNvSpPr/>
          <p:nvPr userDrawn="1"/>
        </p:nvSpPr>
        <p:spPr>
          <a:xfrm>
            <a:off x="8469213" y="167716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97AB906C-C99A-0FA6-5BDE-2C9B2ACF0CD3}"/>
              </a:ext>
            </a:extLst>
          </p:cNvPr>
          <p:cNvSpPr/>
          <p:nvPr userDrawn="1"/>
        </p:nvSpPr>
        <p:spPr>
          <a:xfrm>
            <a:off x="8469213" y="5123370"/>
            <a:ext cx="2520000" cy="360000"/>
          </a:xfrm>
          <a:prstGeom prst="roundRect">
            <a:avLst/>
          </a:prstGeom>
          <a:solidFill>
            <a:srgbClr val="59C2F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473B9DEE-1A7A-8AC2-B205-3125C3F789A1}"/>
              </a:ext>
            </a:extLst>
          </p:cNvPr>
          <p:cNvSpPr/>
          <p:nvPr userDrawn="1"/>
        </p:nvSpPr>
        <p:spPr>
          <a:xfrm>
            <a:off x="8469213" y="1247064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A3B70ABF-9E49-A182-66B7-CF8C2AB10F34}"/>
              </a:ext>
            </a:extLst>
          </p:cNvPr>
          <p:cNvSpPr/>
          <p:nvPr userDrawn="1"/>
        </p:nvSpPr>
        <p:spPr>
          <a:xfrm>
            <a:off x="8469213" y="3109526"/>
            <a:ext cx="252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5FFBFBA2-A9AF-BD06-D000-F53D734244B7}"/>
              </a:ext>
            </a:extLst>
          </p:cNvPr>
          <p:cNvSpPr/>
          <p:nvPr userDrawn="1"/>
        </p:nvSpPr>
        <p:spPr>
          <a:xfrm>
            <a:off x="806881" y="2692925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05261869-24EB-6E35-7DF0-5A0AE9215BEA}"/>
              </a:ext>
            </a:extLst>
          </p:cNvPr>
          <p:cNvSpPr/>
          <p:nvPr userDrawn="1"/>
        </p:nvSpPr>
        <p:spPr>
          <a:xfrm>
            <a:off x="806881" y="2096289"/>
            <a:ext cx="2520000" cy="54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Kahdelle riville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128A929-5D80-0874-6A2B-527DE8E25840}"/>
              </a:ext>
            </a:extLst>
          </p:cNvPr>
          <p:cNvSpPr/>
          <p:nvPr userDrawn="1"/>
        </p:nvSpPr>
        <p:spPr>
          <a:xfrm>
            <a:off x="806881" y="167716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D2FF61AF-506E-6B84-0DA8-255A2207B5D3}"/>
              </a:ext>
            </a:extLst>
          </p:cNvPr>
          <p:cNvSpPr/>
          <p:nvPr userDrawn="1"/>
        </p:nvSpPr>
        <p:spPr>
          <a:xfrm>
            <a:off x="806881" y="1247064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BC68F1EA-992D-3D3C-3BAC-ABDE9EC0EC3C}"/>
              </a:ext>
            </a:extLst>
          </p:cNvPr>
          <p:cNvSpPr/>
          <p:nvPr userDrawn="1"/>
        </p:nvSpPr>
        <p:spPr>
          <a:xfrm>
            <a:off x="806881" y="3109526"/>
            <a:ext cx="2520000" cy="360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Toimenpide</a:t>
            </a:r>
          </a:p>
        </p:txBody>
      </p:sp>
    </p:spTree>
    <p:extLst>
      <p:ext uri="{BB962C8B-B14F-4D97-AF65-F5344CB8AC3E}">
        <p14:creationId xmlns:p14="http://schemas.microsoft.com/office/powerpoint/2010/main" val="31334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image" Target="../media/image74.png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theme" Target="../theme/theme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C123C7A-AF5F-475F-83AC-B19C87C022C6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E82237-4BA9-41D5-A8A4-B92576845676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0B16C-8D30-90BB-8E5A-67F228BB88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811" r:id="rId2"/>
    <p:sldLayoutId id="2147483736" r:id="rId3"/>
    <p:sldLayoutId id="2147483738" r:id="rId4"/>
    <p:sldLayoutId id="2147483740" r:id="rId5"/>
    <p:sldLayoutId id="214748374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95CF1EC-5658-4C7D-9651-CE63464E8232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BE3A1-0055-0391-697A-6B125513AB0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  <p:sldLayoutId id="2147483804" r:id="rId3"/>
    <p:sldLayoutId id="2147483806" r:id="rId4"/>
    <p:sldLayoutId id="2147483808" r:id="rId5"/>
    <p:sldLayoutId id="214748381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A31C38AC-9738-4047-AC3C-523F4AF7F828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66DAE60-2345-4C01-BF5C-DF665B8B35B5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507F721-8CBA-4899-B8EA-93B4E9046C0B}" type="datetime1">
              <a:rPr lang="fi-FI" smtClean="0"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10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15.4.2026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10" y="6028665"/>
            <a:ext cx="3744009" cy="75761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61516D5-0AAA-DE78-E828-72FCAD0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6F9587-735F-C8FE-1B9D-811387FA7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428750"/>
            <a:ext cx="11205372" cy="459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305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  <p:sldLayoutId id="2147483850" r:id="rId28"/>
    <p:sldLayoutId id="2147483851" r:id="rId29"/>
    <p:sldLayoutId id="2147483852" r:id="rId30"/>
    <p:sldLayoutId id="2147483853" r:id="rId31"/>
    <p:sldLayoutId id="2147483854" r:id="rId32"/>
    <p:sldLayoutId id="2147483855" r:id="rId33"/>
    <p:sldLayoutId id="2147483856" r:id="rId34"/>
    <p:sldLayoutId id="2147483857" r:id="rId35"/>
    <p:sldLayoutId id="2147483858" r:id="rId36"/>
    <p:sldLayoutId id="2147483859" r:id="rId37"/>
    <p:sldLayoutId id="2147483860" r:id="rId38"/>
    <p:sldLayoutId id="2147483861" r:id="rId39"/>
    <p:sldLayoutId id="2147483862" r:id="rId40"/>
    <p:sldLayoutId id="2147483863" r:id="rId41"/>
    <p:sldLayoutId id="2147483864" r:id="rId42"/>
    <p:sldLayoutId id="2147483865" r:id="rId43"/>
    <p:sldLayoutId id="2147483866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0">
          <a:solidFill>
            <a:schemeClr val="tx1"/>
          </a:solidFill>
          <a:latin typeface="+mj-lt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vakehyva.fi/sites/default/files/document/Vanhusneuvoston%20toimintas%C3%A4%C3%A4nt%C3%B6.pdf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DB8150-0550-EA73-A388-71DF2D327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solidFill>
                  <a:schemeClr val="tx2"/>
                </a:solidFill>
              </a:rPr>
              <a:t>Vantaan ja Keravan hyvinvointialueen vanhusneuvosto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2BD7F5-134E-0586-C3EF-4E1C7780C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/>
              <a:t>vakehyva.fi/vanhusneuvosto</a:t>
            </a:r>
          </a:p>
        </p:txBody>
      </p:sp>
    </p:spTree>
    <p:extLst>
      <p:ext uri="{BB962C8B-B14F-4D97-AF65-F5344CB8AC3E}">
        <p14:creationId xmlns:p14="http://schemas.microsoft.com/office/powerpoint/2010/main" val="17569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83576-51F8-ACCD-7D52-5D956E47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B9D654-DFC6-F058-2B2F-6E4892A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>
                <a:solidFill>
                  <a:schemeClr val="tx2"/>
                </a:solidFill>
              </a:rPr>
              <a:t>Vaikuttamisen edellytykset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541B6C-4E6D-5E57-4A9B-96F8FBD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98" y="2044748"/>
            <a:ext cx="9685102" cy="3952291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fi-FI"/>
              <a:t>Selkeä asema päätöksenteossa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fi-FI"/>
              <a:t>Hyvä tiedonsaanti ja ennakointi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fi-FI"/>
              <a:t>Vahva tuki ja resurssit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fi-FI"/>
              <a:t>Tiivis yhteistyö muiden toimijoiden kanssa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fi-FI"/>
              <a:t>Näkyvä ja vaikuttava viestintä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fi-FI"/>
              <a:t>Vaikutusten arviointi ikääntyneiden näkökulmasta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fi-FI"/>
              <a:t>Toiminnan arviointi ja jatkuva kehittäminen</a:t>
            </a:r>
          </a:p>
        </p:txBody>
      </p:sp>
    </p:spTree>
    <p:extLst>
      <p:ext uri="{BB962C8B-B14F-4D97-AF65-F5344CB8AC3E}">
        <p14:creationId xmlns:p14="http://schemas.microsoft.com/office/powerpoint/2010/main" val="181340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9873D-AC9E-149F-5D21-6DEA70B2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Lähtökohdat vuodelle 2026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F24F1E-A38F-9370-1F21-5C00EB9B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2044748"/>
            <a:ext cx="10156135" cy="3952291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fi-FI"/>
              <a:t>Ikääntyvien ja erityisesti hyvin iäkkäiden määrä kasvaa nopeasti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fi-FI"/>
              <a:t>Palveluiden saatavuus ja vaikuttavuus heikkenevät</a:t>
            </a:r>
          </a:p>
          <a:p>
            <a:pPr>
              <a:lnSpc>
                <a:spcPct val="100000"/>
              </a:lnSpc>
              <a:buClr>
                <a:schemeClr val="accent2"/>
              </a:buClr>
            </a:pPr>
            <a:r>
              <a:rPr lang="fi-FI"/>
              <a:t>Taloudellinen liikkumavara on rajallinen</a:t>
            </a:r>
          </a:p>
        </p:txBody>
      </p:sp>
    </p:spTree>
    <p:extLst>
      <p:ext uri="{BB962C8B-B14F-4D97-AF65-F5344CB8AC3E}">
        <p14:creationId xmlns:p14="http://schemas.microsoft.com/office/powerpoint/2010/main" val="375955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FC8A61-0831-2215-4D28-028230CC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48" y="147709"/>
            <a:ext cx="10260000" cy="7598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Vuosikello 2026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4945DA-7E49-DAB7-B426-69548E18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CC9D-1824-4E5D-BFD2-BACC0B925AC6}" type="datetime1">
              <a:rPr lang="fi-FI" smtClean="0"/>
              <a:t>15.4.2026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E42DD0-B0CA-7063-5CAE-08B89500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12</a:t>
            </a:fld>
            <a:endParaRPr lang="fi-FI"/>
          </a:p>
        </p:txBody>
      </p:sp>
      <p:sp>
        <p:nvSpPr>
          <p:cNvPr id="5" name="Ympyrä: Ontto 4">
            <a:extLst>
              <a:ext uri="{FF2B5EF4-FFF2-40B4-BE49-F238E27FC236}">
                <a16:creationId xmlns:a16="http://schemas.microsoft.com/office/drawing/2014/main" id="{8F5C7384-A024-BAF6-A06E-BAC6B21F7E99}"/>
              </a:ext>
            </a:extLst>
          </p:cNvPr>
          <p:cNvSpPr/>
          <p:nvPr/>
        </p:nvSpPr>
        <p:spPr>
          <a:xfrm>
            <a:off x="3351018" y="1230096"/>
            <a:ext cx="5480484" cy="5186040"/>
          </a:xfrm>
          <a:prstGeom prst="donut">
            <a:avLst>
              <a:gd name="adj" fmla="val 58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FE6B4AC-5CAF-71D3-8A86-ECA6363CDE30}"/>
              </a:ext>
            </a:extLst>
          </p:cNvPr>
          <p:cNvSpPr txBox="1"/>
          <p:nvPr/>
        </p:nvSpPr>
        <p:spPr>
          <a:xfrm>
            <a:off x="4493134" y="1968760"/>
            <a:ext cx="31962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sz="1400" b="1">
                <a:solidFill>
                  <a:schemeClr val="tx2"/>
                </a:solidFill>
              </a:rPr>
              <a:t>Tavoite: vanhusneuvosto tutuksi ja näkyväksi</a:t>
            </a:r>
            <a:endParaRPr lang="fi-FI" sz="140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i-FI" sz="1400"/>
              <a:t>Vanhusneuvoston tavoitteena on edistää ikääntyneiden hyvinvointia, osallisuutta ja vaikutusmahdollisuuksia.</a:t>
            </a:r>
          </a:p>
          <a:p>
            <a:pPr algn="ctr">
              <a:spcAft>
                <a:spcPts val="600"/>
              </a:spcAft>
            </a:pPr>
            <a:r>
              <a:rPr lang="fi-FI" sz="1400"/>
              <a:t>Toiminta on proaktiivista ja perustuu ennakointiin ja hyvään yhteistyöhön.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18BDF0D-E401-F2C9-00D1-B37AB96FB7A5}"/>
              </a:ext>
            </a:extLst>
          </p:cNvPr>
          <p:cNvSpPr txBox="1"/>
          <p:nvPr/>
        </p:nvSpPr>
        <p:spPr>
          <a:xfrm>
            <a:off x="8001000" y="1295401"/>
            <a:ext cx="3522741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i-FI" sz="1400" b="1"/>
              <a:t>Helmikuu 12.2.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Ympärivuorokautinen asuminen (oma ja osto)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Asiakasmaksut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Toimintakertomus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771DD6D4-900D-74D5-22AC-E9D75C870081}"/>
              </a:ext>
            </a:extLst>
          </p:cNvPr>
          <p:cNvSpPr txBox="1"/>
          <p:nvPr/>
        </p:nvSpPr>
        <p:spPr>
          <a:xfrm>
            <a:off x="8359021" y="2736500"/>
            <a:ext cx="332105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i-FI" sz="1400" b="1"/>
              <a:t>Maaliskuu 12.3.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Yhteisöllinen asuminen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Liikkumisen 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HYTE-raportti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Palvelujen riittävyys ja laatu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err="1"/>
              <a:t>VAKEn</a:t>
            </a:r>
            <a:r>
              <a:rPr lang="fi-FI" sz="1400"/>
              <a:t> toimintojen kehittäminen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048B933-855F-A200-BC1D-A7BA003368BF}"/>
              </a:ext>
            </a:extLst>
          </p:cNvPr>
          <p:cNvSpPr txBox="1"/>
          <p:nvPr/>
        </p:nvSpPr>
        <p:spPr>
          <a:xfrm>
            <a:off x="8001000" y="4673797"/>
            <a:ext cx="246822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i-FI" sz="1400" b="1"/>
              <a:t>Toukokuu 7.5.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Päivätoiminta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Perhehoito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Vapaaehtoistyön tila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A166FC77-89B8-4FAF-AFE2-303FD1F555B6}"/>
              </a:ext>
            </a:extLst>
          </p:cNvPr>
          <p:cNvSpPr txBox="1"/>
          <p:nvPr/>
        </p:nvSpPr>
        <p:spPr>
          <a:xfrm>
            <a:off x="711052" y="4673797"/>
            <a:ext cx="3478971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i-FI" sz="1400" b="1"/>
              <a:t>Elokuu 7.8.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Vuoden 2027 budjetti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Ikäihmisten terveyspalvelut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Omaishoidon terveyspalvelut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Vanhusneuvostojen yhteiseminaari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PKS yhteistapaaminen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47F5AE9-4301-85A4-A5D7-BD976F2CC2C2}"/>
              </a:ext>
            </a:extLst>
          </p:cNvPr>
          <p:cNvSpPr txBox="1"/>
          <p:nvPr/>
        </p:nvSpPr>
        <p:spPr>
          <a:xfrm>
            <a:off x="373822" y="2951943"/>
            <a:ext cx="347897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i-FI" sz="1400" b="1"/>
              <a:t>Lokakuu 8.10.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Älylaitteet kotihoidossa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Huoli-ilmoitukset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Palo- ja pelastustoimi ja ikäihmiset 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89AFDFA-F971-0C66-E345-CFE28CB7E458}"/>
              </a:ext>
            </a:extLst>
          </p:cNvPr>
          <p:cNvSpPr txBox="1"/>
          <p:nvPr/>
        </p:nvSpPr>
        <p:spPr>
          <a:xfrm>
            <a:off x="833126" y="1230272"/>
            <a:ext cx="347897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i-FI" sz="1400" b="1"/>
              <a:t>Marraskuu 19.11.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Avoimen hallinnon päivä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Toimintasuunnitelma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Viestintäsuunnitelma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/>
              <a:t>Ostopalveluiden osuus</a:t>
            </a: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6F072DCA-5AF0-5FEB-23B9-63120B63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648" y="11312"/>
            <a:ext cx="36768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i-FI" altLang="fi-FI" sz="1400">
                <a:latin typeface="+mn-lt"/>
              </a:rPr>
              <a:t>Seurantatilastojen läpikäynti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i-FI" altLang="fi-FI" sz="1400">
                <a:latin typeface="+mn-lt"/>
                <a:ea typeface="ＭＳ Ｐゴシック"/>
              </a:rPr>
              <a:t>Vapaaehtoistyön tuki</a:t>
            </a:r>
            <a:endParaRPr lang="fi-FI" altLang="fi-FI" sz="1400">
              <a:latin typeface="+mn-lt"/>
              <a:ea typeface="ＭＳ Ｐゴシック"/>
              <a:cs typeface="Calibri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i-FI" altLang="fi-FI" sz="1400">
                <a:latin typeface="+mn-lt"/>
                <a:ea typeface="ＭＳ Ｐゴシック"/>
              </a:rPr>
              <a:t>Lähidemokratia- ja osallisuus ltk tapaaminen</a:t>
            </a:r>
            <a:endParaRPr lang="fi-FI" altLang="fi-FI" sz="1400">
              <a:latin typeface="+mn-lt"/>
              <a:ea typeface="ＭＳ Ｐゴシック"/>
              <a:cs typeface="Calibri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i-FI" altLang="fi-FI" sz="1400">
                <a:latin typeface="+mn-lt"/>
              </a:rPr>
              <a:t>Ikä-ihmisten kokemukset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i-FI" altLang="fi-FI" sz="1400" err="1">
                <a:latin typeface="+mn-lt"/>
                <a:ea typeface="ＭＳ Ｐゴシック"/>
              </a:rPr>
              <a:t>VAKE:n</a:t>
            </a:r>
            <a:r>
              <a:rPr lang="fi-FI" altLang="fi-FI" sz="1400">
                <a:latin typeface="+mn-lt"/>
                <a:ea typeface="ＭＳ Ｐゴシック"/>
              </a:rPr>
              <a:t> tapahtumat 2026</a:t>
            </a:r>
            <a:endParaRPr lang="fi-FI" altLang="fi-FI" sz="1400">
              <a:latin typeface="+mn-lt"/>
              <a:ea typeface="ＭＳ Ｐゴシック"/>
              <a:cs typeface="Calibri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9B4EA789-783F-4EC4-FDE8-FEC6D9D4A504}"/>
              </a:ext>
            </a:extLst>
          </p:cNvPr>
          <p:cNvSpPr txBox="1"/>
          <p:nvPr/>
        </p:nvSpPr>
        <p:spPr>
          <a:xfrm>
            <a:off x="4484706" y="3950845"/>
            <a:ext cx="322161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sz="1400" b="1">
                <a:solidFill>
                  <a:schemeClr val="tx2"/>
                </a:solidFill>
              </a:rPr>
              <a:t>Vanhusneuvosto painopisteet 2026​:</a:t>
            </a:r>
          </a:p>
          <a:p>
            <a:pPr algn="ctr">
              <a:spcAft>
                <a:spcPts val="600"/>
              </a:spcAft>
            </a:pPr>
            <a:r>
              <a:rPr lang="fi-FI" sz="1400"/>
              <a:t>Palveluiden riittävyyden ja vaikuttavuuden seuranta​</a:t>
            </a:r>
          </a:p>
          <a:p>
            <a:pPr algn="ctr">
              <a:spcAft>
                <a:spcPts val="600"/>
              </a:spcAft>
            </a:pPr>
            <a:r>
              <a:rPr lang="fi-FI" sz="1400"/>
              <a:t>Ennalta ehkäisevä HYTE-työ ja yhteistyö ​eri toimijoiden kanssa​</a:t>
            </a:r>
          </a:p>
          <a:p>
            <a:pPr algn="ctr">
              <a:spcAft>
                <a:spcPts val="600"/>
              </a:spcAft>
            </a:pPr>
            <a:r>
              <a:rPr lang="fi-FI" sz="1400"/>
              <a:t>Osallisuuden ja viestinnän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178591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9A9BB9-AF1B-1F5C-A247-C4E14CE4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1"/>
            <a:ext cx="10260000" cy="74084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2"/>
                </a:solidFill>
              </a:rPr>
              <a:t>Vanhusneuvosto 2025-2027</a:t>
            </a:r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DEEDF97E-B505-B408-9EB5-B6EB1AF7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58" y="1400175"/>
            <a:ext cx="7987283" cy="44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421F9-9568-6BE0-0A1C-878A22F4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>
                <a:solidFill>
                  <a:schemeClr val="tx2"/>
                </a:solidFill>
              </a:rPr>
              <a:t>Vanhusneuvoston rooli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906B71-74C7-007C-C7CA-20DFB19B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6" y="2044748"/>
            <a:ext cx="7355543" cy="395229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</a:pPr>
            <a:r>
              <a:rPr lang="fi-FI"/>
              <a:t>Hyvinvointialueen vanhusneuvosto on lakisääteinen vaikuttamistoimielin.</a:t>
            </a:r>
          </a:p>
          <a:p>
            <a:pPr>
              <a:buClr>
                <a:schemeClr val="accent2"/>
              </a:buClr>
            </a:pPr>
            <a:r>
              <a:rPr lang="fi-FI" b="1"/>
              <a:t>Vanhusneuvoston päätehtävä </a:t>
            </a:r>
            <a:r>
              <a:rPr lang="fi-FI"/>
              <a:t>on</a:t>
            </a:r>
            <a:r>
              <a:rPr lang="fi-FI" b="1"/>
              <a:t> </a:t>
            </a:r>
            <a:r>
              <a:rPr lang="fi-FI"/>
              <a:t>varmistaa ikääntyneen väestön osallistumis- ja vaikutusmahdollisuudet hyvinvointialueen päätöksenteossa.</a:t>
            </a:r>
          </a:p>
          <a:p>
            <a:pPr>
              <a:buClr>
                <a:schemeClr val="accent2"/>
              </a:buClr>
            </a:pPr>
            <a:r>
              <a:rPr lang="fi-FI" b="1"/>
              <a:t>Vanhusneuvosto edistää </a:t>
            </a:r>
            <a:r>
              <a:rPr lang="fi-FI"/>
              <a:t>ikäihmisten hyvinvointia, elinympäristöä ja palveluja sekä tekee aloitteita ja lausuntoja.</a:t>
            </a:r>
          </a:p>
          <a:p>
            <a:pPr>
              <a:buClr>
                <a:schemeClr val="accent2"/>
              </a:buClr>
            </a:pPr>
            <a:r>
              <a:rPr lang="fi-FI" b="1"/>
              <a:t>Vanhusneuvosto vaikuttaa </a:t>
            </a:r>
            <a:r>
              <a:rPr lang="fi-FI" err="1"/>
              <a:t>VAKEssa</a:t>
            </a:r>
            <a:r>
              <a:rPr lang="fi-FI" b="1"/>
              <a:t> </a:t>
            </a:r>
            <a:r>
              <a:rPr lang="fi-FI"/>
              <a:t>lausunnoilla, osallistumalla työryhmiin sekä edustamalla lähidemokratia- ja osallisuuslautakunnassa.</a:t>
            </a:r>
            <a:endParaRPr lang="en-US"/>
          </a:p>
        </p:txBody>
      </p:sp>
      <p:pic>
        <p:nvPicPr>
          <p:cNvPr id="5" name="Kuva 4" descr="Nuija lepäämässä lohkossa">
            <a:extLst>
              <a:ext uri="{FF2B5EF4-FFF2-40B4-BE49-F238E27FC236}">
                <a16:creationId xmlns:a16="http://schemas.microsoft.com/office/drawing/2014/main" id="{283ED4AE-C56E-AC3F-BDE0-BA22151A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09" r="2367"/>
          <a:stretch>
            <a:fillRect/>
          </a:stretch>
        </p:blipFill>
        <p:spPr>
          <a:xfrm>
            <a:off x="7905509" y="2411500"/>
            <a:ext cx="3511239" cy="32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43086-E3CD-7AE6-18D4-142F331F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097E76-9265-E04E-A3B0-3F61E7F5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1"/>
            <a:ext cx="10260000" cy="797990"/>
          </a:xfrm>
        </p:spPr>
        <p:txBody>
          <a:bodyPr>
            <a:normAutofit/>
          </a:bodyPr>
          <a:lstStyle/>
          <a:p>
            <a:r>
              <a:rPr lang="fi-FI" sz="4800">
                <a:solidFill>
                  <a:schemeClr val="tx2"/>
                </a:solidFill>
              </a:rPr>
              <a:t>Vanhusneuvoston työskentely perustuu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18EE6C8-594E-B2F7-23A0-6111379858F9}"/>
              </a:ext>
            </a:extLst>
          </p:cNvPr>
          <p:cNvSpPr txBox="1"/>
          <p:nvPr/>
        </p:nvSpPr>
        <p:spPr>
          <a:xfrm>
            <a:off x="781050" y="1624569"/>
            <a:ext cx="96456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chemeClr val="accent2"/>
              </a:buClr>
            </a:pPr>
            <a:r>
              <a:rPr lang="fi-FI" b="1"/>
              <a:t>Lakiin sosiaali- ja terveydenhuollon järjestämisestä 612/2021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7 § Hyvinvoinnin ja terveyden edistäminen hyvinvointialueella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B58DBBC-F1E6-ED68-E6DF-A0D39BB086C6}"/>
              </a:ext>
            </a:extLst>
          </p:cNvPr>
          <p:cNvSpPr txBox="1"/>
          <p:nvPr/>
        </p:nvSpPr>
        <p:spPr>
          <a:xfrm>
            <a:off x="781050" y="2429818"/>
            <a:ext cx="964565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chemeClr val="accent2"/>
              </a:buClr>
            </a:pPr>
            <a:r>
              <a:rPr lang="fi-FI" b="1"/>
              <a:t>Lakiin ikääntyneen väestön toimintakyvyn tukemisesta sekä iäkkäiden sosiaali- ja terveyspalveluista 980/2012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5 § Suunnitelma ikääntyneen väestön tukemiseksi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6 § Palvelujen riittävyyden ja laadun arviointi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11 § Vanhusneuvosto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E714A0D-515D-4209-61AA-6290ABA52086}"/>
              </a:ext>
            </a:extLst>
          </p:cNvPr>
          <p:cNvSpPr txBox="1"/>
          <p:nvPr/>
        </p:nvSpPr>
        <p:spPr>
          <a:xfrm>
            <a:off x="781050" y="4066064"/>
            <a:ext cx="96456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chemeClr val="accent2"/>
              </a:buClr>
            </a:pPr>
            <a:r>
              <a:rPr lang="fi-FI" b="1"/>
              <a:t>Lakiin hyvinvointialueesta 611/2021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32 § Hyvinvointialueen vaikuttamistoimielimet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7D3C2BC-167A-B5EF-F3C5-8C66D6A29387}"/>
              </a:ext>
            </a:extLst>
          </p:cNvPr>
          <p:cNvSpPr txBox="1"/>
          <p:nvPr/>
        </p:nvSpPr>
        <p:spPr>
          <a:xfrm>
            <a:off x="781050" y="4871313"/>
            <a:ext cx="96456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buClr>
                <a:schemeClr val="accent2"/>
              </a:buClr>
            </a:pPr>
            <a:r>
              <a:rPr lang="fi-FI" b="1"/>
              <a:t>Vantaan ja Keravan hyvinvointialueen hallintosääntöön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26 §: Lähidemokratia- ja osallisuuslautakunnan tehtävä on koordinoida yhteistyötä hyvinvointialueen vaikuttamistoimielinten kanssa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/>
              <a:t>20 § Vanhusneuvosto</a:t>
            </a:r>
          </a:p>
        </p:txBody>
      </p:sp>
      <p:pic>
        <p:nvPicPr>
          <p:cNvPr id="18" name="Kuva 17" descr="Kuva, joka sisältää kohteen kuvio, neliö, pikseli&#10;&#10;Tekoälyllä luotu sisältö voi olla virheellistä.">
            <a:extLst>
              <a:ext uri="{FF2B5EF4-FFF2-40B4-BE49-F238E27FC236}">
                <a16:creationId xmlns:a16="http://schemas.microsoft.com/office/drawing/2014/main" id="{452C0BFE-C3A3-2040-D1F0-12A5C50FB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1" y="1681981"/>
            <a:ext cx="531506" cy="531506"/>
          </a:xfrm>
          <a:prstGeom prst="rect">
            <a:avLst/>
          </a:prstGeom>
        </p:spPr>
      </p:pic>
      <p:pic>
        <p:nvPicPr>
          <p:cNvPr id="20" name="Kuva 19" descr="Kuva, joka sisältää kohteen kuvio, pikseli&#10;&#10;Tekoälyllä luotu sisältö voi olla virheellistä.">
            <a:extLst>
              <a:ext uri="{FF2B5EF4-FFF2-40B4-BE49-F238E27FC236}">
                <a16:creationId xmlns:a16="http://schemas.microsoft.com/office/drawing/2014/main" id="{BB3CF8C3-4021-A230-2FCC-B5C99FD0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1" y="3304367"/>
            <a:ext cx="531506" cy="531506"/>
          </a:xfrm>
          <a:prstGeom prst="rect">
            <a:avLst/>
          </a:prstGeom>
        </p:spPr>
      </p:pic>
      <p:pic>
        <p:nvPicPr>
          <p:cNvPr id="22" name="Kuva 21" descr="Kuva, joka sisältää kohteen kuvio, neliö, pikseli&#10;&#10;Tekoälyllä luotu sisältö voi olla virheellistä.">
            <a:extLst>
              <a:ext uri="{FF2B5EF4-FFF2-40B4-BE49-F238E27FC236}">
                <a16:creationId xmlns:a16="http://schemas.microsoft.com/office/drawing/2014/main" id="{B9E324E9-B63C-DA5B-9592-0589DC5AD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1" y="4115416"/>
            <a:ext cx="531506" cy="531506"/>
          </a:xfrm>
          <a:prstGeom prst="rect">
            <a:avLst/>
          </a:prstGeom>
        </p:spPr>
      </p:pic>
      <p:pic>
        <p:nvPicPr>
          <p:cNvPr id="26" name="Kuva 25" descr="Kuva, joka sisältää kohteen kuvio, ommel&#10;&#10;Tekoälyllä luotu sisältö voi olla virheellistä.">
            <a:extLst>
              <a:ext uri="{FF2B5EF4-FFF2-40B4-BE49-F238E27FC236}">
                <a16:creationId xmlns:a16="http://schemas.microsoft.com/office/drawing/2014/main" id="{62CB7592-EDFB-BA88-E2D4-E7EFFA433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751" y="5436027"/>
            <a:ext cx="536639" cy="5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A9E28-0EFF-10EB-5B67-7FB8A6AA1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A843B-FD5D-A364-3D04-8E6A050D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>
                <a:solidFill>
                  <a:schemeClr val="tx2"/>
                </a:solidFill>
              </a:rPr>
              <a:t>Yleistietoa vanhusneuvostosta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8875E7-5C19-A532-689E-91193D00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6" y="2044748"/>
            <a:ext cx="9864034" cy="3952291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fi-FI"/>
              <a:t>Vantaan ja Keravan hyvinvointialueen aluehallitus asettaa vanhusneuvoston valtuustokausittain sekä nimeää jäsenet Vantaan ja Keravan kaupunkien vanhusneuvostojen esitysten pohjalta.</a:t>
            </a:r>
          </a:p>
          <a:p>
            <a:pPr>
              <a:buClr>
                <a:schemeClr val="accent2"/>
              </a:buClr>
            </a:pPr>
            <a:r>
              <a:rPr lang="fi-FI"/>
              <a:t>Hyvinvointialueen vanhusneuvosto jäsenistä kuusi on Vantaan vanhusneuvostosta ja kolme Keravan vanhusneuvostosta.</a:t>
            </a:r>
          </a:p>
          <a:p>
            <a:pPr>
              <a:buClr>
                <a:schemeClr val="accent2"/>
              </a:buClr>
            </a:pPr>
            <a:r>
              <a:rPr lang="fi-FI"/>
              <a:t>Hyvinvointialueen vanhusneuvosto tekee yhteistyötä Vantaan ja Keravan vanhusneuvostojen kanssa.</a:t>
            </a:r>
          </a:p>
          <a:p>
            <a:pPr>
              <a:buClr>
                <a:schemeClr val="accent2"/>
              </a:buClr>
            </a:pPr>
            <a:r>
              <a:rPr lang="fi-FI"/>
              <a:t>Neuvoston toimintaa ohjaa aluehallituksen hyväksymä </a:t>
            </a:r>
            <a:r>
              <a:rPr lang="fi-FI">
                <a:hlinkClick r:id="rId2"/>
              </a:rPr>
              <a:t>vanhusneuvoston toimintasääntö</a:t>
            </a:r>
            <a:r>
              <a:rPr lang="fi-FI"/>
              <a:t>.</a:t>
            </a:r>
          </a:p>
          <a:p>
            <a:pPr>
              <a:buClr>
                <a:schemeClr val="accent2"/>
              </a:buClr>
            </a:pPr>
            <a:r>
              <a:rPr lang="fi-FI"/>
              <a:t>Vanhusneuvosto laatii vuosittain toimintasuunnitelman ja toimintakertomuksen. Ne löytyvät verkkosivuilta osoitteesta </a:t>
            </a:r>
            <a:r>
              <a:rPr lang="fi-FI" b="1"/>
              <a:t>vakehyva.fi/vanhusneuvosto</a:t>
            </a:r>
            <a:r>
              <a:rPr lang="fi-FI"/>
              <a:t>.</a:t>
            </a:r>
          </a:p>
        </p:txBody>
      </p:sp>
      <p:pic>
        <p:nvPicPr>
          <p:cNvPr id="6" name="Kuva 5" descr="Kuva, joka sisältää kohteen kuvio, ommel, mustavalkoinen&#10;&#10;Tekoälyllä luotu sisältö voi olla virheellistä.">
            <a:extLst>
              <a:ext uri="{FF2B5EF4-FFF2-40B4-BE49-F238E27FC236}">
                <a16:creationId xmlns:a16="http://schemas.microsoft.com/office/drawing/2014/main" id="{51520DDD-88CD-6E07-CBA3-D3A56EAE4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240" y="5105400"/>
            <a:ext cx="1466850" cy="1466850"/>
          </a:xfrm>
          <a:prstGeom prst="rect">
            <a:avLst/>
          </a:prstGeom>
        </p:spPr>
      </p:pic>
      <p:cxnSp>
        <p:nvCxnSpPr>
          <p:cNvPr id="12" name="Yhdistin: Kulma 11">
            <a:extLst>
              <a:ext uri="{FF2B5EF4-FFF2-40B4-BE49-F238E27FC236}">
                <a16:creationId xmlns:a16="http://schemas.microsoft.com/office/drawing/2014/main" id="{6F9510D7-06A5-36BF-A3AB-E7F52DE8455F}"/>
              </a:ext>
            </a:extLst>
          </p:cNvPr>
          <p:cNvCxnSpPr>
            <a:cxnSpLocks/>
          </p:cNvCxnSpPr>
          <p:nvPr/>
        </p:nvCxnSpPr>
        <p:spPr>
          <a:xfrm>
            <a:off x="10033000" y="4387328"/>
            <a:ext cx="916665" cy="609600"/>
          </a:xfrm>
          <a:prstGeom prst="bentConnector2">
            <a:avLst/>
          </a:prstGeom>
          <a:ln w="28575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3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53D53-32B8-8B51-E622-62F6213AF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64CD61-4087-EE5B-2AA7-1F9FA2A3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>
                <a:solidFill>
                  <a:schemeClr val="tx2"/>
                </a:solidFill>
              </a:rPr>
              <a:t>Vanhusneuvoston jäsenet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3A0708F2-F08F-8176-7F11-6BFA44455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52013"/>
              </p:ext>
            </p:extLst>
          </p:nvPr>
        </p:nvGraphicFramePr>
        <p:xfrm>
          <a:off x="673100" y="1947862"/>
          <a:ext cx="8623300" cy="400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300">
                  <a:extLst>
                    <a:ext uri="{9D8B030D-6E8A-4147-A177-3AD203B41FA5}">
                      <a16:colId xmlns:a16="http://schemas.microsoft.com/office/drawing/2014/main" val="1003868589"/>
                    </a:ext>
                  </a:extLst>
                </a:gridCol>
              </a:tblGrid>
              <a:tr h="400844">
                <a:tc>
                  <a:txBody>
                    <a:bodyPr/>
                    <a:lstStyle/>
                    <a:p>
                      <a:r>
                        <a:rPr lang="fi-FI"/>
                        <a:t>Vanhusneuvosto toimikaudella 2025-2027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3361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Marja-Liisa Saares, puheenjohtaja, Vantaa, sd.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86776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Risto Pyhältö, varapuheenjohtaja, Vantaa, </a:t>
                      </a:r>
                      <a:r>
                        <a:rPr lang="fi-FI" err="1"/>
                        <a:t>kok</a:t>
                      </a:r>
                      <a:r>
                        <a:rPr lang="fi-FI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989487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Timo Jelekäinen, Vantaa, sd.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40959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Anneli Karhunen, Vantaa, </a:t>
                      </a:r>
                      <a:r>
                        <a:rPr lang="fi-FI" err="1"/>
                        <a:t>kok</a:t>
                      </a:r>
                      <a:r>
                        <a:rPr lang="fi-FI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73690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Markku Heikkilä, Vantaa, vas.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52177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Pirkko Forsberg, Vantaa, vihr.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87866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Kauko Passi, Kerava, </a:t>
                      </a:r>
                      <a:r>
                        <a:rPr lang="fi-FI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Keravan kansalliset seniorit ry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92147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Mikko Raunio, Kerava, </a:t>
                      </a:r>
                      <a:r>
                        <a:rPr lang="fi-FI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Keravan Eläkeläiset ry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25924"/>
                  </a:ext>
                </a:extLst>
              </a:tr>
              <a:tr h="400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Sinikka Hyyppä, Kerava, </a:t>
                      </a:r>
                      <a:r>
                        <a:rPr lang="fi-FI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Keravan Kristilliset Eläkeläiset ry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27466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4A492037-6106-07BC-9B51-83206454C62F}"/>
              </a:ext>
            </a:extLst>
          </p:cNvPr>
          <p:cNvSpPr txBox="1"/>
          <p:nvPr/>
        </p:nvSpPr>
        <p:spPr>
          <a:xfrm>
            <a:off x="9385300" y="3647978"/>
            <a:ext cx="2654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K</a:t>
            </a:r>
            <a:r>
              <a:rPr lang="fi-FI" sz="1800"/>
              <a:t>okoukset valmistelee työvaliokunta, johon kuuluvat puheenjohtaja Marja-Liisa </a:t>
            </a:r>
            <a:r>
              <a:rPr lang="fi-FI" sz="1800" err="1"/>
              <a:t>Saares</a:t>
            </a:r>
            <a:r>
              <a:rPr lang="fi-FI" sz="1800"/>
              <a:t>, varapuheenjohtaja Risto </a:t>
            </a:r>
            <a:r>
              <a:rPr lang="fi-FI" sz="1800" err="1"/>
              <a:t>Pyhältö</a:t>
            </a:r>
            <a:r>
              <a:rPr lang="fi-FI" sz="1800"/>
              <a:t>, jäsen Kauko Passi ja vanhusneuvoston sihteeri.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9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7EEA6-E177-6C15-9BF5-9872E8E3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93B576-0499-F98A-D493-8BF80715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>
                <a:solidFill>
                  <a:schemeClr val="tx2"/>
                </a:solidFill>
              </a:rPr>
              <a:t>Työskentelyn painopisteet 2026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CFFA52-17D6-0E8E-48C6-3BDA3B65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6" y="2044748"/>
            <a:ext cx="7355543" cy="395229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fi-FI"/>
              <a:t>Kotihoidon riittävyys ja saatavuus</a:t>
            </a:r>
          </a:p>
          <a:p>
            <a:pPr>
              <a:buClr>
                <a:schemeClr val="accent2"/>
              </a:buClr>
            </a:pPr>
            <a:r>
              <a:rPr lang="fi-FI"/>
              <a:t>Ympärivuorokautisen palveluasumisen tilanne</a:t>
            </a:r>
          </a:p>
          <a:p>
            <a:pPr>
              <a:buClr>
                <a:schemeClr val="accent2"/>
              </a:buClr>
            </a:pPr>
            <a:r>
              <a:rPr lang="fi-FI"/>
              <a:t>Osallistuminen omais- ja perhehoidon kehittämisprojektiin</a:t>
            </a:r>
          </a:p>
          <a:p>
            <a:pPr>
              <a:buClr>
                <a:schemeClr val="accent2"/>
              </a:buClr>
            </a:pPr>
            <a:r>
              <a:rPr lang="fi-FI"/>
              <a:t>Osallistuminen vanhustenkeskusten toteutuksiin</a:t>
            </a:r>
          </a:p>
          <a:p>
            <a:pPr>
              <a:buClr>
                <a:schemeClr val="accent2"/>
              </a:buClr>
            </a:pPr>
            <a:r>
              <a:rPr lang="fi-FI"/>
              <a:t>Asiakasmaksujen vaikutukset</a:t>
            </a:r>
          </a:p>
          <a:p>
            <a:pPr>
              <a:buClr>
                <a:schemeClr val="accent2"/>
              </a:buClr>
            </a:pPr>
            <a:r>
              <a:rPr lang="fi-FI"/>
              <a:t>Hyvinvointialueen viestinnän ja vanhusneuvoston yhteistyön tiivistäminen</a:t>
            </a:r>
          </a:p>
          <a:p>
            <a:pPr>
              <a:buClr>
                <a:schemeClr val="accent2"/>
              </a:buClr>
            </a:pPr>
            <a:r>
              <a:rPr lang="fi-FI"/>
              <a:t>Yhteistyö vammaisneuvoston kanssa</a:t>
            </a:r>
          </a:p>
        </p:txBody>
      </p:sp>
      <p:pic>
        <p:nvPicPr>
          <p:cNvPr id="5" name="Kuva 4" descr="Kolme tikkaa häränsilmässä">
            <a:extLst>
              <a:ext uri="{FF2B5EF4-FFF2-40B4-BE49-F238E27FC236}">
                <a16:creationId xmlns:a16="http://schemas.microsoft.com/office/drawing/2014/main" id="{C9AB7E87-5E3B-D976-BC69-A592FFFA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80" r="13780"/>
          <a:stretch/>
        </p:blipFill>
        <p:spPr>
          <a:xfrm>
            <a:off x="7905509" y="2411500"/>
            <a:ext cx="3511239" cy="32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5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0F964-D6B8-23E1-1D94-0B88B0C0F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D0323-7829-1F0C-281C-9E69DCA6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>
                <a:solidFill>
                  <a:schemeClr val="tx2"/>
                </a:solidFill>
              </a:rPr>
              <a:t>Suuntaviivoja vuosille 2027-2028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182DC3-8E30-8E72-9FAB-121CEF1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6" y="2044748"/>
            <a:ext cx="7355543" cy="395229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fi-FI"/>
              <a:t> Palveluihin pääsyn viiveet ja päätökset</a:t>
            </a:r>
          </a:p>
          <a:p>
            <a:pPr>
              <a:buClr>
                <a:schemeClr val="accent2"/>
              </a:buClr>
            </a:pPr>
            <a:r>
              <a:rPr lang="fi-FI"/>
              <a:t> Säännöllinen raportointi sovituista seurantatilastoista</a:t>
            </a:r>
          </a:p>
          <a:p>
            <a:pPr>
              <a:buClr>
                <a:schemeClr val="accent2"/>
              </a:buClr>
            </a:pPr>
            <a:r>
              <a:rPr lang="fi-FI"/>
              <a:t> Yhteistyö viranhaltijoiden kanssa</a:t>
            </a:r>
          </a:p>
          <a:p>
            <a:pPr>
              <a:buClr>
                <a:schemeClr val="accent2"/>
              </a:buClr>
            </a:pPr>
            <a:endParaRPr lang="fi-FI"/>
          </a:p>
          <a:p>
            <a:pPr marL="0" indent="0">
              <a:buClr>
                <a:schemeClr val="accent2"/>
              </a:buClr>
              <a:buNone/>
            </a:pPr>
            <a:r>
              <a:rPr lang="fi-FI"/>
              <a:t>Erityiset asiakasryhmät</a:t>
            </a:r>
          </a:p>
          <a:p>
            <a:pPr>
              <a:buClr>
                <a:schemeClr val="accent2"/>
              </a:buClr>
            </a:pPr>
            <a:r>
              <a:rPr lang="fi-FI"/>
              <a:t>Pienituloiset ja yksinasuvat ilman lähiverkostoa</a:t>
            </a:r>
          </a:p>
          <a:p>
            <a:pPr>
              <a:buClr>
                <a:schemeClr val="accent2"/>
              </a:buClr>
            </a:pPr>
            <a:r>
              <a:rPr lang="fi-FI"/>
              <a:t>Muistisairaat</a:t>
            </a:r>
          </a:p>
          <a:p>
            <a:pPr>
              <a:buClr>
                <a:schemeClr val="accent2"/>
              </a:buClr>
            </a:pPr>
            <a:r>
              <a:rPr lang="fi-FI"/>
              <a:t>Maahanmuuttajataustaiset ikäihmiset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EEA7C33-AD3A-43B5-AAA8-55AF3FA5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00" r="13700"/>
          <a:stretch/>
        </p:blipFill>
        <p:spPr>
          <a:xfrm>
            <a:off x="7905509" y="2411500"/>
            <a:ext cx="3511239" cy="32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8D0A6-C066-E3CD-41E1-13B62265A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E3E1D3-6FB5-6181-202D-EF761F9C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>
                <a:solidFill>
                  <a:schemeClr val="tx2"/>
                </a:solidFill>
              </a:rPr>
              <a:t>Suuntaviivoja vuosille 2027-2028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6784CE-22E9-97CD-C4CA-EEE02250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7" y="2044748"/>
            <a:ext cx="7019234" cy="395229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fi-FI"/>
              <a:t>HYTE-työ ja ennakointi (hyvinvoinnin ja terveyden edistäminen)</a:t>
            </a:r>
          </a:p>
          <a:p>
            <a:pPr>
              <a:buClr>
                <a:schemeClr val="accent2"/>
              </a:buClr>
            </a:pPr>
            <a:r>
              <a:rPr lang="fi-FI"/>
              <a:t>Kaupunkien ja hyvinvointialueen HYTE-työn yhteensovittaminen</a:t>
            </a:r>
          </a:p>
          <a:p>
            <a:pPr lvl="1">
              <a:buClr>
                <a:schemeClr val="accent2"/>
              </a:buClr>
            </a:pPr>
            <a:r>
              <a:rPr lang="fi-FI"/>
              <a:t>Tavoite: ei päällekkäisyyksiä, ei katvealueita</a:t>
            </a:r>
          </a:p>
          <a:p>
            <a:pPr>
              <a:buClr>
                <a:schemeClr val="accent2"/>
              </a:buClr>
            </a:pPr>
            <a:r>
              <a:rPr lang="fi-FI"/>
              <a:t>Toimenpiteet:</a:t>
            </a:r>
          </a:p>
          <a:p>
            <a:pPr lvl="1">
              <a:buClr>
                <a:schemeClr val="accent2"/>
              </a:buClr>
            </a:pPr>
            <a:r>
              <a:rPr lang="fi-FI"/>
              <a:t>Kolmen vanhusneuvoston yhteinen seminaari (syksy 2026)</a:t>
            </a:r>
          </a:p>
          <a:p>
            <a:pPr lvl="1">
              <a:buClr>
                <a:schemeClr val="accent2"/>
              </a:buClr>
            </a:pPr>
            <a:r>
              <a:rPr lang="fi-FI"/>
              <a:t>HYTE-työryhmän säännöllinen raportointi vanhusneuvostolle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ED3FFE-C328-DF4F-B2AC-CB44E7BB25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00" r="13700"/>
          <a:stretch/>
        </p:blipFill>
        <p:spPr>
          <a:xfrm>
            <a:off x="7905509" y="2411500"/>
            <a:ext cx="3511239" cy="32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3909"/>
      </p:ext>
    </p:extLst>
  </p:cSld>
  <p:clrMapOvr>
    <a:masterClrMapping/>
  </p:clrMapOvr>
</p:sld>
</file>

<file path=ppt/theme/theme1.xml><?xml version="1.0" encoding="utf-8"?>
<a:theme xmlns:a="http://schemas.openxmlformats.org/drawingml/2006/main" name="Pää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A423380E-6BDE-476F-8BAE-4D6E0AD2D9E0}"/>
    </a:ext>
  </a:extLst>
</a:theme>
</file>

<file path=ppt/theme/theme2.xml><?xml version="1.0" encoding="utf-8"?>
<a:theme xmlns:a="http://schemas.openxmlformats.org/drawingml/2006/main" name="Sisällö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9FDD2F4-B995-44B1-B0D3-1403083D5B9B}"/>
    </a:ext>
  </a:extLst>
</a:theme>
</file>

<file path=ppt/theme/theme3.xml><?xml version="1.0" encoding="utf-8"?>
<a:theme xmlns:a="http://schemas.openxmlformats.org/drawingml/2006/main" name="1_Sisällöt_tummansininen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E45C58ED-8F8D-46BF-A85F-EB9F01764E53}"/>
    </a:ext>
  </a:extLst>
</a:theme>
</file>

<file path=ppt/theme/theme4.xml><?xml version="1.0" encoding="utf-8"?>
<a:theme xmlns:a="http://schemas.openxmlformats.org/drawingml/2006/main" name="Väliotsik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1F6678B-9970-44F8-BAD1-FA7699D04D35}"/>
    </a:ext>
  </a:extLst>
</a:theme>
</file>

<file path=ppt/theme/theme5.xml><?xml version="1.0" encoding="utf-8"?>
<a:theme xmlns:a="http://schemas.openxmlformats.org/drawingml/2006/main" name="Sitaati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5E78E8F0-C355-45BF-970E-A7EB0E1118BB}"/>
    </a:ext>
  </a:extLst>
</a:theme>
</file>

<file path=ppt/theme/theme6.xml><?xml version="1.0" encoding="utf-8"?>
<a:theme xmlns:a="http://schemas.openxmlformats.org/drawingml/2006/main" name="Kiitos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8CF113C4-4AB9-46F3-8C1A-42C090196D17}"/>
    </a:ext>
  </a:extLst>
</a:theme>
</file>

<file path=ppt/theme/theme7.xml><?xml version="1.0" encoding="utf-8"?>
<a:theme xmlns:a="http://schemas.openxmlformats.org/drawingml/2006/main" name="Ikonit ja kaaviot">
  <a:themeElements>
    <a:clrScheme name="Vakehyva">
      <a:dk1>
        <a:srgbClr val="000000"/>
      </a:dk1>
      <a:lt1>
        <a:srgbClr val="FFFFFF"/>
      </a:lt1>
      <a:dk2>
        <a:srgbClr val="302783"/>
      </a:dk2>
      <a:lt2>
        <a:srgbClr val="FFFFFF"/>
      </a:lt2>
      <a:accent1>
        <a:srgbClr val="EA5197"/>
      </a:accent1>
      <a:accent2>
        <a:srgbClr val="E6007E"/>
      </a:accent2>
      <a:accent3>
        <a:srgbClr val="74B72B"/>
      </a:accent3>
      <a:accent4>
        <a:srgbClr val="00983A"/>
      </a:accent4>
      <a:accent5>
        <a:srgbClr val="302783"/>
      </a:accent5>
      <a:accent6>
        <a:srgbClr val="76CBF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" id="{B9AF4464-AF69-4BC7-A489-2FBBCBA4B39F}" vid="{7296AFF1-0488-4295-9F28-637F21CB3946}"/>
    </a:ext>
  </a:extLst>
</a:theme>
</file>

<file path=ppt/theme/theme8.xml><?xml version="1.0" encoding="utf-8"?>
<a:theme xmlns:a="http://schemas.openxmlformats.org/drawingml/2006/main" name="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4334a-7a6e-4263-9609-0d242ca1ee47">
      <Terms xmlns="http://schemas.microsoft.com/office/infopath/2007/PartnerControls"/>
    </lcf76f155ced4ddcb4097134ff3c332f>
    <TaxCatchAll xmlns="12d2ee93-6a61-4c93-b8d3-946151f185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14" ma:contentTypeDescription="Create a new document." ma:contentTypeScope="" ma:versionID="a6c2c1e93541e8cce54d8b5e03141468">
  <xsd:schema xmlns:xsd="http://www.w3.org/2001/XMLSchema" xmlns:xs="http://www.w3.org/2001/XMLSchema" xmlns:p="http://schemas.microsoft.com/office/2006/metadata/properties" xmlns:ns2="fd04334a-7a6e-4263-9609-0d242ca1ee47" xmlns:ns3="12d2ee93-6a61-4c93-b8d3-946151f18509" targetNamespace="http://schemas.microsoft.com/office/2006/metadata/properties" ma:root="true" ma:fieldsID="fc79fd6a4b536f57b1fdf0cc10d44dd6" ns2:_="" ns3:_="">
    <xsd:import namespace="fd04334a-7a6e-4263-9609-0d242ca1ee47"/>
    <xsd:import namespace="12d2ee93-6a61-4c93-b8d3-946151f18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5685aec-b611-4d42-aeb4-a50954e9c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ccf66cc-294a-4318-b3a9-bca934f0fcc8}" ma:internalName="TaxCatchAll" ma:showField="CatchAllData" ma:web="12d2ee93-6a61-4c93-b8d3-946151f18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47E153-9E63-4800-B50F-8D6327B2836E}">
  <ds:schemaRefs>
    <ds:schemaRef ds:uri="16eac99d-8284-4393-89e2-f9994a2004e6"/>
    <ds:schemaRef ds:uri="484c8c59-755d-4516-b8d2-1621b38262b4"/>
    <ds:schemaRef ds:uri="d012f7f6-da8e-4850-b472-5f402d9d84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d04334a-7a6e-4263-9609-0d242ca1ee47"/>
    <ds:schemaRef ds:uri="12d2ee93-6a61-4c93-b8d3-946151f18509"/>
  </ds:schemaRefs>
</ds:datastoreItem>
</file>

<file path=customXml/itemProps2.xml><?xml version="1.0" encoding="utf-8"?>
<ds:datastoreItem xmlns:ds="http://schemas.openxmlformats.org/officeDocument/2006/customXml" ds:itemID="{098146F2-30C0-4888-AD5D-51D7F20FED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A93818-DE13-4F06-A382-028BB75AC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4334a-7a6e-4263-9609-0d242ca1ee47"/>
    <ds:schemaRef ds:uri="12d2ee93-6a61-4c93-b8d3-946151f18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VAKE_PPT_pohja</Template>
  <TotalTime>7</TotalTime>
  <Words>580</Words>
  <Application>Microsoft Macintosh PowerPoint</Application>
  <PresentationFormat>Laajakuva</PresentationFormat>
  <Paragraphs>118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Poppins SemiBold</vt:lpstr>
      <vt:lpstr>Pääotsikot</vt:lpstr>
      <vt:lpstr>Sisällöt</vt:lpstr>
      <vt:lpstr>1_Sisällöt_tummansininen</vt:lpstr>
      <vt:lpstr>Väliotsikot</vt:lpstr>
      <vt:lpstr>Sitaatit</vt:lpstr>
      <vt:lpstr>Kiitos</vt:lpstr>
      <vt:lpstr>Ikonit ja kaaviot</vt:lpstr>
      <vt:lpstr>TULsote_ja_rakenneuudistus</vt:lpstr>
      <vt:lpstr>Vantaan ja Keravan hyvinvointialueen vanhusneuvosto</vt:lpstr>
      <vt:lpstr>Vanhusneuvosto 2025-2027</vt:lpstr>
      <vt:lpstr>Vanhusneuvoston rooli</vt:lpstr>
      <vt:lpstr>Vanhusneuvoston työskentely perustuu</vt:lpstr>
      <vt:lpstr>Yleistietoa vanhusneuvostosta</vt:lpstr>
      <vt:lpstr>Vanhusneuvoston jäsenet</vt:lpstr>
      <vt:lpstr>Työskentelyn painopisteet 2026</vt:lpstr>
      <vt:lpstr>Suuntaviivoja vuosille 2027-2028</vt:lpstr>
      <vt:lpstr>Suuntaviivoja vuosille 2027-2028</vt:lpstr>
      <vt:lpstr>Vaikuttamisen edellytykset</vt:lpstr>
      <vt:lpstr>Lähtökohdat vuodelle 2026</vt:lpstr>
      <vt:lpstr>Vuosikello 2026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Ikonen Mirkka</dc:creator>
  <cp:keywords/>
  <dc:description/>
  <cp:lastModifiedBy>Kauko Passi</cp:lastModifiedBy>
  <cp:revision>13</cp:revision>
  <dcterms:created xsi:type="dcterms:W3CDTF">2026-02-06T06:24:12Z</dcterms:created>
  <dcterms:modified xsi:type="dcterms:W3CDTF">2026-04-15T08:46:59Z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Method">
    <vt:lpwstr>Standard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ediaServiceImageTags">
    <vt:lpwstr/>
  </property>
  <property fmtid="{D5CDD505-2E9C-101B-9397-08002B2CF9AE}" pid="5" name="ContentTypeId">
    <vt:lpwstr>0x010100E3A22BAD91D3A74CBCAD3A5CC30D1602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SetDate">
    <vt:lpwstr>2023-02-10T12:03:37Z</vt:lpwstr>
  </property>
  <property fmtid="{D5CDD505-2E9C-101B-9397-08002B2CF9AE}" pid="9" name="MSIP_Label_defa4170-0d19-0005-0004-bc88714345d2_ActionId">
    <vt:lpwstr>418f29a5-c218-44f3-a00c-d3d40f050407</vt:lpwstr>
  </property>
  <property fmtid="{D5CDD505-2E9C-101B-9397-08002B2CF9AE}" pid="10" name="MSIP_Label_defa4170-0d19-0005-0004-bc88714345d2_SiteId">
    <vt:lpwstr>7cbe7314-9eec-453e-aa25-b39667b2f68f</vt:lpwstr>
  </property>
  <property fmtid="{D5CDD505-2E9C-101B-9397-08002B2CF9AE}" pid="11" name="Order">
    <vt:r8>1200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Kokoelma">
    <vt:lpwstr/>
  </property>
</Properties>
</file>