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36"/>
  </p:notesMasterIdLst>
  <p:sldIdLst>
    <p:sldId id="256" r:id="rId4"/>
    <p:sldId id="341" r:id="rId5"/>
    <p:sldId id="299" r:id="rId6"/>
    <p:sldId id="291" r:id="rId7"/>
    <p:sldId id="298" r:id="rId8"/>
    <p:sldId id="340" r:id="rId9"/>
    <p:sldId id="350" r:id="rId10"/>
    <p:sldId id="348" r:id="rId11"/>
    <p:sldId id="339" r:id="rId12"/>
    <p:sldId id="349" r:id="rId13"/>
    <p:sldId id="301" r:id="rId14"/>
    <p:sldId id="346" r:id="rId15"/>
    <p:sldId id="347" r:id="rId16"/>
    <p:sldId id="343" r:id="rId17"/>
    <p:sldId id="344" r:id="rId18"/>
    <p:sldId id="353" r:id="rId19"/>
    <p:sldId id="354" r:id="rId20"/>
    <p:sldId id="355" r:id="rId21"/>
    <p:sldId id="345" r:id="rId22"/>
    <p:sldId id="342" r:id="rId23"/>
    <p:sldId id="286" r:id="rId24"/>
    <p:sldId id="287" r:id="rId25"/>
    <p:sldId id="352" r:id="rId26"/>
    <p:sldId id="294" r:id="rId27"/>
    <p:sldId id="293" r:id="rId28"/>
    <p:sldId id="266" r:id="rId29"/>
    <p:sldId id="274" r:id="rId30"/>
    <p:sldId id="295" r:id="rId31"/>
    <p:sldId id="296" r:id="rId32"/>
    <p:sldId id="297" r:id="rId33"/>
    <p:sldId id="351" r:id="rId34"/>
    <p:sldId id="270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0D034-FDD7-42E4-8298-67A078F7D09F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A93B5-23B5-4B23-80F0-6FACF90E0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01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0F7A9-5D14-4689-9BCF-CC184386A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28DFF6-356B-4133-8071-B1143F344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730D23-3533-4C6C-B847-333AC05A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60494-0569-49B2-AB93-1276E2E3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D3D30A-C043-448E-98BC-00584030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4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69A54-9657-442A-9282-43E2E4FB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3441AA-964C-4A96-AE32-E7E1D5189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146B77-F754-4028-8E83-8E92E8C8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4C6AFC-FDAF-45D5-9F07-EB6F959C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50B1BA-7F21-4EF7-AE67-0B4D1457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1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9842AE6-7367-4E53-82EE-410393CE1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970D749-899D-46B3-958E-5A8022832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E14BE-9128-4565-A9A6-A2F3218E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C27AAB-63B2-4F4A-950F-A1B8D844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9B9B69-1A09-4F3F-9C17-6C300C52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82FEF-6B91-42BB-9D38-7FCDFD33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2E6F0A-CA32-4981-9F04-20FB9567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7C061-EAEB-4830-A5A7-E8C717B5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B1B317-993B-47BD-AF1A-B4BB412C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493B24-2D00-4FAD-B067-A19599BA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7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13AD3-7F77-46C3-94B0-829516E6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195030-80BD-40C5-BF58-3E19B628E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A38E0E-22A8-468B-B9C9-5015D245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211F45-E463-4092-9149-B7D323CD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C70A1B-455F-4BD9-A5D4-1A8BEC61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52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A4032-A852-4693-B077-D8DF6A2C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C6CE96-F843-404C-9C1C-52DFC2549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671878-060A-49A4-B973-7B36F62B1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CC561A-4871-4F96-80F7-69CCE5C3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3CDED9-2825-4B57-8E9B-DB6DF8F8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19B811-FC9E-48A0-8FB8-92FF453B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32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20927D-D4EC-4FCF-B77A-F5825F89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7A6B7B-F791-4270-8915-61E30AB0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AB508A-E264-46F3-9112-0302F4A2C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F39A476-C8F5-401F-8F21-D0C69D81D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F53F61-39E3-4805-A34B-31FC3729B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30715B5-F0AA-400E-85E3-E4714EF7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F63BA8-C0D6-4916-ADE9-8E61AA72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815E28-0ABA-4A15-93EF-8C824FFF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13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D3033F-035F-43D6-8191-952BAC62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6AFD23-66BE-4066-84B1-87F08F6F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6D1982-5217-4EBA-8E0F-B5015A3A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120909-AB03-42A1-9C3B-EAFBA3C2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66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B65BB21-F171-4A1A-8AAC-8B50C3E3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184CCE-3BAE-4A3A-8057-A13777A2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135A4E-EE5F-4662-9C38-5F70CF5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25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7C0465-7CDA-43EE-AE88-845CD62A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5950DC-2BD3-4C2E-9083-B42F704DC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B28F56-D649-4FF5-A959-324177384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73D3874-5EF4-4FD4-8ACF-BEBF0CB8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37142D-5D1E-4BE2-8FE1-00F9DFF0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42D800-FDFE-43CF-B8C2-6B211B42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167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B985C4-F7EE-4F71-BF10-D7651D4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8C01076-BF89-483F-99E5-1CA1084F9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DE2D23-F340-422F-B9E2-968EDC52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9BBB27-348E-4EFE-95A7-E5B8FF89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65DBC6-C6FA-4064-A036-3DA3182A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08A93B5-7947-4A33-B897-8EF29769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2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E3BB22A-DA71-42D6-BE2A-D77F2781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92E545-7254-4F3B-9880-3C362ACAE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DA79EB-4164-4DAD-90FD-138865AED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8362-6EE9-494C-9446-EA8AAC4317D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A9F717-957D-4C36-8A5E-63B3D363A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861746-7CFB-467E-8840-E37873643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6740-B705-41D7-BD07-EB6C51235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58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la.fi/miten-haet-kuntoutukse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D5006F-3184-465C-8974-B85C03FF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889" y="1381764"/>
            <a:ext cx="9599951" cy="1668060"/>
          </a:xfrm>
        </p:spPr>
        <p:txBody>
          <a:bodyPr anchor="b">
            <a:noAutofit/>
          </a:bodyPr>
          <a:lstStyle/>
          <a:p>
            <a:r>
              <a:rPr lang="fi-FI" sz="6000" b="0" dirty="0">
                <a:solidFill>
                  <a:schemeClr val="bg1"/>
                </a:solidFill>
                <a:latin typeface="Sen ExtraBold" pitchFamily="2" charset="0"/>
              </a:rPr>
              <a:t>Ikääntyvien kuulon kuntoutuksesta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7220B03-4395-4BD0-9ACD-B7A257157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60" y="4552189"/>
            <a:ext cx="2460066" cy="537352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BE11C6F-55B8-4E9D-B5B3-DB329F32E6D1}"/>
              </a:ext>
            </a:extLst>
          </p:cNvPr>
          <p:cNvSpPr txBox="1">
            <a:spLocks/>
          </p:cNvSpPr>
          <p:nvPr/>
        </p:nvSpPr>
        <p:spPr>
          <a:xfrm>
            <a:off x="1995481" y="3289452"/>
            <a:ext cx="8201025" cy="537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>
                <a:solidFill>
                  <a:schemeClr val="bg1"/>
                </a:solidFill>
                <a:latin typeface="Sen" pitchFamily="2" charset="0"/>
              </a:rPr>
              <a:t>Anniina Lavikainen, kehittämispäällikkö, </a:t>
            </a:r>
            <a:r>
              <a:rPr lang="fi-FI" sz="2400" dirty="0" err="1">
                <a:solidFill>
                  <a:schemeClr val="bg1"/>
                </a:solidFill>
                <a:latin typeface="Sen" pitchFamily="2" charset="0"/>
              </a:rPr>
              <a:t>Kuuloliitto</a:t>
            </a:r>
            <a:r>
              <a:rPr lang="fi-FI" sz="2400" dirty="0">
                <a:solidFill>
                  <a:schemeClr val="bg1"/>
                </a:solidFill>
                <a:latin typeface="Sen" pitchFamily="2" charset="0"/>
              </a:rPr>
              <a:t> ry</a:t>
            </a:r>
          </a:p>
          <a:p>
            <a:r>
              <a:rPr lang="fi-FI" sz="2400" dirty="0">
                <a:solidFill>
                  <a:schemeClr val="bg1"/>
                </a:solidFill>
                <a:latin typeface="Sen" pitchFamily="2" charset="0"/>
              </a:rPr>
              <a:t> Kirkkonummi 15.1.2024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1B226B-44BB-46B8-AF65-6FC3AA43F8D7}"/>
              </a:ext>
            </a:extLst>
          </p:cNvPr>
          <p:cNvCxnSpPr>
            <a:cxnSpLocks/>
          </p:cNvCxnSpPr>
          <p:nvPr/>
        </p:nvCxnSpPr>
        <p:spPr>
          <a:xfrm>
            <a:off x="2329992" y="3129699"/>
            <a:ext cx="753201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0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12C86-7252-4638-BB9D-2BE5DDC8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Ikääntyneidenkin tilanteet moninaisia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8A0BC7-FBD6-4FD2-844E-9B259991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>
                <a:solidFill>
                  <a:srgbClr val="003D59"/>
                </a:solidFill>
              </a:rPr>
              <a:t>Meluvammat: </a:t>
            </a:r>
            <a:r>
              <a:rPr lang="fi-FI" dirty="0">
                <a:solidFill>
                  <a:srgbClr val="003D59"/>
                </a:solidFill>
              </a:rPr>
              <a:t>Melusta johtuvat </a:t>
            </a:r>
            <a:r>
              <a:rPr lang="fi-FI" dirty="0" err="1">
                <a:solidFill>
                  <a:srgbClr val="003D59"/>
                </a:solidFill>
              </a:rPr>
              <a:t>kuulonalenemat</a:t>
            </a:r>
            <a:r>
              <a:rPr lang="fi-FI" dirty="0">
                <a:solidFill>
                  <a:srgbClr val="003D59"/>
                </a:solidFill>
              </a:rPr>
              <a:t> työelämässä ovat vähentyneet, mutta edelleen meluvamma on yleinen ammattitauti. Vapaa-ajan ja ympäristömelun merkitys, geneettinen alttius, melutyön käsite ja raja-arvot </a:t>
            </a:r>
          </a:p>
          <a:p>
            <a:pPr lvl="0"/>
            <a:r>
              <a:rPr lang="fi-FI" b="1" dirty="0">
                <a:solidFill>
                  <a:srgbClr val="003D59"/>
                </a:solidFill>
              </a:rPr>
              <a:t>Muut tekijät: </a:t>
            </a:r>
            <a:r>
              <a:rPr lang="fi-FI" dirty="0">
                <a:solidFill>
                  <a:srgbClr val="003D59"/>
                </a:solidFill>
              </a:rPr>
              <a:t>Otoskleroosi, </a:t>
            </a:r>
            <a:r>
              <a:rPr lang="fi-FI" dirty="0" err="1">
                <a:solidFill>
                  <a:srgbClr val="003D59"/>
                </a:solidFill>
              </a:rPr>
              <a:t>Meniere</a:t>
            </a:r>
            <a:r>
              <a:rPr lang="fi-FI" dirty="0">
                <a:solidFill>
                  <a:srgbClr val="003D59"/>
                </a:solidFill>
              </a:rPr>
              <a:t>, </a:t>
            </a:r>
            <a:r>
              <a:rPr lang="fi-FI" dirty="0" err="1">
                <a:solidFill>
                  <a:srgbClr val="003D59"/>
                </a:solidFill>
              </a:rPr>
              <a:t>akustikusneurinooma</a:t>
            </a:r>
            <a:r>
              <a:rPr lang="fi-FI" dirty="0">
                <a:solidFill>
                  <a:srgbClr val="003D59"/>
                </a:solidFill>
              </a:rPr>
              <a:t>, onnettomuudet, äkillinen </a:t>
            </a:r>
            <a:r>
              <a:rPr lang="fi-FI" dirty="0" err="1">
                <a:solidFill>
                  <a:srgbClr val="003D59"/>
                </a:solidFill>
              </a:rPr>
              <a:t>kuulonalenenema</a:t>
            </a:r>
            <a:r>
              <a:rPr lang="fi-FI" dirty="0">
                <a:solidFill>
                  <a:srgbClr val="003D59"/>
                </a:solidFill>
              </a:rPr>
              <a:t> (nuoret vs. iäkkäämmät), harvinaiset sairaudet ja oireyhtymät, tulehdukset ym. </a:t>
            </a:r>
          </a:p>
          <a:p>
            <a:r>
              <a:rPr lang="fi-FI" dirty="0"/>
              <a:t>Synnynnäinen, lapsena ilmennyt </a:t>
            </a:r>
            <a:r>
              <a:rPr lang="fi-FI" dirty="0" err="1"/>
              <a:t>kuulonalenema</a:t>
            </a:r>
            <a:r>
              <a:rPr lang="fi-FI" dirty="0"/>
              <a:t> </a:t>
            </a:r>
            <a:r>
              <a:rPr lang="fi-FI" b="1" dirty="0"/>
              <a:t>etenee, </a:t>
            </a:r>
            <a:r>
              <a:rPr lang="fi-FI" dirty="0"/>
              <a:t>tai tulee lisädiagnoosi </a:t>
            </a: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521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4E09D5-331C-4ED7-8159-20D14DEE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Kuulo ja kognitio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7B9A28-BD98-4C2F-B210-82E286FB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Kuulon ja muistin yhteydet ovat nousseet keskiöön </a:t>
            </a:r>
            <a:r>
              <a:rPr lang="fi-FI" dirty="0" err="1"/>
              <a:t>kuulonkuntoutuksessa</a:t>
            </a:r>
            <a:endParaRPr lang="fi-FI" dirty="0"/>
          </a:p>
          <a:p>
            <a:r>
              <a:rPr lang="fi-FI" dirty="0"/>
              <a:t>Kolme erilaista selitysmallia</a:t>
            </a:r>
          </a:p>
          <a:p>
            <a:r>
              <a:rPr lang="fi-FI" b="1" dirty="0"/>
              <a:t>Sensorisen </a:t>
            </a:r>
            <a:r>
              <a:rPr lang="fi-FI" b="1" dirty="0" err="1"/>
              <a:t>deprivaation</a:t>
            </a:r>
            <a:r>
              <a:rPr lang="fi-FI" b="1" dirty="0"/>
              <a:t> teoria </a:t>
            </a:r>
            <a:r>
              <a:rPr lang="fi-FI" dirty="0"/>
              <a:t>(vähemmän ääniärsykkeitä, </a:t>
            </a:r>
            <a:r>
              <a:rPr lang="fi-FI" dirty="0" err="1"/>
              <a:t>aivomuutokset</a:t>
            </a:r>
            <a:r>
              <a:rPr lang="fi-FI" dirty="0"/>
              <a:t>)</a:t>
            </a:r>
          </a:p>
          <a:p>
            <a:r>
              <a:rPr lang="fi-FI" b="1" dirty="0"/>
              <a:t>Kognitiivinen kuormittumisteoria </a:t>
            </a:r>
            <a:r>
              <a:rPr lang="fi-FI" dirty="0"/>
              <a:t>(kuuleminen vaatii aivoilta enemmän kuin normaalikuuloisella, ei jää kognitiivisia resursseja puheen ja merkitysten mieleen painamiseen)</a:t>
            </a:r>
          </a:p>
          <a:p>
            <a:r>
              <a:rPr lang="fi-FI" b="1" dirty="0"/>
              <a:t>Yhteinen syy –teoria </a:t>
            </a:r>
            <a:r>
              <a:rPr lang="fi-FI" dirty="0"/>
              <a:t>(esim. pienten suonien tauti)</a:t>
            </a:r>
          </a:p>
          <a:p>
            <a:r>
              <a:rPr lang="fi-FI" dirty="0"/>
              <a:t>(Ylidiagnosointi: miten kuulo ja muisti tutkitaan) </a:t>
            </a:r>
          </a:p>
          <a:p>
            <a:r>
              <a:rPr lang="fi-FI" dirty="0"/>
              <a:t>Työikäisten kuulo-ongelmien riittävän aikainen tunnistaminen ja kuulokojekuntoutuksen aloittaminen – kuulokojeen käyttöön sopeutuminen onnistuu paremmin aiemmin kuin liian myöhään ja tukee myös </a:t>
            </a:r>
            <a:r>
              <a:rPr lang="fi-FI" dirty="0" err="1"/>
              <a:t>kogniitiivista</a:t>
            </a:r>
            <a:r>
              <a:rPr lang="fi-FI" dirty="0"/>
              <a:t> toimintakykyä (vrt. myös Lancet 2020 kuulosta ja muistista)</a:t>
            </a:r>
          </a:p>
          <a:p>
            <a:r>
              <a:rPr lang="fi-FI" dirty="0"/>
              <a:t>Kognition ja mielialan ”seulonta” kuulo-ongelmia kokevilla/huonokuuloisilla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50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B069FD-FC26-4E00-A3ED-167EE20D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Kuulon apuvälineiden ja kuulon kuntoutuksen oikeudellinen perusta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F56378-C96D-4DDF-8A5E-59D9E6436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Terveydenhuollon myöntämät apuvälineet </a:t>
            </a:r>
          </a:p>
          <a:p>
            <a:r>
              <a:rPr lang="fi-FI" dirty="0"/>
              <a:t>Terveydenhuoltolaki 29§ (2010), Apuvälineasetus (2011)</a:t>
            </a:r>
          </a:p>
          <a:p>
            <a:r>
              <a:rPr lang="fi-FI" dirty="0" err="1"/>
              <a:t>STM:n</a:t>
            </a:r>
            <a:r>
              <a:rPr lang="fi-FI" dirty="0"/>
              <a:t> valtakunnallinen kuntoutukseen ohjaamisen -opas (2022)</a:t>
            </a:r>
          </a:p>
          <a:p>
            <a:r>
              <a:rPr lang="fi-FI" dirty="0" err="1"/>
              <a:t>STM:n</a:t>
            </a:r>
            <a:r>
              <a:rPr lang="fi-FI" dirty="0"/>
              <a:t> valtakunnalliset lääkinnällisen kuntoutuksen apuvälineiden yhtenäiset luovutusperusteet –opas (2023), jonka tarkoituksena on auttaa yhtenäistämään sairaanhoitopiirien apuvälineiden luovutuskäytäntöjä</a:t>
            </a:r>
          </a:p>
          <a:p>
            <a:r>
              <a:rPr lang="fi-FI" dirty="0"/>
              <a:t>Kiireettömän hoidon perusteet (2010, 2019)</a:t>
            </a:r>
          </a:p>
          <a:p>
            <a:pPr marL="0" indent="0">
              <a:buNone/>
            </a:pPr>
            <a:r>
              <a:rPr lang="fi-FI" b="1" dirty="0"/>
              <a:t>Vammaispalvelujen myöntämät apuvälineet </a:t>
            </a:r>
          </a:p>
          <a:p>
            <a:r>
              <a:rPr lang="fi-FI" dirty="0"/>
              <a:t>Vammaispalvelulaki ja –asetus (1987), uusi laki v.2023/2024</a:t>
            </a:r>
          </a:p>
          <a:p>
            <a:r>
              <a:rPr lang="fi-FI" dirty="0"/>
              <a:t>Asunnon muutostyöt ja esteettömässä asumisessa tarvittavat apuvälineet ja laitteet </a:t>
            </a:r>
          </a:p>
          <a:p>
            <a:r>
              <a:rPr lang="fi-FI" dirty="0"/>
              <a:t>Määrärahasidonnainen taloudellinen tuki välttämättömiin laitteisiin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24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B069FD-FC26-4E00-A3ED-167EE20D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Kuulon apuvälineiden oikeudellinen perusta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F56378-C96D-4DDF-8A5E-59D9E6436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Kelan lainsäädäntö</a:t>
            </a:r>
          </a:p>
          <a:p>
            <a:r>
              <a:rPr lang="fi-FI" dirty="0"/>
              <a:t>Kelan ammatillisena kuntoutuksena myöntämät apuvälineet </a:t>
            </a:r>
          </a:p>
          <a:p>
            <a:r>
              <a:rPr lang="fi-FI" dirty="0"/>
              <a:t>Vaativat ja kalliit apuvälineet, joita välttämättä tarvitsee työstä tai opinnoista selviytymiseen </a:t>
            </a:r>
          </a:p>
          <a:p>
            <a:r>
              <a:rPr lang="fi-FI" dirty="0"/>
              <a:t>Kela korvaa työssä tai opiskelussa tarvittavan apuvälineen vuosittain 550–600 asiakkaalle </a:t>
            </a:r>
          </a:p>
          <a:p>
            <a:r>
              <a:rPr lang="fi-FI" b="1" dirty="0"/>
              <a:t>Työtapaturmat, ammattitaudit ym. (vakuutus) – oma lainsäädäntö</a:t>
            </a:r>
            <a:endParaRPr lang="fi-FI" dirty="0"/>
          </a:p>
          <a:p>
            <a:r>
              <a:rPr lang="fi-FI" b="1" dirty="0"/>
              <a:t>Yhdenvertaisuuslaki</a:t>
            </a:r>
          </a:p>
          <a:p>
            <a:r>
              <a:rPr lang="fi-FI" dirty="0"/>
              <a:t>Yhdenvertaisuuslain kohtuulliset mukautukset ja työnantajan velvollisuus osallistua niihin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290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1B0D0D-8F23-40FD-B6C4-082A4B4E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Erilaiset kuntoutusmuodot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6E080B-C458-44AD-A4FC-26059F95E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4000" b="1" i="1" dirty="0"/>
              <a:t>Alku: </a:t>
            </a:r>
            <a:r>
              <a:rPr lang="fi-FI" sz="4000" dirty="0"/>
              <a:t>Terveydenhuollon järjestämä kuulon kuntoutus (Terveydenhuoltolaki (2010) 29§, apuvälineasetus (2011))</a:t>
            </a:r>
          </a:p>
          <a:p>
            <a:pPr marL="0" indent="0">
              <a:buNone/>
            </a:pPr>
            <a:endParaRPr lang="fi-FI" sz="4000" dirty="0"/>
          </a:p>
          <a:p>
            <a:r>
              <a:rPr lang="fi-FI" sz="4000" b="1" dirty="0"/>
              <a:t>Jatko: </a:t>
            </a:r>
            <a:r>
              <a:rPr lang="fi-FI" sz="4000" dirty="0"/>
              <a:t>Kelan järjestämä aistivammaisten moniammatillinen yksilökuntoutus ja sopeutumisvalmennus, ammatillinen kuntoutus (Laki Kansaneläkelaitoksen kuntoutusetuuksista ja kuntoutusrahaetuuksista 2005)</a:t>
            </a:r>
          </a:p>
          <a:p>
            <a:endParaRPr lang="fi-FI" sz="4000" dirty="0"/>
          </a:p>
          <a:p>
            <a:r>
              <a:rPr lang="fi-FI" sz="4000" b="1" dirty="0"/>
              <a:t>Jatko: </a:t>
            </a:r>
            <a:r>
              <a:rPr lang="fi-FI" sz="4000" dirty="0"/>
              <a:t>Järjestöjen </a:t>
            </a:r>
            <a:r>
              <a:rPr lang="fi-FI" sz="4000" dirty="0" err="1"/>
              <a:t>kuulokurssit</a:t>
            </a:r>
            <a:r>
              <a:rPr lang="fi-FI" sz="4000" dirty="0"/>
              <a:t>, vertaistoiminta (STEA-rahoitus)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788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394115-A56B-4D92-9B2D-0A0A9B7E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Terveydenhuollon kuulon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EE198D-FCE7-4133-85C1-10B1C331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Epäilys kuulo-ongelmasta: terveyskeskus, työterveyshuolto, yksityinen lääkäriasema</a:t>
            </a:r>
          </a:p>
          <a:p>
            <a:r>
              <a:rPr lang="fi-FI" dirty="0"/>
              <a:t>Jos alustavissa tutkimuksissa (</a:t>
            </a:r>
            <a:r>
              <a:rPr lang="fi-FI" dirty="0" err="1"/>
              <a:t>äänesaudiogrammi</a:t>
            </a:r>
            <a:r>
              <a:rPr lang="fi-FI" dirty="0"/>
              <a:t>) herää epäilys </a:t>
            </a:r>
            <a:r>
              <a:rPr lang="fi-FI" dirty="0" err="1"/>
              <a:t>kuulonalenemasta</a:t>
            </a:r>
            <a:r>
              <a:rPr lang="fi-FI" dirty="0"/>
              <a:t>, lääkäri tekee lähetteen erikoissairaanhoidon kuulokeskukseen/</a:t>
            </a:r>
            <a:r>
              <a:rPr lang="fi-FI" dirty="0" err="1"/>
              <a:t>kuuloasemalle</a:t>
            </a:r>
            <a:r>
              <a:rPr lang="fi-FI" dirty="0"/>
              <a:t>, jossa tarkemmat kuulontutkimukset (tarkka </a:t>
            </a:r>
            <a:r>
              <a:rPr lang="fi-FI" dirty="0" err="1"/>
              <a:t>äänesaudiogrammi</a:t>
            </a:r>
            <a:r>
              <a:rPr lang="fi-FI" dirty="0"/>
              <a:t>, </a:t>
            </a:r>
            <a:r>
              <a:rPr lang="fi-FI" dirty="0" err="1"/>
              <a:t>puheaudiogrammi</a:t>
            </a:r>
            <a:r>
              <a:rPr lang="fi-FI" dirty="0"/>
              <a:t>, hälypuhetestit, epämiellyttävyyskynnyksen mittaus)</a:t>
            </a:r>
          </a:p>
          <a:p>
            <a:r>
              <a:rPr lang="fi-FI" dirty="0"/>
              <a:t>Kuulokeskuksien moniammatilliset tiimit, YO-sairaaloissa laajempi ammattiedustus kuin keskussairaaloissa. </a:t>
            </a:r>
          </a:p>
          <a:p>
            <a:r>
              <a:rPr lang="fi-FI" dirty="0"/>
              <a:t>Kuulokojeen voi hankkia yksityisesti </a:t>
            </a:r>
            <a:r>
              <a:rPr lang="fi-FI" dirty="0" err="1"/>
              <a:t>kuuloalan</a:t>
            </a:r>
            <a:r>
              <a:rPr lang="fi-FI" dirty="0"/>
              <a:t> firmoista, mutta silloin melkein kaikki kulut joutuu maksamaan itse.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71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1E869-3C55-455D-A6A4-938BCC08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Kiireettömän hoidon perusteet (kuulokojekuntoutus), valtakunnallinen apuvälineopas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45D010-E1EB-4009-8D06-1DCB69D67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fi-FI" sz="2400" dirty="0">
              <a:solidFill>
                <a:srgbClr val="003D59"/>
              </a:solidFill>
            </a:endParaRPr>
          </a:p>
          <a:p>
            <a:pPr lvl="0"/>
            <a:r>
              <a:rPr lang="fi-FI" sz="2400" dirty="0">
                <a:solidFill>
                  <a:srgbClr val="003D59"/>
                </a:solidFill>
              </a:rPr>
              <a:t>Kuulokojeen luovuttamisen perusteena on mahdollisimman hälyttömissä olosuhteissa tutkittu äänesaudiometria, jossa on määritetty </a:t>
            </a:r>
            <a:r>
              <a:rPr lang="fi-FI" sz="2400" b="1" dirty="0">
                <a:solidFill>
                  <a:srgbClr val="003D59"/>
                </a:solidFill>
              </a:rPr>
              <a:t>paremman korvan </a:t>
            </a:r>
            <a:r>
              <a:rPr lang="fi-FI" sz="2400" dirty="0">
                <a:solidFill>
                  <a:srgbClr val="003D59"/>
                </a:solidFill>
              </a:rPr>
              <a:t>puhealueen (0,5, 1, 2, 4 kHz) kuulokynnysten </a:t>
            </a:r>
            <a:r>
              <a:rPr lang="fi-FI" sz="2400" b="1" dirty="0">
                <a:solidFill>
                  <a:srgbClr val="003D59"/>
                </a:solidFill>
              </a:rPr>
              <a:t>keskiarvo</a:t>
            </a:r>
            <a:r>
              <a:rPr lang="fi-FI" sz="2400" dirty="0">
                <a:solidFill>
                  <a:srgbClr val="003D59"/>
                </a:solidFill>
              </a:rPr>
              <a:t> (dB HL).</a:t>
            </a:r>
            <a:r>
              <a:rPr lang="fi-FI" sz="2400" b="1" dirty="0">
                <a:solidFill>
                  <a:srgbClr val="003D59"/>
                </a:solidFill>
              </a:rPr>
              <a:t> Erityistilanteissa</a:t>
            </a:r>
            <a:r>
              <a:rPr lang="fi-FI" sz="2400" dirty="0">
                <a:solidFill>
                  <a:srgbClr val="003D59"/>
                </a:solidFill>
              </a:rPr>
              <a:t> </a:t>
            </a:r>
            <a:r>
              <a:rPr lang="fi-FI" sz="2400" b="1" dirty="0">
                <a:solidFill>
                  <a:srgbClr val="003D59"/>
                </a:solidFill>
              </a:rPr>
              <a:t>käytetään vastaavia tietoja huonommasta korvasta</a:t>
            </a:r>
            <a:r>
              <a:rPr lang="fi-FI" sz="2400" dirty="0">
                <a:solidFill>
                  <a:srgbClr val="003D59"/>
                </a:solidFill>
              </a:rPr>
              <a:t>. </a:t>
            </a:r>
          </a:p>
          <a:p>
            <a:pPr lvl="0"/>
            <a:r>
              <a:rPr lang="fi-FI" sz="2400" b="1" dirty="0">
                <a:solidFill>
                  <a:srgbClr val="003D59"/>
                </a:solidFill>
              </a:rPr>
              <a:t>Ohjeellisina raja-arvoina </a:t>
            </a:r>
            <a:r>
              <a:rPr lang="fi-FI" sz="2400" dirty="0">
                <a:solidFill>
                  <a:srgbClr val="003D59"/>
                </a:solidFill>
              </a:rPr>
              <a:t>voidaan pitää: </a:t>
            </a:r>
          </a:p>
          <a:p>
            <a:pPr lvl="0"/>
            <a:r>
              <a:rPr lang="fi-FI" sz="2400" b="1" dirty="0">
                <a:solidFill>
                  <a:srgbClr val="003D59"/>
                </a:solidFill>
              </a:rPr>
              <a:t>• työn, opiskelun tai näihin rinnastettavien tehtävien vuoksi kuulokojetta tarvitsevat ≥ 30dB</a:t>
            </a:r>
          </a:p>
          <a:p>
            <a:pPr lvl="0"/>
            <a:r>
              <a:rPr lang="fi-FI" sz="2400" b="1" dirty="0">
                <a:solidFill>
                  <a:srgbClr val="003D59"/>
                </a:solidFill>
              </a:rPr>
              <a:t>• muusta syystä kuulokojetta tarvitsevat ≥ 30dB (30-40dB)</a:t>
            </a:r>
          </a:p>
          <a:p>
            <a:pPr lvl="0"/>
            <a:r>
              <a:rPr lang="fi-FI" sz="2400" dirty="0">
                <a:solidFill>
                  <a:srgbClr val="003D59"/>
                </a:solidFill>
              </a:rPr>
              <a:t>• lapsilla kielen kehityksen ja oppimisen vuoksi kuulokojetta tarvitsevat ≥ 20 dB.</a:t>
            </a:r>
          </a:p>
          <a:p>
            <a:pPr lvl="0"/>
            <a:r>
              <a:rPr lang="fi-FI" sz="2400" dirty="0">
                <a:solidFill>
                  <a:srgbClr val="003D59"/>
                </a:solidFill>
              </a:rPr>
              <a:t>(---) </a:t>
            </a:r>
          </a:p>
          <a:p>
            <a:pPr lvl="0"/>
            <a:r>
              <a:rPr lang="fi-FI" sz="2400" dirty="0">
                <a:solidFill>
                  <a:srgbClr val="003D59"/>
                </a:solidFill>
              </a:rPr>
              <a:t> Kuulovika, mikä ei ole leikkaushoidolla korjattavissa tai </a:t>
            </a:r>
            <a:r>
              <a:rPr lang="fi-FI" sz="2400" b="1" dirty="0">
                <a:solidFill>
                  <a:srgbClr val="003D59"/>
                </a:solidFill>
              </a:rPr>
              <a:t>leikkaushoitoon ei haluta ryhtyä.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3945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5B9C86-3681-4103-9F13-E1D514F9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Kuulokojemalleja erilaisia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189DEF-E35A-4C50-85D8-6358632B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Kuulokoje valitaan suhteessa yksilölliseen </a:t>
            </a:r>
            <a:r>
              <a:rPr lang="fi-FI" dirty="0" err="1"/>
              <a:t>kuulokäyrään</a:t>
            </a:r>
            <a:endParaRPr lang="fi-FI" dirty="0"/>
          </a:p>
          <a:p>
            <a:endParaRPr lang="fi-FI" dirty="0"/>
          </a:p>
          <a:p>
            <a:r>
              <a:rPr lang="fi-FI" dirty="0"/>
              <a:t>Yleisimmät kuulokojemallit</a:t>
            </a:r>
          </a:p>
          <a:p>
            <a:pPr lvl="1"/>
            <a:r>
              <a:rPr lang="fi-FI" dirty="0"/>
              <a:t>Korvantauskuulokoje</a:t>
            </a:r>
          </a:p>
          <a:p>
            <a:pPr lvl="1"/>
            <a:r>
              <a:rPr lang="fi-FI" dirty="0"/>
              <a:t>Kuuloke korvassa kuulokoje</a:t>
            </a:r>
          </a:p>
          <a:p>
            <a:pPr lvl="1"/>
            <a:r>
              <a:rPr lang="fi-FI" dirty="0"/>
              <a:t>Vaikeimmissa tapauksissa istutteet, esim. sisäkorvaistute</a:t>
            </a:r>
          </a:p>
          <a:p>
            <a:pPr lvl="1"/>
            <a:r>
              <a:rPr lang="fi-FI" dirty="0"/>
              <a:t>Vaikeasti muistisairaiden kohdalla voidaan päätyä myös kommunikaattoriin (ei-yksilöllisesti sovitettava puheenvahvistin)</a:t>
            </a:r>
          </a:p>
        </p:txBody>
      </p:sp>
    </p:spTree>
    <p:extLst>
      <p:ext uri="{BB962C8B-B14F-4D97-AF65-F5344CB8AC3E}">
        <p14:creationId xmlns:p14="http://schemas.microsoft.com/office/powerpoint/2010/main" val="285880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3B0655-430A-4E74-A479-B6FBBAF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apuvälineet ja laitteet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E1990B-8D40-4D43-8048-6E35B0A38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Kuulovammaisen hälytysjärjestelmä</a:t>
            </a:r>
          </a:p>
          <a:p>
            <a:pPr lvl="1"/>
            <a:r>
              <a:rPr lang="fi-FI" dirty="0"/>
              <a:t>Ovikello</a:t>
            </a:r>
          </a:p>
          <a:p>
            <a:pPr lvl="1"/>
            <a:r>
              <a:rPr lang="fi-FI" dirty="0"/>
              <a:t>Palohälytin</a:t>
            </a:r>
          </a:p>
          <a:p>
            <a:pPr lvl="1"/>
            <a:r>
              <a:rPr lang="fi-FI" dirty="0"/>
              <a:t>Puhelimen soiton ilmaisin</a:t>
            </a:r>
          </a:p>
          <a:p>
            <a:pPr lvl="1"/>
            <a:r>
              <a:rPr lang="fi-FI" dirty="0"/>
              <a:t>Herätyskello täristimellä</a:t>
            </a:r>
          </a:p>
          <a:p>
            <a:r>
              <a:rPr lang="fi-FI" dirty="0"/>
              <a:t>Puhelimen apuvälineet</a:t>
            </a:r>
          </a:p>
          <a:p>
            <a:r>
              <a:rPr lang="fi-FI" dirty="0"/>
              <a:t>Kuulokkeet TV:n ja radion kuunteluun </a:t>
            </a:r>
          </a:p>
          <a:p>
            <a:r>
              <a:rPr lang="fi-FI" dirty="0"/>
              <a:t>Kuulokojemerkkikohtaiset lisämikrofonit</a:t>
            </a:r>
          </a:p>
          <a:p>
            <a:r>
              <a:rPr lang="fi-FI" dirty="0"/>
              <a:t>Ryhmäkuuntelulaitteet</a:t>
            </a:r>
          </a:p>
          <a:p>
            <a:r>
              <a:rPr lang="fi-FI" dirty="0"/>
              <a:t>Roger </a:t>
            </a:r>
            <a:r>
              <a:rPr lang="fi-FI" dirty="0" err="1"/>
              <a:t>pen</a:t>
            </a:r>
            <a:r>
              <a:rPr lang="fi-FI" dirty="0"/>
              <a:t> –tyyppiset välineet</a:t>
            </a:r>
          </a:p>
          <a:p>
            <a:r>
              <a:rPr lang="fi-FI" dirty="0"/>
              <a:t>Induktiosilmukka</a:t>
            </a:r>
          </a:p>
          <a:p>
            <a:r>
              <a:rPr lang="fi-FI" dirty="0" err="1"/>
              <a:t>Kuulokoira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444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D5278-27A9-4CAE-A3F4-D58F06B9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Kelan järjestämä kuulon kuntoutus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E7D3DD-E64F-467E-BC79-54B5DA6C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Tavoitteellista kuntoutusta, jonka tarkoituksena tukea arjessa pärjäämistä ja kuulovammaan sopeutumista </a:t>
            </a:r>
          </a:p>
          <a:p>
            <a:r>
              <a:rPr lang="fi-FI" dirty="0"/>
              <a:t>Hakemus ja lääkärinlausunto vaaditaan, ks. </a:t>
            </a:r>
            <a:r>
              <a:rPr lang="fi-FI" dirty="0">
                <a:hlinkClick r:id="rId2"/>
              </a:rPr>
              <a:t>https://www.kela.fi/miten-haet-kuntoutukseen</a:t>
            </a:r>
            <a:endParaRPr lang="fi-FI" dirty="0"/>
          </a:p>
          <a:p>
            <a:r>
              <a:rPr lang="fi-FI" dirty="0"/>
              <a:t>Kolme lasten palvelukuvausta </a:t>
            </a:r>
          </a:p>
          <a:p>
            <a:r>
              <a:rPr lang="fi-FI" dirty="0"/>
              <a:t>Aistivammaisten aikuisten vaativa moniammatillinen yksilökuntoutus (näkövammaiset ja </a:t>
            </a:r>
            <a:r>
              <a:rPr lang="fi-FI" dirty="0" err="1"/>
              <a:t>kuulonäkövammaiset</a:t>
            </a:r>
            <a:r>
              <a:rPr lang="fi-FI" dirty="0"/>
              <a:t> asiakkaat, ei ”</a:t>
            </a:r>
            <a:r>
              <a:rPr lang="fi-FI" dirty="0" err="1"/>
              <a:t>pelkästää</a:t>
            </a:r>
            <a:r>
              <a:rPr lang="fi-FI" dirty="0"/>
              <a:t>” kuulovammaisille)</a:t>
            </a:r>
          </a:p>
          <a:p>
            <a:r>
              <a:rPr lang="fi-FI" dirty="0"/>
              <a:t>Aistivammaisten aikuisten harkinnanvarainen moniammatillinen yksilökuntoutus</a:t>
            </a:r>
          </a:p>
          <a:p>
            <a:r>
              <a:rPr lang="fi-FI" dirty="0"/>
              <a:t>Aistivammaisten sopeutumisvalmennus: yhdistyy v. 2025 alusta aikuisten harkinnanvaraiseen moniammatilliseen yksilökuntoutukseen </a:t>
            </a:r>
          </a:p>
          <a:p>
            <a:r>
              <a:rPr lang="fi-FI" dirty="0"/>
              <a:t>Aistivammaisten ammatillinen kuntoutus: kuntoutusselvitykset, vaativat ja kalliit apuvälineet</a:t>
            </a:r>
          </a:p>
        </p:txBody>
      </p:sp>
    </p:spTree>
    <p:extLst>
      <p:ext uri="{BB962C8B-B14F-4D97-AF65-F5344CB8AC3E}">
        <p14:creationId xmlns:p14="http://schemas.microsoft.com/office/powerpoint/2010/main" val="44722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F877C9-DD47-4890-9F3E-9D509E10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/>
              <a:t>Kuuloliitto</a:t>
            </a:r>
            <a:r>
              <a:rPr lang="fi-FI" sz="3600" dirty="0"/>
              <a:t> ry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571D73-8472-4F7A-998A-00C794230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Kuuloliitto</a:t>
            </a:r>
            <a:r>
              <a:rPr lang="fi-FI" dirty="0"/>
              <a:t> ry (ent. Kuulonhuoltoliitto) on jäsenyhdistystensä muodostama sosiaali- ja terveysalan kansalaisjärjestö, joka vaikuttaa, tiedottaa, tutkii, edustaa jäsenyhdistystensä jäseniä sekä tuottaa kulttuuri-, loma- ja virkistyspalveluja. Liitto tavoittelee esteetöntä ja saavutettavaa yhteiskuntaa. Liitto on perustettu v.1930. </a:t>
            </a:r>
          </a:p>
          <a:p>
            <a:r>
              <a:rPr lang="fi-FI" dirty="0" err="1"/>
              <a:t>Kuuloliittoon</a:t>
            </a:r>
            <a:r>
              <a:rPr lang="fi-FI" dirty="0"/>
              <a:t> kuuluu paikallisia </a:t>
            </a:r>
            <a:r>
              <a:rPr lang="fi-FI" dirty="0" err="1"/>
              <a:t>kuuloyhdistyksiä</a:t>
            </a:r>
            <a:r>
              <a:rPr lang="fi-FI" dirty="0"/>
              <a:t> ja kaksi valtakunnallista toimialayhdistystä: Suomen Tinnitusyhdistys ja Suomen </a:t>
            </a:r>
            <a:r>
              <a:rPr lang="fi-FI" dirty="0" err="1"/>
              <a:t>Akustikusneurinoomayhdistys</a:t>
            </a:r>
            <a:r>
              <a:rPr lang="fi-FI" dirty="0"/>
              <a:t>. Jäseniä yhdistyksissä on noin 14200. Paikallisyhdistykset muodostavat kahdeksan valtakunnallista </a:t>
            </a:r>
            <a:r>
              <a:rPr lang="fi-FI" dirty="0" err="1"/>
              <a:t>kuulopiiriä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127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C7467-6CD2-45F2-B09E-98CCCA17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Kelan kuntoutus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1EAB99B-EFDE-45A7-B6A8-AB6C009E3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840" y="1287908"/>
            <a:ext cx="7660639" cy="54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3DEA6D-C569-4C95-9089-404BD3C3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Yleiskatsaus kuulon kuntoutukseen sote- uudistuksessa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A4C7D-EEEB-4D79-953A-5F5F97F37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>
                <a:latin typeface="Calibri"/>
                <a:ea typeface="Roboto"/>
                <a:cs typeface="Calibri"/>
              </a:rPr>
              <a:t>Hyvinvointialueiden</a:t>
            </a:r>
            <a:r>
              <a:rPr lang="fi-FI" dirty="0">
                <a:latin typeface="Calibri"/>
                <a:ea typeface="Roboto"/>
                <a:cs typeface="Calibri"/>
              </a:rPr>
              <a:t> aloittaessa </a:t>
            </a:r>
            <a:r>
              <a:rPr lang="fi-FI" dirty="0" err="1">
                <a:latin typeface="Calibri"/>
                <a:ea typeface="Roboto"/>
                <a:cs typeface="Calibri"/>
              </a:rPr>
              <a:t>kuulonkuntoutuksen</a:t>
            </a:r>
            <a:r>
              <a:rPr lang="fi-FI" dirty="0">
                <a:latin typeface="Calibri"/>
                <a:ea typeface="Roboto"/>
                <a:cs typeface="Calibri"/>
              </a:rPr>
              <a:t> ja kuulovammaisten muiden sote-palvelujen, kuten vammaispalvelujen järjestäminen on siirtynyt alueiden järjestämisvastuulle. Budjettihaasteet ja rahoitusjärjestelmän haasteet. </a:t>
            </a:r>
          </a:p>
          <a:p>
            <a:r>
              <a:rPr lang="fi-FI" dirty="0">
                <a:latin typeface="Calibri"/>
                <a:ea typeface="Roboto"/>
                <a:cs typeface="Calibri"/>
              </a:rPr>
              <a:t>Alussa korostuvat uudet rakenteet ja mm. henkilöstöön siirtoon liittyvät kysymykset -&gt; palvelujen kehittämiseen liittyvät kysymykset esillä enemmän nyt. </a:t>
            </a:r>
          </a:p>
          <a:p>
            <a:r>
              <a:rPr lang="fi-FI" dirty="0">
                <a:latin typeface="Calibri"/>
                <a:ea typeface="Roboto"/>
                <a:cs typeface="Calibri"/>
              </a:rPr>
              <a:t>Alueet ovat itsenäisiä, mutta palveluja tulee tarjota yhdenvertaisesti ja lain henkeä noudattaen. Sitä varten on valtakunnallista ohjausta, mm. Valtakunnalliset kuntoutukseen ohjautumisen perusteet, Valtakunnalliset apuvälineiden luovutusperusteet, aluekohtaiset vammaispalvelujen "kriteerit”, </a:t>
            </a:r>
            <a:r>
              <a:rPr lang="fi-FI" dirty="0" err="1">
                <a:latin typeface="Calibri"/>
                <a:ea typeface="Roboto"/>
                <a:cs typeface="Calibri"/>
              </a:rPr>
              <a:t>THL:n</a:t>
            </a:r>
            <a:r>
              <a:rPr lang="fi-FI" dirty="0">
                <a:latin typeface="Calibri"/>
                <a:ea typeface="Roboto"/>
                <a:cs typeface="Calibri"/>
              </a:rPr>
              <a:t> rooli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001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37AD63-8672-4CBC-B423-8C9F534E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Kuntoutukseen ohjautumisen kehittäminen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CE26F4-B3E0-4762-98F7-A1FD9A8A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400" dirty="0">
                <a:latin typeface="Calibri"/>
                <a:ea typeface="Roboto"/>
                <a:cs typeface="Calibri"/>
              </a:rPr>
              <a:t>Valtakunnallinen opas julkaistu joulukuussa 2022. Oppaan tavoitteena yhtenäistää eri alueiden käytäntöjä kuntoutuksessa.</a:t>
            </a:r>
          </a:p>
          <a:p>
            <a:r>
              <a:rPr lang="fi-FI" sz="2400" dirty="0" err="1">
                <a:latin typeface="Calibri"/>
                <a:ea typeface="Roboto"/>
                <a:cs typeface="Calibri"/>
              </a:rPr>
              <a:t>Kuuloliitto</a:t>
            </a:r>
            <a:r>
              <a:rPr lang="fi-FI" sz="2400" dirty="0">
                <a:latin typeface="Calibri"/>
                <a:ea typeface="Roboto"/>
                <a:cs typeface="Calibri"/>
              </a:rPr>
              <a:t> mukana Vammaisfoorumin edustajana opasta työstäneessä kuulon kuntoutus -alatyöryhmässä</a:t>
            </a:r>
          </a:p>
          <a:p>
            <a:r>
              <a:rPr lang="fi-FI" sz="2400" dirty="0">
                <a:latin typeface="Calibri"/>
                <a:ea typeface="Roboto"/>
                <a:cs typeface="Calibri"/>
              </a:rPr>
              <a:t>Koskettaa erityisesti kuntoutuksen prosessia:</a:t>
            </a:r>
          </a:p>
          <a:p>
            <a:pPr lvl="1"/>
            <a:r>
              <a:rPr lang="fi-FI" sz="2300" dirty="0">
                <a:latin typeface="Calibri"/>
                <a:ea typeface="Roboto"/>
                <a:cs typeface="Calibri"/>
              </a:rPr>
              <a:t>Alustaviin tutkimuksiin ohjautuminen</a:t>
            </a:r>
            <a:endParaRPr lang="fi-FI" sz="2300" dirty="0"/>
          </a:p>
          <a:p>
            <a:pPr lvl="1"/>
            <a:r>
              <a:rPr lang="fi-FI" sz="2300" dirty="0">
                <a:latin typeface="Calibri"/>
                <a:ea typeface="Roboto"/>
                <a:cs typeface="Calibri"/>
              </a:rPr>
              <a:t>Kuulokeskus/tarkemmat tutkimukset (</a:t>
            </a:r>
            <a:r>
              <a:rPr lang="fi-FI" sz="2300" dirty="0" err="1">
                <a:latin typeface="Calibri"/>
                <a:ea typeface="Roboto"/>
                <a:cs typeface="Calibri"/>
              </a:rPr>
              <a:t>ostopalvelujen</a:t>
            </a:r>
            <a:r>
              <a:rPr lang="fi-FI" sz="2300" dirty="0">
                <a:latin typeface="Calibri"/>
                <a:ea typeface="Roboto"/>
                <a:cs typeface="Calibri"/>
              </a:rPr>
              <a:t> mahdollisuus)</a:t>
            </a:r>
          </a:p>
          <a:p>
            <a:pPr lvl="1"/>
            <a:r>
              <a:rPr lang="fi-FI" sz="2300" dirty="0">
                <a:latin typeface="Calibri"/>
                <a:ea typeface="Roboto"/>
                <a:cs typeface="Calibri"/>
              </a:rPr>
              <a:t>Ensikojeen sovitus, käytön ohjaus ja seuranta</a:t>
            </a:r>
          </a:p>
          <a:p>
            <a:pPr lvl="1"/>
            <a:r>
              <a:rPr lang="fi-FI" sz="2300" dirty="0">
                <a:latin typeface="Calibri"/>
                <a:ea typeface="Roboto"/>
                <a:cs typeface="Calibri"/>
              </a:rPr>
              <a:t>Sisäkorvaistute </a:t>
            </a:r>
          </a:p>
          <a:p>
            <a:pPr lvl="1"/>
            <a:r>
              <a:rPr lang="fi-FI" sz="2300" dirty="0">
                <a:latin typeface="Calibri"/>
                <a:ea typeface="Roboto"/>
                <a:cs typeface="Calibri"/>
              </a:rPr>
              <a:t>Muut kuulon apuvälineet</a:t>
            </a:r>
          </a:p>
          <a:p>
            <a:pPr lvl="1"/>
            <a:r>
              <a:rPr lang="fi-FI" sz="2300" dirty="0">
                <a:latin typeface="Calibri"/>
                <a:ea typeface="Roboto"/>
                <a:cs typeface="Calibri"/>
              </a:rPr>
              <a:t>Kelan kuntoutus ja järjestöjen toiminta (oppaassa mainittu myös </a:t>
            </a:r>
            <a:r>
              <a:rPr lang="fi-FI" sz="2300" dirty="0" err="1">
                <a:latin typeface="Calibri"/>
                <a:ea typeface="Roboto"/>
                <a:cs typeface="Calibri"/>
              </a:rPr>
              <a:t>kuulolähipalvelu</a:t>
            </a:r>
            <a:r>
              <a:rPr lang="fi-FI" sz="2300" dirty="0">
                <a:latin typeface="Calibri"/>
                <a:ea typeface="Roboto"/>
                <a:cs typeface="Calibri"/>
              </a:rPr>
              <a:t> </a:t>
            </a:r>
          </a:p>
          <a:p>
            <a:pPr lvl="1"/>
            <a:r>
              <a:rPr lang="fi-FI" sz="2300" dirty="0">
                <a:latin typeface="Calibri"/>
                <a:ea typeface="Roboto"/>
                <a:cs typeface="Calibri"/>
              </a:rPr>
              <a:t>Kuulon kuntoutuksen kehittämistarpeet </a:t>
            </a:r>
            <a:endParaRPr lang="fi-FI" sz="23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937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69E9CE-EF41-47BC-A894-E8703575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Valtakunnallinen kuntoutukseen ohjaamisen opas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505D30-8C88-424F-B77B-9B1FD4D23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sz="2600" b="1" dirty="0" err="1">
                <a:solidFill>
                  <a:srgbClr val="003D59"/>
                </a:solidFill>
              </a:rPr>
              <a:t>Kuulonkuntoutuksesta</a:t>
            </a:r>
            <a:r>
              <a:rPr lang="fi-FI" sz="2600" b="1" dirty="0">
                <a:solidFill>
                  <a:srgbClr val="003D59"/>
                </a:solidFill>
              </a:rPr>
              <a:t> oma osio, sivut 215-225</a:t>
            </a:r>
          </a:p>
          <a:p>
            <a:pPr lvl="0"/>
            <a:r>
              <a:rPr lang="fi-FI" sz="2600" dirty="0" err="1">
                <a:solidFill>
                  <a:srgbClr val="003D59"/>
                </a:solidFill>
              </a:rPr>
              <a:t>Kuulonkuntoutus</a:t>
            </a:r>
            <a:r>
              <a:rPr lang="fi-FI" sz="2600" dirty="0">
                <a:solidFill>
                  <a:srgbClr val="003D59"/>
                </a:solidFill>
              </a:rPr>
              <a:t> on </a:t>
            </a:r>
            <a:r>
              <a:rPr lang="fi-FI" sz="2600" b="1" dirty="0">
                <a:solidFill>
                  <a:srgbClr val="003D59"/>
                </a:solidFill>
              </a:rPr>
              <a:t>elämänmittaista kuntoutusta</a:t>
            </a:r>
            <a:r>
              <a:rPr lang="fi-FI" sz="2600" dirty="0">
                <a:solidFill>
                  <a:srgbClr val="003D59"/>
                </a:solidFill>
              </a:rPr>
              <a:t>, jossa lapsen varhaiskehitystä sekä </a:t>
            </a:r>
            <a:r>
              <a:rPr lang="fi-FI" sz="2600" b="1" dirty="0">
                <a:solidFill>
                  <a:srgbClr val="003D59"/>
                </a:solidFill>
              </a:rPr>
              <a:t>kuntoutujan </a:t>
            </a:r>
            <a:r>
              <a:rPr lang="fi-FI" sz="2600" dirty="0">
                <a:solidFill>
                  <a:srgbClr val="003D59"/>
                </a:solidFill>
              </a:rPr>
              <a:t>opiskelu-, </a:t>
            </a:r>
            <a:r>
              <a:rPr lang="fi-FI" sz="2600" b="1" dirty="0">
                <a:solidFill>
                  <a:srgbClr val="003D59"/>
                </a:solidFill>
              </a:rPr>
              <a:t>työ- ja toimintakykyä tuetaan moniammatillisesti. </a:t>
            </a:r>
            <a:r>
              <a:rPr lang="fi-FI" sz="2600" dirty="0">
                <a:solidFill>
                  <a:srgbClr val="003D59"/>
                </a:solidFill>
              </a:rPr>
              <a:t>Tähän kuuluu </a:t>
            </a:r>
            <a:r>
              <a:rPr lang="fi-FI" sz="2600" dirty="0" err="1">
                <a:solidFill>
                  <a:srgbClr val="003D59"/>
                </a:solidFill>
              </a:rPr>
              <a:t>kuulonapuvälineen</a:t>
            </a:r>
            <a:r>
              <a:rPr lang="fi-FI" sz="2600" dirty="0">
                <a:solidFill>
                  <a:srgbClr val="003D59"/>
                </a:solidFill>
              </a:rPr>
              <a:t> käytön ohjaus, seuranta sekä kuulokyvyn ja kommunikointitaitojen harjaannuttaminen. </a:t>
            </a:r>
          </a:p>
          <a:p>
            <a:pPr marL="0" lvl="0" indent="0">
              <a:buNone/>
            </a:pPr>
            <a:r>
              <a:rPr lang="fi-FI" sz="2600" dirty="0">
                <a:solidFill>
                  <a:srgbClr val="003D59"/>
                </a:solidFill>
              </a:rPr>
              <a:t>• Oikea-aikaisella </a:t>
            </a:r>
            <a:r>
              <a:rPr lang="fi-FI" sz="2600" dirty="0" err="1">
                <a:solidFill>
                  <a:srgbClr val="003D59"/>
                </a:solidFill>
              </a:rPr>
              <a:t>kuulonkuntoutuksella</a:t>
            </a:r>
            <a:r>
              <a:rPr lang="fi-FI" sz="2600" dirty="0">
                <a:solidFill>
                  <a:srgbClr val="003D59"/>
                </a:solidFill>
              </a:rPr>
              <a:t> voidaan parantaa kommunikointi- ja toimintakykyä sekä vähentää sosiaalista eristäytyneisyyttä. </a:t>
            </a:r>
          </a:p>
          <a:p>
            <a:pPr marL="0" lvl="0" indent="0">
              <a:buNone/>
            </a:pPr>
            <a:r>
              <a:rPr lang="fi-FI" sz="2600" dirty="0">
                <a:solidFill>
                  <a:srgbClr val="003D59"/>
                </a:solidFill>
              </a:rPr>
              <a:t>• Väestön vanhetessa ja</a:t>
            </a:r>
            <a:r>
              <a:rPr lang="fi-FI" sz="2600" b="1" dirty="0">
                <a:solidFill>
                  <a:srgbClr val="003D59"/>
                </a:solidFill>
              </a:rPr>
              <a:t> työurien pidentyessä ikäkuulo muodostaa tulevaisuudessa entistäkin suuremman kansanterveydellisen ja -taloudellisen haasteen. </a:t>
            </a:r>
            <a:r>
              <a:rPr lang="fi-FI" sz="2600" dirty="0">
                <a:solidFill>
                  <a:srgbClr val="003D59"/>
                </a:solidFill>
              </a:rPr>
              <a:t>Kuntouttamaton kuulovika on myös muistisairauksien riskitekijä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0419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25590-86B4-4EEA-A97D-887609DE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Kuulon kuntoutuksen kehittämistarpeet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DB199B-CD41-45A2-B1C9-7399A3C2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534160"/>
            <a:ext cx="10601960" cy="4642803"/>
          </a:xfrm>
        </p:spPr>
        <p:txBody>
          <a:bodyPr>
            <a:noAutofit/>
          </a:bodyPr>
          <a:lstStyle/>
          <a:p>
            <a:r>
              <a:rPr lang="fi-FI" sz="2400" dirty="0"/>
              <a:t>Kiireettömän hoidon perusteiden päivitys -&gt; huomio myös toispuoleisiin kuulovikoihin </a:t>
            </a:r>
          </a:p>
          <a:p>
            <a:r>
              <a:rPr lang="fi-FI" sz="2400" dirty="0"/>
              <a:t>Kuulon kuntoutuksen tietopohjaa ja rakenteista kirjaamista tulee kehittää. </a:t>
            </a:r>
          </a:p>
          <a:p>
            <a:r>
              <a:rPr lang="fi-FI" sz="2400" dirty="0"/>
              <a:t>Kuulon kuntoutuksessa iäkkäät ihmiset ovat alikuntoutettuja. Perusterveydenhuollossa tulee tunnistaa kuulon heikentyminen ja siitä aiheutuvat ongelmat. Iäkkäät tarvitsevat enemmän ohjausta kuulokojeen käyttämiseen</a:t>
            </a:r>
          </a:p>
          <a:p>
            <a:r>
              <a:rPr lang="fi-FI" sz="2400" dirty="0"/>
              <a:t>Terveydenhuollon toimijoiden tulee saada säännöllistä koulutusta kuulontutkimuksen tarkkuuden ja luotettavuuden lisäämiseksi.</a:t>
            </a:r>
          </a:p>
          <a:p>
            <a:r>
              <a:rPr lang="fi-FI" sz="2400" dirty="0"/>
              <a:t>Erityistyöntekijöille ohjautumisessa on puutteita. Moniammatillisen kuntoutuksen tarve tulee kartoittaa mahdollisimman aikaisessa kuntoutuksen vaiheessa.</a:t>
            </a:r>
          </a:p>
          <a:p>
            <a:r>
              <a:rPr lang="fi-FI" sz="2400" dirty="0"/>
              <a:t>Digitaaliset hoitopolut, esim. Pohjois-Savo, HUS</a:t>
            </a:r>
          </a:p>
        </p:txBody>
      </p:sp>
    </p:spTree>
    <p:extLst>
      <p:ext uri="{BB962C8B-B14F-4D97-AF65-F5344CB8AC3E}">
        <p14:creationId xmlns:p14="http://schemas.microsoft.com/office/powerpoint/2010/main" val="22385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BC1F5-F843-4953-B5B4-37010BC8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2BCE3-7D29-4464-A062-63995FD8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Kuulovammaisille olemassa tällä hetkellä 7 eri palvelukuvausta</a:t>
            </a:r>
          </a:p>
          <a:p>
            <a:pPr lvl="1"/>
            <a:r>
              <a:rPr lang="fi-FI" dirty="0"/>
              <a:t>Vaativa, harkinnanvarainen, sopeutumisvalmennus (lapset/aikuiset) ammatillinen kuntoutus</a:t>
            </a:r>
          </a:p>
          <a:p>
            <a:r>
              <a:rPr lang="fi-FI" dirty="0"/>
              <a:t>Tammikuussa 2023 Kela kertoi harkinnanvaraisen kuntoutuksen muutoksista, jotka johtuvat kuntoutustarpeen kasvusta ja harkinnanvaraisen kuntoutuksen määrärahojen riittämättömyydestä</a:t>
            </a:r>
          </a:p>
          <a:p>
            <a:pPr lvl="1"/>
            <a:r>
              <a:rPr lang="fi-FI" dirty="0"/>
              <a:t>Osa kursseista loppuu kokonaan</a:t>
            </a:r>
          </a:p>
          <a:p>
            <a:pPr lvl="1"/>
            <a:r>
              <a:rPr lang="fi-FI" dirty="0"/>
              <a:t>Osa kursseista yhdistyy toiseen kuntoutuslajiin</a:t>
            </a:r>
          </a:p>
          <a:p>
            <a:pPr lvl="1"/>
            <a:r>
              <a:rPr lang="fi-FI" dirty="0"/>
              <a:t>Kuulovammaisten kohdalla lasten ja aikuisten sopeutumisvalmennuskurssit loppuvat - &gt; kuuluvat jatkossa harkinnanvaraisen moniammatillisen yksilökuntoutuksen sisään, jota voidaan järjestää myös sopeutumisvalmennuksena</a:t>
            </a:r>
          </a:p>
        </p:txBody>
      </p:sp>
    </p:spTree>
    <p:extLst>
      <p:ext uri="{BB962C8B-B14F-4D97-AF65-F5344CB8AC3E}">
        <p14:creationId xmlns:p14="http://schemas.microsoft.com/office/powerpoint/2010/main" val="399574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6F9A8-3CD0-4CA7-9EFB-A31B49E0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Vammaispalvelulaki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9ED638-E1AA-4196-9D02-5068DA2D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/>
            <a:r>
              <a:rPr lang="fi-FI" dirty="0"/>
              <a:t>Uudistusta yritettiin noin 20 vuoden ajan, hyväksyttiin keväällä 2023, piti tulla voimaan 1.10.2023 -&gt; </a:t>
            </a:r>
            <a:r>
              <a:rPr lang="fi-FI" dirty="0" err="1"/>
              <a:t>Orpon</a:t>
            </a:r>
            <a:r>
              <a:rPr lang="fi-FI" dirty="0"/>
              <a:t> hallitus siirsi </a:t>
            </a:r>
            <a:r>
              <a:rPr lang="fi-FI"/>
              <a:t>voimaantulon 1.1.2025</a:t>
            </a:r>
          </a:p>
          <a:p>
            <a:pPr marL="342900" indent="-342900"/>
            <a:r>
              <a:rPr lang="fi-FI" dirty="0"/>
              <a:t>Tavoitteena yhdistää kehitysvammalaki (1977) ja vammaispalvelulaki (1987) yhdeksi yhtenäiseksi vammaispalvelulaiksi. Lisäksi vammaispalveluasetusta (1987) ei jatkossa ole.</a:t>
            </a:r>
          </a:p>
          <a:p>
            <a:pPr marL="342900" indent="-342900"/>
            <a:r>
              <a:rPr lang="fi-FI" dirty="0"/>
              <a:t>Vaikeavammaisen käsite nykyisessä vammaispalvelulaissa, jatkossa ei ole.</a:t>
            </a:r>
          </a:p>
          <a:p>
            <a:pPr marL="342900" indent="-342900"/>
            <a:r>
              <a:rPr lang="fi-FI" dirty="0"/>
              <a:t>Uudistustyön aikana Suomi on mm. ratifioinut YK:N vammaissopimuksen (2016), jonka henki ja velvoitteet tulee myös huomioida vammaispalvelulain uudistuksessa </a:t>
            </a:r>
          </a:p>
          <a:p>
            <a:pPr marL="342900" indent="-342900"/>
            <a:r>
              <a:rPr lang="fi-FI" dirty="0"/>
              <a:t>Vammaispalvelulaki on erityislaki, jota sovelletaan vain silloin, jos henkilö ei saa tarvitsemiaan palveluja yleislakien perustella (mm. sosiaalihuoltolaki ja terveydenhuoltolaki). </a:t>
            </a:r>
          </a:p>
        </p:txBody>
      </p:sp>
    </p:spTree>
    <p:extLst>
      <p:ext uri="{BB962C8B-B14F-4D97-AF65-F5344CB8AC3E}">
        <p14:creationId xmlns:p14="http://schemas.microsoft.com/office/powerpoint/2010/main" val="170267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FA10AA-526D-41A2-AB95-7E1DDFAA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Kuulovammaisten vammaispalvelut nyt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79D789-31FA-4A14-898E-EB78381D4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fi-FI" sz="2400" dirty="0"/>
              <a:t>Vuoden 2009 loppuun saakka tulkkauspalvelut haettiin myös vammaispalveluista, mutta uuden lain myötä vastuu tulkkauspalveluista siirtyi Kelalle.</a:t>
            </a:r>
          </a:p>
          <a:p>
            <a:pPr marL="342900" indent="-342900"/>
            <a:r>
              <a:rPr lang="fi-FI" sz="2400" dirty="0"/>
              <a:t>Yleisimmät kuulovammaisten vammaispalvelut 2010 eteenpäin </a:t>
            </a:r>
          </a:p>
          <a:p>
            <a:pPr marL="1028700" lvl="1" indent="-342900"/>
            <a:r>
              <a:rPr lang="fi-FI" sz="2000" dirty="0"/>
              <a:t>Laitteet ja välineet esteettömään asumiseen</a:t>
            </a:r>
          </a:p>
          <a:p>
            <a:pPr marL="1028700" lvl="1" indent="-342900"/>
            <a:r>
              <a:rPr lang="fi-FI" sz="2200" dirty="0"/>
              <a:t>Sopeutumisvalmennuksena myönnettävä kommunikaatio-opetus</a:t>
            </a:r>
          </a:p>
          <a:p>
            <a:pPr marL="1028700" lvl="1" indent="-342900"/>
            <a:r>
              <a:rPr lang="fi-FI" sz="2200" dirty="0"/>
              <a:t>Muu sopeutumisvalmennus (harvinaisempaa)</a:t>
            </a:r>
          </a:p>
          <a:p>
            <a:pPr marL="1028700" lvl="1" indent="-342900"/>
            <a:r>
              <a:rPr lang="fi-FI" sz="2200" dirty="0"/>
              <a:t>Taloudellinen tuki niihin laitteisiin ja välineisiin, joiden myöntäminen ei tapahdu lääkinnällisenä kuntoutuksena tai Kelan kuntoutuksena</a:t>
            </a:r>
          </a:p>
          <a:p>
            <a:pPr marL="1028700" lvl="1" indent="-342900"/>
            <a:r>
              <a:rPr lang="fi-FI" sz="2200" dirty="0"/>
              <a:t>Monivammaisilla myös muita palveluja, mm. liikkumispalvelut, HA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497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C9093-0289-40FF-88E9-21C93ADD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 vammaispalvelulaki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94959-C8F5-432B-A627-C7DF2EBFF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1. Lain tarkoitus</a:t>
            </a:r>
          </a:p>
          <a:p>
            <a:r>
              <a:rPr lang="fi-FI" dirty="0"/>
              <a:t>Lain tarkoituksena on toteuttaa vammaisen henkilön yhdenvertaisuutta, osallisuutta ja osallistumista yhteiskunnassa sekä </a:t>
            </a:r>
            <a:r>
              <a:rPr lang="fi-FI" b="1" dirty="0"/>
              <a:t>ehkäistä ja poistaa niiden toteutumisen esteitä. </a:t>
            </a:r>
          </a:p>
          <a:p>
            <a:r>
              <a:rPr lang="fi-FI" dirty="0"/>
              <a:t>Lisäksi lain tarkoituksena olisi tukea itsenäistä elämää ja itsemääräämisoikeuden toteutumista sekä turvata yksilöllisen tarpeen ja edun mukaiset, riittävät ja laadultaan hyvät palvelut.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778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C9C5DB-F666-4FCA-B78E-FFDD25F2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Keskeisiä sisältöpykäliä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C15C8B-201E-46A3-B8A3-665878E5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fi-FI" b="1" dirty="0">
                <a:latin typeface="Calibri"/>
                <a:ea typeface="Roboto"/>
                <a:cs typeface="Calibri"/>
              </a:rPr>
              <a:t>Pykälä 7 Valmennus, </a:t>
            </a:r>
            <a:r>
              <a:rPr lang="fi-FI" dirty="0">
                <a:latin typeface="Calibri"/>
                <a:ea typeface="Roboto"/>
                <a:cs typeface="Calibri"/>
              </a:rPr>
              <a:t>mm. Viittomakielen ja </a:t>
            </a:r>
            <a:r>
              <a:rPr lang="fi-FI" dirty="0" err="1">
                <a:latin typeface="Calibri"/>
                <a:ea typeface="Roboto"/>
                <a:cs typeface="Calibri"/>
              </a:rPr>
              <a:t>kommunikointikeinojen</a:t>
            </a:r>
            <a:r>
              <a:rPr lang="fi-FI" dirty="0">
                <a:latin typeface="Calibri"/>
                <a:ea typeface="Roboto"/>
                <a:cs typeface="Calibri"/>
              </a:rPr>
              <a:t> opetus subjektiivinen oikeus kuulovammaiselle ja heidän läheisillensä</a:t>
            </a:r>
          </a:p>
          <a:p>
            <a:pPr marL="342900" indent="-342900"/>
            <a:r>
              <a:rPr lang="fi-FI" b="1" dirty="0">
                <a:latin typeface="Calibri"/>
                <a:ea typeface="Roboto"/>
                <a:cs typeface="Calibri"/>
              </a:rPr>
              <a:t>Pykälä 8 Valmennuksen toteuttaminen</a:t>
            </a:r>
          </a:p>
          <a:p>
            <a:pPr marL="342900" indent="-342900"/>
            <a:r>
              <a:rPr lang="fi-FI" b="1" dirty="0">
                <a:latin typeface="Calibri"/>
                <a:ea typeface="Roboto"/>
                <a:cs typeface="Calibri"/>
              </a:rPr>
              <a:t>Pykälä 22 Esteettömän asumisen tuki </a:t>
            </a:r>
            <a:r>
              <a:rPr lang="fi-FI" dirty="0">
                <a:latin typeface="Calibri"/>
                <a:ea typeface="Roboto"/>
                <a:cs typeface="Calibri"/>
              </a:rPr>
              <a:t>mm. Hälytysjärjestelmät, induktiosilmukka </a:t>
            </a:r>
          </a:p>
          <a:p>
            <a:pPr marL="342900" indent="-342900"/>
            <a:r>
              <a:rPr lang="fi-FI" b="1" dirty="0">
                <a:latin typeface="Calibri"/>
                <a:cs typeface="Calibri"/>
              </a:rPr>
              <a:t>Pykälä 23 Esteettömän asumisen toteuttaminen</a:t>
            </a:r>
            <a:endParaRPr lang="fi-FI" b="1" dirty="0"/>
          </a:p>
          <a:p>
            <a:pPr marL="342900" indent="-342900"/>
            <a:r>
              <a:rPr lang="fi-FI" b="1" dirty="0">
                <a:latin typeface="Calibri"/>
                <a:ea typeface="Roboto"/>
                <a:cs typeface="Calibri"/>
              </a:rPr>
              <a:t>Pykälä</a:t>
            </a:r>
            <a:r>
              <a:rPr lang="fi-FI" dirty="0">
                <a:latin typeface="Calibri"/>
                <a:ea typeface="Roboto"/>
                <a:cs typeface="Calibri"/>
              </a:rPr>
              <a:t> </a:t>
            </a:r>
            <a:r>
              <a:rPr lang="fi-FI" b="1" dirty="0">
                <a:latin typeface="Calibri"/>
                <a:ea typeface="Roboto"/>
                <a:cs typeface="Calibri"/>
              </a:rPr>
              <a:t>32 Taloudellinen tuki </a:t>
            </a:r>
            <a:r>
              <a:rPr lang="fi-FI" dirty="0">
                <a:latin typeface="Calibri"/>
                <a:ea typeface="Roboto"/>
                <a:cs typeface="Calibri"/>
              </a:rPr>
              <a:t>mm. Muut laitteet, joita ei saa terveydenhuoltolain lääkinnällisenä kuntoutuksena</a:t>
            </a:r>
          </a:p>
          <a:p>
            <a:pPr marL="342900" indent="-342900"/>
            <a:r>
              <a:rPr lang="fi-FI" b="1" dirty="0">
                <a:latin typeface="Calibri"/>
                <a:ea typeface="Roboto"/>
                <a:cs typeface="Calibri"/>
              </a:rPr>
              <a:t>Pykälä 34 Muut palvelut ja tukitoimet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945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2C55C-7B28-4756-A722-60F03442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8CCEE-2269-4B6A-BDAA-D0C27A7B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Kehittämispäällikkö </a:t>
            </a:r>
            <a:r>
              <a:rPr lang="fi-FI" dirty="0" err="1"/>
              <a:t>Kuuloliitosta</a:t>
            </a:r>
            <a:r>
              <a:rPr lang="fi-FI" dirty="0"/>
              <a:t>, työskennellyt </a:t>
            </a:r>
            <a:r>
              <a:rPr lang="fi-FI" dirty="0" err="1"/>
              <a:t>Kuuloliitossa</a:t>
            </a:r>
            <a:r>
              <a:rPr lang="fi-FI" dirty="0"/>
              <a:t> eri tehtävissä, eri hankkeissa ja avustuskohteissa 16 vuotta.</a:t>
            </a:r>
          </a:p>
          <a:p>
            <a:r>
              <a:rPr lang="fi-FI" dirty="0" err="1"/>
              <a:t>Kuuloliiton</a:t>
            </a:r>
            <a:r>
              <a:rPr lang="fi-FI" dirty="0"/>
              <a:t> tytär-yhtiön Kuulo-</a:t>
            </a:r>
            <a:r>
              <a:rPr lang="fi-FI" dirty="0" err="1"/>
              <a:t>Auriksen</a:t>
            </a:r>
            <a:r>
              <a:rPr lang="fi-FI" dirty="0"/>
              <a:t> hallituksen jäsen 4/2021-4/2023. Kuulo-</a:t>
            </a:r>
            <a:r>
              <a:rPr lang="fi-FI" dirty="0" err="1"/>
              <a:t>Auris</a:t>
            </a:r>
            <a:r>
              <a:rPr lang="fi-FI" dirty="0"/>
              <a:t> tuottaa Kelan järjestämää ja rahoittamaa kuntoutusta aistivammaisille.</a:t>
            </a:r>
          </a:p>
          <a:p>
            <a:r>
              <a:rPr lang="fi-FI" dirty="0"/>
              <a:t>Väitöskirjatutkija Helsingin yliopistossa, yhteiskuntapolitiikka. Monografiaväitöskirja ikääntyvien kuulovammaisten yhteiskunnallisesta asemasta, asemoituu terveys- ja kuntoutustutkimuksen sekä vammaistutkimuksen oppialoihin. </a:t>
            </a:r>
          </a:p>
          <a:p>
            <a:r>
              <a:rPr lang="fi-FI" dirty="0" err="1"/>
              <a:t>STM:n</a:t>
            </a:r>
            <a:r>
              <a:rPr lang="fi-FI" dirty="0"/>
              <a:t> kuulon kuntoutus alatyöryhmän (4/2021-12/2022) ja apuvälineasetuksen päivittämistarpeita selvittäneiden työryhmien jäsen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6927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35B6D-6A97-425D-B60E-B56E6035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kuulovamman lisäksi muita vammoja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FD6C06-2448-4794-8335-DB42C6C1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9§ Henkilökohtainen apu</a:t>
            </a:r>
          </a:p>
          <a:p>
            <a:r>
              <a:rPr lang="fi-FI" dirty="0"/>
              <a:t>10§ Henkilökohtaisen avun toteuttamine</a:t>
            </a:r>
          </a:p>
          <a:p>
            <a:r>
              <a:rPr lang="fi-FI" dirty="0"/>
              <a:t>11§ Henkilökohtaisen avun työnantajamalli </a:t>
            </a:r>
          </a:p>
          <a:p>
            <a:r>
              <a:rPr lang="fi-FI" dirty="0"/>
              <a:t>14§ Tuettu päätöksenteko</a:t>
            </a:r>
          </a:p>
          <a:p>
            <a:r>
              <a:rPr lang="fi-FI" dirty="0"/>
              <a:t>15§ Tuetun päätöksenteon toteuttaminen</a:t>
            </a:r>
          </a:p>
          <a:p>
            <a:r>
              <a:rPr lang="fi-FI" dirty="0"/>
              <a:t>28§ Liikkumisen tuki</a:t>
            </a:r>
          </a:p>
          <a:p>
            <a:r>
              <a:rPr lang="fi-FI" dirty="0"/>
              <a:t>29§ Liikkumisen tuen toteuttamistavat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157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E326F-65C3-4EE3-BF24-5841AE4E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18C5262-BF4B-4378-AAD1-8249E8BE3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32" y="2559454"/>
            <a:ext cx="8833587" cy="1929521"/>
          </a:xfrm>
        </p:spPr>
      </p:pic>
    </p:spTree>
    <p:extLst>
      <p:ext uri="{BB962C8B-B14F-4D97-AF65-F5344CB8AC3E}">
        <p14:creationId xmlns:p14="http://schemas.microsoft.com/office/powerpoint/2010/main" val="1836493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DFE7E8-A5B8-47C4-B6E0-CDACEF68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61" y="653143"/>
            <a:ext cx="3570511" cy="5399314"/>
          </a:xfrm>
        </p:spPr>
        <p:txBody>
          <a:bodyPr>
            <a:normAutofit/>
          </a:bodyPr>
          <a:lstStyle/>
          <a:p>
            <a:pPr algn="ctr"/>
            <a:r>
              <a:rPr lang="fi-FI" sz="6000" dirty="0">
                <a:solidFill>
                  <a:srgbClr val="FFFFFF"/>
                </a:solidFill>
                <a:latin typeface="Sen ExtraBold" pitchFamily="2" charset="0"/>
              </a:rPr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E5BFB0-DFC4-49F7-BDA7-45D1B5082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18" y="609600"/>
            <a:ext cx="6359029" cy="5486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rgbClr val="FFFFFF"/>
                </a:solidFill>
                <a:latin typeface="Sen" pitchFamily="2" charset="0"/>
              </a:rPr>
              <a:t>anniina.lavikainen@kuuloliitto.fi</a:t>
            </a:r>
          </a:p>
          <a:p>
            <a:pPr marL="0" indent="0">
              <a:buNone/>
            </a:pPr>
            <a:r>
              <a:rPr lang="fi-FI" sz="3200" dirty="0">
                <a:solidFill>
                  <a:srgbClr val="FFFFFF"/>
                </a:solidFill>
                <a:latin typeface="Sen" pitchFamily="2" charset="0"/>
              </a:rPr>
              <a:t>puh. 0503034841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316618C2-4808-4B79-B7F0-E4E02D0F52FC}"/>
              </a:ext>
            </a:extLst>
          </p:cNvPr>
          <p:cNvCxnSpPr>
            <a:cxnSpLocks/>
          </p:cNvCxnSpPr>
          <p:nvPr/>
        </p:nvCxnSpPr>
        <p:spPr>
          <a:xfrm>
            <a:off x="4629712" y="1684020"/>
            <a:ext cx="0" cy="34899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0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3410D2-4680-4962-8DC8-FA5D7684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3307DA-D84E-4205-A2A1-7359E886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Kuuloaistin tehtävät</a:t>
            </a:r>
          </a:p>
          <a:p>
            <a:r>
              <a:rPr lang="fi-FI" dirty="0"/>
              <a:t>Kuuloaistimus</a:t>
            </a:r>
          </a:p>
          <a:p>
            <a:r>
              <a:rPr lang="fi-FI" dirty="0" err="1"/>
              <a:t>Kuulonaleneman</a:t>
            </a:r>
            <a:r>
              <a:rPr lang="fi-FI" dirty="0"/>
              <a:t> oireet</a:t>
            </a:r>
          </a:p>
          <a:p>
            <a:r>
              <a:rPr lang="fi-FI" dirty="0"/>
              <a:t>Kuulo ja kognitio</a:t>
            </a:r>
          </a:p>
          <a:p>
            <a:r>
              <a:rPr lang="fi-FI" dirty="0" err="1"/>
              <a:t>Kuulonkuntoutus</a:t>
            </a:r>
            <a:r>
              <a:rPr lang="fi-FI" dirty="0"/>
              <a:t>, muu kuntoutus</a:t>
            </a:r>
          </a:p>
          <a:p>
            <a:r>
              <a:rPr lang="fi-FI" dirty="0"/>
              <a:t>Ajankohtaista </a:t>
            </a:r>
            <a:r>
              <a:rPr lang="fi-FI" dirty="0" err="1"/>
              <a:t>kuulonkuntoutuksessa</a:t>
            </a:r>
            <a:r>
              <a:rPr lang="fi-FI" dirty="0"/>
              <a:t> </a:t>
            </a:r>
          </a:p>
          <a:p>
            <a:r>
              <a:rPr lang="fi-FI" dirty="0"/>
              <a:t>Vammaispalvelut kuulovammaisille/huonokuuloisille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400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7801ED-CEBD-443A-B142-1673D8D4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Kuuloaistin tehtävistä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B82A0-281C-4B9F-A2FF-65C0F336F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Kommunikaatio ja vuorovaikutus </a:t>
            </a:r>
          </a:p>
          <a:p>
            <a:r>
              <a:rPr lang="fi-FI" dirty="0"/>
              <a:t>Merkki- ja hälytysäänet</a:t>
            </a:r>
          </a:p>
          <a:p>
            <a:r>
              <a:rPr lang="fi-FI" dirty="0"/>
              <a:t>Tunteiden välittäjä (onko joku iloinen, hämmentynyt ym.)</a:t>
            </a:r>
          </a:p>
          <a:p>
            <a:r>
              <a:rPr lang="fi-FI" dirty="0"/>
              <a:t>Äänien estetiikka (esim. musiikki)</a:t>
            </a:r>
          </a:p>
          <a:p>
            <a:r>
              <a:rPr lang="fi-FI" dirty="0"/>
              <a:t>Tilan hahmottaminen ja </a:t>
            </a:r>
            <a:r>
              <a:rPr lang="fi-FI" dirty="0" err="1"/>
              <a:t>suuntakuulo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575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8BA38D-F164-4132-9D19-450FAB17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Kuuloaistimuksen kulku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ED689C7-4927-4B3A-A820-C3283D7D6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60" y="1435259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33907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3C712E-D8F6-4E8B-8FA4-8C0672AC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Huonon kuulon oireet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BF4D00-0D10-4152-9A8F-7A3799705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Kuulontutkimukseen on hyvä hakeutua, jos </a:t>
            </a:r>
          </a:p>
          <a:p>
            <a:r>
              <a:rPr lang="fi-FI" dirty="0"/>
              <a:t>ryhmätilanteessa keskustelukumppanin sanoista on hankala saada selvää </a:t>
            </a:r>
          </a:p>
          <a:p>
            <a:r>
              <a:rPr lang="fi-FI" dirty="0"/>
              <a:t>television tai radion äänenvoimakkuutta on lisättävä </a:t>
            </a:r>
          </a:p>
          <a:p>
            <a:r>
              <a:rPr lang="fi-FI" dirty="0"/>
              <a:t>hälytysäänien, kuten puhelimen tai herätyskellon kuuleminen on hankalaa </a:t>
            </a:r>
          </a:p>
          <a:p>
            <a:r>
              <a:rPr lang="fi-FI" dirty="0"/>
              <a:t>on hankala asioida esimerkiksi kaupassa, pankissa tai lääkärissä </a:t>
            </a:r>
          </a:p>
          <a:p>
            <a:r>
              <a:rPr lang="fi-FI" dirty="0"/>
              <a:t>alkaa karttaa tilaisuuksia, joissa on paljon ihmisiä ja hälyä</a:t>
            </a:r>
          </a:p>
          <a:p>
            <a:r>
              <a:rPr lang="fi-FI" dirty="0"/>
              <a:t>Korva tuntuu tukkoiselta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7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0BF0E8-F2EB-4556-AAFA-146DC102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Kuulonalenemien</a:t>
            </a:r>
            <a:r>
              <a:rPr lang="fi-FI" dirty="0"/>
              <a:t> taustalla: ARHI keskeisin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158C35-AF65-4C63-8476-59C42BA8B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sz="2400" b="1" dirty="0">
                <a:solidFill>
                  <a:srgbClr val="003D59"/>
                </a:solidFill>
              </a:rPr>
              <a:t>Kuulovikojen lääketieteellinen määritelmä: WHO /EU</a:t>
            </a:r>
          </a:p>
          <a:p>
            <a:pPr lvl="0"/>
            <a:r>
              <a:rPr lang="fi-FI" sz="2400" b="1" dirty="0" err="1">
                <a:solidFill>
                  <a:srgbClr val="003D59"/>
                </a:solidFill>
              </a:rPr>
              <a:t>Age-related</a:t>
            </a:r>
            <a:r>
              <a:rPr lang="fi-FI" sz="2400" b="1" dirty="0">
                <a:solidFill>
                  <a:srgbClr val="003D59"/>
                </a:solidFill>
              </a:rPr>
              <a:t> </a:t>
            </a:r>
            <a:r>
              <a:rPr lang="fi-FI" sz="2400" b="1" dirty="0" err="1">
                <a:solidFill>
                  <a:srgbClr val="003D59"/>
                </a:solidFill>
              </a:rPr>
              <a:t>hearing</a:t>
            </a:r>
            <a:r>
              <a:rPr lang="fi-FI" sz="2400" b="1" dirty="0">
                <a:solidFill>
                  <a:srgbClr val="003D59"/>
                </a:solidFill>
              </a:rPr>
              <a:t> </a:t>
            </a:r>
            <a:r>
              <a:rPr lang="fi-FI" sz="2400" b="1" dirty="0" err="1">
                <a:solidFill>
                  <a:srgbClr val="003D59"/>
                </a:solidFill>
              </a:rPr>
              <a:t>loss</a:t>
            </a:r>
            <a:r>
              <a:rPr lang="fi-FI" sz="2400" b="1" dirty="0">
                <a:solidFill>
                  <a:srgbClr val="003D59"/>
                </a:solidFill>
              </a:rPr>
              <a:t> (ARHL, ARHI):, </a:t>
            </a:r>
            <a:r>
              <a:rPr lang="fi-FI" sz="2400" dirty="0">
                <a:solidFill>
                  <a:srgbClr val="003D59"/>
                </a:solidFill>
              </a:rPr>
              <a:t>eli ikään liittyvä </a:t>
            </a:r>
            <a:r>
              <a:rPr lang="fi-FI" sz="2400" dirty="0" err="1">
                <a:solidFill>
                  <a:srgbClr val="003D59"/>
                </a:solidFill>
              </a:rPr>
              <a:t>kuulonalenema</a:t>
            </a:r>
            <a:r>
              <a:rPr lang="fi-FI" sz="2400" dirty="0">
                <a:solidFill>
                  <a:srgbClr val="003D59"/>
                </a:solidFill>
              </a:rPr>
              <a:t> tai ikäkuulo yleisin aikuisten kuulovian aiheuttaja, ts. hitaasti </a:t>
            </a:r>
            <a:r>
              <a:rPr lang="fi-FI" sz="2400" b="1" dirty="0">
                <a:solidFill>
                  <a:srgbClr val="003D59"/>
                </a:solidFill>
              </a:rPr>
              <a:t>etenevä,</a:t>
            </a:r>
            <a:r>
              <a:rPr lang="fi-FI" sz="2400" dirty="0">
                <a:solidFill>
                  <a:srgbClr val="003D59"/>
                </a:solidFill>
              </a:rPr>
              <a:t> molemminpuolinen sisäkorvavika. </a:t>
            </a:r>
          </a:p>
          <a:p>
            <a:pPr lvl="0"/>
            <a:r>
              <a:rPr lang="fi-FI" sz="2400" dirty="0">
                <a:solidFill>
                  <a:srgbClr val="003D59"/>
                </a:solidFill>
              </a:rPr>
              <a:t>Yleensä ensimmäisenä oireena esiintyy kyvyttömyys kuulla korkeita taajuuksia. Myöhemmin myös puheen erottaminen (erityisesti hälyssä) vaikeutuu.</a:t>
            </a:r>
          </a:p>
          <a:p>
            <a:pPr lvl="0"/>
            <a:r>
              <a:rPr lang="fi-FI" sz="2400" dirty="0">
                <a:solidFill>
                  <a:srgbClr val="003D59"/>
                </a:solidFill>
              </a:rPr>
              <a:t>Iän myötä tulevan </a:t>
            </a:r>
            <a:r>
              <a:rPr lang="fi-FI" sz="2400" dirty="0" err="1">
                <a:solidFill>
                  <a:srgbClr val="003D59"/>
                </a:solidFill>
              </a:rPr>
              <a:t>kuulonaleneman</a:t>
            </a:r>
            <a:r>
              <a:rPr lang="fi-FI" sz="2400" dirty="0">
                <a:solidFill>
                  <a:srgbClr val="003D59"/>
                </a:solidFill>
              </a:rPr>
              <a:t> syntyyn vaikuttavat mm. perimä, ympäristötekijät ja ikääntyminen. </a:t>
            </a:r>
          </a:p>
          <a:p>
            <a:pPr lvl="0"/>
            <a:r>
              <a:rPr lang="fi-FI" sz="2400" dirty="0">
                <a:solidFill>
                  <a:srgbClr val="003D59"/>
                </a:solidFill>
              </a:rPr>
              <a:t>Ikäkuulon erilaiset muodot: metabolinen, aisteihin liittyvä, hermoihin liittyvä.</a:t>
            </a:r>
          </a:p>
          <a:p>
            <a:pPr lvl="0"/>
            <a:r>
              <a:rPr lang="fi-FI" sz="2400" dirty="0">
                <a:solidFill>
                  <a:srgbClr val="003D59"/>
                </a:solidFill>
              </a:rPr>
              <a:t>Suomessa joitakin epidemiologisia väitöskirjoja mm. Samuli Hannulan (2011) väitöskirja: paremman ja huonommin kuulevan korvan merkitys -&gt; osa jää kuntoutuksen ulkopuolelle, ja Venla Lohen väitöskirja (2021) esim. miessukupuoli ja tupakointi nostavat kuulovian riskiä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875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9802F-4C6E-4C8C-8378-B4ECE904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Puhebanaani, </a:t>
            </a:r>
            <a:r>
              <a:rPr lang="fi-FI" dirty="0" err="1"/>
              <a:t>kuulokäyrä</a:t>
            </a:r>
            <a:r>
              <a:rPr lang="fi-FI" dirty="0"/>
              <a:t> ja ikäkuulo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1449EEB-606D-4B61-89AA-D32DC7A08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14" y="1467130"/>
            <a:ext cx="7376160" cy="4881909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448B169-F01A-4C54-A10A-A0AC51DB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66" y="2388606"/>
            <a:ext cx="231668" cy="2316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6A558B-7285-4B9F-8050-21840AF26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090" y="2779956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964C6F4D-6843-47E4-9C0B-BE4DCF1A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2815516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B24AAF8-210E-47EF-99D7-A30E5240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840" y="2820596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34A732D7-D064-4642-8FE4-4B274FE86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530" y="3031416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91CB543E-6F30-4A36-A6ED-6C6DEB7E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810" y="380013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AD7B5549-5A96-4963-A7D9-3C429853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570" y="420497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cxnSp>
        <p:nvCxnSpPr>
          <p:cNvPr id="13" name="Line 13">
            <a:extLst>
              <a:ext uri="{FF2B5EF4-FFF2-40B4-BE49-F238E27FC236}">
                <a16:creationId xmlns:a16="http://schemas.microsoft.com/office/drawing/2014/main" id="{46AF8083-50E1-47C6-91E6-DA8D371D9E91}"/>
              </a:ext>
            </a:extLst>
          </p:cNvPr>
          <p:cNvCxnSpPr/>
          <p:nvPr/>
        </p:nvCxnSpPr>
        <p:spPr bwMode="auto">
          <a:xfrm>
            <a:off x="3741420" y="2595404"/>
            <a:ext cx="641350" cy="23495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ne 13">
            <a:extLst>
              <a:ext uri="{FF2B5EF4-FFF2-40B4-BE49-F238E27FC236}">
                <a16:creationId xmlns:a16="http://schemas.microsoft.com/office/drawing/2014/main" id="{D54A689A-012B-466D-AABE-03D3594ED023}"/>
              </a:ext>
            </a:extLst>
          </p:cNvPr>
          <p:cNvCxnSpPr>
            <a:cxnSpLocks/>
            <a:endCxn id="8" idx="6"/>
          </p:cNvCxnSpPr>
          <p:nvPr/>
        </p:nvCxnSpPr>
        <p:spPr bwMode="auto">
          <a:xfrm flipV="1">
            <a:off x="4588510" y="2923466"/>
            <a:ext cx="891540" cy="1524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Line 13">
            <a:extLst>
              <a:ext uri="{FF2B5EF4-FFF2-40B4-BE49-F238E27FC236}">
                <a16:creationId xmlns:a16="http://schemas.microsoft.com/office/drawing/2014/main" id="{4E934601-D6E1-494D-8C86-9DF05A7205EF}"/>
              </a:ext>
            </a:extLst>
          </p:cNvPr>
          <p:cNvCxnSpPr>
            <a:cxnSpLocks/>
            <a:stCxn id="8" idx="6"/>
            <a:endCxn id="9" idx="6"/>
          </p:cNvCxnSpPr>
          <p:nvPr/>
        </p:nvCxnSpPr>
        <p:spPr bwMode="auto">
          <a:xfrm>
            <a:off x="5480050" y="2923466"/>
            <a:ext cx="948690" cy="508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13">
            <a:extLst>
              <a:ext uri="{FF2B5EF4-FFF2-40B4-BE49-F238E27FC236}">
                <a16:creationId xmlns:a16="http://schemas.microsoft.com/office/drawing/2014/main" id="{46FC42A1-BE6C-4E36-9119-9C59B4D885EF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6440170" y="2985696"/>
            <a:ext cx="721360" cy="15367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Line 13">
            <a:extLst>
              <a:ext uri="{FF2B5EF4-FFF2-40B4-BE49-F238E27FC236}">
                <a16:creationId xmlns:a16="http://schemas.microsoft.com/office/drawing/2014/main" id="{F5F6713E-498C-45E7-8BEA-A11A21DB1A38}"/>
              </a:ext>
            </a:extLst>
          </p:cNvPr>
          <p:cNvCxnSpPr>
            <a:cxnSpLocks/>
            <a:endCxn id="11" idx="5"/>
          </p:cNvCxnSpPr>
          <p:nvPr/>
        </p:nvCxnSpPr>
        <p:spPr bwMode="auto">
          <a:xfrm>
            <a:off x="7377430" y="3195320"/>
            <a:ext cx="938662" cy="789097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Line 13">
            <a:extLst>
              <a:ext uri="{FF2B5EF4-FFF2-40B4-BE49-F238E27FC236}">
                <a16:creationId xmlns:a16="http://schemas.microsoft.com/office/drawing/2014/main" id="{CA015F16-AB8E-4A9F-8892-E08662238935}"/>
              </a:ext>
            </a:extLst>
          </p:cNvPr>
          <p:cNvCxnSpPr>
            <a:cxnSpLocks/>
            <a:endCxn id="12" idx="4"/>
          </p:cNvCxnSpPr>
          <p:nvPr/>
        </p:nvCxnSpPr>
        <p:spPr bwMode="auto">
          <a:xfrm>
            <a:off x="8334441" y="3999657"/>
            <a:ext cx="779079" cy="42121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8310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2">
      <a:dk1>
        <a:srgbClr val="003D59"/>
      </a:dk1>
      <a:lt1>
        <a:sysClr val="window" lastClr="FFFFFF"/>
      </a:lt1>
      <a:dk2>
        <a:srgbClr val="44546A"/>
      </a:dk2>
      <a:lt2>
        <a:srgbClr val="E7E6E6"/>
      </a:lt2>
      <a:accent1>
        <a:srgbClr val="008B9B"/>
      </a:accent1>
      <a:accent2>
        <a:srgbClr val="C64D5A"/>
      </a:accent2>
      <a:accent3>
        <a:srgbClr val="003D5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uuloliitto 2023">
      <a:majorFont>
        <a:latin typeface="Sen ExtraBold"/>
        <a:ea typeface=""/>
        <a:cs typeface=""/>
      </a:majorFont>
      <a:minorFont>
        <a:latin typeface="S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6732A09B00ACF42B16A3427B3D07519" ma:contentTypeVersion="16" ma:contentTypeDescription="Luo uusi asiakirja." ma:contentTypeScope="" ma:versionID="ea2a5abe4613cdbeabe9e1ec5b1ff759">
  <xsd:schema xmlns:xsd="http://www.w3.org/2001/XMLSchema" xmlns:xs="http://www.w3.org/2001/XMLSchema" xmlns:p="http://schemas.microsoft.com/office/2006/metadata/properties" xmlns:ns2="76a559e3-1aae-49af-90a6-e8c70c0b8ceb" xmlns:ns3="7a7f7b11-e719-4e91-8a21-7ec70d92807e" targetNamespace="http://schemas.microsoft.com/office/2006/metadata/properties" ma:root="true" ma:fieldsID="244399416ebd5e74f946baf7c67a7ec1" ns2:_="" ns3:_="">
    <xsd:import namespace="76a559e3-1aae-49af-90a6-e8c70c0b8ceb"/>
    <xsd:import namespace="7a7f7b11-e719-4e91-8a21-7ec70d9280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559e3-1aae-49af-90a6-e8c70c0b8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e687e2cd-a99b-4492-9c77-a8cebdbf1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f7b11-e719-4e91-8a21-7ec70d9280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285689-782a-4d92-b562-cabe3b3a4de2}" ma:internalName="TaxCatchAll" ma:showField="CatchAllData" ma:web="7a7f7b11-e719-4e91-8a21-7ec70d9280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07D65F-70DD-4990-BC23-33F0A0E729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a559e3-1aae-49af-90a6-e8c70c0b8ceb"/>
    <ds:schemaRef ds:uri="7a7f7b11-e719-4e91-8a21-7ec70d9280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1B44B-DA57-4E2E-95D6-9D811EA3D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6744</TotalTime>
  <Words>1774</Words>
  <Application>Microsoft Office PowerPoint</Application>
  <PresentationFormat>Laajakuva</PresentationFormat>
  <Paragraphs>194</Paragraphs>
  <Slides>32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7" baseType="lpstr">
      <vt:lpstr>Arial</vt:lpstr>
      <vt:lpstr>Calibri</vt:lpstr>
      <vt:lpstr>Sen</vt:lpstr>
      <vt:lpstr>Sen ExtraBold</vt:lpstr>
      <vt:lpstr>Office-teema</vt:lpstr>
      <vt:lpstr>Ikääntyvien kuulon kuntoutuksesta </vt:lpstr>
      <vt:lpstr>Kuuloliitto ry</vt:lpstr>
      <vt:lpstr>Esittely</vt:lpstr>
      <vt:lpstr>Sisältö</vt:lpstr>
      <vt:lpstr>Kuuloaistin tehtävistä</vt:lpstr>
      <vt:lpstr>Kuuloaistimuksen kulku </vt:lpstr>
      <vt:lpstr>Huonon kuulon oireet</vt:lpstr>
      <vt:lpstr>Kuulonalenemien taustalla: ARHI keskeisin</vt:lpstr>
      <vt:lpstr>Puhebanaani, kuulokäyrä ja ikäkuulo </vt:lpstr>
      <vt:lpstr>Ikääntyneidenkin tilanteet moninaisia</vt:lpstr>
      <vt:lpstr>Kuulo ja kognitio </vt:lpstr>
      <vt:lpstr>Kuulon apuvälineiden ja kuulon kuntoutuksen oikeudellinen perusta </vt:lpstr>
      <vt:lpstr>Kuulon apuvälineiden oikeudellinen perusta </vt:lpstr>
      <vt:lpstr>Erilaiset kuntoutusmuodot </vt:lpstr>
      <vt:lpstr>Terveydenhuollon kuulon kuntoutus</vt:lpstr>
      <vt:lpstr>Kiireettömän hoidon perusteet (kuulokojekuntoutus), valtakunnallinen apuvälineopas</vt:lpstr>
      <vt:lpstr>Kuulokojemalleja erilaisia</vt:lpstr>
      <vt:lpstr>Muut apuvälineet ja laitteet </vt:lpstr>
      <vt:lpstr>Kelan järjestämä kuulon kuntoutus </vt:lpstr>
      <vt:lpstr>Esimerkki Kelan kuntoutus</vt:lpstr>
      <vt:lpstr>Yleiskatsaus kuulon kuntoutukseen sote- uudistuksessa</vt:lpstr>
      <vt:lpstr>Kuntoutukseen ohjautumisen kehittäminen</vt:lpstr>
      <vt:lpstr>Valtakunnallinen kuntoutukseen ohjaamisen opas</vt:lpstr>
      <vt:lpstr>Kuulon kuntoutuksen kehittämistarpeet</vt:lpstr>
      <vt:lpstr>Kelan kuntoutus</vt:lpstr>
      <vt:lpstr>Vammaispalvelulaki</vt:lpstr>
      <vt:lpstr>Kuulovammaisten vammaispalvelut nyt</vt:lpstr>
      <vt:lpstr>Uusi vammaispalvelulaki</vt:lpstr>
      <vt:lpstr>Keskeisiä sisältöpykäliä</vt:lpstr>
      <vt:lpstr>Jos kuulovamman lisäksi muita vammoja</vt:lpstr>
      <vt:lpstr>Kysymyksiä?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SOSIAALIHUOLLON SIJAINTI Uusilla hyvinvointialueilla</dc:title>
  <dc:creator>Horto Anniina</dc:creator>
  <cp:lastModifiedBy>Elma Valkiainen</cp:lastModifiedBy>
  <cp:revision>185</cp:revision>
  <dcterms:created xsi:type="dcterms:W3CDTF">2022-02-14T09:47:10Z</dcterms:created>
  <dcterms:modified xsi:type="dcterms:W3CDTF">2024-01-15T11:41:38Z</dcterms:modified>
</cp:coreProperties>
</file>