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9" r:id="rId2"/>
  </p:sldMasterIdLst>
  <p:notesMasterIdLst>
    <p:notesMasterId r:id="rId45"/>
  </p:notesMasterIdLst>
  <p:sldIdLst>
    <p:sldId id="258" r:id="rId3"/>
    <p:sldId id="313" r:id="rId4"/>
    <p:sldId id="793" r:id="rId5"/>
    <p:sldId id="799" r:id="rId6"/>
    <p:sldId id="345" r:id="rId7"/>
    <p:sldId id="342" r:id="rId8"/>
    <p:sldId id="395" r:id="rId9"/>
    <p:sldId id="338" r:id="rId10"/>
    <p:sldId id="388" r:id="rId11"/>
    <p:sldId id="314" r:id="rId12"/>
    <p:sldId id="347" r:id="rId13"/>
    <p:sldId id="796" r:id="rId14"/>
    <p:sldId id="316" r:id="rId15"/>
    <p:sldId id="315" r:id="rId16"/>
    <p:sldId id="326" r:id="rId17"/>
    <p:sldId id="349" r:id="rId18"/>
    <p:sldId id="797" r:id="rId19"/>
    <p:sldId id="352" r:id="rId20"/>
    <p:sldId id="260" r:id="rId21"/>
    <p:sldId id="282" r:id="rId22"/>
    <p:sldId id="261" r:id="rId23"/>
    <p:sldId id="285" r:id="rId24"/>
    <p:sldId id="353" r:id="rId25"/>
    <p:sldId id="275" r:id="rId26"/>
    <p:sldId id="276" r:id="rId27"/>
    <p:sldId id="277" r:id="rId28"/>
    <p:sldId id="278" r:id="rId29"/>
    <p:sldId id="305" r:id="rId30"/>
    <p:sldId id="283" r:id="rId31"/>
    <p:sldId id="309" r:id="rId32"/>
    <p:sldId id="308" r:id="rId33"/>
    <p:sldId id="288" r:id="rId34"/>
    <p:sldId id="286" r:id="rId35"/>
    <p:sldId id="296" r:id="rId36"/>
    <p:sldId id="306" r:id="rId37"/>
    <p:sldId id="307" r:id="rId38"/>
    <p:sldId id="359" r:id="rId39"/>
    <p:sldId id="310" r:id="rId40"/>
    <p:sldId id="336" r:id="rId41"/>
    <p:sldId id="798" r:id="rId42"/>
    <p:sldId id="382" r:id="rId43"/>
    <p:sldId id="41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B5FA"/>
    <a:srgbClr val="057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5916" autoAdjust="0"/>
  </p:normalViewPr>
  <p:slideViewPr>
    <p:cSldViewPr snapToGrid="0">
      <p:cViewPr varScale="1">
        <p:scale>
          <a:sx n="78" d="100"/>
          <a:sy n="78" d="100"/>
        </p:scale>
        <p:origin x="787"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BD47A1-9A82-4C08-A332-ABD4AC5FD40F}" type="datetimeFigureOut">
              <a:rPr lang="en-US" smtClean="0"/>
              <a:t>1/20/2025</a:t>
            </a:fld>
            <a:endParaRPr lang="en-US"/>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B5763-46BE-44DC-B652-057637D79661}" type="slidenum">
              <a:rPr lang="en-US" smtClean="0"/>
              <a:t>‹#›</a:t>
            </a:fld>
            <a:endParaRPr lang="en-US"/>
          </a:p>
        </p:txBody>
      </p:sp>
    </p:spTree>
    <p:extLst>
      <p:ext uri="{BB962C8B-B14F-4D97-AF65-F5344CB8AC3E}">
        <p14:creationId xmlns:p14="http://schemas.microsoft.com/office/powerpoint/2010/main" val="3145716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a:t>
            </a:fld>
            <a:endParaRPr lang="fi-FI"/>
          </a:p>
        </p:txBody>
      </p:sp>
    </p:spTree>
    <p:extLst>
      <p:ext uri="{BB962C8B-B14F-4D97-AF65-F5344CB8AC3E}">
        <p14:creationId xmlns:p14="http://schemas.microsoft.com/office/powerpoint/2010/main" val="3823989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23</a:t>
            </a:fld>
            <a:endParaRPr lang="fi-FI"/>
          </a:p>
        </p:txBody>
      </p:sp>
    </p:spTree>
    <p:extLst>
      <p:ext uri="{BB962C8B-B14F-4D97-AF65-F5344CB8AC3E}">
        <p14:creationId xmlns:p14="http://schemas.microsoft.com/office/powerpoint/2010/main" val="1658501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24</a:t>
            </a:fld>
            <a:endParaRPr lang="fi-FI"/>
          </a:p>
        </p:txBody>
      </p:sp>
    </p:spTree>
    <p:extLst>
      <p:ext uri="{BB962C8B-B14F-4D97-AF65-F5344CB8AC3E}">
        <p14:creationId xmlns:p14="http://schemas.microsoft.com/office/powerpoint/2010/main" val="4248079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131890"/>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25</a:t>
            </a:fld>
            <a:endParaRPr lang="fi-FI"/>
          </a:p>
        </p:txBody>
      </p:sp>
    </p:spTree>
    <p:extLst>
      <p:ext uri="{BB962C8B-B14F-4D97-AF65-F5344CB8AC3E}">
        <p14:creationId xmlns:p14="http://schemas.microsoft.com/office/powerpoint/2010/main" val="1965348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059882"/>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26</a:t>
            </a:fld>
            <a:endParaRPr lang="fi-FI"/>
          </a:p>
        </p:txBody>
      </p:sp>
    </p:spTree>
    <p:extLst>
      <p:ext uri="{BB962C8B-B14F-4D97-AF65-F5344CB8AC3E}">
        <p14:creationId xmlns:p14="http://schemas.microsoft.com/office/powerpoint/2010/main" val="4005640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27</a:t>
            </a:fld>
            <a:endParaRPr lang="fi-FI"/>
          </a:p>
        </p:txBody>
      </p:sp>
    </p:spTree>
    <p:extLst>
      <p:ext uri="{BB962C8B-B14F-4D97-AF65-F5344CB8AC3E}">
        <p14:creationId xmlns:p14="http://schemas.microsoft.com/office/powerpoint/2010/main" val="4254455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28</a:t>
            </a:fld>
            <a:endParaRPr lang="fi-FI"/>
          </a:p>
        </p:txBody>
      </p:sp>
    </p:spTree>
    <p:extLst>
      <p:ext uri="{BB962C8B-B14F-4D97-AF65-F5344CB8AC3E}">
        <p14:creationId xmlns:p14="http://schemas.microsoft.com/office/powerpoint/2010/main" val="1662450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29</a:t>
            </a:fld>
            <a:endParaRPr lang="fi-FI"/>
          </a:p>
        </p:txBody>
      </p:sp>
    </p:spTree>
    <p:extLst>
      <p:ext uri="{BB962C8B-B14F-4D97-AF65-F5344CB8AC3E}">
        <p14:creationId xmlns:p14="http://schemas.microsoft.com/office/powerpoint/2010/main" val="4200078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30</a:t>
            </a:fld>
            <a:endParaRPr lang="fi-FI"/>
          </a:p>
        </p:txBody>
      </p:sp>
    </p:spTree>
    <p:extLst>
      <p:ext uri="{BB962C8B-B14F-4D97-AF65-F5344CB8AC3E}">
        <p14:creationId xmlns:p14="http://schemas.microsoft.com/office/powerpoint/2010/main" val="1457988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31</a:t>
            </a:fld>
            <a:endParaRPr lang="fi-FI"/>
          </a:p>
        </p:txBody>
      </p:sp>
    </p:spTree>
    <p:extLst>
      <p:ext uri="{BB962C8B-B14F-4D97-AF65-F5344CB8AC3E}">
        <p14:creationId xmlns:p14="http://schemas.microsoft.com/office/powerpoint/2010/main" val="1031210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32</a:t>
            </a:fld>
            <a:endParaRPr lang="fi-FI"/>
          </a:p>
        </p:txBody>
      </p:sp>
    </p:spTree>
    <p:extLst>
      <p:ext uri="{BB962C8B-B14F-4D97-AF65-F5344CB8AC3E}">
        <p14:creationId xmlns:p14="http://schemas.microsoft.com/office/powerpoint/2010/main" val="3969355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477898" y="4583134"/>
            <a:ext cx="5886301" cy="4603414"/>
          </a:xfrm>
        </p:spPr>
        <p:txBody>
          <a:bodyPr>
            <a:normAutofit/>
          </a:bodyPr>
          <a:lstStyle/>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84F7D-FF8D-4F9C-8A0E-DE55AD1A954B}"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838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33</a:t>
            </a:fld>
            <a:endParaRPr lang="fi-FI"/>
          </a:p>
        </p:txBody>
      </p:sp>
    </p:spTree>
    <p:extLst>
      <p:ext uri="{BB962C8B-B14F-4D97-AF65-F5344CB8AC3E}">
        <p14:creationId xmlns:p14="http://schemas.microsoft.com/office/powerpoint/2010/main" val="4202416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34</a:t>
            </a:fld>
            <a:endParaRPr lang="fi-FI"/>
          </a:p>
        </p:txBody>
      </p:sp>
    </p:spTree>
    <p:extLst>
      <p:ext uri="{BB962C8B-B14F-4D97-AF65-F5344CB8AC3E}">
        <p14:creationId xmlns:p14="http://schemas.microsoft.com/office/powerpoint/2010/main" val="4158236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35</a:t>
            </a:fld>
            <a:endParaRPr lang="fi-FI"/>
          </a:p>
        </p:txBody>
      </p:sp>
    </p:spTree>
    <p:extLst>
      <p:ext uri="{BB962C8B-B14F-4D97-AF65-F5344CB8AC3E}">
        <p14:creationId xmlns:p14="http://schemas.microsoft.com/office/powerpoint/2010/main" val="2494441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36</a:t>
            </a:fld>
            <a:endParaRPr lang="fi-FI"/>
          </a:p>
        </p:txBody>
      </p:sp>
    </p:spTree>
    <p:extLst>
      <p:ext uri="{BB962C8B-B14F-4D97-AF65-F5344CB8AC3E}">
        <p14:creationId xmlns:p14="http://schemas.microsoft.com/office/powerpoint/2010/main" val="70609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38</a:t>
            </a:fld>
            <a:endParaRPr lang="fi-FI"/>
          </a:p>
        </p:txBody>
      </p:sp>
    </p:spTree>
    <p:extLst>
      <p:ext uri="{BB962C8B-B14F-4D97-AF65-F5344CB8AC3E}">
        <p14:creationId xmlns:p14="http://schemas.microsoft.com/office/powerpoint/2010/main" val="2925689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10"/>
          </p:nvPr>
        </p:nvSpPr>
        <p:spPr/>
        <p:txBody>
          <a:bodyPr/>
          <a:lstStyle/>
          <a:p>
            <a:fld id="{C9CF5E90-F295-441E-AE60-92BDAAC3E8B0}" type="slidenum">
              <a:rPr lang="fi-FI" smtClean="0">
                <a:solidFill>
                  <a:prstClr val="black"/>
                </a:solidFill>
              </a:rPr>
              <a:pPr/>
              <a:t>41</a:t>
            </a:fld>
            <a:endParaRPr lang="fi-FI">
              <a:solidFill>
                <a:prstClr val="black"/>
              </a:solidFill>
            </a:endParaRPr>
          </a:p>
        </p:txBody>
      </p:sp>
    </p:spTree>
    <p:extLst>
      <p:ext uri="{BB962C8B-B14F-4D97-AF65-F5344CB8AC3E}">
        <p14:creationId xmlns:p14="http://schemas.microsoft.com/office/powerpoint/2010/main" val="1411011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2A4FD-4C80-67D6-B28A-A001D16E76F2}"/>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6E1CCAC5-7580-AAD1-F37B-A54C9F5E4B1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8B651EBE-2354-5921-BBB2-F88D4DE9B616}"/>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739042BB-BE13-E086-2044-175E9EFFEACB}"/>
              </a:ext>
            </a:extLst>
          </p:cNvPr>
          <p:cNvSpPr>
            <a:spLocks noGrp="1"/>
          </p:cNvSpPr>
          <p:nvPr>
            <p:ph type="sldNum" sz="quarter" idx="5"/>
          </p:nvPr>
        </p:nvSpPr>
        <p:spPr/>
        <p:txBody>
          <a:bodyPr/>
          <a:lstStyle/>
          <a:p>
            <a:fld id="{1DDDCE26-A6A5-404B-BE57-57D9F35F1DF3}" type="slidenum">
              <a:rPr lang="fi-FI" smtClean="0"/>
              <a:t>4</a:t>
            </a:fld>
            <a:endParaRPr lang="fi-FI"/>
          </a:p>
        </p:txBody>
      </p:sp>
    </p:spTree>
    <p:extLst>
      <p:ext uri="{BB962C8B-B14F-4D97-AF65-F5344CB8AC3E}">
        <p14:creationId xmlns:p14="http://schemas.microsoft.com/office/powerpoint/2010/main" val="2143920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032EA-80B8-F253-A10D-FFF6E3884B2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39E3A243-5A1B-CD58-A711-A3E3955B5866}"/>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9F30E703-1AB7-2F78-0542-C00AAA2A3691}"/>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6A0725A6-C0B5-4567-CDA2-088DE70242E6}"/>
              </a:ext>
            </a:extLst>
          </p:cNvPr>
          <p:cNvSpPr>
            <a:spLocks noGrp="1"/>
          </p:cNvSpPr>
          <p:nvPr>
            <p:ph type="sldNum" sz="quarter" idx="5"/>
          </p:nvPr>
        </p:nvSpPr>
        <p:spPr/>
        <p:txBody>
          <a:bodyPr/>
          <a:lstStyle/>
          <a:p>
            <a:fld id="{1DDDCE26-A6A5-404B-BE57-57D9F35F1DF3}" type="slidenum">
              <a:rPr lang="fi-FI" smtClean="0"/>
              <a:t>17</a:t>
            </a:fld>
            <a:endParaRPr lang="fi-FI"/>
          </a:p>
        </p:txBody>
      </p:sp>
    </p:spTree>
    <p:extLst>
      <p:ext uri="{BB962C8B-B14F-4D97-AF65-F5344CB8AC3E}">
        <p14:creationId xmlns:p14="http://schemas.microsoft.com/office/powerpoint/2010/main" val="1177140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18</a:t>
            </a:fld>
            <a:endParaRPr lang="fi-FI"/>
          </a:p>
        </p:txBody>
      </p:sp>
    </p:spTree>
    <p:extLst>
      <p:ext uri="{BB962C8B-B14F-4D97-AF65-F5344CB8AC3E}">
        <p14:creationId xmlns:p14="http://schemas.microsoft.com/office/powerpoint/2010/main" val="739267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19</a:t>
            </a:fld>
            <a:endParaRPr lang="fi-FI"/>
          </a:p>
        </p:txBody>
      </p:sp>
    </p:spTree>
    <p:extLst>
      <p:ext uri="{BB962C8B-B14F-4D97-AF65-F5344CB8AC3E}">
        <p14:creationId xmlns:p14="http://schemas.microsoft.com/office/powerpoint/2010/main" val="581522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20</a:t>
            </a:fld>
            <a:endParaRPr lang="fi-FI"/>
          </a:p>
        </p:txBody>
      </p:sp>
    </p:spTree>
    <p:extLst>
      <p:ext uri="{BB962C8B-B14F-4D97-AF65-F5344CB8AC3E}">
        <p14:creationId xmlns:p14="http://schemas.microsoft.com/office/powerpoint/2010/main" val="2012309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21</a:t>
            </a:fld>
            <a:endParaRPr lang="fi-FI"/>
          </a:p>
        </p:txBody>
      </p:sp>
    </p:spTree>
    <p:extLst>
      <p:ext uri="{BB962C8B-B14F-4D97-AF65-F5344CB8AC3E}">
        <p14:creationId xmlns:p14="http://schemas.microsoft.com/office/powerpoint/2010/main" val="2560944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22</a:t>
            </a:fld>
            <a:endParaRPr lang="fi-FI"/>
          </a:p>
        </p:txBody>
      </p:sp>
    </p:spTree>
    <p:extLst>
      <p:ext uri="{BB962C8B-B14F-4D97-AF65-F5344CB8AC3E}">
        <p14:creationId xmlns:p14="http://schemas.microsoft.com/office/powerpoint/2010/main" val="1802828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www.youtube.com/user/Elaketurvakeskus" TargetMode="External"/><Relationship Id="rId3" Type="http://schemas.openxmlformats.org/officeDocument/2006/relationships/hyperlink" Target="https://www.tyoelake.fi/" TargetMode="External"/><Relationship Id="rId7" Type="http://schemas.openxmlformats.org/officeDocument/2006/relationships/hyperlink" Target="https://x.com/ETKinfo" TargetMode="External"/><Relationship Id="rId12" Type="http://schemas.openxmlformats.org/officeDocument/2006/relationships/image" Target="../media/image13.png"/><Relationship Id="rId2" Type="http://schemas.openxmlformats.org/officeDocument/2006/relationships/hyperlink" Target="https://www.etk.fi/" TargetMode="External"/><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hyperlink" Target="https://www.instagram.com/elaketurvakeskus/" TargetMode="External"/><Relationship Id="rId5" Type="http://schemas.openxmlformats.org/officeDocument/2006/relationships/hyperlink" Target="https://www.linkedin.com/company/finnish-centre-for-pensions/" TargetMode="External"/><Relationship Id="rId15" Type="http://schemas.openxmlformats.org/officeDocument/2006/relationships/image" Target="../media/image1.png"/><Relationship Id="rId10" Type="http://schemas.openxmlformats.org/officeDocument/2006/relationships/image" Target="../media/image12.png"/><Relationship Id="rId4" Type="http://schemas.openxmlformats.org/officeDocument/2006/relationships/hyperlink" Target="https://www.telp.fi/" TargetMode="External"/><Relationship Id="rId9" Type="http://schemas.openxmlformats.org/officeDocument/2006/relationships/hyperlink" Target="https://www.facebook.com/kysytyoelakkeesta" TargetMode="External"/><Relationship Id="rId1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kuva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4470381" y="805"/>
            <a:ext cx="7722000"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pic>
        <p:nvPicPr>
          <p:cNvPr id="7" name="Kuva 6">
            <a:extLst>
              <a:ext uri="{FF2B5EF4-FFF2-40B4-BE49-F238E27FC236}">
                <a16:creationId xmlns:a16="http://schemas.microsoft.com/office/drawing/2014/main" id="{AF72CB42-D5BC-8251-4240-DBBD8176039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pic>
        <p:nvPicPr>
          <p:cNvPr id="8" name="Kuva 7">
            <a:extLst>
              <a:ext uri="{FF2B5EF4-FFF2-40B4-BE49-F238E27FC236}">
                <a16:creationId xmlns:a16="http://schemas.microsoft.com/office/drawing/2014/main" id="{7B56BE9A-23B4-FB4D-E8B1-4BA50DCC671D}"/>
              </a:ext>
              <a:ext uri="{C183D7F6-B498-43B3-948B-1728B52AA6E4}">
                <adec:decorative xmlns:adec="http://schemas.microsoft.com/office/drawing/2017/decorative" val="1"/>
              </a:ext>
            </a:extLst>
          </p:cNvPr>
          <p:cNvPicPr preferRelativeResize="0">
            <a:picLocks noChangeAspect="1"/>
          </p:cNvPicPr>
          <p:nvPr userDrawn="1"/>
        </p:nvPicPr>
        <p:blipFill>
          <a:blip r:embed="rId3"/>
          <a:stretch>
            <a:fillRect/>
          </a:stretch>
        </p:blipFill>
        <p:spPr>
          <a:xfrm>
            <a:off x="-19" y="805"/>
            <a:ext cx="4471200" cy="5947200"/>
          </a:xfrm>
          <a:prstGeom prst="rect">
            <a:avLst/>
          </a:prstGeom>
        </p:spPr>
      </p:pic>
    </p:spTree>
    <p:extLst>
      <p:ext uri="{BB962C8B-B14F-4D97-AF65-F5344CB8AC3E}">
        <p14:creationId xmlns:p14="http://schemas.microsoft.com/office/powerpoint/2010/main" val="94973690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vaalealla sivupalsta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05A4062-12CF-23B0-37A9-481D188315F9}"/>
              </a:ext>
              <a:ext uri="{C183D7F6-B498-43B3-948B-1728B52AA6E4}">
                <adec:decorative xmlns:adec="http://schemas.microsoft.com/office/drawing/2017/decorative" val="1"/>
              </a:ext>
            </a:extLst>
          </p:cNvPr>
          <p:cNvSpPr/>
          <p:nvPr userDrawn="1"/>
        </p:nvSpPr>
        <p:spPr>
          <a:xfrm>
            <a:off x="8592000" y="0"/>
            <a:ext cx="3600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74376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7437600" cy="465663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10" name="Tekstin paikkamerkki 9">
            <a:extLst>
              <a:ext uri="{FF2B5EF4-FFF2-40B4-BE49-F238E27FC236}">
                <a16:creationId xmlns:a16="http://schemas.microsoft.com/office/drawing/2014/main" id="{0D83CF10-DF82-9A3D-806C-A02277C7DF50}"/>
              </a:ext>
            </a:extLst>
          </p:cNvPr>
          <p:cNvSpPr>
            <a:spLocks noGrp="1"/>
          </p:cNvSpPr>
          <p:nvPr>
            <p:ph type="body" sz="quarter" idx="13"/>
          </p:nvPr>
        </p:nvSpPr>
        <p:spPr>
          <a:xfrm>
            <a:off x="8890613" y="293688"/>
            <a:ext cx="2966650" cy="5883275"/>
          </a:xfrm>
        </p:spPr>
        <p:txBody>
          <a:bodyPr>
            <a:noAutofit/>
          </a:bodyPr>
          <a:lstStyle>
            <a:lvl1pPr marL="0" indent="0">
              <a:buNone/>
              <a:defRPr sz="1800"/>
            </a:lvl1pPr>
            <a:lvl2pPr marL="432000" indent="0">
              <a:buNone/>
              <a:defRPr sz="1800"/>
            </a:lvl2pPr>
            <a:lvl3pPr marL="720000" indent="0">
              <a:buNone/>
              <a:defRPr sz="2200"/>
            </a:lvl3pPr>
            <a:lvl4pPr marL="1080000" indent="0">
              <a:buNone/>
              <a:defRPr sz="2200"/>
            </a:lvl4pPr>
            <a:lvl5pPr marL="1440000" indent="0">
              <a:buNone/>
              <a:defRPr sz="2200"/>
            </a:lvl5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20.1.2025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6292338" cy="365125"/>
          </a:xfrm>
        </p:spPr>
        <p:txBody>
          <a:bodyPr lIns="90000"/>
          <a:lstStyle/>
          <a:p>
            <a:r>
              <a:rPr lang="en-US"/>
              <a:t>Eläketurvakeskus</a:t>
            </a:r>
          </a:p>
        </p:txBody>
      </p:sp>
    </p:spTree>
    <p:extLst>
      <p:ext uri="{BB962C8B-B14F-4D97-AF65-F5344CB8AC3E}">
        <p14:creationId xmlns:p14="http://schemas.microsoft.com/office/powerpoint/2010/main" val="229982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tummalla sivupalsta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05A4062-12CF-23B0-37A9-481D188315F9}"/>
              </a:ext>
              <a:ext uri="{C183D7F6-B498-43B3-948B-1728B52AA6E4}">
                <adec:decorative xmlns:adec="http://schemas.microsoft.com/office/drawing/2017/decorative" val="1"/>
              </a:ext>
            </a:extLst>
          </p:cNvPr>
          <p:cNvSpPr/>
          <p:nvPr userDrawn="1"/>
        </p:nvSpPr>
        <p:spPr>
          <a:xfrm>
            <a:off x="859200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74376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7437600" cy="465663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10" name="Tekstin paikkamerkki 9">
            <a:extLst>
              <a:ext uri="{FF2B5EF4-FFF2-40B4-BE49-F238E27FC236}">
                <a16:creationId xmlns:a16="http://schemas.microsoft.com/office/drawing/2014/main" id="{0D83CF10-DF82-9A3D-806C-A02277C7DF50}"/>
              </a:ext>
            </a:extLst>
          </p:cNvPr>
          <p:cNvSpPr>
            <a:spLocks noGrp="1"/>
          </p:cNvSpPr>
          <p:nvPr>
            <p:ph type="body" sz="quarter" idx="13"/>
          </p:nvPr>
        </p:nvSpPr>
        <p:spPr>
          <a:xfrm>
            <a:off x="8890613" y="293688"/>
            <a:ext cx="2966650" cy="5883275"/>
          </a:xfrm>
        </p:spPr>
        <p:txBody>
          <a:bodyPr>
            <a:noAutofit/>
          </a:bodyPr>
          <a:lstStyle>
            <a:lvl1pPr marL="0" indent="0">
              <a:buNone/>
              <a:defRPr sz="1800">
                <a:solidFill>
                  <a:schemeClr val="bg1"/>
                </a:solidFill>
              </a:defRPr>
            </a:lvl1pPr>
            <a:lvl2pPr marL="432000" indent="0">
              <a:buNone/>
              <a:defRPr sz="1800"/>
            </a:lvl2pPr>
            <a:lvl3pPr marL="720000" indent="0">
              <a:buNone/>
              <a:defRPr sz="2200"/>
            </a:lvl3pPr>
            <a:lvl4pPr marL="1080000" indent="0">
              <a:buNone/>
              <a:defRPr sz="2200"/>
            </a:lvl4pPr>
            <a:lvl5pPr marL="1440000" indent="0">
              <a:buNone/>
              <a:defRPr sz="2200"/>
            </a:lvl5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20.1.2025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6292338" cy="365125"/>
          </a:xfrm>
        </p:spPr>
        <p:txBody>
          <a:bodyPr lIns="90000"/>
          <a:lstStyle/>
          <a:p>
            <a:r>
              <a:rPr lang="en-US"/>
              <a:t>Eläketurvakeskus</a:t>
            </a:r>
          </a:p>
        </p:txBody>
      </p:sp>
    </p:spTree>
    <p:extLst>
      <p:ext uri="{BB962C8B-B14F-4D97-AF65-F5344CB8AC3E}">
        <p14:creationId xmlns:p14="http://schemas.microsoft.com/office/powerpoint/2010/main" val="971584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kuva oikealla">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3CC8194F-74A5-6903-04E9-ADA7A7B3195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2576" y="0"/>
            <a:ext cx="6059424" cy="6858000"/>
          </a:xfrm>
          <a:prstGeom prst="rect">
            <a:avLst/>
          </a:prstGeom>
        </p:spPr>
      </p:pic>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199" y="293913"/>
            <a:ext cx="5119253"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1" y="1520328"/>
            <a:ext cx="5119253" cy="4656635"/>
          </a:xfrm>
        </p:spPr>
        <p:txBody>
          <a:bodyPr/>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20.1.2025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3" y="6356350"/>
            <a:ext cx="3973429" cy="365125"/>
          </a:xfrm>
        </p:spPr>
        <p:txBody>
          <a:bodyPr lIns="90000"/>
          <a:lstStyle/>
          <a:p>
            <a:r>
              <a:rPr lang="en-US"/>
              <a:t>Eläketurvakeskus</a:t>
            </a:r>
          </a:p>
        </p:txBody>
      </p:sp>
    </p:spTree>
    <p:extLst>
      <p:ext uri="{BB962C8B-B14F-4D97-AF65-F5344CB8AC3E}">
        <p14:creationId xmlns:p14="http://schemas.microsoft.com/office/powerpoint/2010/main" val="2627146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sisältö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6292828" y="293913"/>
            <a:ext cx="559536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6292830" y="1520328"/>
            <a:ext cx="5595360"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pic>
        <p:nvPicPr>
          <p:cNvPr id="7" name="Kuva 6">
            <a:extLst>
              <a:ext uri="{FF2B5EF4-FFF2-40B4-BE49-F238E27FC236}">
                <a16:creationId xmlns:a16="http://schemas.microsoft.com/office/drawing/2014/main" id="{51E75394-1F67-F55F-0844-4F4B4FF27EA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6057900" cy="6858000"/>
          </a:xfrm>
          <a:prstGeom prst="rect">
            <a:avLst/>
          </a:prstGeom>
        </p:spPr>
      </p:pic>
    </p:spTree>
    <p:extLst>
      <p:ext uri="{BB962C8B-B14F-4D97-AF65-F5344CB8AC3E}">
        <p14:creationId xmlns:p14="http://schemas.microsoft.com/office/powerpoint/2010/main" val="982998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sisältö oma kuva oike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50580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5058000"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Kuvan paikkamerkki 10">
            <a:extLst>
              <a:ext uri="{FF2B5EF4-FFF2-40B4-BE49-F238E27FC236}">
                <a16:creationId xmlns:a16="http://schemas.microsoft.com/office/drawing/2014/main" id="{EF96EBD2-0356-2D2C-D3AB-8E9828F86897}"/>
              </a:ext>
              <a:ext uri="{C183D7F6-B498-43B3-948B-1728B52AA6E4}">
                <adec:decorative xmlns:adec="http://schemas.microsoft.com/office/drawing/2017/decorative" val="1"/>
              </a:ext>
            </a:extLst>
          </p:cNvPr>
          <p:cNvSpPr>
            <a:spLocks noGrp="1"/>
          </p:cNvSpPr>
          <p:nvPr>
            <p:ph type="pic" sz="quarter" idx="13"/>
          </p:nvPr>
        </p:nvSpPr>
        <p:spPr>
          <a:xfrm>
            <a:off x="6134100" y="0"/>
            <a:ext cx="6057900" cy="6858000"/>
          </a:xfrm>
          <a:solidFill>
            <a:schemeClr val="bg2"/>
          </a:solidFill>
        </p:spPr>
        <p:txBody>
          <a:bodyPr>
            <a:normAutofit/>
          </a:bodyPr>
          <a:lstStyle>
            <a:lvl1pPr marL="0" indent="0" algn="ctr">
              <a:buNone/>
              <a:defRPr sz="1800"/>
            </a:lvl1pPr>
          </a:lstStyle>
          <a:p>
            <a:r>
              <a:rPr lang="fi-FI"/>
              <a:t>Lisää kuva napsauttamalla kuvaketta</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20.1.2025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3925886" cy="365125"/>
          </a:xfrm>
        </p:spPr>
        <p:txBody>
          <a:bodyPr lIns="90000"/>
          <a:lstStyle/>
          <a:p>
            <a:r>
              <a:rPr lang="en-US"/>
              <a:t>Eläketurvakeskus</a:t>
            </a:r>
          </a:p>
        </p:txBody>
      </p:sp>
    </p:spTree>
    <p:extLst>
      <p:ext uri="{BB962C8B-B14F-4D97-AF65-F5344CB8AC3E}">
        <p14:creationId xmlns:p14="http://schemas.microsoft.com/office/powerpoint/2010/main" val="941757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sisältö oma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6296010" y="293913"/>
            <a:ext cx="5600712"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6296012" y="1520328"/>
            <a:ext cx="5600712"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20.1.2025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3925886" cy="365125"/>
          </a:xfrm>
        </p:spPr>
        <p:txBody>
          <a:bodyPr lIns="90000"/>
          <a:lstStyle/>
          <a:p>
            <a:r>
              <a:rPr lang="en-US"/>
              <a:t>Eläketurvakeskus</a:t>
            </a:r>
          </a:p>
        </p:txBody>
      </p:sp>
      <p:sp>
        <p:nvSpPr>
          <p:cNvPr id="11" name="Kuvan paikkamerkki 10">
            <a:extLst>
              <a:ext uri="{FF2B5EF4-FFF2-40B4-BE49-F238E27FC236}">
                <a16:creationId xmlns:a16="http://schemas.microsoft.com/office/drawing/2014/main" id="{EF96EBD2-0356-2D2C-D3AB-8E9828F86897}"/>
              </a:ext>
              <a:ext uri="{C183D7F6-B498-43B3-948B-1728B52AA6E4}">
                <adec:decorative xmlns:adec="http://schemas.microsoft.com/office/drawing/2017/decorative" val="1"/>
              </a:ext>
            </a:extLst>
          </p:cNvPr>
          <p:cNvSpPr>
            <a:spLocks noGrp="1"/>
          </p:cNvSpPr>
          <p:nvPr>
            <p:ph type="pic" sz="quarter" idx="13"/>
          </p:nvPr>
        </p:nvSpPr>
        <p:spPr>
          <a:xfrm>
            <a:off x="0" y="0"/>
            <a:ext cx="6057900" cy="6858000"/>
          </a:xfrm>
          <a:solidFill>
            <a:schemeClr val="bg2"/>
          </a:solidFill>
        </p:spPr>
        <p:txBody>
          <a:bodyPr>
            <a:normAutofit/>
          </a:bodyPr>
          <a:lstStyle>
            <a:lvl1pPr marL="0" indent="0" algn="ctr">
              <a:buNone/>
              <a:defRPr sz="1800"/>
            </a:lvl1pPr>
          </a:lstStyle>
          <a:p>
            <a:r>
              <a:rPr lang="fi-FI"/>
              <a:t>Lisää kuva napsauttamalla kuvaketta</a:t>
            </a:r>
            <a:endParaRPr lang="en-US" dirty="0"/>
          </a:p>
        </p:txBody>
      </p:sp>
    </p:spTree>
    <p:extLst>
      <p:ext uri="{BB962C8B-B14F-4D97-AF65-F5344CB8AC3E}">
        <p14:creationId xmlns:p14="http://schemas.microsoft.com/office/powerpoint/2010/main" val="1094330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san ylätunniste numerolla vaalea ">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lvl1pPr>
          </a:lstStyle>
          <a:p>
            <a:r>
              <a:rPr lang="fi-FI"/>
              <a:t>Muokkaa ots. perustyyl. napsautt.</a:t>
            </a:r>
            <a:endParaRPr lang="en-US" dirty="0"/>
          </a:p>
        </p:txBody>
      </p:sp>
      <p:sp>
        <p:nvSpPr>
          <p:cNvPr id="11" name="Tekstin paikkamerkki 10">
            <a:extLst>
              <a:ext uri="{FF2B5EF4-FFF2-40B4-BE49-F238E27FC236}">
                <a16:creationId xmlns:a16="http://schemas.microsoft.com/office/drawing/2014/main" id="{A3FEF8C4-5095-E7F4-84F3-18AFCAE78213}"/>
              </a:ext>
            </a:extLst>
          </p:cNvPr>
          <p:cNvSpPr>
            <a:spLocks noGrp="1"/>
          </p:cNvSpPr>
          <p:nvPr>
            <p:ph type="body" sz="quarter" idx="10" hasCustomPrompt="1"/>
          </p:nvPr>
        </p:nvSpPr>
        <p:spPr>
          <a:xfrm>
            <a:off x="831851" y="2203381"/>
            <a:ext cx="2736850" cy="1850826"/>
          </a:xfrm>
        </p:spPr>
        <p:txBody>
          <a:bodyPr lIns="90000" tIns="0" rIns="0" bIns="0" anchor="b">
            <a:noAutofit/>
          </a:bodyPr>
          <a:lstStyle>
            <a:lvl1pPr marL="0" indent="0">
              <a:buFontTx/>
              <a:buNone/>
              <a:defRPr sz="10000" b="0">
                <a:solidFill>
                  <a:schemeClr val="tx2"/>
                </a:solidFill>
              </a:defRPr>
            </a:lvl1pPr>
            <a:lvl2pPr marL="432000" indent="0">
              <a:buFontTx/>
              <a:buNone/>
              <a:defRPr sz="10000" b="1">
                <a:solidFill>
                  <a:schemeClr val="tx2"/>
                </a:solidFill>
              </a:defRPr>
            </a:lvl2pPr>
            <a:lvl3pPr marL="720000" indent="0">
              <a:buFontTx/>
              <a:buNone/>
              <a:defRPr sz="10000" b="1">
                <a:solidFill>
                  <a:schemeClr val="tx2"/>
                </a:solidFill>
              </a:defRPr>
            </a:lvl3pPr>
            <a:lvl4pPr marL="1080000" indent="0">
              <a:buFontTx/>
              <a:buNone/>
              <a:defRPr sz="10000" b="1">
                <a:solidFill>
                  <a:schemeClr val="tx2"/>
                </a:solidFill>
              </a:defRPr>
            </a:lvl4pPr>
            <a:lvl5pPr marL="1440000" indent="0">
              <a:buFontTx/>
              <a:buNone/>
              <a:defRPr sz="10000" b="1">
                <a:solidFill>
                  <a:schemeClr val="tx2"/>
                </a:solidFill>
              </a:defRPr>
            </a:lvl5pPr>
          </a:lstStyle>
          <a:p>
            <a:pPr lvl="0"/>
            <a:r>
              <a:rPr lang="fi-FI" dirty="0"/>
              <a:t>1</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69484" y="4054207"/>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294117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kkeella vaalea ">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55416" y="4054207"/>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8" name="Kuvan paikkamerkki 7">
            <a:extLst>
              <a:ext uri="{FF2B5EF4-FFF2-40B4-BE49-F238E27FC236}">
                <a16:creationId xmlns:a16="http://schemas.microsoft.com/office/drawing/2014/main" id="{8E9FA2EF-D1B6-15D4-9502-9E239CA66733}"/>
              </a:ext>
              <a:ext uri="{C183D7F6-B498-43B3-948B-1728B52AA6E4}">
                <adec:decorative xmlns:adec="http://schemas.microsoft.com/office/drawing/2017/decorative" val="1"/>
              </a:ext>
            </a:extLst>
          </p:cNvPr>
          <p:cNvSpPr>
            <a:spLocks noGrp="1"/>
          </p:cNvSpPr>
          <p:nvPr>
            <p:ph type="pic" sz="quarter" idx="12" hasCustomPrompt="1"/>
          </p:nvPr>
        </p:nvSpPr>
        <p:spPr>
          <a:xfrm>
            <a:off x="969484" y="1894207"/>
            <a:ext cx="2160000" cy="2160000"/>
          </a:xfrm>
        </p:spPr>
        <p:txBody>
          <a:bodyPr>
            <a:normAutofit/>
          </a:bodyPr>
          <a:lstStyle>
            <a:lvl1pPr marL="0" indent="0">
              <a:spcBef>
                <a:spcPts val="0"/>
              </a:spcBef>
              <a:spcAft>
                <a:spcPts val="0"/>
              </a:spcAft>
              <a:buNone/>
              <a:defRPr sz="1400">
                <a:solidFill>
                  <a:schemeClr val="tx2"/>
                </a:solidFill>
              </a:defRPr>
            </a:lvl1pPr>
          </a:lstStyle>
          <a:p>
            <a:r>
              <a:rPr lang="fi-FI" dirty="0"/>
              <a:t>Napsauta &gt; ”Lisää” &gt; ”Kuvakkeet” ja muuta täyttöväri</a:t>
            </a:r>
            <a:endParaRPr lang="en-US" dirty="0"/>
          </a:p>
        </p:txBody>
      </p:sp>
    </p:spTree>
    <p:extLst>
      <p:ext uri="{BB962C8B-B14F-4D97-AF65-F5344CB8AC3E}">
        <p14:creationId xmlns:p14="http://schemas.microsoft.com/office/powerpoint/2010/main" val="123510270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san ylätunniste numerolla tumm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solidFill>
                  <a:schemeClr val="bg1"/>
                </a:solidFill>
              </a:defRPr>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69484" y="4054207"/>
            <a:ext cx="252000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kstin paikkamerkki 10">
            <a:extLst>
              <a:ext uri="{FF2B5EF4-FFF2-40B4-BE49-F238E27FC236}">
                <a16:creationId xmlns:a16="http://schemas.microsoft.com/office/drawing/2014/main" id="{A3FEF8C4-5095-E7F4-84F3-18AFCAE78213}"/>
              </a:ext>
            </a:extLst>
          </p:cNvPr>
          <p:cNvSpPr>
            <a:spLocks noGrp="1"/>
          </p:cNvSpPr>
          <p:nvPr>
            <p:ph type="body" sz="quarter" idx="10" hasCustomPrompt="1"/>
          </p:nvPr>
        </p:nvSpPr>
        <p:spPr>
          <a:xfrm>
            <a:off x="831851" y="2203381"/>
            <a:ext cx="2736850" cy="1850826"/>
          </a:xfrm>
        </p:spPr>
        <p:txBody>
          <a:bodyPr lIns="90000" tIns="0" rIns="0" bIns="0" anchor="b">
            <a:noAutofit/>
          </a:bodyPr>
          <a:lstStyle>
            <a:lvl1pPr marL="0" indent="0">
              <a:buFontTx/>
              <a:buNone/>
              <a:defRPr sz="10000" b="0">
                <a:solidFill>
                  <a:schemeClr val="bg1"/>
                </a:solidFill>
              </a:defRPr>
            </a:lvl1pPr>
            <a:lvl2pPr marL="432000" indent="0">
              <a:buFontTx/>
              <a:buNone/>
              <a:defRPr sz="10000" b="1">
                <a:solidFill>
                  <a:schemeClr val="tx2"/>
                </a:solidFill>
              </a:defRPr>
            </a:lvl2pPr>
            <a:lvl3pPr marL="720000" indent="0">
              <a:buFontTx/>
              <a:buNone/>
              <a:defRPr sz="10000" b="1">
                <a:solidFill>
                  <a:schemeClr val="tx2"/>
                </a:solidFill>
              </a:defRPr>
            </a:lvl3pPr>
            <a:lvl4pPr marL="1080000" indent="0">
              <a:buFontTx/>
              <a:buNone/>
              <a:defRPr sz="10000" b="1">
                <a:solidFill>
                  <a:schemeClr val="tx2"/>
                </a:solidFill>
              </a:defRPr>
            </a:lvl4pPr>
            <a:lvl5pPr marL="1440000" indent="0">
              <a:buFontTx/>
              <a:buNone/>
              <a:defRPr sz="10000" b="1">
                <a:solidFill>
                  <a:schemeClr val="tx2"/>
                </a:solidFill>
              </a:defRPr>
            </a:lvl5pPr>
          </a:lstStyle>
          <a:p>
            <a:pPr lvl="0"/>
            <a:r>
              <a:rPr lang="fi-FI" dirty="0"/>
              <a:t>1</a:t>
            </a:r>
            <a:endParaRPr lang="en-US" dirty="0"/>
          </a:p>
        </p:txBody>
      </p:sp>
    </p:spTree>
    <p:extLst>
      <p:ext uri="{BB962C8B-B14F-4D97-AF65-F5344CB8AC3E}">
        <p14:creationId xmlns:p14="http://schemas.microsoft.com/office/powerpoint/2010/main" val="239697445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kkeella tumm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rmAutofit/>
          </a:bodyPr>
          <a:lstStyle>
            <a:lvl1pPr>
              <a:defRPr sz="3800">
                <a:solidFill>
                  <a:schemeClr val="bg1"/>
                </a:solidFill>
              </a:defRPr>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55416" y="4054207"/>
            <a:ext cx="252000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3" name="Kuvan paikkamerkki 7">
            <a:extLst>
              <a:ext uri="{FF2B5EF4-FFF2-40B4-BE49-F238E27FC236}">
                <a16:creationId xmlns:a16="http://schemas.microsoft.com/office/drawing/2014/main" id="{4F50478A-25BA-5389-917A-BC7234B55489}"/>
              </a:ext>
              <a:ext uri="{C183D7F6-B498-43B3-948B-1728B52AA6E4}">
                <adec:decorative xmlns:adec="http://schemas.microsoft.com/office/drawing/2017/decorative" val="1"/>
              </a:ext>
            </a:extLst>
          </p:cNvPr>
          <p:cNvSpPr>
            <a:spLocks noGrp="1"/>
          </p:cNvSpPr>
          <p:nvPr>
            <p:ph type="pic" sz="quarter" idx="13" hasCustomPrompt="1"/>
          </p:nvPr>
        </p:nvSpPr>
        <p:spPr>
          <a:xfrm>
            <a:off x="969484" y="1894207"/>
            <a:ext cx="2160000" cy="2160000"/>
          </a:xfrm>
        </p:spPr>
        <p:txBody>
          <a:bodyPr>
            <a:normAutofit/>
          </a:bodyPr>
          <a:lstStyle>
            <a:lvl1pPr marL="0" indent="0">
              <a:spcBef>
                <a:spcPts val="0"/>
              </a:spcBef>
              <a:spcAft>
                <a:spcPts val="0"/>
              </a:spcAft>
              <a:buNone/>
              <a:defRPr sz="1400">
                <a:solidFill>
                  <a:schemeClr val="bg1"/>
                </a:solidFill>
              </a:defRPr>
            </a:lvl1pPr>
          </a:lstStyle>
          <a:p>
            <a:r>
              <a:rPr lang="fi-FI" dirty="0"/>
              <a:t>Napsauta &gt; ”Lisää” &gt; ”Kuvakkeet” ja muuta täyttöväri</a:t>
            </a:r>
            <a:endParaRPr lang="en-US" dirty="0"/>
          </a:p>
        </p:txBody>
      </p:sp>
    </p:spTree>
    <p:extLst>
      <p:ext uri="{BB962C8B-B14F-4D97-AF65-F5344CB8AC3E}">
        <p14:creationId xmlns:p14="http://schemas.microsoft.com/office/powerpoint/2010/main" val="387135480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Otsikkodia kuvio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0" y="805"/>
            <a:ext cx="12192381"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pic>
        <p:nvPicPr>
          <p:cNvPr id="4" name="Kuva 3">
            <a:extLst>
              <a:ext uri="{FF2B5EF4-FFF2-40B4-BE49-F238E27FC236}">
                <a16:creationId xmlns:a16="http://schemas.microsoft.com/office/drawing/2014/main" id="{7AEDE42F-CADA-685A-938E-0D545F9DB19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pic>
        <p:nvPicPr>
          <p:cNvPr id="7" name="Kuva 6">
            <a:extLst>
              <a:ext uri="{FF2B5EF4-FFF2-40B4-BE49-F238E27FC236}">
                <a16:creationId xmlns:a16="http://schemas.microsoft.com/office/drawing/2014/main" id="{11E31CF5-4982-71B0-4B27-7CA83C519A5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07"/>
            <a:ext cx="3603048" cy="5950212"/>
          </a:xfrm>
          <a:prstGeom prst="rect">
            <a:avLst/>
          </a:prstGeom>
        </p:spPr>
      </p:pic>
    </p:spTree>
    <p:extLst>
      <p:ext uri="{BB962C8B-B14F-4D97-AF65-F5344CB8AC3E}">
        <p14:creationId xmlns:p14="http://schemas.microsoft.com/office/powerpoint/2010/main" val="198963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Osan ylätunniste lausee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2038121"/>
            <a:ext cx="10515600" cy="4164376"/>
          </a:xfrm>
        </p:spPr>
        <p:txBody>
          <a:bodyPr anchor="t">
            <a:noAutofit/>
          </a:bodyPr>
          <a:lstStyle>
            <a:lvl1pPr algn="ctr">
              <a:defRPr sz="3800" b="0" i="1">
                <a:solidFill>
                  <a:schemeClr val="bg1"/>
                </a:solidFill>
              </a:defRPr>
            </a:lvl1pPr>
          </a:lstStyle>
          <a:p>
            <a:r>
              <a:rPr lang="fi-FI"/>
              <a:t>Muokkaa ots. perustyyl. napsautt.</a:t>
            </a:r>
            <a:endParaRPr lang="en-US" dirty="0"/>
          </a:p>
        </p:txBody>
      </p:sp>
      <p:sp>
        <p:nvSpPr>
          <p:cNvPr id="4" name="Ellipsi 3">
            <a:extLst>
              <a:ext uri="{FF2B5EF4-FFF2-40B4-BE49-F238E27FC236}">
                <a16:creationId xmlns:a16="http://schemas.microsoft.com/office/drawing/2014/main" id="{F2969475-F99C-1A9A-E9DA-71FE46A02179}"/>
              </a:ext>
              <a:ext uri="{C183D7F6-B498-43B3-948B-1728B52AA6E4}">
                <adec:decorative xmlns:adec="http://schemas.microsoft.com/office/drawing/2017/decorative" val="1"/>
              </a:ext>
            </a:extLst>
          </p:cNvPr>
          <p:cNvSpPr/>
          <p:nvPr userDrawn="1"/>
        </p:nvSpPr>
        <p:spPr>
          <a:xfrm>
            <a:off x="5677853" y="854302"/>
            <a:ext cx="836295" cy="836295"/>
          </a:xfrm>
          <a:prstGeom prst="ellipse">
            <a:avLst/>
          </a:prstGeom>
          <a:solidFill>
            <a:srgbClr val="02B5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Kuva 4">
            <a:extLst>
              <a:ext uri="{FF2B5EF4-FFF2-40B4-BE49-F238E27FC236}">
                <a16:creationId xmlns:a16="http://schemas.microsoft.com/office/drawing/2014/main" id="{CBAE0255-3767-D7E5-4519-1163CD0831F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04047" y="880495"/>
            <a:ext cx="783907" cy="783907"/>
          </a:xfrm>
          <a:prstGeom prst="rect">
            <a:avLst/>
          </a:prstGeom>
        </p:spPr>
      </p:pic>
      <p:pic>
        <p:nvPicPr>
          <p:cNvPr id="11" name="Kuva 10">
            <a:extLst>
              <a:ext uri="{FF2B5EF4-FFF2-40B4-BE49-F238E27FC236}">
                <a16:creationId xmlns:a16="http://schemas.microsoft.com/office/drawing/2014/main" id="{56A7D135-B95D-372A-50DF-1830DDAA385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181214933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uko">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6" name="Kuva 5">
            <a:extLst>
              <a:ext uri="{FF2B5EF4-FFF2-40B4-BE49-F238E27FC236}">
                <a16:creationId xmlns:a16="http://schemas.microsoft.com/office/drawing/2014/main" id="{B818CCFD-A492-EAA2-CDDE-0B770BC2058F}"/>
              </a:ext>
              <a:ext uri="{C183D7F6-B498-43B3-948B-1728B52AA6E4}">
                <adec:decorative xmlns:adec="http://schemas.microsoft.com/office/drawing/2017/decorative" val="1"/>
              </a:ext>
            </a:extLst>
          </p:cNvPr>
          <p:cNvPicPr>
            <a:picLocks/>
          </p:cNvPicPr>
          <p:nvPr userDrawn="1"/>
        </p:nvPicPr>
        <p:blipFill>
          <a:blip r:embed="rId2"/>
          <a:srcRect t="21258" b="3528"/>
          <a:stretch/>
        </p:blipFill>
        <p:spPr>
          <a:xfrm>
            <a:off x="1409328" y="1238328"/>
            <a:ext cx="4381344" cy="4381344"/>
          </a:xfrm>
          <a:prstGeom prst="ellipse">
            <a:avLst/>
          </a:prstGeom>
        </p:spPr>
      </p:pic>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3150823"/>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E165F67E-59FF-0F69-9589-F1B1EF687CAE}"/>
              </a:ext>
            </a:extLst>
          </p:cNvPr>
          <p:cNvSpPr>
            <a:spLocks noGrp="1"/>
          </p:cNvSpPr>
          <p:nvPr>
            <p:ph type="title" hasCustomPrompt="1"/>
          </p:nvPr>
        </p:nvSpPr>
        <p:spPr>
          <a:xfrm>
            <a:off x="6213513" y="2500700"/>
            <a:ext cx="5791200" cy="1545905"/>
          </a:xfrm>
        </p:spPr>
        <p:txBody>
          <a:bodyPr anchor="t"/>
          <a:lstStyle>
            <a:lvl1pPr>
              <a:lnSpc>
                <a:spcPct val="100000"/>
              </a:lnSpc>
              <a:defRPr/>
            </a:lvl1pPr>
          </a:lstStyle>
          <a:p>
            <a:r>
              <a:rPr lang="fi-FI" dirty="0"/>
              <a:t>TAUKO</a:t>
            </a:r>
            <a:br>
              <a:rPr lang="fi-FI" dirty="0"/>
            </a:br>
            <a:endParaRPr lang="en-US" dirty="0"/>
          </a:p>
        </p:txBody>
      </p:sp>
    </p:spTree>
    <p:extLst>
      <p:ext uri="{BB962C8B-B14F-4D97-AF65-F5344CB8AC3E}">
        <p14:creationId xmlns:p14="http://schemas.microsoft.com/office/powerpoint/2010/main" val="3892022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tkinen">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3150823"/>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351B54DC-A7B2-CA34-6878-EDD50130343A}"/>
              </a:ext>
            </a:extLst>
          </p:cNvPr>
          <p:cNvSpPr>
            <a:spLocks noGrp="1"/>
          </p:cNvSpPr>
          <p:nvPr>
            <p:ph type="title" hasCustomPrompt="1"/>
          </p:nvPr>
        </p:nvSpPr>
        <p:spPr>
          <a:xfrm>
            <a:off x="6213513" y="2500700"/>
            <a:ext cx="5791200" cy="1545905"/>
          </a:xfrm>
        </p:spPr>
        <p:txBody>
          <a:bodyPr anchor="t"/>
          <a:lstStyle>
            <a:lvl1pPr>
              <a:lnSpc>
                <a:spcPct val="100000"/>
              </a:lnSpc>
              <a:defRPr/>
            </a:lvl1pPr>
          </a:lstStyle>
          <a:p>
            <a:r>
              <a:rPr lang="fi-FI" dirty="0"/>
              <a:t>HETKINEN</a:t>
            </a:r>
            <a:br>
              <a:rPr lang="fi-FI" dirty="0"/>
            </a:br>
            <a:endParaRPr lang="en-US" dirty="0"/>
          </a:p>
        </p:txBody>
      </p:sp>
      <p:pic>
        <p:nvPicPr>
          <p:cNvPr id="5" name="Kuva 4">
            <a:extLst>
              <a:ext uri="{FF2B5EF4-FFF2-40B4-BE49-F238E27FC236}">
                <a16:creationId xmlns:a16="http://schemas.microsoft.com/office/drawing/2014/main" id="{C84E876B-3558-FBCE-3230-04E15CE35FF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9400" y="1238328"/>
            <a:ext cx="4381200" cy="4381200"/>
          </a:xfrm>
          <a:prstGeom prst="ellipse">
            <a:avLst/>
          </a:prstGeom>
        </p:spPr>
      </p:pic>
    </p:spTree>
    <p:extLst>
      <p:ext uri="{BB962C8B-B14F-4D97-AF65-F5344CB8AC3E}">
        <p14:creationId xmlns:p14="http://schemas.microsoft.com/office/powerpoint/2010/main" val="2351729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iitos yhteystiedoi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2194256"/>
            <a:ext cx="2520000" cy="0"/>
          </a:xfrm>
          <a:prstGeom prst="line">
            <a:avLst/>
          </a:prstGeom>
          <a:ln w="57150">
            <a:solidFill>
              <a:srgbClr val="02B5FA"/>
            </a:solidFill>
          </a:ln>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17DA445D-F099-6BFA-4C84-E56B29E1FBA8}"/>
              </a:ext>
            </a:extLst>
          </p:cNvPr>
          <p:cNvSpPr txBox="1">
            <a:spLocks/>
          </p:cNvSpPr>
          <p:nvPr userDrawn="1"/>
        </p:nvSpPr>
        <p:spPr>
          <a:xfrm>
            <a:off x="6188764" y="1486051"/>
            <a:ext cx="5791200" cy="70820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800" b="1" kern="1200">
                <a:solidFill>
                  <a:schemeClr val="tx2"/>
                </a:solidFill>
                <a:latin typeface="+mj-lt"/>
                <a:ea typeface="+mj-ea"/>
                <a:cs typeface="Calibri" panose="020F0502020204030204" pitchFamily="34" charset="0"/>
              </a:defRPr>
            </a:lvl1pPr>
          </a:lstStyle>
          <a:p>
            <a:r>
              <a:rPr lang="fi-FI" dirty="0">
                <a:solidFill>
                  <a:schemeClr val="bg1"/>
                </a:solidFill>
              </a:rPr>
              <a:t>KIITOS!</a:t>
            </a:r>
            <a:endParaRPr lang="en-US" dirty="0">
              <a:solidFill>
                <a:schemeClr val="bg1"/>
              </a:solidFill>
            </a:endParaRPr>
          </a:p>
        </p:txBody>
      </p:sp>
      <p:sp>
        <p:nvSpPr>
          <p:cNvPr id="5" name="Tekstin paikkamerkki 4">
            <a:extLst>
              <a:ext uri="{FF2B5EF4-FFF2-40B4-BE49-F238E27FC236}">
                <a16:creationId xmlns:a16="http://schemas.microsoft.com/office/drawing/2014/main" id="{851B2C23-103C-B794-2F49-B2499CDA4845}"/>
              </a:ext>
            </a:extLst>
          </p:cNvPr>
          <p:cNvSpPr>
            <a:spLocks noGrp="1"/>
          </p:cNvSpPr>
          <p:nvPr>
            <p:ph type="body" sz="quarter" idx="10" hasCustomPrompt="1"/>
          </p:nvPr>
        </p:nvSpPr>
        <p:spPr>
          <a:xfrm>
            <a:off x="6188764" y="2336942"/>
            <a:ext cx="5791200" cy="507310"/>
          </a:xfrm>
        </p:spPr>
        <p:txBody>
          <a:bodyPr>
            <a:noAutofit/>
          </a:bodyPr>
          <a:lstStyle>
            <a:lvl1pPr marL="0" indent="0">
              <a:buFontTx/>
              <a:buNone/>
              <a:defRPr sz="2200">
                <a:solidFill>
                  <a:schemeClr val="bg1"/>
                </a:solidFill>
              </a:defRPr>
            </a:lvl1pPr>
            <a:lvl2pPr marL="432000" indent="0">
              <a:buFontTx/>
              <a:buNone/>
              <a:defRPr sz="2200">
                <a:solidFill>
                  <a:schemeClr val="bg1"/>
                </a:solidFill>
              </a:defRPr>
            </a:lvl2pPr>
            <a:lvl3pPr marL="720000" indent="0">
              <a:buFontTx/>
              <a:buNone/>
              <a:defRPr sz="2200">
                <a:solidFill>
                  <a:schemeClr val="bg1"/>
                </a:solidFill>
              </a:defRPr>
            </a:lvl3pPr>
            <a:lvl4pPr marL="1080000" indent="0">
              <a:buFontTx/>
              <a:buNone/>
              <a:defRPr sz="2200">
                <a:solidFill>
                  <a:schemeClr val="bg1"/>
                </a:solidFill>
              </a:defRPr>
            </a:lvl4pPr>
            <a:lvl5pPr marL="1440000" indent="0">
              <a:buFontTx/>
              <a:buNone/>
              <a:defRPr sz="2200">
                <a:solidFill>
                  <a:schemeClr val="bg1"/>
                </a:solidFill>
              </a:defRPr>
            </a:lvl5pPr>
          </a:lstStyle>
          <a:p>
            <a:pPr lvl="0"/>
            <a:r>
              <a:rPr lang="fi-FI" dirty="0"/>
              <a:t>Lisää s-posti </a:t>
            </a:r>
            <a:r>
              <a:rPr lang="fi-FI" dirty="0" err="1"/>
              <a:t>napsautt</a:t>
            </a:r>
            <a:r>
              <a:rPr lang="fi-FI" dirty="0"/>
              <a:t>. </a:t>
            </a:r>
            <a:r>
              <a:rPr lang="fi-FI" dirty="0" err="1"/>
              <a:t>etunimi.sukunimi</a:t>
            </a:r>
            <a:r>
              <a:rPr lang="fi-FI" dirty="0"/>
              <a:t>(at)etk.fi</a:t>
            </a:r>
            <a:endParaRPr lang="en-US" dirty="0"/>
          </a:p>
        </p:txBody>
      </p:sp>
      <p:sp>
        <p:nvSpPr>
          <p:cNvPr id="3" name="Tekstiruutu 2">
            <a:extLst>
              <a:ext uri="{FF2B5EF4-FFF2-40B4-BE49-F238E27FC236}">
                <a16:creationId xmlns:a16="http://schemas.microsoft.com/office/drawing/2014/main" id="{B30AA995-9441-AB0E-2395-F9AB1E2FDA57}"/>
              </a:ext>
            </a:extLst>
          </p:cNvPr>
          <p:cNvSpPr txBox="1"/>
          <p:nvPr userDrawn="1"/>
        </p:nvSpPr>
        <p:spPr>
          <a:xfrm>
            <a:off x="6188764" y="2863196"/>
            <a:ext cx="4387429" cy="18261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2"/>
              </a:rPr>
              <a:t>www.etk.fi</a:t>
            </a:r>
            <a:endPar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3"/>
              </a:rPr>
              <a:t>www.tyoelake.fi</a:t>
            </a:r>
            <a:endPar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4"/>
              </a:rPr>
              <a:t>www.telp.fi</a:t>
            </a:r>
            <a:endParaRPr kumimoji="0" lang="en-US"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indent="0">
              <a:buFont typeface="Arial" panose="020B0604020202020204" pitchFamily="34" charset="0"/>
              <a:buNone/>
            </a:pPr>
            <a:endParaRPr lang="en-US" dirty="0">
              <a:solidFill>
                <a:schemeClr val="bg1"/>
              </a:solidFill>
            </a:endParaRPr>
          </a:p>
        </p:txBody>
      </p:sp>
      <p:pic>
        <p:nvPicPr>
          <p:cNvPr id="13" name="Kuva 12" descr="LinkedIn-ikoni.">
            <a:hlinkClick r:id="rId5"/>
            <a:extLst>
              <a:ext uri="{FF2B5EF4-FFF2-40B4-BE49-F238E27FC236}">
                <a16:creationId xmlns:a16="http://schemas.microsoft.com/office/drawing/2014/main" id="{C0B9A2CA-7A39-5770-F915-48248192E908}"/>
              </a:ext>
            </a:extLst>
          </p:cNvPr>
          <p:cNvPicPr>
            <a:picLocks noChangeAspect="1"/>
          </p:cNvPicPr>
          <p:nvPr userDrawn="1"/>
        </p:nvPicPr>
        <p:blipFill>
          <a:blip r:embed="rId6"/>
          <a:stretch>
            <a:fillRect/>
          </a:stretch>
        </p:blipFill>
        <p:spPr>
          <a:xfrm>
            <a:off x="6266521" y="4617125"/>
            <a:ext cx="425569" cy="441114"/>
          </a:xfrm>
          <a:prstGeom prst="rect">
            <a:avLst/>
          </a:prstGeom>
        </p:spPr>
      </p:pic>
      <p:pic>
        <p:nvPicPr>
          <p:cNvPr id="12" name="Kuva 11" descr="X-ikoni.">
            <a:hlinkClick r:id="rId7"/>
            <a:extLst>
              <a:ext uri="{FF2B5EF4-FFF2-40B4-BE49-F238E27FC236}">
                <a16:creationId xmlns:a16="http://schemas.microsoft.com/office/drawing/2014/main" id="{48F958F7-5FD2-1C25-0256-08E6EA1C24A8}"/>
              </a:ext>
            </a:extLst>
          </p:cNvPr>
          <p:cNvPicPr>
            <a:picLocks noChangeAspect="1"/>
          </p:cNvPicPr>
          <p:nvPr userDrawn="1"/>
        </p:nvPicPr>
        <p:blipFill>
          <a:blip r:embed="rId8"/>
          <a:stretch>
            <a:fillRect/>
          </a:stretch>
        </p:blipFill>
        <p:spPr>
          <a:xfrm>
            <a:off x="6827917" y="4697744"/>
            <a:ext cx="353929" cy="366858"/>
          </a:xfrm>
          <a:prstGeom prst="rect">
            <a:avLst/>
          </a:prstGeom>
        </p:spPr>
      </p:pic>
      <p:pic>
        <p:nvPicPr>
          <p:cNvPr id="9" name="Kuva 8" descr="Facebook-ikoni.">
            <a:hlinkClick r:id="rId9"/>
            <a:extLst>
              <a:ext uri="{FF2B5EF4-FFF2-40B4-BE49-F238E27FC236}">
                <a16:creationId xmlns:a16="http://schemas.microsoft.com/office/drawing/2014/main" id="{84E1BB45-7787-9450-91EE-B28F6452991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253293" y="4696577"/>
            <a:ext cx="348916" cy="361662"/>
          </a:xfrm>
          <a:prstGeom prst="rect">
            <a:avLst/>
          </a:prstGeom>
        </p:spPr>
      </p:pic>
      <p:pic>
        <p:nvPicPr>
          <p:cNvPr id="10" name="Kuva 9" descr="Instagram-ikoni.">
            <a:hlinkClick r:id="rId11"/>
            <a:extLst>
              <a:ext uri="{FF2B5EF4-FFF2-40B4-BE49-F238E27FC236}">
                <a16:creationId xmlns:a16="http://schemas.microsoft.com/office/drawing/2014/main" id="{B172CE5F-760A-8D50-9781-35F56163C2E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701424" y="4680984"/>
            <a:ext cx="370099" cy="383619"/>
          </a:xfrm>
          <a:prstGeom prst="rect">
            <a:avLst/>
          </a:prstGeom>
        </p:spPr>
      </p:pic>
      <p:pic>
        <p:nvPicPr>
          <p:cNvPr id="11" name="Kuva 10" descr="Youtube-ikoni.">
            <a:hlinkClick r:id="rId13"/>
            <a:extLst>
              <a:ext uri="{FF2B5EF4-FFF2-40B4-BE49-F238E27FC236}">
                <a16:creationId xmlns:a16="http://schemas.microsoft.com/office/drawing/2014/main" id="{3B4F98FF-087C-419C-FA94-826F72A2008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227074" y="4701508"/>
            <a:ext cx="370099" cy="383619"/>
          </a:xfrm>
          <a:prstGeom prst="rect">
            <a:avLst/>
          </a:prstGeom>
        </p:spPr>
      </p:pic>
      <p:pic>
        <p:nvPicPr>
          <p:cNvPr id="14" name="Kuva 13">
            <a:extLst>
              <a:ext uri="{FF2B5EF4-FFF2-40B4-BE49-F238E27FC236}">
                <a16:creationId xmlns:a16="http://schemas.microsoft.com/office/drawing/2014/main" id="{55C3CB4B-BA95-B8E4-CC56-62F78BB9AE7B}"/>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943163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939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Osan ylätunniste">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8" name="Tekstin paikkamerkki 7">
            <a:extLst>
              <a:ext uri="{FF2B5EF4-FFF2-40B4-BE49-F238E27FC236}">
                <a16:creationId xmlns:a16="http://schemas.microsoft.com/office/drawing/2014/main" id="{5A87F165-4A60-4FA4-B6E7-3DA90B9B574F}"/>
              </a:ext>
            </a:extLst>
          </p:cNvPr>
          <p:cNvSpPr>
            <a:spLocks noGrp="1"/>
          </p:cNvSpPr>
          <p:nvPr>
            <p:ph type="body" sz="quarter" idx="13" hasCustomPrompt="1"/>
          </p:nvPr>
        </p:nvSpPr>
        <p:spPr>
          <a:xfrm>
            <a:off x="1827927" y="729000"/>
            <a:ext cx="2800057" cy="2340000"/>
          </a:xfrm>
        </p:spPr>
        <p:txBody>
          <a:bodyPr lIns="0" tIns="0" rIns="0" bIns="0" anchor="b">
            <a:noAutofit/>
          </a:bodyPr>
          <a:lstStyle>
            <a:lvl1pPr marL="0" indent="0">
              <a:buFontTx/>
              <a:buNone/>
              <a:defRPr sz="20000">
                <a:solidFill>
                  <a:srgbClr val="02B7FA"/>
                </a:solidFill>
              </a:defRPr>
            </a:lvl1pPr>
            <a:lvl2pPr>
              <a:defRPr>
                <a:solidFill>
                  <a:srgbClr val="02B7FA"/>
                </a:solidFill>
              </a:defRPr>
            </a:lvl2pPr>
            <a:lvl3pPr>
              <a:defRPr>
                <a:solidFill>
                  <a:srgbClr val="02B7FA"/>
                </a:solidFill>
              </a:defRPr>
            </a:lvl3pPr>
            <a:lvl4pPr>
              <a:defRPr>
                <a:solidFill>
                  <a:srgbClr val="02B7FA"/>
                </a:solidFill>
              </a:defRPr>
            </a:lvl4pPr>
            <a:lvl5pPr>
              <a:defRPr>
                <a:solidFill>
                  <a:srgbClr val="02B7FA"/>
                </a:solidFill>
              </a:defRPr>
            </a:lvl5pPr>
          </a:lstStyle>
          <a:p>
            <a:pPr lvl="0"/>
            <a:r>
              <a:rPr lang="fi-FI" dirty="0"/>
              <a:t>1</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28.9.2020</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Eläketurvakeskus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49182"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CA666818-1CF3-4C80-994B-51E863A63B7F}"/>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23019225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FFDB868-DDE1-4BDC-952B-62A7D2E3A2F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71E33E2-0206-415F-A599-AB0A18C78830}"/>
              </a:ext>
            </a:extLst>
          </p:cNvPr>
          <p:cNvSpPr>
            <a:spLocks noGrp="1"/>
          </p:cNvSpPr>
          <p:nvPr>
            <p:ph type="dt" sz="half" idx="10"/>
          </p:nvPr>
        </p:nvSpPr>
        <p:spPr/>
        <p:txBody>
          <a:bodyPr/>
          <a:lstStyle/>
          <a:p>
            <a:r>
              <a:rPr lang="fi-FI"/>
              <a:t>28.9.2020</a:t>
            </a:r>
          </a:p>
        </p:txBody>
      </p:sp>
      <p:sp>
        <p:nvSpPr>
          <p:cNvPr id="4" name="Alatunnisteen paikkamerkki 3">
            <a:extLst>
              <a:ext uri="{FF2B5EF4-FFF2-40B4-BE49-F238E27FC236}">
                <a16:creationId xmlns:a16="http://schemas.microsoft.com/office/drawing/2014/main" id="{232BA7F6-4067-473E-B7BC-A05EEFAF44B3}"/>
              </a:ext>
            </a:extLst>
          </p:cNvPr>
          <p:cNvSpPr>
            <a:spLocks noGrp="1"/>
          </p:cNvSpPr>
          <p:nvPr>
            <p:ph type="ftr" sz="quarter" idx="11"/>
          </p:nvPr>
        </p:nvSpPr>
        <p:spPr/>
        <p:txBody>
          <a:bodyPr/>
          <a:lstStyle/>
          <a:p>
            <a:r>
              <a:rPr lang="fi-FI"/>
              <a:t>Eläketurvakeskus   |</a:t>
            </a:r>
          </a:p>
        </p:txBody>
      </p:sp>
      <p:sp>
        <p:nvSpPr>
          <p:cNvPr id="5" name="Dian numeron paikkamerkki 4">
            <a:extLst>
              <a:ext uri="{FF2B5EF4-FFF2-40B4-BE49-F238E27FC236}">
                <a16:creationId xmlns:a16="http://schemas.microsoft.com/office/drawing/2014/main" id="{DFE03C28-A618-43E4-A36E-C7D2F181BEB1}"/>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648101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Otsikkodia">
    <p:bg>
      <p:bgRef idx="1001">
        <a:schemeClr val="bg1"/>
      </p:bgRef>
    </p:bg>
    <p:spTree>
      <p:nvGrpSpPr>
        <p:cNvPr id="1" name=""/>
        <p:cNvGrpSpPr/>
        <p:nvPr/>
      </p:nvGrpSpPr>
      <p:grpSpPr>
        <a:xfrm>
          <a:off x="0" y="0"/>
          <a:ext cx="0" cy="0"/>
          <a:chOff x="0" y="0"/>
          <a:chExt cx="0" cy="0"/>
        </a:xfrm>
      </p:grpSpPr>
      <p:pic>
        <p:nvPicPr>
          <p:cNvPr id="8" name="Kuva 7" descr="etusivukuva.png"/>
          <p:cNvPicPr>
            <a:picLocks noChangeAspect="1"/>
          </p:cNvPicPr>
          <p:nvPr userDrawn="1"/>
        </p:nvPicPr>
        <p:blipFill>
          <a:blip r:embed="rId2"/>
          <a:stretch>
            <a:fillRect/>
          </a:stretch>
        </p:blipFill>
        <p:spPr>
          <a:xfrm>
            <a:off x="-8865" y="0"/>
            <a:ext cx="12200865" cy="6858000"/>
          </a:xfrm>
          <a:prstGeom prst="rect">
            <a:avLst/>
          </a:prstGeom>
        </p:spPr>
      </p:pic>
      <p:pic>
        <p:nvPicPr>
          <p:cNvPr id="5" name="Kuva 7" descr="logo kalvolle.png"/>
          <p:cNvPicPr>
            <a:picLocks noChangeAspect="1"/>
          </p:cNvPicPr>
          <p:nvPr/>
        </p:nvPicPr>
        <p:blipFill>
          <a:blip r:embed="rId3"/>
          <a:srcRect/>
          <a:stretch>
            <a:fillRect/>
          </a:stretch>
        </p:blipFill>
        <p:spPr bwMode="auto">
          <a:xfrm>
            <a:off x="3941405" y="5151438"/>
            <a:ext cx="3503084" cy="419100"/>
          </a:xfrm>
          <a:prstGeom prst="rect">
            <a:avLst/>
          </a:prstGeom>
          <a:noFill/>
          <a:ln w="9525">
            <a:noFill/>
            <a:miter lim="800000"/>
            <a:headEnd/>
            <a:tailEnd/>
          </a:ln>
        </p:spPr>
      </p:pic>
      <p:sp>
        <p:nvSpPr>
          <p:cNvPr id="2" name="Otsikko 1"/>
          <p:cNvSpPr>
            <a:spLocks noGrp="1"/>
          </p:cNvSpPr>
          <p:nvPr>
            <p:ph type="ctrTitle"/>
          </p:nvPr>
        </p:nvSpPr>
        <p:spPr>
          <a:xfrm>
            <a:off x="3820698" y="2130426"/>
            <a:ext cx="7251700" cy="1470025"/>
          </a:xfrm>
        </p:spPr>
        <p:txBody>
          <a:bodyPr/>
          <a:lstStyle>
            <a:lvl1pPr algn="l">
              <a:defRPr sz="2800">
                <a:solidFill>
                  <a:schemeClr val="bg1"/>
                </a:solidFill>
              </a:defRPr>
            </a:lvl1pPr>
          </a:lstStyle>
          <a:p>
            <a:r>
              <a:rPr lang="fi-FI"/>
              <a:t>Muokkaa perustyyl. napsautt.</a:t>
            </a:r>
            <a:endParaRPr lang="fi-FI" dirty="0"/>
          </a:p>
        </p:txBody>
      </p:sp>
      <p:sp>
        <p:nvSpPr>
          <p:cNvPr id="6" name="Alatunnisteen paikkamerkki 4"/>
          <p:cNvSpPr>
            <a:spLocks noGrp="1"/>
          </p:cNvSpPr>
          <p:nvPr>
            <p:ph type="ftr" sz="quarter" idx="10"/>
          </p:nvPr>
        </p:nvSpPr>
        <p:spPr/>
        <p:txBody>
          <a:bodyPr/>
          <a:lstStyle>
            <a:lvl1pPr>
              <a:defRPr smtClean="0">
                <a:solidFill>
                  <a:schemeClr val="bg1"/>
                </a:solidFill>
              </a:defRPr>
            </a:lvl1pPr>
          </a:lstStyle>
          <a:p>
            <a:pPr>
              <a:defRPr/>
            </a:pPr>
            <a:r>
              <a:rPr lang="fi-FI">
                <a:solidFill>
                  <a:prstClr val="white"/>
                </a:solidFill>
              </a:rPr>
              <a:t>Eläketurvakeskus</a:t>
            </a:r>
          </a:p>
        </p:txBody>
      </p:sp>
      <p:sp>
        <p:nvSpPr>
          <p:cNvPr id="7" name="Dian numeron paikkamerkki 5"/>
          <p:cNvSpPr>
            <a:spLocks noGrp="1"/>
          </p:cNvSpPr>
          <p:nvPr>
            <p:ph type="sldNum" sz="quarter" idx="11"/>
          </p:nvPr>
        </p:nvSpPr>
        <p:spPr/>
        <p:txBody>
          <a:bodyPr/>
          <a:lstStyle>
            <a:lvl1pPr>
              <a:defRPr smtClean="0">
                <a:solidFill>
                  <a:schemeClr val="bg1"/>
                </a:solidFill>
              </a:defRPr>
            </a:lvl1pPr>
          </a:lstStyle>
          <a:p>
            <a:pPr>
              <a:defRPr/>
            </a:pPr>
            <a:fld id="{8A9D18BF-9311-46B2-9CDD-58C4EBBC2D05}" type="slidenum">
              <a:rPr lang="fi-FI">
                <a:solidFill>
                  <a:prstClr val="white"/>
                </a:solidFill>
              </a:rPr>
              <a:pPr>
                <a:defRPr/>
              </a:pPr>
              <a:t>‹#›</a:t>
            </a:fld>
            <a:endParaRPr lang="fi-FI" dirty="0">
              <a:solidFill>
                <a:prstClr val="white"/>
              </a:solidFill>
            </a:endParaRPr>
          </a:p>
        </p:txBody>
      </p:sp>
    </p:spTree>
    <p:extLst>
      <p:ext uri="{BB962C8B-B14F-4D97-AF65-F5344CB8AC3E}">
        <p14:creationId xmlns:p14="http://schemas.microsoft.com/office/powerpoint/2010/main" val="9985451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fi-FI" dirty="0"/>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Alatunnisteen paikkamerkki 4"/>
          <p:cNvSpPr>
            <a:spLocks noGrp="1"/>
          </p:cNvSpPr>
          <p:nvPr>
            <p:ph type="ftr" sz="quarter" idx="10"/>
          </p:nvPr>
        </p:nvSpPr>
        <p:spPr/>
        <p:txBody>
          <a:bodyPr/>
          <a:lstStyle>
            <a:lvl1pPr>
              <a:defRPr/>
            </a:lvl1pPr>
          </a:lstStyle>
          <a:p>
            <a:pPr>
              <a:defRPr/>
            </a:pPr>
            <a:r>
              <a:rPr lang="fi-FI"/>
              <a:t>Eläketurvakeskus</a:t>
            </a:r>
            <a:endParaRPr lang="fi-FI" dirty="0"/>
          </a:p>
        </p:txBody>
      </p:sp>
      <p:sp>
        <p:nvSpPr>
          <p:cNvPr id="5" name="Dian numeron paikkamerkki 5"/>
          <p:cNvSpPr>
            <a:spLocks noGrp="1"/>
          </p:cNvSpPr>
          <p:nvPr>
            <p:ph type="sldNum" sz="quarter" idx="11"/>
          </p:nvPr>
        </p:nvSpPr>
        <p:spPr/>
        <p:txBody>
          <a:bodyPr/>
          <a:lstStyle>
            <a:lvl1pPr>
              <a:defRPr/>
            </a:lvl1pPr>
          </a:lstStyle>
          <a:p>
            <a:pPr>
              <a:defRPr/>
            </a:pPr>
            <a:fld id="{28DCD73C-089C-4921-994D-3FB7E0FC8C68}" type="slidenum">
              <a:rPr lang="fi-FI"/>
              <a:pPr>
                <a:defRPr/>
              </a:pPr>
              <a:t>‹#›</a:t>
            </a:fld>
            <a:endParaRPr lang="fi-FI" dirty="0"/>
          </a:p>
        </p:txBody>
      </p:sp>
    </p:spTree>
    <p:extLst>
      <p:ext uri="{BB962C8B-B14F-4D97-AF65-F5344CB8AC3E}">
        <p14:creationId xmlns:p14="http://schemas.microsoft.com/office/powerpoint/2010/main" val="3341472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pic>
        <p:nvPicPr>
          <p:cNvPr id="7" name="Kuva 6" descr="taustakuva.png"/>
          <p:cNvPicPr>
            <a:picLocks noChangeAspect="1"/>
          </p:cNvPicPr>
          <p:nvPr userDrawn="1"/>
        </p:nvPicPr>
        <p:blipFill>
          <a:blip r:embed="rId2">
            <a:alphaModFix/>
          </a:blip>
          <a:stretch>
            <a:fillRect/>
          </a:stretch>
        </p:blipFill>
        <p:spPr>
          <a:xfrm>
            <a:off x="0" y="0"/>
            <a:ext cx="12192000" cy="6858000"/>
          </a:xfrm>
          <a:prstGeom prst="rect">
            <a:avLst/>
          </a:prstGeom>
        </p:spPr>
      </p:pic>
      <p:sp>
        <p:nvSpPr>
          <p:cNvPr id="2" name="Otsikko 1"/>
          <p:cNvSpPr>
            <a:spLocks noGrp="1"/>
          </p:cNvSpPr>
          <p:nvPr>
            <p:ph type="title"/>
          </p:nvPr>
        </p:nvSpPr>
        <p:spPr>
          <a:xfrm>
            <a:off x="963084" y="4406901"/>
            <a:ext cx="10363200" cy="1362075"/>
          </a:xfrm>
        </p:spPr>
        <p:txBody>
          <a:bodyPr anchor="t">
            <a:normAutofit/>
          </a:bodyPr>
          <a:lstStyle>
            <a:lvl1pPr algn="l">
              <a:defRPr sz="2400" b="1" cap="none"/>
            </a:lvl1pPr>
          </a:lstStyle>
          <a:p>
            <a:r>
              <a:rPr lang="fi-FI"/>
              <a:t>Muokkaa perustyyl. napsautt.</a:t>
            </a:r>
            <a:endParaRPr lang="fi-FI" dirty="0"/>
          </a:p>
        </p:txBody>
      </p:sp>
      <p:sp>
        <p:nvSpPr>
          <p:cNvPr id="3" name="Tekstin paikkamerkki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5" name="Alatunnisteen paikkamerkki 4"/>
          <p:cNvSpPr>
            <a:spLocks noGrp="1"/>
          </p:cNvSpPr>
          <p:nvPr>
            <p:ph type="ftr" sz="quarter" idx="10"/>
          </p:nvPr>
        </p:nvSpPr>
        <p:spPr/>
        <p:txBody>
          <a:bodyPr/>
          <a:lstStyle>
            <a:lvl1pPr>
              <a:defRPr/>
            </a:lvl1pPr>
          </a:lstStyle>
          <a:p>
            <a:pPr>
              <a:defRPr/>
            </a:pPr>
            <a:r>
              <a:rPr lang="fi-FI"/>
              <a:t>Eläketurvakeskus</a:t>
            </a:r>
          </a:p>
        </p:txBody>
      </p:sp>
      <p:sp>
        <p:nvSpPr>
          <p:cNvPr id="6" name="Dian numeron paikkamerkki 5"/>
          <p:cNvSpPr>
            <a:spLocks noGrp="1"/>
          </p:cNvSpPr>
          <p:nvPr>
            <p:ph type="sldNum" sz="quarter" idx="11"/>
          </p:nvPr>
        </p:nvSpPr>
        <p:spPr/>
        <p:txBody>
          <a:bodyPr/>
          <a:lstStyle>
            <a:lvl1pPr>
              <a:defRPr/>
            </a:lvl1pPr>
          </a:lstStyle>
          <a:p>
            <a:pPr>
              <a:defRPr/>
            </a:pPr>
            <a:fld id="{F9D8F7D6-E1DA-455A-8B71-01A56713DD19}" type="slidenum">
              <a:rPr lang="fi-FI"/>
              <a:pPr>
                <a:defRPr/>
              </a:pPr>
              <a:t>‹#›</a:t>
            </a:fld>
            <a:endParaRPr lang="fi-FI"/>
          </a:p>
        </p:txBody>
      </p:sp>
    </p:spTree>
    <p:extLst>
      <p:ext uri="{BB962C8B-B14F-4D97-AF65-F5344CB8AC3E}">
        <p14:creationId xmlns:p14="http://schemas.microsoft.com/office/powerpoint/2010/main" val="3685294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Otsikkodia omalla kuva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0" y="805"/>
            <a:ext cx="12192381"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rm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Kuvan paikkamerkki 5">
            <a:extLst>
              <a:ext uri="{FF2B5EF4-FFF2-40B4-BE49-F238E27FC236}">
                <a16:creationId xmlns:a16="http://schemas.microsoft.com/office/drawing/2014/main" id="{09EA0E1F-9BF7-DF39-9DBA-D0EA19D60A9C}"/>
              </a:ext>
              <a:ext uri="{C183D7F6-B498-43B3-948B-1728B52AA6E4}">
                <adec:decorative xmlns:adec="http://schemas.microsoft.com/office/drawing/2017/decorative" val="1"/>
              </a:ext>
            </a:extLst>
          </p:cNvPr>
          <p:cNvSpPr>
            <a:spLocks noGrp="1"/>
          </p:cNvSpPr>
          <p:nvPr>
            <p:ph type="pic" sz="quarter" idx="10"/>
          </p:nvPr>
        </p:nvSpPr>
        <p:spPr>
          <a:xfrm>
            <a:off x="-819" y="0"/>
            <a:ext cx="4471200" cy="5948005"/>
          </a:xfrm>
          <a:prstGeom prst="rect">
            <a:avLst/>
          </a:prstGeom>
          <a:solidFill>
            <a:schemeClr val="bg2"/>
          </a:solidFill>
          <a:ln>
            <a:noFill/>
          </a:ln>
        </p:spPr>
        <p:txBody>
          <a:bodyPr anchor="t"/>
          <a:lstStyle>
            <a:lvl1pPr marL="0" indent="0" algn="ctr">
              <a:buNone/>
              <a:defRPr sz="2000"/>
            </a:lvl1pPr>
          </a:lstStyle>
          <a:p>
            <a:r>
              <a:rPr lang="fi-FI"/>
              <a:t>Lisää kuva napsauttamalla kuvaketta</a:t>
            </a:r>
            <a:endParaRPr lang="en-GB" dirty="0"/>
          </a:p>
        </p:txBody>
      </p:sp>
      <p:pic>
        <p:nvPicPr>
          <p:cNvPr id="5" name="Kuva 4">
            <a:extLst>
              <a:ext uri="{FF2B5EF4-FFF2-40B4-BE49-F238E27FC236}">
                <a16:creationId xmlns:a16="http://schemas.microsoft.com/office/drawing/2014/main" id="{83D45B40-9506-EFDA-669A-865117ACE0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spTree>
    <p:extLst>
      <p:ext uri="{BB962C8B-B14F-4D97-AF65-F5344CB8AC3E}">
        <p14:creationId xmlns:p14="http://schemas.microsoft.com/office/powerpoint/2010/main" val="1126486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1411816" y="1600201"/>
            <a:ext cx="4968664" cy="4525963"/>
          </a:xfrm>
        </p:spPr>
        <p:txBody>
          <a:bodyPr>
            <a:normAutofit/>
          </a:bodyPr>
          <a:lstStyle>
            <a:lvl1pPr>
              <a:defRPr sz="20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576061" y="1600201"/>
            <a:ext cx="5006340" cy="4525963"/>
          </a:xfrm>
        </p:spPr>
        <p:txBody>
          <a:bodyPr>
            <a:normAutofit/>
          </a:bodyPr>
          <a:lstStyle>
            <a:lvl1pPr>
              <a:defRPr sz="20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Alatunnisteen paikkamerkki 4"/>
          <p:cNvSpPr>
            <a:spLocks noGrp="1"/>
          </p:cNvSpPr>
          <p:nvPr>
            <p:ph type="ftr" sz="quarter" idx="10"/>
          </p:nvPr>
        </p:nvSpPr>
        <p:spPr/>
        <p:txBody>
          <a:bodyPr/>
          <a:lstStyle>
            <a:lvl1pPr>
              <a:defRPr/>
            </a:lvl1pPr>
          </a:lstStyle>
          <a:p>
            <a:pPr>
              <a:defRPr/>
            </a:pPr>
            <a:r>
              <a:rPr lang="fi-FI"/>
              <a:t>Eläketurvakeskus</a:t>
            </a:r>
            <a:endParaRPr lang="fi-FI" dirty="0"/>
          </a:p>
        </p:txBody>
      </p:sp>
      <p:sp>
        <p:nvSpPr>
          <p:cNvPr id="6" name="Dian numeron paikkamerkki 5"/>
          <p:cNvSpPr>
            <a:spLocks noGrp="1"/>
          </p:cNvSpPr>
          <p:nvPr>
            <p:ph type="sldNum" sz="quarter" idx="11"/>
          </p:nvPr>
        </p:nvSpPr>
        <p:spPr/>
        <p:txBody>
          <a:bodyPr/>
          <a:lstStyle>
            <a:lvl1pPr>
              <a:defRPr/>
            </a:lvl1pPr>
          </a:lstStyle>
          <a:p>
            <a:pPr>
              <a:defRPr/>
            </a:pPr>
            <a:fld id="{2943EEA0-2D55-4600-872B-911C00380599}" type="slidenum">
              <a:rPr lang="fi-FI"/>
              <a:pPr>
                <a:defRPr/>
              </a:pPr>
              <a:t>‹#›</a:t>
            </a:fld>
            <a:endParaRPr lang="fi-FI" dirty="0"/>
          </a:p>
        </p:txBody>
      </p:sp>
    </p:spTree>
    <p:extLst>
      <p:ext uri="{BB962C8B-B14F-4D97-AF65-F5344CB8AC3E}">
        <p14:creationId xmlns:p14="http://schemas.microsoft.com/office/powerpoint/2010/main" val="39627243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1411816" y="1535113"/>
            <a:ext cx="4966123"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1411818" y="2174875"/>
            <a:ext cx="4966121" cy="3951288"/>
          </a:xfrm>
        </p:spPr>
        <p:txBody>
          <a:bodyPr>
            <a:normAutofit/>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570981" y="1535113"/>
            <a:ext cx="501142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570981" y="2174875"/>
            <a:ext cx="5011420" cy="3951288"/>
          </a:xfrm>
        </p:spPr>
        <p:txBody>
          <a:bodyPr>
            <a:normAutofit/>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Alatunnisteen paikkamerkki 4"/>
          <p:cNvSpPr>
            <a:spLocks noGrp="1"/>
          </p:cNvSpPr>
          <p:nvPr>
            <p:ph type="ftr" sz="quarter" idx="10"/>
          </p:nvPr>
        </p:nvSpPr>
        <p:spPr/>
        <p:txBody>
          <a:bodyPr/>
          <a:lstStyle>
            <a:lvl1pPr>
              <a:defRPr/>
            </a:lvl1pPr>
          </a:lstStyle>
          <a:p>
            <a:pPr>
              <a:defRPr/>
            </a:pPr>
            <a:r>
              <a:rPr lang="fi-FI"/>
              <a:t>Eläketurvakeskus</a:t>
            </a:r>
            <a:endParaRPr lang="fi-FI" dirty="0"/>
          </a:p>
        </p:txBody>
      </p:sp>
      <p:sp>
        <p:nvSpPr>
          <p:cNvPr id="8" name="Dian numeron paikkamerkki 5"/>
          <p:cNvSpPr>
            <a:spLocks noGrp="1"/>
          </p:cNvSpPr>
          <p:nvPr>
            <p:ph type="sldNum" sz="quarter" idx="11"/>
          </p:nvPr>
        </p:nvSpPr>
        <p:spPr/>
        <p:txBody>
          <a:bodyPr/>
          <a:lstStyle>
            <a:lvl1pPr>
              <a:defRPr/>
            </a:lvl1pPr>
          </a:lstStyle>
          <a:p>
            <a:pPr>
              <a:defRPr/>
            </a:pPr>
            <a:fld id="{BAB1CB55-C176-4325-BB85-4D67B6C81707}" type="slidenum">
              <a:rPr lang="fi-FI"/>
              <a:pPr>
                <a:defRPr/>
              </a:pPr>
              <a:t>‹#›</a:t>
            </a:fld>
            <a:endParaRPr lang="fi-FI" dirty="0"/>
          </a:p>
        </p:txBody>
      </p:sp>
    </p:spTree>
    <p:extLst>
      <p:ext uri="{BB962C8B-B14F-4D97-AF65-F5344CB8AC3E}">
        <p14:creationId xmlns:p14="http://schemas.microsoft.com/office/powerpoint/2010/main" val="843642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Alatunnisteen paikkamerkki 4"/>
          <p:cNvSpPr>
            <a:spLocks noGrp="1"/>
          </p:cNvSpPr>
          <p:nvPr>
            <p:ph type="ftr" sz="quarter" idx="10"/>
          </p:nvPr>
        </p:nvSpPr>
        <p:spPr/>
        <p:txBody>
          <a:bodyPr/>
          <a:lstStyle>
            <a:lvl1pPr>
              <a:defRPr/>
            </a:lvl1pPr>
          </a:lstStyle>
          <a:p>
            <a:pPr>
              <a:defRPr/>
            </a:pPr>
            <a:r>
              <a:rPr lang="fi-FI"/>
              <a:t>Eläketurvakeskus</a:t>
            </a:r>
            <a:endParaRPr lang="fi-FI" dirty="0"/>
          </a:p>
        </p:txBody>
      </p:sp>
      <p:sp>
        <p:nvSpPr>
          <p:cNvPr id="4" name="Dian numeron paikkamerkki 5"/>
          <p:cNvSpPr>
            <a:spLocks noGrp="1"/>
          </p:cNvSpPr>
          <p:nvPr>
            <p:ph type="sldNum" sz="quarter" idx="11"/>
          </p:nvPr>
        </p:nvSpPr>
        <p:spPr/>
        <p:txBody>
          <a:bodyPr/>
          <a:lstStyle>
            <a:lvl1pPr>
              <a:defRPr/>
            </a:lvl1pPr>
          </a:lstStyle>
          <a:p>
            <a:pPr>
              <a:defRPr/>
            </a:pPr>
            <a:fld id="{D1FE45A9-83DA-4353-8CF1-E10E596124E9}" type="slidenum">
              <a:rPr lang="fi-FI"/>
              <a:pPr>
                <a:defRPr/>
              </a:pPr>
              <a:t>‹#›</a:t>
            </a:fld>
            <a:endParaRPr lang="fi-FI" dirty="0"/>
          </a:p>
        </p:txBody>
      </p:sp>
    </p:spTree>
    <p:extLst>
      <p:ext uri="{BB962C8B-B14F-4D97-AF65-F5344CB8AC3E}">
        <p14:creationId xmlns:p14="http://schemas.microsoft.com/office/powerpoint/2010/main" val="26152803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Alatunnisteen paikkamerkki 4"/>
          <p:cNvSpPr>
            <a:spLocks noGrp="1"/>
          </p:cNvSpPr>
          <p:nvPr>
            <p:ph type="ftr" sz="quarter" idx="10"/>
          </p:nvPr>
        </p:nvSpPr>
        <p:spPr/>
        <p:txBody>
          <a:bodyPr/>
          <a:lstStyle>
            <a:lvl1pPr>
              <a:defRPr/>
            </a:lvl1pPr>
          </a:lstStyle>
          <a:p>
            <a:pPr>
              <a:defRPr/>
            </a:pPr>
            <a:r>
              <a:rPr lang="fi-FI"/>
              <a:t>Eläketurvakeskus</a:t>
            </a:r>
            <a:endParaRPr lang="fi-FI" dirty="0"/>
          </a:p>
        </p:txBody>
      </p:sp>
      <p:sp>
        <p:nvSpPr>
          <p:cNvPr id="3" name="Dian numeron paikkamerkki 5"/>
          <p:cNvSpPr>
            <a:spLocks noGrp="1"/>
          </p:cNvSpPr>
          <p:nvPr>
            <p:ph type="sldNum" sz="quarter" idx="11"/>
          </p:nvPr>
        </p:nvSpPr>
        <p:spPr/>
        <p:txBody>
          <a:bodyPr/>
          <a:lstStyle>
            <a:lvl1pPr>
              <a:defRPr/>
            </a:lvl1pPr>
          </a:lstStyle>
          <a:p>
            <a:pPr>
              <a:defRPr/>
            </a:pPr>
            <a:fld id="{7440F74B-D238-4C80-92A9-7B23390E0BB1}" type="slidenum">
              <a:rPr lang="fi-FI"/>
              <a:pPr>
                <a:defRPr/>
              </a:pPr>
              <a:t>‹#›</a:t>
            </a:fld>
            <a:endParaRPr lang="fi-FI" dirty="0"/>
          </a:p>
        </p:txBody>
      </p:sp>
    </p:spTree>
    <p:extLst>
      <p:ext uri="{BB962C8B-B14F-4D97-AF65-F5344CB8AC3E}">
        <p14:creationId xmlns:p14="http://schemas.microsoft.com/office/powerpoint/2010/main" val="20222185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971721" y="273050"/>
            <a:ext cx="4011084" cy="1162050"/>
          </a:xfrm>
        </p:spPr>
        <p:txBody>
          <a:bodyPr anchor="b"/>
          <a:lstStyle>
            <a:lvl1pPr algn="l">
              <a:defRPr sz="2000" b="1"/>
            </a:lvl1pPr>
          </a:lstStyle>
          <a:p>
            <a:r>
              <a:rPr lang="fi-FI"/>
              <a:t>Muokkaa perustyyl. napsautt.</a:t>
            </a:r>
            <a:endParaRPr lang="fi-FI" dirty="0"/>
          </a:p>
        </p:txBody>
      </p:sp>
      <p:sp>
        <p:nvSpPr>
          <p:cNvPr id="3" name="Sisällön paikkamerkki 2"/>
          <p:cNvSpPr>
            <a:spLocks noGrp="1"/>
          </p:cNvSpPr>
          <p:nvPr>
            <p:ph idx="1"/>
          </p:nvPr>
        </p:nvSpPr>
        <p:spPr>
          <a:xfrm>
            <a:off x="5106155" y="273051"/>
            <a:ext cx="6476244" cy="5853113"/>
          </a:xfrm>
        </p:spPr>
        <p:txBody>
          <a:bodyPr>
            <a:normAutofit/>
          </a:bodyPr>
          <a:lstStyle>
            <a:lvl1pPr>
              <a:defRPr sz="20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97172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Alatunnisteen paikkamerkki 4"/>
          <p:cNvSpPr>
            <a:spLocks noGrp="1"/>
          </p:cNvSpPr>
          <p:nvPr>
            <p:ph type="ftr" sz="quarter" idx="10"/>
          </p:nvPr>
        </p:nvSpPr>
        <p:spPr/>
        <p:txBody>
          <a:bodyPr/>
          <a:lstStyle>
            <a:lvl1pPr>
              <a:defRPr/>
            </a:lvl1pPr>
          </a:lstStyle>
          <a:p>
            <a:pPr>
              <a:defRPr/>
            </a:pPr>
            <a:r>
              <a:rPr lang="fi-FI"/>
              <a:t>Eläketurvakeskus</a:t>
            </a:r>
            <a:endParaRPr lang="fi-FI" dirty="0"/>
          </a:p>
        </p:txBody>
      </p:sp>
      <p:sp>
        <p:nvSpPr>
          <p:cNvPr id="6" name="Dian numeron paikkamerkki 5"/>
          <p:cNvSpPr>
            <a:spLocks noGrp="1"/>
          </p:cNvSpPr>
          <p:nvPr>
            <p:ph type="sldNum" sz="quarter" idx="11"/>
          </p:nvPr>
        </p:nvSpPr>
        <p:spPr/>
        <p:txBody>
          <a:bodyPr/>
          <a:lstStyle>
            <a:lvl1pPr>
              <a:defRPr/>
            </a:lvl1pPr>
          </a:lstStyle>
          <a:p>
            <a:pPr>
              <a:defRPr/>
            </a:pPr>
            <a:fld id="{C7E77521-8026-4C83-BF4E-AFC1EC3C8DC9}" type="slidenum">
              <a:rPr lang="fi-FI"/>
              <a:pPr>
                <a:defRPr/>
              </a:pPr>
              <a:t>‹#›</a:t>
            </a:fld>
            <a:endParaRPr lang="fi-FI" dirty="0"/>
          </a:p>
        </p:txBody>
      </p:sp>
    </p:spTree>
    <p:extLst>
      <p:ext uri="{BB962C8B-B14F-4D97-AF65-F5344CB8AC3E}">
        <p14:creationId xmlns:p14="http://schemas.microsoft.com/office/powerpoint/2010/main" val="3789750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nchor="b"/>
          <a:lstStyle>
            <a:lvl1pPr algn="l">
              <a:defRPr sz="2000" b="1"/>
            </a:lvl1pPr>
          </a:lstStyle>
          <a:p>
            <a:r>
              <a:rPr lang="fi-FI"/>
              <a:t>Muokkaa perustyyl. napsautt.</a:t>
            </a:r>
            <a:endParaRPr lang="fi-FI" dirty="0"/>
          </a:p>
        </p:txBody>
      </p:sp>
      <p:sp>
        <p:nvSpPr>
          <p:cNvPr id="3" name="Kuvan paikkamerkki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a:t>Lisää kuva napsauttamalla kuvaketta</a:t>
            </a:r>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Alatunnisteen paikkamerkki 4"/>
          <p:cNvSpPr>
            <a:spLocks noGrp="1"/>
          </p:cNvSpPr>
          <p:nvPr>
            <p:ph type="ftr" sz="quarter" idx="10"/>
          </p:nvPr>
        </p:nvSpPr>
        <p:spPr/>
        <p:txBody>
          <a:bodyPr/>
          <a:lstStyle>
            <a:lvl1pPr>
              <a:defRPr/>
            </a:lvl1pPr>
          </a:lstStyle>
          <a:p>
            <a:pPr>
              <a:defRPr/>
            </a:pPr>
            <a:r>
              <a:rPr lang="fi-FI"/>
              <a:t>Eläketurvakeskus</a:t>
            </a:r>
            <a:endParaRPr lang="fi-FI" dirty="0"/>
          </a:p>
        </p:txBody>
      </p:sp>
      <p:sp>
        <p:nvSpPr>
          <p:cNvPr id="6" name="Dian numeron paikkamerkki 5"/>
          <p:cNvSpPr>
            <a:spLocks noGrp="1"/>
          </p:cNvSpPr>
          <p:nvPr>
            <p:ph type="sldNum" sz="quarter" idx="11"/>
          </p:nvPr>
        </p:nvSpPr>
        <p:spPr/>
        <p:txBody>
          <a:bodyPr/>
          <a:lstStyle>
            <a:lvl1pPr>
              <a:defRPr/>
            </a:lvl1pPr>
          </a:lstStyle>
          <a:p>
            <a:pPr>
              <a:defRPr/>
            </a:pPr>
            <a:fld id="{3FEF3DB7-7586-4934-9898-F8AB1BDA90FC}" type="slidenum">
              <a:rPr lang="fi-FI"/>
              <a:pPr>
                <a:defRPr/>
              </a:pPr>
              <a:t>‹#›</a:t>
            </a:fld>
            <a:endParaRPr lang="fi-FI" dirty="0"/>
          </a:p>
        </p:txBody>
      </p:sp>
    </p:spTree>
    <p:extLst>
      <p:ext uri="{BB962C8B-B14F-4D97-AF65-F5344CB8AC3E}">
        <p14:creationId xmlns:p14="http://schemas.microsoft.com/office/powerpoint/2010/main" val="33512919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rgbClr val="023588"/>
                </a:solidFill>
              </a:defRPr>
            </a:lvl1p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Alatunnisteen paikkamerkki 4"/>
          <p:cNvSpPr>
            <a:spLocks noGrp="1"/>
          </p:cNvSpPr>
          <p:nvPr>
            <p:ph type="ftr" sz="quarter" idx="10"/>
          </p:nvPr>
        </p:nvSpPr>
        <p:spPr/>
        <p:txBody>
          <a:bodyPr/>
          <a:lstStyle>
            <a:lvl1pPr>
              <a:defRPr/>
            </a:lvl1pPr>
          </a:lstStyle>
          <a:p>
            <a:pPr>
              <a:defRPr/>
            </a:pPr>
            <a:r>
              <a:rPr lang="fi-FI"/>
              <a:t>Eläketurvakeskus</a:t>
            </a:r>
            <a:endParaRPr lang="fi-FI" dirty="0"/>
          </a:p>
        </p:txBody>
      </p:sp>
      <p:sp>
        <p:nvSpPr>
          <p:cNvPr id="5" name="Dian numeron paikkamerkki 5"/>
          <p:cNvSpPr>
            <a:spLocks noGrp="1"/>
          </p:cNvSpPr>
          <p:nvPr>
            <p:ph type="sldNum" sz="quarter" idx="11"/>
          </p:nvPr>
        </p:nvSpPr>
        <p:spPr/>
        <p:txBody>
          <a:bodyPr/>
          <a:lstStyle>
            <a:lvl1pPr>
              <a:defRPr/>
            </a:lvl1pPr>
          </a:lstStyle>
          <a:p>
            <a:pPr>
              <a:defRPr/>
            </a:pPr>
            <a:fld id="{6013D89C-D2F5-47C1-8723-AB9799A4C833}" type="slidenum">
              <a:rPr lang="fi-FI"/>
              <a:pPr>
                <a:defRPr/>
              </a:pPr>
              <a:t>‹#›</a:t>
            </a:fld>
            <a:endParaRPr lang="fi-FI" dirty="0"/>
          </a:p>
        </p:txBody>
      </p:sp>
    </p:spTree>
    <p:extLst>
      <p:ext uri="{BB962C8B-B14F-4D97-AF65-F5344CB8AC3E}">
        <p14:creationId xmlns:p14="http://schemas.microsoft.com/office/powerpoint/2010/main" val="2232848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8839200" y="274639"/>
            <a:ext cx="2743200" cy="5851525"/>
          </a:xfrm>
        </p:spPr>
        <p:txBody>
          <a:bodyPr vert="eaVert"/>
          <a:lstStyle/>
          <a:p>
            <a:r>
              <a:rPr lang="fi-FI"/>
              <a:t>Muokkaa perustyyl. napsautt.</a:t>
            </a:r>
            <a:endParaRPr lang="fi-FI" dirty="0"/>
          </a:p>
        </p:txBody>
      </p:sp>
      <p:sp>
        <p:nvSpPr>
          <p:cNvPr id="3" name="Pystysuoran tekstin paikkamerkki 2"/>
          <p:cNvSpPr>
            <a:spLocks noGrp="1"/>
          </p:cNvSpPr>
          <p:nvPr>
            <p:ph type="body" orient="vert" idx="1"/>
          </p:nvPr>
        </p:nvSpPr>
        <p:spPr>
          <a:xfrm>
            <a:off x="1074344" y="274639"/>
            <a:ext cx="7561656" cy="5851525"/>
          </a:xfrm>
        </p:spPr>
        <p:txBody>
          <a:bodyPr vert="eaVert"/>
          <a:lstStyle>
            <a:lvl1pPr>
              <a:defRPr>
                <a:solidFill>
                  <a:srgbClr val="023588"/>
                </a:solidFill>
              </a:defRPr>
            </a:lvl1pPr>
            <a:lvl2pPr>
              <a:defRPr>
                <a:solidFill>
                  <a:srgbClr val="023588"/>
                </a:solidFill>
              </a:defRPr>
            </a:lvl2pPr>
            <a:lvl3pPr>
              <a:defRPr>
                <a:solidFill>
                  <a:srgbClr val="023588"/>
                </a:solidFill>
              </a:defRPr>
            </a:lvl3pPr>
            <a:lvl4pPr>
              <a:defRPr>
                <a:solidFill>
                  <a:srgbClr val="023588"/>
                </a:solidFill>
              </a:defRPr>
            </a:lvl4pPr>
            <a:lvl5pPr>
              <a:defRPr>
                <a:solidFill>
                  <a:srgbClr val="023588"/>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Alatunnisteen paikkamerkki 4"/>
          <p:cNvSpPr>
            <a:spLocks noGrp="1"/>
          </p:cNvSpPr>
          <p:nvPr>
            <p:ph type="ftr" sz="quarter" idx="10"/>
          </p:nvPr>
        </p:nvSpPr>
        <p:spPr/>
        <p:txBody>
          <a:bodyPr/>
          <a:lstStyle>
            <a:lvl1pPr>
              <a:defRPr/>
            </a:lvl1pPr>
          </a:lstStyle>
          <a:p>
            <a:pPr>
              <a:defRPr/>
            </a:pPr>
            <a:r>
              <a:rPr lang="fi-FI"/>
              <a:t>Eläketurvakeskus</a:t>
            </a:r>
            <a:endParaRPr lang="fi-FI" dirty="0"/>
          </a:p>
        </p:txBody>
      </p:sp>
      <p:sp>
        <p:nvSpPr>
          <p:cNvPr id="5" name="Dian numeron paikkamerkki 5"/>
          <p:cNvSpPr>
            <a:spLocks noGrp="1"/>
          </p:cNvSpPr>
          <p:nvPr>
            <p:ph type="sldNum" sz="quarter" idx="11"/>
          </p:nvPr>
        </p:nvSpPr>
        <p:spPr/>
        <p:txBody>
          <a:bodyPr/>
          <a:lstStyle>
            <a:lvl1pPr>
              <a:defRPr/>
            </a:lvl1pPr>
          </a:lstStyle>
          <a:p>
            <a:pPr>
              <a:defRPr/>
            </a:pPr>
            <a:fld id="{9053BD46-2919-4193-9984-2AF63C8A2500}" type="slidenum">
              <a:rPr lang="fi-FI"/>
              <a:pPr>
                <a:defRPr/>
              </a:pPr>
              <a:t>‹#›</a:t>
            </a:fld>
            <a:endParaRPr lang="fi-FI" dirty="0"/>
          </a:p>
        </p:txBody>
      </p:sp>
    </p:spTree>
    <p:extLst>
      <p:ext uri="{BB962C8B-B14F-4D97-AF65-F5344CB8AC3E}">
        <p14:creationId xmlns:p14="http://schemas.microsoft.com/office/powerpoint/2010/main" val="1106163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Otsikko ja taulukko">
    <p:spTree>
      <p:nvGrpSpPr>
        <p:cNvPr id="1" name=""/>
        <p:cNvGrpSpPr/>
        <p:nvPr/>
      </p:nvGrpSpPr>
      <p:grpSpPr>
        <a:xfrm>
          <a:off x="0" y="0"/>
          <a:ext cx="0" cy="0"/>
          <a:chOff x="0" y="0"/>
          <a:chExt cx="0" cy="0"/>
        </a:xfrm>
      </p:grpSpPr>
      <p:sp>
        <p:nvSpPr>
          <p:cNvPr id="2" name="Otsikko 1"/>
          <p:cNvSpPr>
            <a:spLocks noGrp="1"/>
          </p:cNvSpPr>
          <p:nvPr>
            <p:ph type="title"/>
          </p:nvPr>
        </p:nvSpPr>
        <p:spPr>
          <a:xfrm>
            <a:off x="914402" y="533400"/>
            <a:ext cx="10390719" cy="1143000"/>
          </a:xfrm>
        </p:spPr>
        <p:txBody>
          <a:bodyPr/>
          <a:lstStyle/>
          <a:p>
            <a:r>
              <a:rPr lang="fi-FI"/>
              <a:t>Muokkaa perustyyl. napsautt.</a:t>
            </a:r>
            <a:endParaRPr lang="en-US"/>
          </a:p>
        </p:txBody>
      </p:sp>
      <p:sp>
        <p:nvSpPr>
          <p:cNvPr id="3" name="Taulukon paikkamerkki 2"/>
          <p:cNvSpPr>
            <a:spLocks noGrp="1"/>
          </p:cNvSpPr>
          <p:nvPr>
            <p:ph type="tbl" idx="1"/>
          </p:nvPr>
        </p:nvSpPr>
        <p:spPr>
          <a:xfrm>
            <a:off x="927100" y="1828800"/>
            <a:ext cx="10363200" cy="4343400"/>
          </a:xfrm>
        </p:spPr>
        <p:txBody>
          <a:bodyPr/>
          <a:lstStyle/>
          <a:p>
            <a:pPr lvl="0"/>
            <a:endParaRPr lang="en-US" noProof="0"/>
          </a:p>
        </p:txBody>
      </p:sp>
      <p:sp>
        <p:nvSpPr>
          <p:cNvPr id="4" name="Rectangle 4"/>
          <p:cNvSpPr>
            <a:spLocks noGrp="1" noChangeArrowheads="1"/>
          </p:cNvSpPr>
          <p:nvPr>
            <p:ph type="dt" sz="half" idx="10"/>
          </p:nvPr>
        </p:nvSpPr>
        <p:spPr>
          <a:xfrm>
            <a:off x="5092700" y="6324600"/>
            <a:ext cx="2540000" cy="457200"/>
          </a:xfrm>
          <a:prstGeom prst="rect">
            <a:avLst/>
          </a:prstGeom>
          <a:ln/>
        </p:spPr>
        <p:txBody>
          <a:bodyPr/>
          <a:lstStyle>
            <a:lvl1pPr>
              <a:defRPr/>
            </a:lvl1pPr>
          </a:lstStyle>
          <a:p>
            <a:pPr defTabSz="457200" fontAlgn="base">
              <a:spcBef>
                <a:spcPct val="0"/>
              </a:spcBef>
              <a:spcAft>
                <a:spcPct val="0"/>
              </a:spcAft>
              <a:defRPr/>
            </a:pPr>
            <a:endParaRPr lang="fi-FI">
              <a:solidFill>
                <a:srgbClr val="023588"/>
              </a:solidFill>
              <a:latin typeface="Arial" charset="0"/>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B74F868D-2AAD-45C6-AF37-4F74B09F1EAB}" type="slidenum">
              <a:rPr lang="fi-FI"/>
              <a:pPr>
                <a:defRPr/>
              </a:pPr>
              <a:t>‹#›</a:t>
            </a:fld>
            <a:endParaRPr lang="fi-FI"/>
          </a:p>
        </p:txBody>
      </p:sp>
    </p:spTree>
    <p:extLst>
      <p:ext uri="{BB962C8B-B14F-4D97-AF65-F5344CB8AC3E}">
        <p14:creationId xmlns:p14="http://schemas.microsoft.com/office/powerpoint/2010/main" val="3235182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914402" y="533400"/>
            <a:ext cx="10390719" cy="1143000"/>
          </a:xfrm>
        </p:spPr>
        <p:txBody>
          <a:bodyPr/>
          <a:lstStyle/>
          <a:p>
            <a:r>
              <a:rPr lang="fi-FI"/>
              <a:t>Muokkaa perustyyl. napsautt.</a:t>
            </a:r>
            <a:endParaRPr lang="en-US"/>
          </a:p>
        </p:txBody>
      </p:sp>
      <p:sp>
        <p:nvSpPr>
          <p:cNvPr id="3" name="Tekstin paikkamerkki 2"/>
          <p:cNvSpPr>
            <a:spLocks noGrp="1"/>
          </p:cNvSpPr>
          <p:nvPr>
            <p:ph type="body" sz="half" idx="1"/>
          </p:nvPr>
        </p:nvSpPr>
        <p:spPr>
          <a:xfrm>
            <a:off x="927100" y="1828800"/>
            <a:ext cx="5080000" cy="4343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Sisällön paikkamerkki 3"/>
          <p:cNvSpPr>
            <a:spLocks noGrp="1"/>
          </p:cNvSpPr>
          <p:nvPr>
            <p:ph sz="half" idx="2"/>
          </p:nvPr>
        </p:nvSpPr>
        <p:spPr>
          <a:xfrm>
            <a:off x="6210300" y="1828800"/>
            <a:ext cx="5080000" cy="4343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Rectangle 4"/>
          <p:cNvSpPr>
            <a:spLocks noGrp="1" noChangeArrowheads="1"/>
          </p:cNvSpPr>
          <p:nvPr>
            <p:ph type="dt" sz="half" idx="10"/>
          </p:nvPr>
        </p:nvSpPr>
        <p:spPr>
          <a:xfrm>
            <a:off x="5092700" y="6324600"/>
            <a:ext cx="2540000" cy="457200"/>
          </a:xfrm>
          <a:prstGeom prst="rect">
            <a:avLst/>
          </a:prstGeom>
          <a:ln/>
        </p:spPr>
        <p:txBody>
          <a:bodyPr/>
          <a:lstStyle>
            <a:lvl1pPr>
              <a:defRPr/>
            </a:lvl1pPr>
          </a:lstStyle>
          <a:p>
            <a:pPr defTabSz="457200" fontAlgn="base">
              <a:spcBef>
                <a:spcPct val="0"/>
              </a:spcBef>
              <a:spcAft>
                <a:spcPct val="0"/>
              </a:spcAft>
              <a:defRPr/>
            </a:pPr>
            <a:endParaRPr lang="fi-FI">
              <a:solidFill>
                <a:srgbClr val="023588"/>
              </a:solidFill>
              <a:latin typeface="Arial" charset="0"/>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CF72C5EB-F549-4A2B-A51E-89DA3BC522B9}" type="slidenum">
              <a:rPr lang="fi-FI"/>
              <a:pPr>
                <a:defRPr/>
              </a:pPr>
              <a:t>‹#›</a:t>
            </a:fld>
            <a:endParaRPr lang="fi-FI"/>
          </a:p>
        </p:txBody>
      </p:sp>
    </p:spTree>
    <p:extLst>
      <p:ext uri="{BB962C8B-B14F-4D97-AF65-F5344CB8AC3E}">
        <p14:creationId xmlns:p14="http://schemas.microsoft.com/office/powerpoint/2010/main" val="2130304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10515600" cy="1138279"/>
          </a:xfrm>
        </p:spPr>
        <p:txBody>
          <a:bodyPr lIns="90000"/>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0" y="1520328"/>
            <a:ext cx="10515600" cy="4656635"/>
          </a:xfrm>
        </p:spPr>
        <p:txBody>
          <a:bodyPr lIns="90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20.1.2025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37827993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Intro yleis">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64634" y="143397"/>
            <a:ext cx="10075085" cy="689551"/>
          </a:xfrm>
          <a:prstGeom prst="rect">
            <a:avLst/>
          </a:prstGeom>
        </p:spPr>
        <p:txBody>
          <a:bodyPr vert="horz" lIns="88350" tIns="44175" rIns="88350" bIns="44175" rtlCol="0" anchor="t" anchorCtr="0">
            <a:no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dirty="0"/>
          </a:p>
        </p:txBody>
      </p:sp>
      <p:sp>
        <p:nvSpPr>
          <p:cNvPr id="12" name="Content Placeholder 2"/>
          <p:cNvSpPr>
            <a:spLocks noGrp="1"/>
          </p:cNvSpPr>
          <p:nvPr>
            <p:ph idx="1"/>
          </p:nvPr>
        </p:nvSpPr>
        <p:spPr>
          <a:xfrm>
            <a:off x="664634" y="1253588"/>
            <a:ext cx="10075085" cy="3525700"/>
          </a:xfrm>
        </p:spPr>
        <p:txBody>
          <a:body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dirty="0"/>
          </a:p>
        </p:txBody>
      </p:sp>
      <p:sp>
        <p:nvSpPr>
          <p:cNvPr id="9" name="Footer Placeholder 4"/>
          <p:cNvSpPr>
            <a:spLocks noGrp="1"/>
          </p:cNvSpPr>
          <p:nvPr>
            <p:ph type="ftr" sz="quarter" idx="3"/>
          </p:nvPr>
        </p:nvSpPr>
        <p:spPr>
          <a:xfrm>
            <a:off x="268944" y="6423587"/>
            <a:ext cx="8163857" cy="365125"/>
          </a:xfrm>
          <a:prstGeom prst="rect">
            <a:avLst/>
          </a:prstGeom>
        </p:spPr>
        <p:txBody>
          <a:bodyPr vert="horz" lIns="88350" tIns="44175" rIns="88350" bIns="44175" rtlCol="0" anchor="ctr"/>
          <a:lstStyle>
            <a:lvl1pPr algn="l">
              <a:defRPr sz="1100">
                <a:solidFill>
                  <a:schemeClr val="tx1">
                    <a:lumMod val="65000"/>
                    <a:lumOff val="35000"/>
                  </a:schemeClr>
                </a:solidFill>
                <a:latin typeface="Cambria"/>
              </a:defRPr>
            </a:lvl1pPr>
          </a:lstStyle>
          <a:p>
            <a:r>
              <a:rPr lang="fi-FI" dirty="0">
                <a:solidFill>
                  <a:srgbClr val="023588">
                    <a:lumMod val="65000"/>
                    <a:lumOff val="35000"/>
                  </a:srgbClr>
                </a:solidFill>
              </a:rPr>
              <a:t>Eläketurvakeskus</a:t>
            </a:r>
          </a:p>
        </p:txBody>
      </p:sp>
      <p:sp>
        <p:nvSpPr>
          <p:cNvPr id="13" name="Slide Number Placeholder 5"/>
          <p:cNvSpPr>
            <a:spLocks noGrp="1"/>
          </p:cNvSpPr>
          <p:nvPr>
            <p:ph type="sldNum" sz="quarter" idx="4"/>
          </p:nvPr>
        </p:nvSpPr>
        <p:spPr>
          <a:xfrm>
            <a:off x="11074400" y="6414305"/>
            <a:ext cx="738717" cy="365125"/>
          </a:xfrm>
          <a:prstGeom prst="rect">
            <a:avLst/>
          </a:prstGeom>
        </p:spPr>
        <p:txBody>
          <a:bodyPr vert="horz" lIns="88350" tIns="44175" rIns="88350" bIns="44175" rtlCol="0" anchor="ctr"/>
          <a:lstStyle>
            <a:lvl1pPr algn="r">
              <a:defRPr sz="1100">
                <a:solidFill>
                  <a:srgbClr val="595959"/>
                </a:solidFill>
                <a:latin typeface="Cambria"/>
              </a:defRPr>
            </a:lvl1pPr>
          </a:lstStyle>
          <a:p>
            <a:fld id="{933B3DFD-021A-744D-AC46-912F23627363}" type="slidenum">
              <a:rPr lang="fi-FI" smtClean="0"/>
              <a:pPr/>
              <a:t>‹#›</a:t>
            </a:fld>
            <a:endParaRPr lang="fi-FI" dirty="0"/>
          </a:p>
        </p:txBody>
      </p:sp>
    </p:spTree>
    <p:extLst>
      <p:ext uri="{BB962C8B-B14F-4D97-AF65-F5344CB8AC3E}">
        <p14:creationId xmlns:p14="http://schemas.microsoft.com/office/powerpoint/2010/main" val="37369762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Välilehti_vaihtoehto_1">
    <p:bg>
      <p:bgPr>
        <a:solidFill>
          <a:srgbClr val="02B7FA"/>
        </a:solidFill>
        <a:effectLst/>
      </p:bgPr>
    </p:bg>
    <p:spTree>
      <p:nvGrpSpPr>
        <p:cNvPr id="1" name=""/>
        <p:cNvGrpSpPr/>
        <p:nvPr/>
      </p:nvGrpSpPr>
      <p:grpSpPr>
        <a:xfrm>
          <a:off x="0" y="0"/>
          <a:ext cx="0" cy="0"/>
          <a:chOff x="0" y="0"/>
          <a:chExt cx="0" cy="0"/>
        </a:xfrm>
      </p:grpSpPr>
      <p:sp>
        <p:nvSpPr>
          <p:cNvPr id="3" name="Otsikko 1"/>
          <p:cNvSpPr>
            <a:spLocks noGrp="1"/>
          </p:cNvSpPr>
          <p:nvPr>
            <p:ph type="ctrTitle" hasCustomPrompt="1"/>
          </p:nvPr>
        </p:nvSpPr>
        <p:spPr>
          <a:xfrm>
            <a:off x="1303680" y="1290003"/>
            <a:ext cx="9585600" cy="2387600"/>
          </a:xfrm>
          <a:noFill/>
        </p:spPr>
        <p:txBody>
          <a:bodyPr anchor="ctr">
            <a:noAutofit/>
          </a:bodyPr>
          <a:lstStyle>
            <a:lvl1pPr algn="ctr">
              <a:defRPr sz="3200">
                <a:solidFill>
                  <a:schemeClr val="bg1"/>
                </a:solidFill>
              </a:defRPr>
            </a:lvl1pPr>
          </a:lstStyle>
          <a:p>
            <a:r>
              <a:rPr lang="fi-FI" dirty="0"/>
              <a:t>Väliotsikko</a:t>
            </a:r>
          </a:p>
        </p:txBody>
      </p:sp>
    </p:spTree>
    <p:extLst>
      <p:ext uri="{BB962C8B-B14F-4D97-AF65-F5344CB8AC3E}">
        <p14:creationId xmlns:p14="http://schemas.microsoft.com/office/powerpoint/2010/main" val="70406367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Kuvio/taulukko otsiko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4"/>
            <a:ext cx="10515600" cy="688219"/>
          </a:xfrm>
        </p:spPr>
        <p:txBody>
          <a:bodyPr>
            <a:noAutofit/>
          </a:bodyPr>
          <a:lstStyle>
            <a:lvl1pPr algn="ctr">
              <a:defRPr sz="2200"/>
            </a:lvl1pPr>
          </a:lstStyle>
          <a:p>
            <a:r>
              <a:rPr lang="fi-FI" dirty="0"/>
              <a:t>Kuvio/taulukkodia - 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hasCustomPrompt="1"/>
          </p:nvPr>
        </p:nvSpPr>
        <p:spPr>
          <a:xfrm>
            <a:off x="838200" y="1083733"/>
            <a:ext cx="10515600" cy="5093231"/>
          </a:xfrm>
        </p:spPr>
        <p:txBody>
          <a:bodyPr>
            <a:noAutofit/>
          </a:bodyPr>
          <a:lstStyle>
            <a:lvl1pPr marL="0" indent="0">
              <a:buNone/>
              <a:defRPr sz="2200"/>
            </a:lvl1pPr>
          </a:lstStyle>
          <a:p>
            <a:pPr lvl="0"/>
            <a:r>
              <a:rPr lang="fi-FI" dirty="0"/>
              <a:t>Lisää kuvio tai taulukko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a:xfrm>
            <a:off x="838200" y="6356350"/>
            <a:ext cx="1034143" cy="365125"/>
          </a:xfrm>
        </p:spPr>
        <p:txBody>
          <a:bodyPr lIns="90000"/>
          <a:lstStyle/>
          <a:p>
            <a:fld id="{03DEFDC6-514E-4A65-A161-4AF9255B26E8}" type="datetime1">
              <a:rPr lang="fi-FI" smtClean="0"/>
              <a:t>20.1.2025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3" y="6356350"/>
            <a:ext cx="9383487" cy="365125"/>
          </a:xfrm>
        </p:spPr>
        <p:txBody>
          <a:bodyPr lIns="90000"/>
          <a:lstStyle/>
          <a:p>
            <a:r>
              <a:rPr lang="en-US"/>
              <a:t>Eläketurvakeskus</a:t>
            </a:r>
          </a:p>
        </p:txBody>
      </p:sp>
    </p:spTree>
    <p:extLst>
      <p:ext uri="{BB962C8B-B14F-4D97-AF65-F5344CB8AC3E}">
        <p14:creationId xmlns:p14="http://schemas.microsoft.com/office/powerpoint/2010/main" val="1902485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59029B-A027-E569-9238-CDBA6D996FBF}"/>
              </a:ext>
            </a:extLst>
          </p:cNvPr>
          <p:cNvSpPr>
            <a:spLocks noGrp="1"/>
          </p:cNvSpPr>
          <p:nvPr>
            <p:ph type="title"/>
          </p:nvPr>
        </p:nvSpPr>
        <p:spPr/>
        <p:txBody>
          <a:bodyPr lIns="90000"/>
          <a:lstStyle/>
          <a:p>
            <a:r>
              <a:rPr lang="fi-FI"/>
              <a:t>Muokkaa ots. perustyyl. napsautt.</a:t>
            </a:r>
            <a:endParaRPr lang="en-US" dirty="0"/>
          </a:p>
        </p:txBody>
      </p:sp>
      <p:sp>
        <p:nvSpPr>
          <p:cNvPr id="3" name="Sisällön paikkamerkki 2">
            <a:extLst>
              <a:ext uri="{FF2B5EF4-FFF2-40B4-BE49-F238E27FC236}">
                <a16:creationId xmlns:a16="http://schemas.microsoft.com/office/drawing/2014/main" id="{25E1EE93-A876-1C86-DD7C-547C36B42FBD}"/>
              </a:ext>
            </a:extLst>
          </p:cNvPr>
          <p:cNvSpPr>
            <a:spLocks noGrp="1"/>
          </p:cNvSpPr>
          <p:nvPr>
            <p:ph sz="half" idx="1"/>
          </p:nvPr>
        </p:nvSpPr>
        <p:spPr>
          <a:xfrm>
            <a:off x="838200" y="1520327"/>
            <a:ext cx="5181600" cy="4656635"/>
          </a:xfrm>
        </p:spPr>
        <p:txBody>
          <a:bodyPr lIns="90000"/>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Sisällön paikkamerkki 3">
            <a:extLst>
              <a:ext uri="{FF2B5EF4-FFF2-40B4-BE49-F238E27FC236}">
                <a16:creationId xmlns:a16="http://schemas.microsoft.com/office/drawing/2014/main" id="{A258E14A-542B-073B-1FF8-14932F4F1628}"/>
              </a:ext>
            </a:extLst>
          </p:cNvPr>
          <p:cNvSpPr>
            <a:spLocks noGrp="1"/>
          </p:cNvSpPr>
          <p:nvPr>
            <p:ph sz="half" idx="2"/>
          </p:nvPr>
        </p:nvSpPr>
        <p:spPr>
          <a:xfrm>
            <a:off x="6172200" y="1520327"/>
            <a:ext cx="5181600" cy="4656635"/>
          </a:xfrm>
        </p:spPr>
        <p:txBody>
          <a:bodyPr lIns="90000"/>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ian numeron paikkamerkki 6">
            <a:extLst>
              <a:ext uri="{FF2B5EF4-FFF2-40B4-BE49-F238E27FC236}">
                <a16:creationId xmlns:a16="http://schemas.microsoft.com/office/drawing/2014/main" id="{413ABD5B-D47A-6934-D29C-E08C205E7B5B}"/>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5" name="Päivämäärän paikkamerkki 4">
            <a:extLst>
              <a:ext uri="{FF2B5EF4-FFF2-40B4-BE49-F238E27FC236}">
                <a16:creationId xmlns:a16="http://schemas.microsoft.com/office/drawing/2014/main" id="{CA2EFAE8-6C53-DFF1-B364-2AB0B6656584}"/>
              </a:ext>
              <a:ext uri="{C183D7F6-B498-43B3-948B-1728B52AA6E4}">
                <adec:decorative xmlns:adec="http://schemas.microsoft.com/office/drawing/2017/decorative" val="1"/>
              </a:ext>
            </a:extLst>
          </p:cNvPr>
          <p:cNvSpPr>
            <a:spLocks noGrp="1"/>
          </p:cNvSpPr>
          <p:nvPr>
            <p:ph type="dt" sz="half" idx="10"/>
          </p:nvPr>
        </p:nvSpPr>
        <p:spPr/>
        <p:txBody>
          <a:bodyPr lIns="90000"/>
          <a:lstStyle/>
          <a:p>
            <a:fld id="{7DB22B4B-7F40-4994-BFC2-538C8FB6082B}" type="datetime1">
              <a:rPr lang="fi-FI" smtClean="0"/>
              <a:t>20.1.2025</a:t>
            </a:fld>
            <a:endParaRPr lang="en-US"/>
          </a:p>
        </p:txBody>
      </p:sp>
      <p:sp>
        <p:nvSpPr>
          <p:cNvPr id="6" name="Alatunnisteen paikkamerkki 5">
            <a:extLst>
              <a:ext uri="{FF2B5EF4-FFF2-40B4-BE49-F238E27FC236}">
                <a16:creationId xmlns:a16="http://schemas.microsoft.com/office/drawing/2014/main" id="{697E4798-1956-3547-7CE9-23D3C19351FC}"/>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66628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70F03-EDC8-B8FB-D391-BCA743A1F0CF}"/>
              </a:ext>
            </a:extLst>
          </p:cNvPr>
          <p:cNvSpPr>
            <a:spLocks noGrp="1"/>
          </p:cNvSpPr>
          <p:nvPr>
            <p:ph type="title"/>
          </p:nvPr>
        </p:nvSpPr>
        <p:spPr>
          <a:xfrm>
            <a:off x="839788" y="293913"/>
            <a:ext cx="10515600" cy="1138279"/>
          </a:xfrm>
        </p:spPr>
        <p:txBody>
          <a:bodyPr/>
          <a:lstStyle/>
          <a:p>
            <a:r>
              <a:rPr lang="fi-FI"/>
              <a:t>Muokkaa ots. perustyyl. napsautt.</a:t>
            </a:r>
            <a:endParaRPr lang="en-US" dirty="0"/>
          </a:p>
        </p:txBody>
      </p:sp>
      <p:sp>
        <p:nvSpPr>
          <p:cNvPr id="3" name="Tekstin paikkamerkki 2">
            <a:extLst>
              <a:ext uri="{FF2B5EF4-FFF2-40B4-BE49-F238E27FC236}">
                <a16:creationId xmlns:a16="http://schemas.microsoft.com/office/drawing/2014/main" id="{6D48DFF7-044C-20CC-9CD1-C4C8B2937381}"/>
              </a:ext>
            </a:extLst>
          </p:cNvPr>
          <p:cNvSpPr>
            <a:spLocks noGrp="1"/>
          </p:cNvSpPr>
          <p:nvPr>
            <p:ph type="body" idx="1"/>
          </p:nvPr>
        </p:nvSpPr>
        <p:spPr>
          <a:xfrm>
            <a:off x="839788" y="1520328"/>
            <a:ext cx="5157787" cy="984747"/>
          </a:xfrm>
        </p:spPr>
        <p:txBody>
          <a:bodyPr lIns="90000" anchor="b">
            <a:no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0E48CA5-5EE5-00D2-FBD7-7127DEFEEE38}"/>
              </a:ext>
            </a:extLst>
          </p:cNvPr>
          <p:cNvSpPr>
            <a:spLocks noGrp="1"/>
          </p:cNvSpPr>
          <p:nvPr>
            <p:ph sz="half" idx="2"/>
          </p:nvPr>
        </p:nvSpPr>
        <p:spPr>
          <a:xfrm>
            <a:off x="839788" y="2505075"/>
            <a:ext cx="5157787" cy="3684588"/>
          </a:xfrm>
        </p:spPr>
        <p:txBody>
          <a:bodyPr lIns="90000">
            <a:no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kstin paikkamerkki 4">
            <a:extLst>
              <a:ext uri="{FF2B5EF4-FFF2-40B4-BE49-F238E27FC236}">
                <a16:creationId xmlns:a16="http://schemas.microsoft.com/office/drawing/2014/main" id="{EC57C11E-38F1-2C08-E3E0-44DA4731BF2E}"/>
              </a:ext>
            </a:extLst>
          </p:cNvPr>
          <p:cNvSpPr>
            <a:spLocks noGrp="1"/>
          </p:cNvSpPr>
          <p:nvPr>
            <p:ph type="body" sz="quarter" idx="3"/>
          </p:nvPr>
        </p:nvSpPr>
        <p:spPr>
          <a:xfrm>
            <a:off x="6172200" y="1520328"/>
            <a:ext cx="5183188" cy="984747"/>
          </a:xfrm>
        </p:spPr>
        <p:txBody>
          <a:bodyPr lIns="90000" anchor="b">
            <a:no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F66E362-2FB0-C793-642E-5CC4DB09F6D4}"/>
              </a:ext>
            </a:extLst>
          </p:cNvPr>
          <p:cNvSpPr>
            <a:spLocks noGrp="1"/>
          </p:cNvSpPr>
          <p:nvPr>
            <p:ph sz="quarter" idx="4"/>
          </p:nvPr>
        </p:nvSpPr>
        <p:spPr>
          <a:xfrm>
            <a:off x="6172200" y="2505075"/>
            <a:ext cx="5183188" cy="3684588"/>
          </a:xfrm>
        </p:spPr>
        <p:txBody>
          <a:bodyPr lIns="90000">
            <a:no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9" name="Dian numeron paikkamerkki 8">
            <a:extLst>
              <a:ext uri="{FF2B5EF4-FFF2-40B4-BE49-F238E27FC236}">
                <a16:creationId xmlns:a16="http://schemas.microsoft.com/office/drawing/2014/main" id="{729E9766-D8B9-CFC6-5F37-61D31D299218}"/>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7" name="Päivämäärän paikkamerkki 6">
            <a:extLst>
              <a:ext uri="{FF2B5EF4-FFF2-40B4-BE49-F238E27FC236}">
                <a16:creationId xmlns:a16="http://schemas.microsoft.com/office/drawing/2014/main" id="{46017F06-B43F-E023-2DC9-BB86145FDC4D}"/>
              </a:ext>
              <a:ext uri="{C183D7F6-B498-43B3-948B-1728B52AA6E4}">
                <adec:decorative xmlns:adec="http://schemas.microsoft.com/office/drawing/2017/decorative" val="1"/>
              </a:ext>
            </a:extLst>
          </p:cNvPr>
          <p:cNvSpPr>
            <a:spLocks noGrp="1"/>
          </p:cNvSpPr>
          <p:nvPr>
            <p:ph type="dt" sz="half" idx="10"/>
          </p:nvPr>
        </p:nvSpPr>
        <p:spPr/>
        <p:txBody>
          <a:bodyPr lIns="90000"/>
          <a:lstStyle/>
          <a:p>
            <a:fld id="{199C5962-3FF5-49C6-9726-36D983148CC4}" type="datetime1">
              <a:rPr lang="fi-FI" smtClean="0"/>
              <a:t>20.1.2025</a:t>
            </a:fld>
            <a:endParaRPr lang="en-US"/>
          </a:p>
        </p:txBody>
      </p:sp>
      <p:sp>
        <p:nvSpPr>
          <p:cNvPr id="8" name="Alatunnisteen paikkamerkki 7">
            <a:extLst>
              <a:ext uri="{FF2B5EF4-FFF2-40B4-BE49-F238E27FC236}">
                <a16:creationId xmlns:a16="http://schemas.microsoft.com/office/drawing/2014/main" id="{2818C6DC-342E-8B99-00C9-8485B35ACAED}"/>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3093907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ailu kolmella palst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70F03-EDC8-B8FB-D391-BCA743A1F0CF}"/>
              </a:ext>
            </a:extLst>
          </p:cNvPr>
          <p:cNvSpPr>
            <a:spLocks noGrp="1"/>
          </p:cNvSpPr>
          <p:nvPr>
            <p:ph type="title"/>
          </p:nvPr>
        </p:nvSpPr>
        <p:spPr>
          <a:xfrm>
            <a:off x="839788" y="293913"/>
            <a:ext cx="10515600" cy="1138279"/>
          </a:xfrm>
        </p:spPr>
        <p:txBody>
          <a:bodyPr lIns="90000"/>
          <a:lstStyle/>
          <a:p>
            <a:r>
              <a:rPr lang="fi-FI"/>
              <a:t>Muokkaa ots. perustyyl. napsautt.</a:t>
            </a:r>
            <a:endParaRPr lang="en-US" dirty="0"/>
          </a:p>
        </p:txBody>
      </p:sp>
      <p:sp>
        <p:nvSpPr>
          <p:cNvPr id="3" name="Tekstin paikkamerkki 2">
            <a:extLst>
              <a:ext uri="{FF2B5EF4-FFF2-40B4-BE49-F238E27FC236}">
                <a16:creationId xmlns:a16="http://schemas.microsoft.com/office/drawing/2014/main" id="{6D48DFF7-044C-20CC-9CD1-C4C8B2937381}"/>
              </a:ext>
            </a:extLst>
          </p:cNvPr>
          <p:cNvSpPr>
            <a:spLocks noGrp="1"/>
          </p:cNvSpPr>
          <p:nvPr>
            <p:ph type="body" idx="1"/>
          </p:nvPr>
        </p:nvSpPr>
        <p:spPr>
          <a:xfrm>
            <a:off x="839789"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0E48CA5-5EE5-00D2-FBD7-7127DEFEEE38}"/>
              </a:ext>
            </a:extLst>
          </p:cNvPr>
          <p:cNvSpPr>
            <a:spLocks noGrp="1"/>
          </p:cNvSpPr>
          <p:nvPr>
            <p:ph sz="half" idx="2"/>
          </p:nvPr>
        </p:nvSpPr>
        <p:spPr>
          <a:xfrm>
            <a:off x="839789"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12" name="Tekstin paikkamerkki 2">
            <a:extLst>
              <a:ext uri="{FF2B5EF4-FFF2-40B4-BE49-F238E27FC236}">
                <a16:creationId xmlns:a16="http://schemas.microsoft.com/office/drawing/2014/main" id="{66C1189D-15EA-C265-A785-E7BBA2B5F555}"/>
              </a:ext>
            </a:extLst>
          </p:cNvPr>
          <p:cNvSpPr>
            <a:spLocks noGrp="1"/>
          </p:cNvSpPr>
          <p:nvPr>
            <p:ph type="body" idx="13"/>
          </p:nvPr>
        </p:nvSpPr>
        <p:spPr>
          <a:xfrm>
            <a:off x="4400305"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3" name="Sisällön paikkamerkki 3">
            <a:extLst>
              <a:ext uri="{FF2B5EF4-FFF2-40B4-BE49-F238E27FC236}">
                <a16:creationId xmlns:a16="http://schemas.microsoft.com/office/drawing/2014/main" id="{77B9F8F6-E829-597A-53DA-D9259FCAFB2F}"/>
              </a:ext>
            </a:extLst>
          </p:cNvPr>
          <p:cNvSpPr>
            <a:spLocks noGrp="1"/>
          </p:cNvSpPr>
          <p:nvPr>
            <p:ph sz="half" idx="14"/>
          </p:nvPr>
        </p:nvSpPr>
        <p:spPr>
          <a:xfrm>
            <a:off x="4400305"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14" name="Tekstin paikkamerkki 2">
            <a:extLst>
              <a:ext uri="{FF2B5EF4-FFF2-40B4-BE49-F238E27FC236}">
                <a16:creationId xmlns:a16="http://schemas.microsoft.com/office/drawing/2014/main" id="{076B0AD4-1430-2DC0-A493-BD3744C444AD}"/>
              </a:ext>
            </a:extLst>
          </p:cNvPr>
          <p:cNvSpPr>
            <a:spLocks noGrp="1"/>
          </p:cNvSpPr>
          <p:nvPr>
            <p:ph type="body" idx="15"/>
          </p:nvPr>
        </p:nvSpPr>
        <p:spPr>
          <a:xfrm>
            <a:off x="7960821"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5" name="Sisällön paikkamerkki 3">
            <a:extLst>
              <a:ext uri="{FF2B5EF4-FFF2-40B4-BE49-F238E27FC236}">
                <a16:creationId xmlns:a16="http://schemas.microsoft.com/office/drawing/2014/main" id="{5C0BB510-1539-6BA2-446E-B9C57B705E25}"/>
              </a:ext>
            </a:extLst>
          </p:cNvPr>
          <p:cNvSpPr>
            <a:spLocks noGrp="1"/>
          </p:cNvSpPr>
          <p:nvPr>
            <p:ph sz="half" idx="16"/>
          </p:nvPr>
        </p:nvSpPr>
        <p:spPr>
          <a:xfrm>
            <a:off x="7960821"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9" name="Dian numeron paikkamerkki 8">
            <a:extLst>
              <a:ext uri="{FF2B5EF4-FFF2-40B4-BE49-F238E27FC236}">
                <a16:creationId xmlns:a16="http://schemas.microsoft.com/office/drawing/2014/main" id="{729E9766-D8B9-CFC6-5F37-61D31D299218}"/>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7" name="Päivämäärän paikkamerkki 6">
            <a:extLst>
              <a:ext uri="{FF2B5EF4-FFF2-40B4-BE49-F238E27FC236}">
                <a16:creationId xmlns:a16="http://schemas.microsoft.com/office/drawing/2014/main" id="{46017F06-B43F-E023-2DC9-BB86145FDC4D}"/>
              </a:ext>
              <a:ext uri="{C183D7F6-B498-43B3-948B-1728B52AA6E4}">
                <adec:decorative xmlns:adec="http://schemas.microsoft.com/office/drawing/2017/decorative" val="1"/>
              </a:ext>
            </a:extLst>
          </p:cNvPr>
          <p:cNvSpPr>
            <a:spLocks noGrp="1"/>
          </p:cNvSpPr>
          <p:nvPr>
            <p:ph type="dt" sz="half" idx="10"/>
          </p:nvPr>
        </p:nvSpPr>
        <p:spPr/>
        <p:txBody>
          <a:bodyPr lIns="90000"/>
          <a:lstStyle/>
          <a:p>
            <a:fld id="{199C5962-3FF5-49C6-9726-36D983148CC4}" type="datetime1">
              <a:rPr lang="fi-FI" smtClean="0"/>
              <a:t>20.1.2025</a:t>
            </a:fld>
            <a:endParaRPr lang="en-US"/>
          </a:p>
        </p:txBody>
      </p:sp>
      <p:sp>
        <p:nvSpPr>
          <p:cNvPr id="8" name="Alatunnisteen paikkamerkki 7">
            <a:extLst>
              <a:ext uri="{FF2B5EF4-FFF2-40B4-BE49-F238E27FC236}">
                <a16:creationId xmlns:a16="http://schemas.microsoft.com/office/drawing/2014/main" id="{2818C6DC-342E-8B99-00C9-8485B35ACAED}"/>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17511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eroitu tekstili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1" name="Tekstin paikkamerkki 3">
            <a:extLst>
              <a:ext uri="{FF2B5EF4-FFF2-40B4-BE49-F238E27FC236}">
                <a16:creationId xmlns:a16="http://schemas.microsoft.com/office/drawing/2014/main" id="{CD060F3F-2348-AC6B-B83C-10ED180152F0}"/>
              </a:ext>
            </a:extLst>
          </p:cNvPr>
          <p:cNvSpPr>
            <a:spLocks noGrp="1"/>
          </p:cNvSpPr>
          <p:nvPr>
            <p:ph type="body" sz="half" idx="14" hasCustomPrompt="1"/>
          </p:nvPr>
        </p:nvSpPr>
        <p:spPr>
          <a:xfrm>
            <a:off x="915317" y="1726252"/>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12" name="Tekstin paikkamerkki 3">
            <a:extLst>
              <a:ext uri="{FF2B5EF4-FFF2-40B4-BE49-F238E27FC236}">
                <a16:creationId xmlns:a16="http://schemas.microsoft.com/office/drawing/2014/main" id="{8237B168-6387-40E3-A99A-8E529F2118D0}"/>
              </a:ext>
            </a:extLst>
          </p:cNvPr>
          <p:cNvSpPr>
            <a:spLocks noGrp="1"/>
          </p:cNvSpPr>
          <p:nvPr>
            <p:ph type="body" sz="half" idx="2"/>
          </p:nvPr>
        </p:nvSpPr>
        <p:spPr>
          <a:xfrm>
            <a:off x="1872344" y="1646748"/>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3" name="Tekstin paikkamerkki 3">
            <a:extLst>
              <a:ext uri="{FF2B5EF4-FFF2-40B4-BE49-F238E27FC236}">
                <a16:creationId xmlns:a16="http://schemas.microsoft.com/office/drawing/2014/main" id="{D43F2114-A8D7-BB2E-154C-A7E29B11728C}"/>
              </a:ext>
            </a:extLst>
          </p:cNvPr>
          <p:cNvSpPr>
            <a:spLocks noGrp="1"/>
          </p:cNvSpPr>
          <p:nvPr>
            <p:ph type="body" sz="half" idx="16" hasCustomPrompt="1"/>
          </p:nvPr>
        </p:nvSpPr>
        <p:spPr>
          <a:xfrm>
            <a:off x="915318" y="2751087"/>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2" name="Tekstin paikkamerkki 3">
            <a:extLst>
              <a:ext uri="{FF2B5EF4-FFF2-40B4-BE49-F238E27FC236}">
                <a16:creationId xmlns:a16="http://schemas.microsoft.com/office/drawing/2014/main" id="{3ED61836-42F6-59D8-EBD8-2EB9411FA280}"/>
              </a:ext>
            </a:extLst>
          </p:cNvPr>
          <p:cNvSpPr>
            <a:spLocks noGrp="1"/>
          </p:cNvSpPr>
          <p:nvPr>
            <p:ph type="body" sz="half" idx="15"/>
          </p:nvPr>
        </p:nvSpPr>
        <p:spPr>
          <a:xfrm>
            <a:off x="1872344" y="2666296"/>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5" name="Tekstin paikkamerkki 3">
            <a:extLst>
              <a:ext uri="{FF2B5EF4-FFF2-40B4-BE49-F238E27FC236}">
                <a16:creationId xmlns:a16="http://schemas.microsoft.com/office/drawing/2014/main" id="{442ADEEE-05D5-DB17-5EAE-08E28C7EFFE0}"/>
              </a:ext>
            </a:extLst>
          </p:cNvPr>
          <p:cNvSpPr>
            <a:spLocks noGrp="1"/>
          </p:cNvSpPr>
          <p:nvPr>
            <p:ph type="body" sz="half" idx="18" hasCustomPrompt="1"/>
          </p:nvPr>
        </p:nvSpPr>
        <p:spPr>
          <a:xfrm>
            <a:off x="915317" y="3760059"/>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4" name="Tekstin paikkamerkki 3">
            <a:extLst>
              <a:ext uri="{FF2B5EF4-FFF2-40B4-BE49-F238E27FC236}">
                <a16:creationId xmlns:a16="http://schemas.microsoft.com/office/drawing/2014/main" id="{E103DA8F-56E1-159B-5840-3739DEFDA064}"/>
              </a:ext>
            </a:extLst>
          </p:cNvPr>
          <p:cNvSpPr>
            <a:spLocks noGrp="1"/>
          </p:cNvSpPr>
          <p:nvPr>
            <p:ph type="body" sz="half" idx="17"/>
          </p:nvPr>
        </p:nvSpPr>
        <p:spPr>
          <a:xfrm>
            <a:off x="1872343" y="3685844"/>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7" name="Tekstin paikkamerkki 3">
            <a:extLst>
              <a:ext uri="{FF2B5EF4-FFF2-40B4-BE49-F238E27FC236}">
                <a16:creationId xmlns:a16="http://schemas.microsoft.com/office/drawing/2014/main" id="{72E53871-8E68-6490-F65E-CF940099B469}"/>
              </a:ext>
            </a:extLst>
          </p:cNvPr>
          <p:cNvSpPr>
            <a:spLocks noGrp="1"/>
          </p:cNvSpPr>
          <p:nvPr>
            <p:ph type="body" sz="half" idx="20" hasCustomPrompt="1"/>
          </p:nvPr>
        </p:nvSpPr>
        <p:spPr>
          <a:xfrm>
            <a:off x="915317" y="4779763"/>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6" name="Tekstin paikkamerkki 3">
            <a:extLst>
              <a:ext uri="{FF2B5EF4-FFF2-40B4-BE49-F238E27FC236}">
                <a16:creationId xmlns:a16="http://schemas.microsoft.com/office/drawing/2014/main" id="{4F5A26B8-C035-B6FE-ED51-7E640FB6F3F3}"/>
              </a:ext>
            </a:extLst>
          </p:cNvPr>
          <p:cNvSpPr>
            <a:spLocks noGrp="1"/>
          </p:cNvSpPr>
          <p:nvPr>
            <p:ph type="body" sz="half" idx="19"/>
          </p:nvPr>
        </p:nvSpPr>
        <p:spPr>
          <a:xfrm>
            <a:off x="1872343" y="4705391"/>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20.1.2025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115147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17.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16.png"/><Relationship Id="rId2" Type="http://schemas.openxmlformats.org/officeDocument/2006/relationships/slideLayout" Target="../slideLayouts/slideLayout28.xml"/><Relationship Id="rId16" Type="http://schemas.openxmlformats.org/officeDocument/2006/relationships/theme" Target="../theme/theme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C0EA777-D658-EDE3-AC12-FE2FD9F91FEA}"/>
              </a:ext>
            </a:extLst>
          </p:cNvPr>
          <p:cNvSpPr>
            <a:spLocks noGrp="1"/>
          </p:cNvSpPr>
          <p:nvPr>
            <p:ph type="title"/>
          </p:nvPr>
        </p:nvSpPr>
        <p:spPr>
          <a:xfrm>
            <a:off x="838200" y="293913"/>
            <a:ext cx="10515600" cy="1138279"/>
          </a:xfrm>
          <a:prstGeom prst="rect">
            <a:avLst/>
          </a:prstGeom>
        </p:spPr>
        <p:txBody>
          <a:bodyPr vert="horz" lIns="91440" tIns="45720" rIns="91440" bIns="45720" rtlCol="0" anchor="t">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Tekstin paikkamerkki 2">
            <a:extLst>
              <a:ext uri="{FF2B5EF4-FFF2-40B4-BE49-F238E27FC236}">
                <a16:creationId xmlns:a16="http://schemas.microsoft.com/office/drawing/2014/main" id="{A4DE4C81-6D29-E1D4-7874-794776962C3B}"/>
              </a:ext>
            </a:extLst>
          </p:cNvPr>
          <p:cNvSpPr>
            <a:spLocks noGrp="1"/>
          </p:cNvSpPr>
          <p:nvPr>
            <p:ph type="body" idx="1"/>
          </p:nvPr>
        </p:nvSpPr>
        <p:spPr>
          <a:xfrm>
            <a:off x="838200" y="1520328"/>
            <a:ext cx="10515600" cy="4656635"/>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6" name="Dian numeron paikkamerkki 5">
            <a:extLst>
              <a:ext uri="{FF2B5EF4-FFF2-40B4-BE49-F238E27FC236}">
                <a16:creationId xmlns:a16="http://schemas.microsoft.com/office/drawing/2014/main" id="{EF8C9552-F5D7-4739-9664-F4F3A101A1DE}"/>
              </a:ext>
              <a:ext uri="{C183D7F6-B498-43B3-948B-1728B52AA6E4}">
                <adec:decorative xmlns:adec="http://schemas.microsoft.com/office/drawing/2017/decorative" val="1"/>
              </a:ext>
            </a:extLst>
          </p:cNvPr>
          <p:cNvSpPr>
            <a:spLocks noGrp="1"/>
          </p:cNvSpPr>
          <p:nvPr>
            <p:ph type="sldNum" sz="quarter" idx="4"/>
          </p:nvPr>
        </p:nvSpPr>
        <p:spPr>
          <a:xfrm>
            <a:off x="185057" y="6356350"/>
            <a:ext cx="468086" cy="365125"/>
          </a:xfrm>
          <a:prstGeom prst="rect">
            <a:avLst/>
          </a:prstGeom>
        </p:spPr>
        <p:txBody>
          <a:bodyPr vert="horz" lIns="91440" tIns="45720" rIns="91440" bIns="45720" rtlCol="0" anchor="ctr"/>
          <a:lstStyle>
            <a:lvl1pPr algn="ctr">
              <a:defRPr sz="1200">
                <a:solidFill>
                  <a:schemeClr val="tx2"/>
                </a:solidFill>
              </a:defRPr>
            </a:lvl1pPr>
          </a:lstStyle>
          <a:p>
            <a:fld id="{26AF5941-12CE-4CF1-9A6D-84BEF94849A9}" type="slidenum">
              <a:rPr lang="en-US" smtClean="0"/>
              <a:pPr/>
              <a:t>‹#›</a:t>
            </a:fld>
            <a:endParaRPr lang="en-US"/>
          </a:p>
        </p:txBody>
      </p:sp>
      <p:sp>
        <p:nvSpPr>
          <p:cNvPr id="4" name="Päivämäärän paikkamerkki 3">
            <a:extLst>
              <a:ext uri="{FF2B5EF4-FFF2-40B4-BE49-F238E27FC236}">
                <a16:creationId xmlns:a16="http://schemas.microsoft.com/office/drawing/2014/main" id="{D8A42AA1-2C40-D48A-8B7E-514DD5DB2746}"/>
              </a:ext>
              <a:ext uri="{C183D7F6-B498-43B3-948B-1728B52AA6E4}">
                <adec:decorative xmlns:adec="http://schemas.microsoft.com/office/drawing/2017/decorative" val="1"/>
              </a:ext>
            </a:extLst>
          </p:cNvPr>
          <p:cNvSpPr>
            <a:spLocks noGrp="1"/>
          </p:cNvSpPr>
          <p:nvPr>
            <p:ph type="dt" sz="half" idx="2"/>
          </p:nvPr>
        </p:nvSpPr>
        <p:spPr>
          <a:xfrm>
            <a:off x="838200" y="6356350"/>
            <a:ext cx="1034143" cy="365125"/>
          </a:xfrm>
          <a:prstGeom prst="rect">
            <a:avLst/>
          </a:prstGeom>
        </p:spPr>
        <p:txBody>
          <a:bodyPr vert="horz" lIns="90000" tIns="45720" rIns="91440" bIns="45720" rtlCol="0" anchor="ctr"/>
          <a:lstStyle>
            <a:lvl1pPr algn="l">
              <a:defRPr sz="1200">
                <a:solidFill>
                  <a:schemeClr val="tx2"/>
                </a:solidFill>
              </a:defRPr>
            </a:lvl1pPr>
          </a:lstStyle>
          <a:p>
            <a:fld id="{EA9F6098-BC38-49FC-9E5B-44A1BEE2C7DF}" type="datetime1">
              <a:rPr lang="fi-FI" smtClean="0"/>
              <a:t>20.1.2025</a:t>
            </a:fld>
            <a:endParaRPr lang="en-US"/>
          </a:p>
        </p:txBody>
      </p:sp>
      <p:sp>
        <p:nvSpPr>
          <p:cNvPr id="5" name="Alatunnisteen paikkamerkki 4">
            <a:extLst>
              <a:ext uri="{FF2B5EF4-FFF2-40B4-BE49-F238E27FC236}">
                <a16:creationId xmlns:a16="http://schemas.microsoft.com/office/drawing/2014/main" id="{6931748A-E16D-4921-8D8F-0FBB3CAD13D6}"/>
              </a:ext>
              <a:ext uri="{C183D7F6-B498-43B3-948B-1728B52AA6E4}">
                <adec:decorative xmlns:adec="http://schemas.microsoft.com/office/drawing/2017/decorative" val="1"/>
              </a:ext>
            </a:extLst>
          </p:cNvPr>
          <p:cNvSpPr>
            <a:spLocks noGrp="1"/>
          </p:cNvSpPr>
          <p:nvPr>
            <p:ph type="ftr" sz="quarter" idx="3"/>
          </p:nvPr>
        </p:nvSpPr>
        <p:spPr>
          <a:xfrm>
            <a:off x="1970313" y="6356350"/>
            <a:ext cx="9383487" cy="365125"/>
          </a:xfrm>
          <a:prstGeom prst="rect">
            <a:avLst/>
          </a:prstGeom>
        </p:spPr>
        <p:txBody>
          <a:bodyPr vert="horz" lIns="90000" tIns="45720" rIns="0" bIns="45720" rtlCol="0" anchor="ctr"/>
          <a:lstStyle>
            <a:lvl1pPr algn="l">
              <a:defRPr sz="1200">
                <a:solidFill>
                  <a:schemeClr val="tx2"/>
                </a:solidFill>
              </a:defRPr>
            </a:lvl1pPr>
          </a:lstStyle>
          <a:p>
            <a:r>
              <a:rPr lang="en-US"/>
              <a:t>Eläketurvakeskus</a:t>
            </a:r>
          </a:p>
        </p:txBody>
      </p:sp>
      <p:pic>
        <p:nvPicPr>
          <p:cNvPr id="7" name="Kuva 6">
            <a:extLst>
              <a:ext uri="{FF2B5EF4-FFF2-40B4-BE49-F238E27FC236}">
                <a16:creationId xmlns:a16="http://schemas.microsoft.com/office/drawing/2014/main" id="{D0CC6BF7-F439-8A89-E2DB-B61DB2E198DE}"/>
              </a:ext>
              <a:ext uri="{C183D7F6-B498-43B3-948B-1728B52AA6E4}">
                <adec:decorative xmlns:adec="http://schemas.microsoft.com/office/drawing/2017/decorative" val="1"/>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98365895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52" r:id="rId6"/>
    <p:sldLayoutId id="2147483653"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51" r:id="rId16"/>
    <p:sldLayoutId id="2147483672" r:id="rId17"/>
    <p:sldLayoutId id="2147483671" r:id="rId18"/>
    <p:sldLayoutId id="2147483673" r:id="rId19"/>
    <p:sldLayoutId id="2147483674" r:id="rId20"/>
    <p:sldLayoutId id="2147483654" r:id="rId21"/>
    <p:sldLayoutId id="2147483675" r:id="rId22"/>
    <p:sldLayoutId id="2147483676" r:id="rId23"/>
    <p:sldLayoutId id="2147483655" r:id="rId24"/>
    <p:sldLayoutId id="2147483677" r:id="rId25"/>
    <p:sldLayoutId id="2147483678" r:id="rId26"/>
  </p:sldLayoutIdLst>
  <p:hf hdr="0"/>
  <p:txStyles>
    <p:titleStyle>
      <a:lvl1pPr algn="l" defTabSz="914400" rtl="0" eaLnBrk="1" latinLnBrk="0" hangingPunct="1">
        <a:lnSpc>
          <a:spcPct val="90000"/>
        </a:lnSpc>
        <a:spcBef>
          <a:spcPct val="0"/>
        </a:spcBef>
        <a:buNone/>
        <a:defRPr sz="3800" b="1" kern="1200">
          <a:solidFill>
            <a:schemeClr val="tx2"/>
          </a:solidFill>
          <a:latin typeface="+mj-lt"/>
          <a:ea typeface="+mj-ea"/>
          <a:cs typeface="Calibri" panose="020F0502020204030204" pitchFamily="34" charset="0"/>
        </a:defRPr>
      </a:lvl1pPr>
    </p:titleStyle>
    <p:bodyStyle>
      <a:lvl1pPr marL="216000" indent="-216000" algn="l" defTabSz="914400" rtl="0" eaLnBrk="1" latinLnBrk="0" hangingPunct="1">
        <a:lnSpc>
          <a:spcPct val="100000"/>
        </a:lnSpc>
        <a:spcBef>
          <a:spcPts val="1000"/>
        </a:spcBef>
        <a:spcAft>
          <a:spcPts val="0"/>
        </a:spcAft>
        <a:buClr>
          <a:schemeClr val="tx2"/>
        </a:buClr>
        <a:buFont typeface="Arial" panose="020B0604020202020204" pitchFamily="34" charset="0"/>
        <a:buChar char="•"/>
        <a:defRPr sz="2600" kern="1200">
          <a:solidFill>
            <a:schemeClr val="tx1"/>
          </a:solidFill>
          <a:latin typeface="+mn-lt"/>
          <a:ea typeface="+mn-ea"/>
          <a:cs typeface="Calibri" panose="020F0502020204030204" pitchFamily="34" charset="0"/>
        </a:defRPr>
      </a:lvl1pPr>
      <a:lvl2pPr marL="612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2pPr>
      <a:lvl3pPr marL="90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3pPr>
      <a:lvl4pPr marL="126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4pPr>
      <a:lvl5pPr marL="162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1411818" y="274638"/>
            <a:ext cx="1017058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1411818" y="1600201"/>
            <a:ext cx="1017058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p:cNvSpPr>
            <a:spLocks noGrp="1"/>
          </p:cNvSpPr>
          <p:nvPr>
            <p:ph type="ftr" sz="quarter" idx="3"/>
          </p:nvPr>
        </p:nvSpPr>
        <p:spPr>
          <a:xfrm>
            <a:off x="7023100" y="6356351"/>
            <a:ext cx="38608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023588"/>
                </a:solidFill>
                <a:latin typeface="Verdana"/>
                <a:cs typeface="Verdana"/>
              </a:defRPr>
            </a:lvl1pPr>
          </a:lstStyle>
          <a:p>
            <a:pPr defTabSz="457200">
              <a:defRPr/>
            </a:pPr>
            <a:r>
              <a:rPr lang="fi-FI"/>
              <a:t>Eläketurvakeskus</a:t>
            </a:r>
            <a:endParaRPr lang="fi-FI" dirty="0"/>
          </a:p>
        </p:txBody>
      </p:sp>
      <p:sp>
        <p:nvSpPr>
          <p:cNvPr id="6" name="Dian numeron paikkamerkki 5"/>
          <p:cNvSpPr>
            <a:spLocks noGrp="1"/>
          </p:cNvSpPr>
          <p:nvPr>
            <p:ph type="sldNum" sz="quarter" idx="4"/>
          </p:nvPr>
        </p:nvSpPr>
        <p:spPr>
          <a:xfrm>
            <a:off x="7990418" y="6356351"/>
            <a:ext cx="3591983" cy="365125"/>
          </a:xfrm>
          <a:prstGeom prst="rect">
            <a:avLst/>
          </a:prstGeom>
        </p:spPr>
        <p:txBody>
          <a:bodyPr vert="horz" lIns="91440" tIns="45720" rIns="91440" bIns="45720" rtlCol="0" anchor="ctr"/>
          <a:lstStyle>
            <a:lvl1pPr algn="r" fontAlgn="auto">
              <a:spcBef>
                <a:spcPts val="0"/>
              </a:spcBef>
              <a:spcAft>
                <a:spcPts val="0"/>
              </a:spcAft>
              <a:defRPr sz="1000" smtClean="0">
                <a:solidFill>
                  <a:srgbClr val="023588"/>
                </a:solidFill>
                <a:latin typeface="Verdana"/>
                <a:cs typeface="Verdana"/>
              </a:defRPr>
            </a:lvl1pPr>
          </a:lstStyle>
          <a:p>
            <a:pPr defTabSz="457200">
              <a:defRPr/>
            </a:pPr>
            <a:fld id="{E5FFAAF5-DCCB-4896-8DC3-2F2263898032}" type="slidenum">
              <a:rPr lang="fi-FI" smtClean="0"/>
              <a:pPr defTabSz="457200">
                <a:defRPr/>
              </a:pPr>
              <a:t>‹#›</a:t>
            </a:fld>
            <a:endParaRPr lang="fi-FI" dirty="0"/>
          </a:p>
        </p:txBody>
      </p:sp>
      <p:pic>
        <p:nvPicPr>
          <p:cNvPr id="1030" name="Kuva 9" descr="vasen taustakuvio.png"/>
          <p:cNvPicPr>
            <a:picLocks noChangeAspect="1"/>
          </p:cNvPicPr>
          <p:nvPr/>
        </p:nvPicPr>
        <p:blipFill>
          <a:blip r:embed="rId17"/>
          <a:srcRect/>
          <a:stretch>
            <a:fillRect/>
          </a:stretch>
        </p:blipFill>
        <p:spPr bwMode="auto">
          <a:xfrm>
            <a:off x="1" y="0"/>
            <a:ext cx="1047751" cy="6858000"/>
          </a:xfrm>
          <a:prstGeom prst="rect">
            <a:avLst/>
          </a:prstGeom>
          <a:noFill/>
          <a:ln w="9525">
            <a:noFill/>
            <a:miter lim="800000"/>
            <a:headEnd/>
            <a:tailEnd/>
          </a:ln>
        </p:spPr>
      </p:pic>
      <p:pic>
        <p:nvPicPr>
          <p:cNvPr id="7" name="Kuva 6" descr="reunapalkki2.png"/>
          <p:cNvPicPr>
            <a:picLocks noChangeAspect="1"/>
          </p:cNvPicPr>
          <p:nvPr/>
        </p:nvPicPr>
        <p:blipFill>
          <a:blip r:embed="rId18"/>
          <a:stretch>
            <a:fillRect/>
          </a:stretch>
        </p:blipFill>
        <p:spPr>
          <a:xfrm>
            <a:off x="0" y="0"/>
            <a:ext cx="1121664" cy="6858000"/>
          </a:xfrm>
          <a:prstGeom prst="rect">
            <a:avLst/>
          </a:prstGeom>
        </p:spPr>
      </p:pic>
    </p:spTree>
    <p:extLst>
      <p:ext uri="{BB962C8B-B14F-4D97-AF65-F5344CB8AC3E}">
        <p14:creationId xmlns:p14="http://schemas.microsoft.com/office/powerpoint/2010/main" val="417794125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hf hdr="0" dt="0"/>
  <p:txStyles>
    <p:titleStyle>
      <a:lvl1pPr algn="l" defTabSz="457200" rtl="0" eaLnBrk="1" fontAlgn="base" hangingPunct="1">
        <a:spcBef>
          <a:spcPct val="0"/>
        </a:spcBef>
        <a:spcAft>
          <a:spcPct val="0"/>
        </a:spcAft>
        <a:defRPr sz="2200" b="1" kern="1200">
          <a:solidFill>
            <a:srgbClr val="023588"/>
          </a:solidFill>
          <a:latin typeface="Verdana"/>
          <a:ea typeface="Verdana" pitchFamily="34" charset="0"/>
          <a:cs typeface="Verdana"/>
        </a:defRPr>
      </a:lvl1pPr>
      <a:lvl2pPr algn="ctr" defTabSz="457200" rtl="0" eaLnBrk="1" fontAlgn="base" hangingPunct="1">
        <a:spcBef>
          <a:spcPct val="0"/>
        </a:spcBef>
        <a:spcAft>
          <a:spcPct val="0"/>
        </a:spcAft>
        <a:defRPr sz="2200" b="1">
          <a:solidFill>
            <a:srgbClr val="023588"/>
          </a:solidFill>
          <a:latin typeface="Verdana" pitchFamily="34" charset="0"/>
          <a:ea typeface="Verdana" pitchFamily="34" charset="0"/>
          <a:cs typeface="Verdana" pitchFamily="34" charset="0"/>
        </a:defRPr>
      </a:lvl2pPr>
      <a:lvl3pPr algn="ctr" defTabSz="457200" rtl="0" eaLnBrk="1" fontAlgn="base" hangingPunct="1">
        <a:spcBef>
          <a:spcPct val="0"/>
        </a:spcBef>
        <a:spcAft>
          <a:spcPct val="0"/>
        </a:spcAft>
        <a:defRPr sz="2200" b="1">
          <a:solidFill>
            <a:srgbClr val="023588"/>
          </a:solidFill>
          <a:latin typeface="Verdana" pitchFamily="34" charset="0"/>
          <a:ea typeface="Verdana" pitchFamily="34" charset="0"/>
          <a:cs typeface="Verdana" pitchFamily="34" charset="0"/>
        </a:defRPr>
      </a:lvl3pPr>
      <a:lvl4pPr algn="ctr" defTabSz="457200" rtl="0" eaLnBrk="1" fontAlgn="base" hangingPunct="1">
        <a:spcBef>
          <a:spcPct val="0"/>
        </a:spcBef>
        <a:spcAft>
          <a:spcPct val="0"/>
        </a:spcAft>
        <a:defRPr sz="2200" b="1">
          <a:solidFill>
            <a:srgbClr val="023588"/>
          </a:solidFill>
          <a:latin typeface="Verdana" pitchFamily="34" charset="0"/>
          <a:ea typeface="Verdana" pitchFamily="34" charset="0"/>
          <a:cs typeface="Verdana" pitchFamily="34" charset="0"/>
        </a:defRPr>
      </a:lvl4pPr>
      <a:lvl5pPr algn="ctr" defTabSz="457200" rtl="0" eaLnBrk="1" fontAlgn="base" hangingPunct="1">
        <a:spcBef>
          <a:spcPct val="0"/>
        </a:spcBef>
        <a:spcAft>
          <a:spcPct val="0"/>
        </a:spcAft>
        <a:defRPr sz="2200" b="1">
          <a:solidFill>
            <a:srgbClr val="023588"/>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2200" b="1">
          <a:solidFill>
            <a:srgbClr val="023588"/>
          </a:solidFill>
          <a:latin typeface="Verdana" pitchFamily="34" charset="0"/>
          <a:ea typeface="Verdana" pitchFamily="34" charset="0"/>
          <a:cs typeface="Verdana" pitchFamily="34" charset="0"/>
        </a:defRPr>
      </a:lvl6pPr>
      <a:lvl7pPr marL="914400" algn="ctr" defTabSz="457200" rtl="0" eaLnBrk="1" fontAlgn="base" hangingPunct="1">
        <a:spcBef>
          <a:spcPct val="0"/>
        </a:spcBef>
        <a:spcAft>
          <a:spcPct val="0"/>
        </a:spcAft>
        <a:defRPr sz="2200" b="1">
          <a:solidFill>
            <a:srgbClr val="023588"/>
          </a:solidFill>
          <a:latin typeface="Verdana" pitchFamily="34" charset="0"/>
          <a:ea typeface="Verdana" pitchFamily="34" charset="0"/>
          <a:cs typeface="Verdana" pitchFamily="34" charset="0"/>
        </a:defRPr>
      </a:lvl7pPr>
      <a:lvl8pPr marL="1371600" algn="ctr" defTabSz="457200" rtl="0" eaLnBrk="1" fontAlgn="base" hangingPunct="1">
        <a:spcBef>
          <a:spcPct val="0"/>
        </a:spcBef>
        <a:spcAft>
          <a:spcPct val="0"/>
        </a:spcAft>
        <a:defRPr sz="2200" b="1">
          <a:solidFill>
            <a:srgbClr val="023588"/>
          </a:solidFill>
          <a:latin typeface="Verdana" pitchFamily="34" charset="0"/>
          <a:ea typeface="Verdana" pitchFamily="34" charset="0"/>
          <a:cs typeface="Verdana" pitchFamily="34" charset="0"/>
        </a:defRPr>
      </a:lvl8pPr>
      <a:lvl9pPr marL="1828800" algn="ctr" defTabSz="457200" rtl="0" eaLnBrk="1" fontAlgn="base" hangingPunct="1">
        <a:spcBef>
          <a:spcPct val="0"/>
        </a:spcBef>
        <a:spcAft>
          <a:spcPct val="0"/>
        </a:spcAft>
        <a:defRPr sz="2200" b="1">
          <a:solidFill>
            <a:srgbClr val="023588"/>
          </a:solidFill>
          <a:latin typeface="Verdana" pitchFamily="34" charset="0"/>
          <a:ea typeface="Verdana" pitchFamily="34" charset="0"/>
          <a:cs typeface="Verdana" pitchFamily="34" charset="0"/>
        </a:defRPr>
      </a:lvl9pPr>
    </p:titleStyle>
    <p:bodyStyle>
      <a:lvl1pPr marL="252000" indent="-252000" algn="l" defTabSz="457200" rtl="0" eaLnBrk="1" fontAlgn="base" hangingPunct="1">
        <a:spcBef>
          <a:spcPct val="20000"/>
        </a:spcBef>
        <a:spcAft>
          <a:spcPts val="600"/>
        </a:spcAft>
        <a:buFont typeface="Arial" charset="0"/>
        <a:buChar char="•"/>
        <a:defRPr sz="2000" kern="1200">
          <a:solidFill>
            <a:srgbClr val="023588"/>
          </a:solidFill>
          <a:latin typeface="Verdana"/>
          <a:ea typeface="Verdana" pitchFamily="34" charset="0"/>
          <a:cs typeface="Verdana"/>
        </a:defRPr>
      </a:lvl1pPr>
      <a:lvl2pPr marL="742950" indent="-230400" algn="l" defTabSz="457200" rtl="0" eaLnBrk="1" fontAlgn="base" hangingPunct="1">
        <a:spcBef>
          <a:spcPct val="20000"/>
        </a:spcBef>
        <a:spcAft>
          <a:spcPts val="600"/>
        </a:spcAft>
        <a:buFont typeface="Arial" charset="0"/>
        <a:buChar char="–"/>
        <a:defRPr sz="1600" kern="1200">
          <a:solidFill>
            <a:srgbClr val="023588"/>
          </a:solidFill>
          <a:latin typeface="Verdana"/>
          <a:ea typeface="Verdana" pitchFamily="34" charset="0"/>
          <a:cs typeface="Verdana"/>
        </a:defRPr>
      </a:lvl2pPr>
      <a:lvl3pPr marL="1143000" indent="-228600" algn="l" defTabSz="457200" rtl="0" eaLnBrk="1" fontAlgn="base" hangingPunct="1">
        <a:spcBef>
          <a:spcPct val="20000"/>
        </a:spcBef>
        <a:spcAft>
          <a:spcPts val="600"/>
        </a:spcAft>
        <a:buFont typeface="Verdana" pitchFamily="34" charset="0"/>
        <a:buChar char="»"/>
        <a:defRPr sz="1600" kern="1200">
          <a:solidFill>
            <a:srgbClr val="023588"/>
          </a:solidFill>
          <a:latin typeface="Verdana"/>
          <a:ea typeface="Verdana" pitchFamily="34" charset="0"/>
          <a:cs typeface="Verdana"/>
        </a:defRPr>
      </a:lvl3pPr>
      <a:lvl4pPr marL="1600200" indent="-228600" algn="l" defTabSz="457200" rtl="0" eaLnBrk="1" fontAlgn="base" hangingPunct="1">
        <a:spcBef>
          <a:spcPct val="20000"/>
        </a:spcBef>
        <a:spcAft>
          <a:spcPts val="600"/>
        </a:spcAft>
        <a:buFont typeface="Arial" pitchFamily="34" charset="0"/>
        <a:buChar char="▪"/>
        <a:defRPr sz="1600" kern="1200">
          <a:solidFill>
            <a:srgbClr val="023588"/>
          </a:solidFill>
          <a:latin typeface="Verdana"/>
          <a:ea typeface="Verdana" pitchFamily="34" charset="0"/>
          <a:cs typeface="Verdana"/>
        </a:defRPr>
      </a:lvl4pPr>
      <a:lvl5pPr marL="2057400" indent="-228600" algn="l" defTabSz="457200" rtl="0" eaLnBrk="1" fontAlgn="base" hangingPunct="1">
        <a:spcBef>
          <a:spcPct val="20000"/>
        </a:spcBef>
        <a:spcAft>
          <a:spcPts val="600"/>
        </a:spcAft>
        <a:buFont typeface="Arial" pitchFamily="34" charset="0"/>
        <a:buChar char="▫"/>
        <a:defRPr sz="1600" kern="1200">
          <a:solidFill>
            <a:srgbClr val="023588"/>
          </a:solidFill>
          <a:latin typeface="Verdana"/>
          <a:ea typeface="Verdana"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24.jpeg"/><Relationship Id="rId4" Type="http://schemas.openxmlformats.org/officeDocument/2006/relationships/image" Target="../media/image23.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www.tyoelake.fi/" TargetMode="External"/><Relationship Id="rId7" Type="http://schemas.openxmlformats.org/officeDocument/2006/relationships/image" Target="../media/image53.jpe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yle.fi/aihe/tekstitv?P=858" TargetMode="External"/><Relationship Id="rId5" Type="http://schemas.openxmlformats.org/officeDocument/2006/relationships/hyperlink" Target="https://www.facebook.com/kysytyoelakkeesta/" TargetMode="External"/><Relationship Id="rId4" Type="http://schemas.openxmlformats.org/officeDocument/2006/relationships/hyperlink" Target="http://www.etk.fi/"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scBcMta8yfw" TargetMode="Externa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A05887F0-CBEC-40D0-9862-BAA28AA7C19A}"/>
              </a:ext>
              <a:ext uri="{C183D7F6-B498-43B3-948B-1728B52AA6E4}">
                <adec:decorative xmlns:adec="http://schemas.microsoft.com/office/drawing/2017/decorative" val="1"/>
              </a:ext>
            </a:extLst>
          </p:cNvPr>
          <p:cNvSpPr>
            <a:spLocks noGrp="1"/>
          </p:cNvSpPr>
          <p:nvPr>
            <p:ph type="ctrTitle"/>
          </p:nvPr>
        </p:nvSpPr>
        <p:spPr>
          <a:xfrm>
            <a:off x="4788568" y="776748"/>
            <a:ext cx="7086600" cy="2733215"/>
          </a:xfrm>
        </p:spPr>
        <p:txBody>
          <a:bodyPr/>
          <a:lstStyle/>
          <a:p>
            <a:r>
              <a:rPr lang="fi-FI" dirty="0"/>
              <a:t>Työeläkkeen taustaa, nykyhetkeä ja </a:t>
            </a:r>
            <a:br>
              <a:rPr lang="fi-FI" dirty="0"/>
            </a:br>
            <a:r>
              <a:rPr lang="fi-FI" dirty="0"/>
              <a:t>näkymiä tulevaisuuteen </a:t>
            </a:r>
            <a:br>
              <a:rPr lang="fi-FI" dirty="0"/>
            </a:br>
            <a:endParaRPr lang="fi-FI" dirty="0"/>
          </a:p>
        </p:txBody>
      </p:sp>
      <p:sp>
        <p:nvSpPr>
          <p:cNvPr id="12" name="Alaotsikko 2">
            <a:extLst>
              <a:ext uri="{FF2B5EF4-FFF2-40B4-BE49-F238E27FC236}">
                <a16:creationId xmlns:a16="http://schemas.microsoft.com/office/drawing/2014/main" id="{4EFECA77-FE15-46F1-B2DE-486AEFB4C1FD}"/>
              </a:ext>
              <a:ext uri="{C183D7F6-B498-43B3-948B-1728B52AA6E4}">
                <adec:decorative xmlns:adec="http://schemas.microsoft.com/office/drawing/2017/decorative" val="1"/>
              </a:ext>
            </a:extLst>
          </p:cNvPr>
          <p:cNvSpPr>
            <a:spLocks noGrp="1"/>
          </p:cNvSpPr>
          <p:nvPr>
            <p:ph type="subTitle" idx="1"/>
          </p:nvPr>
        </p:nvSpPr>
        <p:spPr/>
        <p:txBody>
          <a:bodyPr/>
          <a:lstStyle/>
          <a:p>
            <a:r>
              <a:rPr lang="fi-FI" dirty="0"/>
              <a:t> </a:t>
            </a:r>
          </a:p>
          <a:p>
            <a:endParaRPr lang="fi-FI" dirty="0"/>
          </a:p>
          <a:p>
            <a:r>
              <a:rPr lang="fi-FI" dirty="0"/>
              <a:t>Kimmo Kontio</a:t>
            </a:r>
          </a:p>
          <a:p>
            <a:r>
              <a:rPr lang="fi-FI" dirty="0"/>
              <a:t>20.1.2025</a:t>
            </a:r>
          </a:p>
        </p:txBody>
      </p:sp>
      <p:sp>
        <p:nvSpPr>
          <p:cNvPr id="6" name="Dian numeron paikkamerkki 5">
            <a:extLst>
              <a:ext uri="{FF2B5EF4-FFF2-40B4-BE49-F238E27FC236}">
                <a16:creationId xmlns:a16="http://schemas.microsoft.com/office/drawing/2014/main" id="{0CF8AE2E-A109-4A41-B9AD-28477A502891}"/>
              </a:ext>
            </a:extLst>
          </p:cNvPr>
          <p:cNvSpPr>
            <a:spLocks noGrp="1"/>
          </p:cNvSpPr>
          <p:nvPr>
            <p:ph type="sldNum" sz="quarter" idx="4294967295"/>
          </p:nvPr>
        </p:nvSpPr>
        <p:spPr>
          <a:xfrm>
            <a:off x="11788775" y="6443663"/>
            <a:ext cx="403225" cy="323850"/>
          </a:xfrm>
          <a:prstGeom prst="rect">
            <a:avLst/>
          </a:prstGeom>
        </p:spPr>
        <p:txBody>
          <a:bodyPr vert="horz" lIns="91440" tIns="45720" rIns="91440" bIns="45720" rtlCol="0" anchor="ctr"/>
          <a:lstStyle>
            <a:defPPr>
              <a:defRPr lang="fi-FI"/>
            </a:defPPr>
            <a:lvl1pPr marL="0" algn="l" defTabSz="914400" rtl="0" eaLnBrk="1" latinLnBrk="0" hangingPunct="1">
              <a:defRPr sz="13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2D8D75-17F6-474C-8CC8-AD93DCE1F39D}" type="slidenum">
              <a:rPr lang="fi-FI" smtClean="0"/>
              <a:pPr/>
              <a:t>1</a:t>
            </a:fld>
            <a:endParaRPr lang="fi-FI"/>
          </a:p>
        </p:txBody>
      </p:sp>
    </p:spTree>
    <p:extLst>
      <p:ext uri="{BB962C8B-B14F-4D97-AF65-F5344CB8AC3E}">
        <p14:creationId xmlns:p14="http://schemas.microsoft.com/office/powerpoint/2010/main" val="4205873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01548" y="300446"/>
            <a:ext cx="7627937" cy="648072"/>
          </a:xfrm>
        </p:spPr>
        <p:txBody>
          <a:bodyPr/>
          <a:lstStyle/>
          <a:p>
            <a:r>
              <a:rPr lang="fi-FI" sz="2800" dirty="0"/>
              <a:t>Merkkipaaluja eläketurvan historiasta (1)</a:t>
            </a:r>
          </a:p>
        </p:txBody>
      </p:sp>
      <p:sp>
        <p:nvSpPr>
          <p:cNvPr id="3" name="Sisällön paikkamerkki 2"/>
          <p:cNvSpPr>
            <a:spLocks noGrp="1"/>
          </p:cNvSpPr>
          <p:nvPr>
            <p:ph idx="1"/>
          </p:nvPr>
        </p:nvSpPr>
        <p:spPr>
          <a:xfrm>
            <a:off x="901548" y="980728"/>
            <a:ext cx="9309253" cy="5688632"/>
          </a:xfrm>
        </p:spPr>
        <p:txBody>
          <a:bodyPr/>
          <a:lstStyle/>
          <a:p>
            <a:r>
              <a:rPr lang="fi-FI" sz="2400" dirty="0"/>
              <a:t>Suomalaisten eläketurva hakee suuntaansa</a:t>
            </a:r>
          </a:p>
          <a:p>
            <a:pPr lvl="1">
              <a:spcBef>
                <a:spcPts val="0"/>
              </a:spcBef>
            </a:pPr>
            <a:r>
              <a:rPr lang="fi-FI" sz="2400" dirty="0"/>
              <a:t>Vuoden 1939 kansaneläke muuttui 1956  tasasuuruiseksi </a:t>
            </a:r>
          </a:p>
          <a:p>
            <a:r>
              <a:rPr lang="fi-FI" sz="2400" dirty="0"/>
              <a:t>Johti ansioturvaa valmistelleen eläkekomitean työhön 1956-60</a:t>
            </a:r>
          </a:p>
          <a:p>
            <a:pPr lvl="1"/>
            <a:r>
              <a:rPr lang="fi-FI" sz="2400" dirty="0"/>
              <a:t>”Vanhenevat työntekijät olivat nuorempien tiellä työelämässä, ja he tarvitsivat kunniallisen poistumistien työelämästä”, tiivisti Hannu Soikkanen 2002 (ks. seuraavat kuvat)</a:t>
            </a:r>
          </a:p>
          <a:p>
            <a:pPr lvl="1"/>
            <a:r>
              <a:rPr lang="fi-FI" sz="2400" dirty="0"/>
              <a:t>Tavoitteeksi uudenaikainen, tuottava ja turvallinen elinkeinoelämä ja työeläkemaksujen takaisinlainauksesta pääomaa investointeihin</a:t>
            </a:r>
          </a:p>
          <a:p>
            <a:r>
              <a:rPr lang="fi-FI" sz="2400" dirty="0"/>
              <a:t>Eläketurva muotoutuu ja yhtenäistyy 1961-75</a:t>
            </a:r>
          </a:p>
          <a:p>
            <a:pPr lvl="1"/>
            <a:r>
              <a:rPr lang="fi-FI" sz="2400" dirty="0"/>
              <a:t>Kunnille (1964) ja valtiolle (1967) omat työeläkelakinsa </a:t>
            </a:r>
          </a:p>
          <a:p>
            <a:pPr lvl="1">
              <a:spcBef>
                <a:spcPts val="0"/>
              </a:spcBef>
            </a:pPr>
            <a:r>
              <a:rPr lang="fi-FI" sz="2400" dirty="0"/>
              <a:t>Perhe-eläkkeet ensiksi työeläkelakeihin 1967</a:t>
            </a:r>
          </a:p>
          <a:p>
            <a:pPr lvl="1"/>
            <a:r>
              <a:rPr lang="fi-FI" sz="2400" dirty="0"/>
              <a:t>Yrittäjille YEL ja maatalousyrittäjille MYEL 1970</a:t>
            </a:r>
          </a:p>
        </p:txBody>
      </p:sp>
      <p:pic>
        <p:nvPicPr>
          <p:cNvPr id="7" name="Kuva 6" descr="k_Tyoelake_50v_175.jpg"/>
          <p:cNvPicPr>
            <a:picLocks noChangeAspect="1"/>
          </p:cNvPicPr>
          <p:nvPr/>
        </p:nvPicPr>
        <p:blipFill>
          <a:blip r:embed="rId2"/>
          <a:stretch>
            <a:fillRect/>
          </a:stretch>
        </p:blipFill>
        <p:spPr>
          <a:xfrm>
            <a:off x="8810416" y="351248"/>
            <a:ext cx="1400384" cy="1600439"/>
          </a:xfrm>
          <a:prstGeom prst="rect">
            <a:avLst/>
          </a:prstGeom>
        </p:spPr>
      </p:pic>
    </p:spTree>
    <p:extLst>
      <p:ext uri="{BB962C8B-B14F-4D97-AF65-F5344CB8AC3E}">
        <p14:creationId xmlns:p14="http://schemas.microsoft.com/office/powerpoint/2010/main" val="3062366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p:cNvSpPr>
            <a:spLocks noGrp="1"/>
          </p:cNvSpPr>
          <p:nvPr>
            <p:ph type="sldNum" sz="quarter" idx="11"/>
          </p:nvPr>
        </p:nvSpPr>
        <p:spPr>
          <a:xfrm>
            <a:off x="1524001" y="6248401"/>
            <a:ext cx="514351" cy="307777"/>
          </a:xfrm>
        </p:spPr>
        <p:txBody>
          <a:bodyPr/>
          <a:lstStyle/>
          <a:p>
            <a:fld id="{230ABB7E-C803-4061-A89A-23DAEA9ED30B}" type="slidenum">
              <a:rPr lang="fi-FI"/>
              <a:pPr/>
              <a:t>11</a:t>
            </a:fld>
            <a:endParaRPr lang="fi-FI"/>
          </a:p>
        </p:txBody>
      </p:sp>
      <p:sp>
        <p:nvSpPr>
          <p:cNvPr id="168968" name="Rectangle 8"/>
          <p:cNvSpPr>
            <a:spLocks noGrp="1" noChangeArrowheads="1"/>
          </p:cNvSpPr>
          <p:nvPr>
            <p:ph type="title"/>
          </p:nvPr>
        </p:nvSpPr>
        <p:spPr>
          <a:xfrm>
            <a:off x="1091381" y="548680"/>
            <a:ext cx="9348019" cy="1127720"/>
          </a:xfrm>
        </p:spPr>
        <p:txBody>
          <a:bodyPr/>
          <a:lstStyle/>
          <a:p>
            <a:r>
              <a:rPr lang="fi-FI" sz="2400" dirty="0"/>
              <a:t>Väestöpyramidi muuttuu – Suomen nopea kehitys jälkiteolliseksi</a:t>
            </a:r>
            <a:r>
              <a:rPr lang="fi-FI" sz="1400" b="0" dirty="0"/>
              <a:t> </a:t>
            </a:r>
            <a:r>
              <a:rPr lang="fi-FI" sz="2400" dirty="0"/>
              <a:t>koulutusyhteiskunnaksi </a:t>
            </a:r>
            <a:r>
              <a:rPr lang="fi-FI" sz="1800" dirty="0"/>
              <a:t>(työssäkäyvät tummennettuna, naisten (oikealla) palkkatyö yleistyi voimakkaasti) </a:t>
            </a:r>
            <a:endParaRPr lang="en-US" sz="1800" dirty="0"/>
          </a:p>
        </p:txBody>
      </p:sp>
      <p:pic>
        <p:nvPicPr>
          <p:cNvPr id="168971" name="Picture 11"/>
          <p:cNvPicPr>
            <a:picLocks noGrp="1" noChangeAspect="1" noChangeArrowheads="1"/>
          </p:cNvPicPr>
          <p:nvPr>
            <p:ph sz="half" idx="1"/>
          </p:nvPr>
        </p:nvPicPr>
        <p:blipFill>
          <a:blip r:embed="rId2" cstate="print"/>
          <a:srcRect/>
          <a:stretch>
            <a:fillRect/>
          </a:stretch>
        </p:blipFill>
        <p:spPr>
          <a:xfrm>
            <a:off x="1197908" y="1676400"/>
            <a:ext cx="3852855" cy="4344989"/>
          </a:xfrm>
          <a:noFill/>
          <a:ln/>
        </p:spPr>
      </p:pic>
      <p:pic>
        <p:nvPicPr>
          <p:cNvPr id="168972" name="Picture 12"/>
          <p:cNvPicPr>
            <a:picLocks noGrp="1" noChangeAspect="1" noChangeArrowheads="1"/>
          </p:cNvPicPr>
          <p:nvPr>
            <p:ph sz="half" idx="2"/>
          </p:nvPr>
        </p:nvPicPr>
        <p:blipFill>
          <a:blip r:embed="rId3" cstate="print"/>
          <a:srcRect/>
          <a:stretch>
            <a:fillRect/>
          </a:stretch>
        </p:blipFill>
        <p:spPr>
          <a:xfrm>
            <a:off x="6096000" y="1612731"/>
            <a:ext cx="4103689" cy="4408659"/>
          </a:xfrm>
          <a:noFill/>
          <a:ln/>
        </p:spPr>
      </p:pic>
    </p:spTree>
    <p:extLst>
      <p:ext uri="{BB962C8B-B14F-4D97-AF65-F5344CB8AC3E}">
        <p14:creationId xmlns:p14="http://schemas.microsoft.com/office/powerpoint/2010/main" val="1723579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a, joka sisältää kohteen teksti, kuvakaappaus, Fontti, viiva&#10;&#10;Kuvaus luotu automaattisesti">
            <a:extLst>
              <a:ext uri="{FF2B5EF4-FFF2-40B4-BE49-F238E27FC236}">
                <a16:creationId xmlns:a16="http://schemas.microsoft.com/office/drawing/2014/main" id="{5E06952A-8053-F8BE-FB28-13E9965479FA}"/>
              </a:ext>
            </a:extLst>
          </p:cNvPr>
          <p:cNvPicPr>
            <a:picLocks noChangeAspect="1"/>
          </p:cNvPicPr>
          <p:nvPr/>
        </p:nvPicPr>
        <p:blipFill>
          <a:blip r:embed="rId2"/>
          <a:stretch>
            <a:fillRect/>
          </a:stretch>
        </p:blipFill>
        <p:spPr>
          <a:xfrm>
            <a:off x="2455863" y="616881"/>
            <a:ext cx="8121650" cy="5624241"/>
          </a:xfrm>
          <a:prstGeom prst="rect">
            <a:avLst/>
          </a:prstGeom>
          <a:noFill/>
        </p:spPr>
      </p:pic>
      <p:sp>
        <p:nvSpPr>
          <p:cNvPr id="2" name="Alatunnisteen paikkamerkki 1">
            <a:extLst>
              <a:ext uri="{FF2B5EF4-FFF2-40B4-BE49-F238E27FC236}">
                <a16:creationId xmlns:a16="http://schemas.microsoft.com/office/drawing/2014/main" id="{6F223048-9FA0-BF04-5E17-2BD315AF110B}"/>
              </a:ext>
            </a:extLst>
          </p:cNvPr>
          <p:cNvSpPr>
            <a:spLocks noGrp="1"/>
          </p:cNvSpPr>
          <p:nvPr>
            <p:ph type="ftr" sz="quarter" idx="10"/>
          </p:nvPr>
        </p:nvSpPr>
        <p:spPr>
          <a:xfrm>
            <a:off x="609600" y="6356350"/>
            <a:ext cx="1262743" cy="365125"/>
          </a:xfrm>
        </p:spPr>
        <p:txBody>
          <a:bodyPr/>
          <a:lstStyle/>
          <a:p>
            <a:pPr>
              <a:spcAft>
                <a:spcPts val="600"/>
              </a:spcAft>
              <a:defRPr/>
            </a:pPr>
            <a:r>
              <a:rPr lang="fi-FI" dirty="0"/>
              <a:t>Eläketurvakeskus</a:t>
            </a:r>
          </a:p>
        </p:txBody>
      </p:sp>
      <p:sp>
        <p:nvSpPr>
          <p:cNvPr id="3" name="Dian numeron paikkamerkki 2" hidden="1">
            <a:extLst>
              <a:ext uri="{FF2B5EF4-FFF2-40B4-BE49-F238E27FC236}">
                <a16:creationId xmlns:a16="http://schemas.microsoft.com/office/drawing/2014/main" id="{8495392E-BFEA-7547-2555-43E2986230DF}"/>
              </a:ext>
            </a:extLst>
          </p:cNvPr>
          <p:cNvSpPr>
            <a:spLocks noGrp="1"/>
          </p:cNvSpPr>
          <p:nvPr>
            <p:ph type="sldNum" sz="quarter" idx="11"/>
          </p:nvPr>
        </p:nvSpPr>
        <p:spPr/>
        <p:txBody>
          <a:bodyPr/>
          <a:lstStyle/>
          <a:p>
            <a:pPr>
              <a:spcAft>
                <a:spcPts val="600"/>
              </a:spcAft>
              <a:defRPr/>
            </a:pPr>
            <a:fld id="{7440F74B-D238-4C80-92A9-7B23390E0BB1}" type="slidenum">
              <a:rPr lang="fi-FI" smtClean="0"/>
              <a:pPr>
                <a:spcAft>
                  <a:spcPts val="600"/>
                </a:spcAft>
                <a:defRPr/>
              </a:pPr>
              <a:t>12</a:t>
            </a:fld>
            <a:endParaRPr lang="fi-FI"/>
          </a:p>
        </p:txBody>
      </p:sp>
    </p:spTree>
    <p:extLst>
      <p:ext uri="{BB962C8B-B14F-4D97-AF65-F5344CB8AC3E}">
        <p14:creationId xmlns:p14="http://schemas.microsoft.com/office/powerpoint/2010/main" val="4257592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274638"/>
            <a:ext cx="8183135" cy="708588"/>
          </a:xfrm>
        </p:spPr>
        <p:txBody>
          <a:bodyPr/>
          <a:lstStyle/>
          <a:p>
            <a:r>
              <a:rPr lang="fi-FI" sz="3600" dirty="0"/>
              <a:t>Merkkipaaluja eläketurvan historiasta (2)</a:t>
            </a:r>
          </a:p>
        </p:txBody>
      </p:sp>
      <p:sp>
        <p:nvSpPr>
          <p:cNvPr id="3" name="Sisällön paikkamerkki 2"/>
          <p:cNvSpPr>
            <a:spLocks noGrp="1"/>
          </p:cNvSpPr>
          <p:nvPr>
            <p:ph idx="1"/>
          </p:nvPr>
        </p:nvSpPr>
        <p:spPr>
          <a:xfrm>
            <a:off x="838200" y="1520328"/>
            <a:ext cx="10744200" cy="4656635"/>
          </a:xfrm>
        </p:spPr>
        <p:txBody>
          <a:bodyPr/>
          <a:lstStyle/>
          <a:p>
            <a:r>
              <a:rPr lang="fi-FI" dirty="0"/>
              <a:t>Työeläkkeet ensisijaisiksi Kela-eläkkeeseen nähden ja tasokorotus 1975 (</a:t>
            </a:r>
            <a:r>
              <a:rPr lang="fi-FI" dirty="0" err="1"/>
              <a:t>Huom</a:t>
            </a:r>
            <a:r>
              <a:rPr lang="fi-FI" dirty="0"/>
              <a:t>! kertymäprosenttia korotettiin takautuvasti ja eläkkeen vähimmäismääriä nostettiin)</a:t>
            </a:r>
          </a:p>
          <a:p>
            <a:r>
              <a:rPr lang="fi-FI" dirty="0"/>
              <a:t>Eläke-etujen laajentamisen kausi noin 1990-luvun alkuun</a:t>
            </a:r>
          </a:p>
          <a:p>
            <a:r>
              <a:rPr lang="fi-FI" dirty="0"/>
              <a:t>Eläketurvan sopeuttamisen kausi – jatkuu yhä</a:t>
            </a:r>
          </a:p>
          <a:p>
            <a:pPr lvl="1">
              <a:spcBef>
                <a:spcPts val="0"/>
              </a:spcBef>
            </a:pPr>
            <a:r>
              <a:rPr lang="fi-FI" dirty="0"/>
              <a:t>mm. maksupohjan laajentaminen työntekijöille 1993 lähtien, indeksien ja laskennan muutokset </a:t>
            </a:r>
          </a:p>
          <a:p>
            <a:r>
              <a:rPr lang="fi-FI" dirty="0"/>
              <a:t>Työeläkeuudistus 2005</a:t>
            </a:r>
          </a:p>
          <a:p>
            <a:pPr lvl="1">
              <a:spcBef>
                <a:spcPts val="0"/>
              </a:spcBef>
            </a:pPr>
            <a:r>
              <a:rPr lang="fi-FI" dirty="0"/>
              <a:t>mm. ikäkertymät, joustava eläkeikä, lastenhoidosta ja opiskelusta työeläkettä, </a:t>
            </a:r>
            <a:r>
              <a:rPr lang="fi-FI" dirty="0" err="1"/>
              <a:t>TyEL</a:t>
            </a:r>
            <a:endParaRPr lang="fi-FI" dirty="0"/>
          </a:p>
          <a:p>
            <a:r>
              <a:rPr lang="fi-FI" dirty="0"/>
              <a:t>Kohoavan eliniän haaste </a:t>
            </a:r>
            <a:r>
              <a:rPr lang="fi-FI" dirty="0">
                <a:sym typeface="Wingdings" panose="05000000000000000000" pitchFamily="2" charset="2"/>
              </a:rPr>
              <a:t> </a:t>
            </a:r>
            <a:r>
              <a:rPr lang="fi-FI" dirty="0"/>
              <a:t>työeläkeuudistus 2017 ja kohta selviävä 2025</a:t>
            </a:r>
          </a:p>
          <a:p>
            <a:pPr lvl="1">
              <a:spcBef>
                <a:spcPts val="0"/>
              </a:spcBef>
            </a:pPr>
            <a:r>
              <a:rPr lang="fi-FI" dirty="0"/>
              <a:t>Tavoite pidentää työuria ja varmistaa eläke-etujen rahoitus sekä vakauttaa eläketurvaa </a:t>
            </a:r>
          </a:p>
          <a:p>
            <a:pPr lvl="1"/>
            <a:endParaRPr lang="fi-FI" dirty="0"/>
          </a:p>
          <a:p>
            <a:pPr lvl="1"/>
            <a:endParaRPr lang="fi-FI" dirty="0"/>
          </a:p>
          <a:p>
            <a:pPr>
              <a:buNone/>
            </a:pPr>
            <a:endParaRPr lang="fi-FI" dirty="0"/>
          </a:p>
        </p:txBody>
      </p:sp>
      <p:sp>
        <p:nvSpPr>
          <p:cNvPr id="4" name="Alatunnisteen paikkamerkki 3"/>
          <p:cNvSpPr>
            <a:spLocks noGrp="1"/>
          </p:cNvSpPr>
          <p:nvPr>
            <p:ph type="ftr" sz="quarter" idx="10"/>
          </p:nvPr>
        </p:nvSpPr>
        <p:spPr>
          <a:xfrm>
            <a:off x="570272" y="6356350"/>
            <a:ext cx="1302072" cy="365125"/>
          </a:xfrm>
        </p:spPr>
        <p:txBody>
          <a:bodyPr/>
          <a:lstStyle/>
          <a:p>
            <a:pPr>
              <a:defRPr/>
            </a:pPr>
            <a:r>
              <a:rPr lang="fi-FI"/>
              <a:t>Eläketurvakeskus</a:t>
            </a:r>
            <a:endParaRPr lang="fi-FI" dirty="0"/>
          </a:p>
        </p:txBody>
      </p:sp>
      <p:sp>
        <p:nvSpPr>
          <p:cNvPr id="5" name="Dian numeron paikkamerkki 4"/>
          <p:cNvSpPr>
            <a:spLocks noGrp="1"/>
          </p:cNvSpPr>
          <p:nvPr>
            <p:ph type="sldNum" sz="quarter" idx="11"/>
          </p:nvPr>
        </p:nvSpPr>
        <p:spPr/>
        <p:txBody>
          <a:bodyPr/>
          <a:lstStyle/>
          <a:p>
            <a:pPr>
              <a:defRPr/>
            </a:pPr>
            <a:fld id="{28DCD73C-089C-4921-994D-3FB7E0FC8C68}" type="slidenum">
              <a:rPr lang="fi-FI" smtClean="0"/>
              <a:pPr>
                <a:defRPr/>
              </a:pPr>
              <a:t>13</a:t>
            </a:fld>
            <a:endParaRPr lang="fi-FI" dirty="0"/>
          </a:p>
        </p:txBody>
      </p:sp>
      <p:pic>
        <p:nvPicPr>
          <p:cNvPr id="7" name="Kuva 6" descr="k_Tyoelake_50v_175.jpg"/>
          <p:cNvPicPr>
            <a:picLocks noChangeAspect="1"/>
          </p:cNvPicPr>
          <p:nvPr/>
        </p:nvPicPr>
        <p:blipFill>
          <a:blip r:embed="rId2"/>
          <a:stretch>
            <a:fillRect/>
          </a:stretch>
        </p:blipFill>
        <p:spPr>
          <a:xfrm>
            <a:off x="9021335" y="78852"/>
            <a:ext cx="1331180" cy="1521348"/>
          </a:xfrm>
          <a:prstGeom prst="rect">
            <a:avLst/>
          </a:prstGeom>
        </p:spPr>
      </p:pic>
    </p:spTree>
    <p:extLst>
      <p:ext uri="{BB962C8B-B14F-4D97-AF65-F5344CB8AC3E}">
        <p14:creationId xmlns:p14="http://schemas.microsoft.com/office/powerpoint/2010/main" val="450196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Kuva 2" descr="sarjakuva.JPG"/>
          <p:cNvPicPr>
            <a:picLocks noChangeAspect="1"/>
          </p:cNvPicPr>
          <p:nvPr/>
        </p:nvPicPr>
        <p:blipFill>
          <a:blip r:embed="rId2"/>
          <a:srcRect/>
          <a:stretch>
            <a:fillRect/>
          </a:stretch>
        </p:blipFill>
        <p:spPr bwMode="auto">
          <a:xfrm>
            <a:off x="2639618" y="357188"/>
            <a:ext cx="6229080" cy="6500812"/>
          </a:xfrm>
          <a:prstGeom prst="rect">
            <a:avLst/>
          </a:prstGeom>
          <a:noFill/>
          <a:ln w="9525">
            <a:noFill/>
            <a:miter lim="800000"/>
            <a:headEnd/>
            <a:tailEnd/>
          </a:ln>
        </p:spPr>
      </p:pic>
      <p:sp>
        <p:nvSpPr>
          <p:cNvPr id="2" name="Tekstiruutu 1">
            <a:extLst>
              <a:ext uri="{FF2B5EF4-FFF2-40B4-BE49-F238E27FC236}">
                <a16:creationId xmlns:a16="http://schemas.microsoft.com/office/drawing/2014/main" id="{0F563C17-C55A-41E7-A35E-07F1E078B854}"/>
              </a:ext>
            </a:extLst>
          </p:cNvPr>
          <p:cNvSpPr txBox="1"/>
          <p:nvPr/>
        </p:nvSpPr>
        <p:spPr>
          <a:xfrm flipH="1">
            <a:off x="5015879" y="187911"/>
            <a:ext cx="3600401" cy="338554"/>
          </a:xfrm>
          <a:prstGeom prst="rect">
            <a:avLst/>
          </a:prstGeom>
          <a:noFill/>
        </p:spPr>
        <p:txBody>
          <a:bodyPr wrap="square" rtlCol="0">
            <a:spAutoFit/>
          </a:bodyPr>
          <a:lstStyle/>
          <a:p>
            <a:r>
              <a:rPr lang="fi-FI" sz="1600" dirty="0">
                <a:solidFill>
                  <a:srgbClr val="023588"/>
                </a:solidFill>
              </a:rPr>
              <a:t>Mitä missä milloin 1954 </a:t>
            </a:r>
          </a:p>
        </p:txBody>
      </p:sp>
    </p:spTree>
    <p:extLst>
      <p:ext uri="{BB962C8B-B14F-4D97-AF65-F5344CB8AC3E}">
        <p14:creationId xmlns:p14="http://schemas.microsoft.com/office/powerpoint/2010/main" val="4269139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1"/>
          <p:cNvSpPr txBox="1">
            <a:spLocks/>
          </p:cNvSpPr>
          <p:nvPr/>
        </p:nvSpPr>
        <p:spPr>
          <a:xfrm>
            <a:off x="2024064" y="214314"/>
            <a:ext cx="8044168" cy="1038225"/>
          </a:xfrm>
          <a:prstGeom prst="rect">
            <a:avLst/>
          </a:prstGeom>
        </p:spPr>
        <p:txBody>
          <a:bodyPr/>
          <a:lstStyle/>
          <a:p>
            <a:pPr algn="ctr" eaLnBrk="0" hangingPunct="0">
              <a:defRPr/>
            </a:pPr>
            <a:r>
              <a:rPr lang="en-US" sz="3200" kern="0" dirty="0" err="1">
                <a:solidFill>
                  <a:schemeClr val="tx2"/>
                </a:solidFill>
                <a:latin typeface="+mj-lt"/>
                <a:ea typeface="+mj-ea"/>
                <a:cs typeface="+mj-cs"/>
              </a:rPr>
              <a:t>Vastasyntyneen</a:t>
            </a:r>
            <a:r>
              <a:rPr lang="en-US" sz="3200" kern="0" dirty="0">
                <a:solidFill>
                  <a:schemeClr val="tx2"/>
                </a:solidFill>
                <a:latin typeface="+mj-lt"/>
                <a:ea typeface="+mj-ea"/>
                <a:cs typeface="+mj-cs"/>
              </a:rPr>
              <a:t> ja 65-vuotiaan </a:t>
            </a:r>
            <a:r>
              <a:rPr lang="en-US" sz="3200" kern="0" dirty="0" err="1">
                <a:solidFill>
                  <a:schemeClr val="tx2"/>
                </a:solidFill>
                <a:latin typeface="+mj-lt"/>
                <a:ea typeface="+mj-ea"/>
                <a:cs typeface="+mj-cs"/>
              </a:rPr>
              <a:t>elinajanodotteet</a:t>
            </a:r>
            <a:r>
              <a:rPr lang="en-US" sz="3200" kern="0" dirty="0">
                <a:solidFill>
                  <a:schemeClr val="tx2"/>
                </a:solidFill>
                <a:latin typeface="+mj-lt"/>
                <a:ea typeface="+mj-ea"/>
                <a:cs typeface="+mj-cs"/>
              </a:rPr>
              <a:t> 1878-2060 </a:t>
            </a:r>
            <a:endParaRPr lang="en-US" sz="1400" kern="0" dirty="0">
              <a:solidFill>
                <a:schemeClr val="tx2"/>
              </a:solidFill>
              <a:latin typeface="+mj-lt"/>
              <a:ea typeface="+mj-ea"/>
              <a:cs typeface="+mj-cs"/>
            </a:endParaRPr>
          </a:p>
        </p:txBody>
      </p:sp>
      <p:sp>
        <p:nvSpPr>
          <p:cNvPr id="4" name="Tekstikehys 3"/>
          <p:cNvSpPr txBox="1"/>
          <p:nvPr/>
        </p:nvSpPr>
        <p:spPr>
          <a:xfrm>
            <a:off x="1952625" y="5929314"/>
            <a:ext cx="6643688" cy="338137"/>
          </a:xfrm>
          <a:prstGeom prst="rect">
            <a:avLst/>
          </a:prstGeom>
          <a:noFill/>
        </p:spPr>
        <p:txBody>
          <a:bodyPr>
            <a:spAutoFit/>
          </a:bodyPr>
          <a:lstStyle/>
          <a:p>
            <a:pPr>
              <a:defRPr/>
            </a:pPr>
            <a:r>
              <a:rPr lang="fi-FI" sz="1600" dirty="0">
                <a:solidFill>
                  <a:schemeClr val="accent5">
                    <a:lumMod val="10000"/>
                  </a:schemeClr>
                </a:solidFill>
                <a:latin typeface="Arial" pitchFamily="34" charset="0"/>
              </a:rPr>
              <a:t>Lähteet: Human </a:t>
            </a:r>
            <a:r>
              <a:rPr lang="fi-FI" sz="1600" dirty="0" err="1">
                <a:solidFill>
                  <a:schemeClr val="accent5">
                    <a:lumMod val="10000"/>
                  </a:schemeClr>
                </a:solidFill>
                <a:latin typeface="Arial" pitchFamily="34" charset="0"/>
              </a:rPr>
              <a:t>Mortality</a:t>
            </a:r>
            <a:r>
              <a:rPr lang="fi-FI" sz="1600" dirty="0">
                <a:solidFill>
                  <a:schemeClr val="accent5">
                    <a:lumMod val="10000"/>
                  </a:schemeClr>
                </a:solidFill>
                <a:latin typeface="Arial" pitchFamily="34" charset="0"/>
              </a:rPr>
              <a:t> </a:t>
            </a:r>
            <a:r>
              <a:rPr lang="fi-FI" sz="1600" dirty="0" err="1">
                <a:solidFill>
                  <a:schemeClr val="accent5">
                    <a:lumMod val="10000"/>
                  </a:schemeClr>
                </a:solidFill>
                <a:latin typeface="Arial" pitchFamily="34" charset="0"/>
              </a:rPr>
              <a:t>Database</a:t>
            </a:r>
            <a:r>
              <a:rPr lang="fi-FI" sz="1600" dirty="0">
                <a:solidFill>
                  <a:schemeClr val="accent5">
                    <a:lumMod val="10000"/>
                  </a:schemeClr>
                </a:solidFill>
                <a:latin typeface="Arial" pitchFamily="34" charset="0"/>
              </a:rPr>
              <a:t>, Tilastokeskus ja ETK </a:t>
            </a:r>
            <a:endParaRPr lang="en-US" sz="1600" dirty="0">
              <a:solidFill>
                <a:schemeClr val="accent5">
                  <a:lumMod val="10000"/>
                </a:schemeClr>
              </a:solidFill>
              <a:latin typeface="Arial" pitchFamily="34" charset="0"/>
            </a:endParaRPr>
          </a:p>
        </p:txBody>
      </p:sp>
      <p:pic>
        <p:nvPicPr>
          <p:cNvPr id="27653" name="Picture 2"/>
          <p:cNvPicPr>
            <a:picLocks noChangeAspect="1" noChangeArrowheads="1"/>
          </p:cNvPicPr>
          <p:nvPr/>
        </p:nvPicPr>
        <p:blipFill>
          <a:blip r:embed="rId2"/>
          <a:srcRect/>
          <a:stretch>
            <a:fillRect/>
          </a:stretch>
        </p:blipFill>
        <p:spPr bwMode="auto">
          <a:xfrm>
            <a:off x="1631951" y="1341439"/>
            <a:ext cx="8620125" cy="4643437"/>
          </a:xfrm>
          <a:prstGeom prst="rect">
            <a:avLst/>
          </a:prstGeom>
          <a:noFill/>
          <a:ln w="9525">
            <a:noFill/>
            <a:miter lim="800000"/>
            <a:headEnd/>
            <a:tailEnd/>
          </a:ln>
        </p:spPr>
      </p:pic>
    </p:spTree>
    <p:extLst>
      <p:ext uri="{BB962C8B-B14F-4D97-AF65-F5344CB8AC3E}">
        <p14:creationId xmlns:p14="http://schemas.microsoft.com/office/powerpoint/2010/main" val="2783144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2284" y="188640"/>
            <a:ext cx="9758516" cy="944701"/>
          </a:xfrm>
        </p:spPr>
        <p:txBody>
          <a:bodyPr/>
          <a:lstStyle/>
          <a:p>
            <a:r>
              <a:rPr lang="fi-FI" dirty="0"/>
              <a:t>Eliniän nousu ja yhä terveempi vanhuus – tavoiteltu yhteiskuntapolitiikka yllättänyt</a:t>
            </a:r>
            <a:endParaRPr lang="en-US" dirty="0"/>
          </a:p>
        </p:txBody>
      </p:sp>
      <p:sp>
        <p:nvSpPr>
          <p:cNvPr id="3" name="Sisällön paikkamerkki 2"/>
          <p:cNvSpPr>
            <a:spLocks noGrp="1"/>
          </p:cNvSpPr>
          <p:nvPr>
            <p:ph idx="1"/>
          </p:nvPr>
        </p:nvSpPr>
        <p:spPr>
          <a:xfrm>
            <a:off x="452283" y="1484784"/>
            <a:ext cx="10756491" cy="4645561"/>
          </a:xfrm>
        </p:spPr>
        <p:txBody>
          <a:bodyPr/>
          <a:lstStyle/>
          <a:p>
            <a:r>
              <a:rPr lang="fi-FI" sz="3200" dirty="0"/>
              <a:t>Suomalaisten elinaika on kasvanut arvioita nopeammin</a:t>
            </a:r>
          </a:p>
          <a:p>
            <a:pPr lvl="1"/>
            <a:r>
              <a:rPr lang="fi-FI" sz="2400" dirty="0"/>
              <a:t>65-vuotiaan keskimääräinen jäljellä oleva elinikä miehillä 18,3 vuotta , naisilla 22,0 vuotta</a:t>
            </a:r>
          </a:p>
          <a:p>
            <a:pPr lvl="1"/>
            <a:r>
              <a:rPr lang="fi-FI" sz="2400" dirty="0"/>
              <a:t>Miehet eläkkeellä keskimäärin 20 vuotta ja naiset 25 vuotta</a:t>
            </a:r>
          </a:p>
          <a:p>
            <a:r>
              <a:rPr lang="fi-FI" sz="3200" dirty="0"/>
              <a:t>Huoltosuhteen, julkisen talouden tasapainon sekä työeläkemaksuun kohdistuvan nousupaineen takia työurien pidentäminen on välttämätöntä</a:t>
            </a:r>
          </a:p>
          <a:p>
            <a:pPr lvl="1"/>
            <a:r>
              <a:rPr lang="fi-FI" sz="2400" dirty="0"/>
              <a:t>Jos pitenevä elinaika lisäisi vain vapaa-aikaa eikä lainkaan työssäoloaikaa, pitäisi eläkemaksuja korottaa tai eläkkeitä leikata</a:t>
            </a:r>
          </a:p>
          <a:p>
            <a:pPr lvl="1"/>
            <a:r>
              <a:rPr lang="fi-FI" sz="2400" dirty="0"/>
              <a:t>Jos pitenevästä elinajasta käytetään vaikkapa puolet työhön tilanne on aivan toinen</a:t>
            </a:r>
          </a:p>
        </p:txBody>
      </p:sp>
      <p:sp>
        <p:nvSpPr>
          <p:cNvPr id="4" name="Alatunnisteen paikkamerkki 3"/>
          <p:cNvSpPr>
            <a:spLocks noGrp="1"/>
          </p:cNvSpPr>
          <p:nvPr>
            <p:ph type="ftr" sz="quarter" idx="10"/>
          </p:nvPr>
        </p:nvSpPr>
        <p:spPr>
          <a:xfrm>
            <a:off x="373626" y="6356350"/>
            <a:ext cx="1498717" cy="365125"/>
          </a:xfrm>
        </p:spPr>
        <p:txBody>
          <a:bodyPr/>
          <a:lstStyle/>
          <a:p>
            <a:pPr>
              <a:defRPr/>
            </a:pPr>
            <a:r>
              <a:rPr lang="fi-FI" dirty="0"/>
              <a:t>Eläketurvakeskus</a:t>
            </a:r>
          </a:p>
        </p:txBody>
      </p:sp>
      <p:sp>
        <p:nvSpPr>
          <p:cNvPr id="5" name="Dian numeron paikkamerkki 4"/>
          <p:cNvSpPr>
            <a:spLocks noGrp="1"/>
          </p:cNvSpPr>
          <p:nvPr>
            <p:ph type="sldNum" sz="quarter" idx="11"/>
          </p:nvPr>
        </p:nvSpPr>
        <p:spPr/>
        <p:txBody>
          <a:bodyPr/>
          <a:lstStyle/>
          <a:p>
            <a:pPr>
              <a:defRPr/>
            </a:pPr>
            <a:fld id="{28DCD73C-089C-4921-994D-3FB7E0FC8C68}" type="slidenum">
              <a:rPr lang="fi-FI" smtClean="0"/>
              <a:pPr>
                <a:defRPr/>
              </a:pPr>
              <a:t>16</a:t>
            </a:fld>
            <a:endParaRPr lang="fi-FI" dirty="0"/>
          </a:p>
        </p:txBody>
      </p:sp>
    </p:spTree>
    <p:extLst>
      <p:ext uri="{BB962C8B-B14F-4D97-AF65-F5344CB8AC3E}">
        <p14:creationId xmlns:p14="http://schemas.microsoft.com/office/powerpoint/2010/main" val="572806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36E4E-43D9-C955-ECB4-E338E63D8BE8}"/>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40CAA4B-3F75-DDCA-EB3F-451518727242}"/>
              </a:ext>
            </a:extLst>
          </p:cNvPr>
          <p:cNvSpPr>
            <a:spLocks noGrp="1"/>
          </p:cNvSpPr>
          <p:nvPr>
            <p:ph type="title"/>
          </p:nvPr>
        </p:nvSpPr>
        <p:spPr/>
        <p:txBody>
          <a:bodyPr/>
          <a:lstStyle/>
          <a:p>
            <a:r>
              <a:rPr lang="fi-FI" dirty="0"/>
              <a:t>Eläkemenot, eläketurva ja eläkkeiden taso</a:t>
            </a:r>
            <a:br>
              <a:rPr lang="fi-FI" dirty="0"/>
            </a:br>
            <a:endParaRPr lang="fi-FI" dirty="0"/>
          </a:p>
        </p:txBody>
      </p:sp>
      <p:sp>
        <p:nvSpPr>
          <p:cNvPr id="6" name="Dian numeron paikkamerkki 5">
            <a:extLst>
              <a:ext uri="{FF2B5EF4-FFF2-40B4-BE49-F238E27FC236}">
                <a16:creationId xmlns:a16="http://schemas.microsoft.com/office/drawing/2014/main" id="{1B71ED20-C73D-025C-E970-72B52EA866B6}"/>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17</a:t>
            </a:fld>
            <a:endParaRPr lang="fi-FI"/>
          </a:p>
        </p:txBody>
      </p:sp>
    </p:spTree>
    <p:extLst>
      <p:ext uri="{BB962C8B-B14F-4D97-AF65-F5344CB8AC3E}">
        <p14:creationId xmlns:p14="http://schemas.microsoft.com/office/powerpoint/2010/main" val="880510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359999"/>
            <a:ext cx="11856640" cy="1332000"/>
          </a:xfrm>
        </p:spPr>
        <p:txBody>
          <a:bodyPr/>
          <a:lstStyle/>
          <a:p>
            <a:pPr algn="ctr"/>
            <a:r>
              <a:rPr lang="fi-FI" sz="3200" dirty="0"/>
              <a:t>Sosiaalivakuutus vuonna 2022</a:t>
            </a:r>
            <a:br>
              <a:rPr lang="fi-FI" sz="3200" dirty="0"/>
            </a:br>
            <a:r>
              <a:rPr lang="fi-FI" sz="3200" dirty="0"/>
              <a:t>44,4 mrd. €</a:t>
            </a:r>
            <a:br>
              <a:rPr lang="fi-FI" sz="3200" dirty="0"/>
            </a:b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18</a:t>
            </a:fld>
            <a:endParaRPr lang="fi-FI"/>
          </a:p>
        </p:txBody>
      </p:sp>
      <p:sp>
        <p:nvSpPr>
          <p:cNvPr id="18" name="Rounded Rectangle 37">
            <a:extLst>
              <a:ext uri="{FF2B5EF4-FFF2-40B4-BE49-F238E27FC236}">
                <a16:creationId xmlns:a16="http://schemas.microsoft.com/office/drawing/2014/main" id="{0639F87B-77D2-47F1-9C45-10A26019EBEE}"/>
              </a:ext>
              <a:ext uri="{C183D7F6-B498-43B3-948B-1728B52AA6E4}">
                <adec:decorative xmlns:adec="http://schemas.microsoft.com/office/drawing/2017/decorative" val="1"/>
              </a:ext>
            </a:extLst>
          </p:cNvPr>
          <p:cNvSpPr/>
          <p:nvPr/>
        </p:nvSpPr>
        <p:spPr bwMode="black">
          <a:xfrm>
            <a:off x="1271464" y="1700809"/>
            <a:ext cx="9144041" cy="4680519"/>
          </a:xfrm>
          <a:prstGeom prst="roundRect">
            <a:avLst>
              <a:gd name="adj" fmla="val 152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200" dirty="0"/>
              <a:t>        -</a:t>
            </a:r>
          </a:p>
        </p:txBody>
      </p:sp>
      <p:cxnSp>
        <p:nvCxnSpPr>
          <p:cNvPr id="19" name="Straight Connector 26">
            <a:extLst>
              <a:ext uri="{FF2B5EF4-FFF2-40B4-BE49-F238E27FC236}">
                <a16:creationId xmlns:a16="http://schemas.microsoft.com/office/drawing/2014/main" id="{EBE59C80-C443-4103-A85E-D69DE8BBB07E}"/>
              </a:ext>
              <a:ext uri="{C183D7F6-B498-43B3-948B-1728B52AA6E4}">
                <adec:decorative xmlns:adec="http://schemas.microsoft.com/office/drawing/2017/decorative" val="1"/>
              </a:ext>
            </a:extLst>
          </p:cNvPr>
          <p:cNvCxnSpPr>
            <a:cxnSpLocks/>
          </p:cNvCxnSpPr>
          <p:nvPr/>
        </p:nvCxnSpPr>
        <p:spPr>
          <a:xfrm>
            <a:off x="5848571" y="4404944"/>
            <a:ext cx="0" cy="60020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28">
            <a:extLst>
              <a:ext uri="{FF2B5EF4-FFF2-40B4-BE49-F238E27FC236}">
                <a16:creationId xmlns:a16="http://schemas.microsoft.com/office/drawing/2014/main" id="{E9A3F571-15BF-4D22-8C52-141F1222EDB6}"/>
              </a:ext>
              <a:ext uri="{C183D7F6-B498-43B3-948B-1728B52AA6E4}">
                <adec:decorative xmlns:adec="http://schemas.microsoft.com/office/drawing/2017/decorative" val="1"/>
              </a:ext>
            </a:extLst>
          </p:cNvPr>
          <p:cNvCxnSpPr>
            <a:cxnSpLocks/>
          </p:cNvCxnSpPr>
          <p:nvPr/>
        </p:nvCxnSpPr>
        <p:spPr>
          <a:xfrm>
            <a:off x="8635400" y="4741833"/>
            <a:ext cx="0" cy="30493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31">
            <a:extLst>
              <a:ext uri="{FF2B5EF4-FFF2-40B4-BE49-F238E27FC236}">
                <a16:creationId xmlns:a16="http://schemas.microsoft.com/office/drawing/2014/main" id="{7236EDD3-E1CC-46BC-90A8-DB1120600F4B}"/>
              </a:ext>
              <a:ext uri="{C183D7F6-B498-43B3-948B-1728B52AA6E4}">
                <adec:decorative xmlns:adec="http://schemas.microsoft.com/office/drawing/2017/decorative" val="1"/>
              </a:ext>
            </a:extLst>
          </p:cNvPr>
          <p:cNvCxnSpPr>
            <a:cxnSpLocks/>
          </p:cNvCxnSpPr>
          <p:nvPr/>
        </p:nvCxnSpPr>
        <p:spPr>
          <a:xfrm>
            <a:off x="3071664" y="4741833"/>
            <a:ext cx="0" cy="30493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32">
            <a:extLst>
              <a:ext uri="{FF2B5EF4-FFF2-40B4-BE49-F238E27FC236}">
                <a16:creationId xmlns:a16="http://schemas.microsoft.com/office/drawing/2014/main" id="{33576096-3F66-48DC-BECA-DD12622FBC9D}"/>
              </a:ext>
              <a:ext uri="{C183D7F6-B498-43B3-948B-1728B52AA6E4}">
                <adec:decorative xmlns:adec="http://schemas.microsoft.com/office/drawing/2017/decorative" val="1"/>
              </a:ext>
            </a:extLst>
          </p:cNvPr>
          <p:cNvCxnSpPr>
            <a:cxnSpLocks/>
          </p:cNvCxnSpPr>
          <p:nvPr/>
        </p:nvCxnSpPr>
        <p:spPr>
          <a:xfrm flipH="1">
            <a:off x="3071664" y="4746662"/>
            <a:ext cx="55637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Rounded Rectangle 12">
            <a:extLst>
              <a:ext uri="{FF2B5EF4-FFF2-40B4-BE49-F238E27FC236}">
                <a16:creationId xmlns:a16="http://schemas.microsoft.com/office/drawing/2014/main" id="{2EDA4C23-8DCA-437D-BE39-76741572112B}"/>
              </a:ext>
              <a:ext uri="{C183D7F6-B498-43B3-948B-1728B52AA6E4}">
                <adec:decorative xmlns:adec="http://schemas.microsoft.com/office/drawing/2017/decorative" val="0"/>
              </a:ext>
            </a:extLst>
          </p:cNvPr>
          <p:cNvSpPr/>
          <p:nvPr/>
        </p:nvSpPr>
        <p:spPr bwMode="black">
          <a:xfrm>
            <a:off x="3234800" y="2060849"/>
            <a:ext cx="2448272" cy="1058795"/>
          </a:xfrm>
          <a:prstGeom prst="roundRect">
            <a:avLst>
              <a:gd name="adj" fmla="val 7944"/>
            </a:avLst>
          </a:prstGeom>
          <a:solidFill>
            <a:schemeClr val="bg1"/>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err="1">
                <a:solidFill>
                  <a:schemeClr val="tx1"/>
                </a:solidFill>
              </a:rPr>
              <a:t>Sairausvakuutus</a:t>
            </a:r>
            <a:endParaRPr lang="en-GB" dirty="0">
              <a:solidFill>
                <a:schemeClr val="tx1"/>
              </a:solidFill>
            </a:endParaRPr>
          </a:p>
          <a:p>
            <a:pPr lvl="0" algn="ctr"/>
            <a:r>
              <a:rPr lang="en-GB" dirty="0">
                <a:solidFill>
                  <a:schemeClr val="tx1"/>
                </a:solidFill>
              </a:rPr>
              <a:t>5,1 </a:t>
            </a:r>
            <a:r>
              <a:rPr lang="en-GB" dirty="0" err="1">
                <a:solidFill>
                  <a:schemeClr val="tx1"/>
                </a:solidFill>
              </a:rPr>
              <a:t>mrd</a:t>
            </a:r>
            <a:r>
              <a:rPr lang="en-GB" dirty="0">
                <a:solidFill>
                  <a:schemeClr val="tx1"/>
                </a:solidFill>
              </a:rPr>
              <a:t>. € </a:t>
            </a:r>
          </a:p>
        </p:txBody>
      </p:sp>
      <p:sp>
        <p:nvSpPr>
          <p:cNvPr id="24" name="Rounded Rectangle 13">
            <a:extLst>
              <a:ext uri="{FF2B5EF4-FFF2-40B4-BE49-F238E27FC236}">
                <a16:creationId xmlns:a16="http://schemas.microsoft.com/office/drawing/2014/main" id="{EB8FEFC7-1E8E-478A-B065-B23AEA62F035}"/>
              </a:ext>
              <a:ext uri="{C183D7F6-B498-43B3-948B-1728B52AA6E4}">
                <adec:decorative xmlns:adec="http://schemas.microsoft.com/office/drawing/2017/decorative" val="0"/>
              </a:ext>
            </a:extLst>
          </p:cNvPr>
          <p:cNvSpPr/>
          <p:nvPr/>
        </p:nvSpPr>
        <p:spPr bwMode="black">
          <a:xfrm>
            <a:off x="5971104" y="2060849"/>
            <a:ext cx="2448272" cy="1058795"/>
          </a:xfrm>
          <a:prstGeom prst="roundRect">
            <a:avLst>
              <a:gd name="adj" fmla="val 7944"/>
            </a:avLst>
          </a:prstGeom>
          <a:solidFill>
            <a:schemeClr val="bg1"/>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Työntekijöiden</a:t>
            </a:r>
            <a:r>
              <a:rPr lang="en-GB" dirty="0">
                <a:solidFill>
                  <a:schemeClr val="tx1"/>
                </a:solidFill>
              </a:rPr>
              <a:t> </a:t>
            </a:r>
            <a:r>
              <a:rPr lang="en-GB" dirty="0" err="1">
                <a:solidFill>
                  <a:schemeClr val="tx1"/>
                </a:solidFill>
              </a:rPr>
              <a:t>ryhmähenkivakuutus</a:t>
            </a:r>
            <a:r>
              <a:rPr lang="en-GB" dirty="0">
                <a:solidFill>
                  <a:schemeClr val="tx1"/>
                </a:solidFill>
              </a:rPr>
              <a:t> 0,02 </a:t>
            </a:r>
            <a:r>
              <a:rPr lang="en-GB" dirty="0" err="1">
                <a:solidFill>
                  <a:schemeClr val="tx1"/>
                </a:solidFill>
              </a:rPr>
              <a:t>mrd</a:t>
            </a:r>
            <a:r>
              <a:rPr lang="en-GB" dirty="0">
                <a:solidFill>
                  <a:schemeClr val="tx1"/>
                </a:solidFill>
              </a:rPr>
              <a:t>. €</a:t>
            </a:r>
          </a:p>
        </p:txBody>
      </p:sp>
      <p:sp>
        <p:nvSpPr>
          <p:cNvPr id="25" name="Rounded Rectangle 17">
            <a:extLst>
              <a:ext uri="{FF2B5EF4-FFF2-40B4-BE49-F238E27FC236}">
                <a16:creationId xmlns:a16="http://schemas.microsoft.com/office/drawing/2014/main" id="{F51DBC7B-BB52-4EB5-98D4-CEADE51705AD}"/>
              </a:ext>
              <a:ext uri="{C183D7F6-B498-43B3-948B-1728B52AA6E4}">
                <adec:decorative xmlns:adec="http://schemas.microsoft.com/office/drawing/2017/decorative" val="0"/>
              </a:ext>
            </a:extLst>
          </p:cNvPr>
          <p:cNvSpPr/>
          <p:nvPr/>
        </p:nvSpPr>
        <p:spPr bwMode="black">
          <a:xfrm>
            <a:off x="1847528" y="3435636"/>
            <a:ext cx="2448272" cy="1058795"/>
          </a:xfrm>
          <a:prstGeom prst="roundRect">
            <a:avLst>
              <a:gd name="adj" fmla="val 7944"/>
            </a:avLst>
          </a:prstGeom>
          <a:solidFill>
            <a:schemeClr val="bg1"/>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Tapaturmavakuutus</a:t>
            </a:r>
            <a:endParaRPr lang="en-GB" dirty="0">
              <a:solidFill>
                <a:schemeClr val="tx1"/>
              </a:solidFill>
            </a:endParaRPr>
          </a:p>
          <a:p>
            <a:pPr algn="ctr"/>
            <a:r>
              <a:rPr lang="en-GB" dirty="0">
                <a:solidFill>
                  <a:schemeClr val="tx1"/>
                </a:solidFill>
              </a:rPr>
              <a:t>0,5 </a:t>
            </a:r>
            <a:r>
              <a:rPr lang="en-GB" dirty="0" err="1">
                <a:solidFill>
                  <a:schemeClr val="tx1"/>
                </a:solidFill>
              </a:rPr>
              <a:t>mrd</a:t>
            </a:r>
            <a:r>
              <a:rPr lang="en-GB" dirty="0">
                <a:solidFill>
                  <a:schemeClr val="tx1"/>
                </a:solidFill>
              </a:rPr>
              <a:t>. €</a:t>
            </a:r>
          </a:p>
        </p:txBody>
      </p:sp>
      <p:sp>
        <p:nvSpPr>
          <p:cNvPr id="26" name="Rounded Rectangle 10">
            <a:extLst>
              <a:ext uri="{FF2B5EF4-FFF2-40B4-BE49-F238E27FC236}">
                <a16:creationId xmlns:a16="http://schemas.microsoft.com/office/drawing/2014/main" id="{4EB45D04-F8A7-4000-ABA5-ADFAE1077205}"/>
              </a:ext>
              <a:ext uri="{C183D7F6-B498-43B3-948B-1728B52AA6E4}">
                <adec:decorative xmlns:adec="http://schemas.microsoft.com/office/drawing/2017/decorative" val="0"/>
              </a:ext>
            </a:extLst>
          </p:cNvPr>
          <p:cNvSpPr/>
          <p:nvPr/>
        </p:nvSpPr>
        <p:spPr bwMode="black">
          <a:xfrm>
            <a:off x="4624435" y="3435636"/>
            <a:ext cx="2448272" cy="1058795"/>
          </a:xfrm>
          <a:prstGeom prst="roundRect">
            <a:avLst>
              <a:gd name="adj" fmla="val 79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dirty="0"/>
              <a:t>Eläkevakuutus</a:t>
            </a:r>
          </a:p>
          <a:p>
            <a:pPr algn="ctr"/>
            <a:r>
              <a:rPr lang="en-FI" dirty="0"/>
              <a:t>3</a:t>
            </a:r>
            <a:r>
              <a:rPr lang="fi-FI" dirty="0"/>
              <a:t>5</a:t>
            </a:r>
            <a:r>
              <a:rPr lang="en-FI" dirty="0"/>
              <a:t>,</a:t>
            </a:r>
            <a:r>
              <a:rPr lang="fi-FI" dirty="0"/>
              <a:t>2</a:t>
            </a:r>
            <a:r>
              <a:rPr lang="en-FI" dirty="0"/>
              <a:t> mrd. €</a:t>
            </a:r>
          </a:p>
        </p:txBody>
      </p:sp>
      <p:sp>
        <p:nvSpPr>
          <p:cNvPr id="27" name="Rounded Rectangle 18">
            <a:extLst>
              <a:ext uri="{FF2B5EF4-FFF2-40B4-BE49-F238E27FC236}">
                <a16:creationId xmlns:a16="http://schemas.microsoft.com/office/drawing/2014/main" id="{A22C1ABA-B794-4FA0-A627-4D1088DE715D}"/>
              </a:ext>
              <a:ext uri="{C183D7F6-B498-43B3-948B-1728B52AA6E4}">
                <adec:decorative xmlns:adec="http://schemas.microsoft.com/office/drawing/2017/decorative" val="0"/>
              </a:ext>
            </a:extLst>
          </p:cNvPr>
          <p:cNvSpPr/>
          <p:nvPr/>
        </p:nvSpPr>
        <p:spPr bwMode="black">
          <a:xfrm>
            <a:off x="7411264" y="3435636"/>
            <a:ext cx="2448272" cy="1058795"/>
          </a:xfrm>
          <a:prstGeom prst="roundRect">
            <a:avLst>
              <a:gd name="adj" fmla="val 7944"/>
            </a:avLst>
          </a:prstGeom>
          <a:solidFill>
            <a:schemeClr val="bg1"/>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Työttömyysvakuutus</a:t>
            </a:r>
            <a:r>
              <a:rPr lang="en-GB" dirty="0">
                <a:solidFill>
                  <a:schemeClr val="tx1"/>
                </a:solidFill>
              </a:rPr>
              <a:t> 3,6 </a:t>
            </a:r>
            <a:r>
              <a:rPr lang="en-GB" dirty="0" err="1">
                <a:solidFill>
                  <a:schemeClr val="tx1"/>
                </a:solidFill>
              </a:rPr>
              <a:t>mrd</a:t>
            </a:r>
            <a:r>
              <a:rPr lang="en-GB" dirty="0">
                <a:solidFill>
                  <a:schemeClr val="tx1"/>
                </a:solidFill>
              </a:rPr>
              <a:t>. €</a:t>
            </a:r>
          </a:p>
        </p:txBody>
      </p:sp>
      <p:sp>
        <p:nvSpPr>
          <p:cNvPr id="28" name="Rounded Rectangle 20">
            <a:extLst>
              <a:ext uri="{FF2B5EF4-FFF2-40B4-BE49-F238E27FC236}">
                <a16:creationId xmlns:a16="http://schemas.microsoft.com/office/drawing/2014/main" id="{F6E62716-2BDD-4BCF-BF7A-C347A1F45B84}"/>
              </a:ext>
              <a:ext uri="{C183D7F6-B498-43B3-948B-1728B52AA6E4}">
                <adec:decorative xmlns:adec="http://schemas.microsoft.com/office/drawing/2017/decorative" val="0"/>
              </a:ext>
            </a:extLst>
          </p:cNvPr>
          <p:cNvSpPr/>
          <p:nvPr/>
        </p:nvSpPr>
        <p:spPr bwMode="black">
          <a:xfrm>
            <a:off x="1847528" y="4951920"/>
            <a:ext cx="2448272" cy="1058795"/>
          </a:xfrm>
          <a:prstGeom prst="roundRect">
            <a:avLst>
              <a:gd name="adj" fmla="val 7944"/>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Kansaneläke</a:t>
            </a:r>
            <a:endParaRPr lang="en-GB" dirty="0">
              <a:solidFill>
                <a:schemeClr val="tx1"/>
              </a:solidFill>
            </a:endParaRPr>
          </a:p>
          <a:p>
            <a:pPr algn="ctr"/>
            <a:r>
              <a:rPr lang="en-GB" dirty="0">
                <a:solidFill>
                  <a:schemeClr val="tx1"/>
                </a:solidFill>
              </a:rPr>
              <a:t>2,5 </a:t>
            </a:r>
            <a:r>
              <a:rPr lang="en-GB" dirty="0" err="1">
                <a:solidFill>
                  <a:schemeClr val="tx1"/>
                </a:solidFill>
              </a:rPr>
              <a:t>mrd</a:t>
            </a:r>
            <a:r>
              <a:rPr lang="en-GB" dirty="0">
                <a:solidFill>
                  <a:schemeClr val="tx1"/>
                </a:solidFill>
              </a:rPr>
              <a:t>. €</a:t>
            </a:r>
          </a:p>
        </p:txBody>
      </p:sp>
      <p:sp>
        <p:nvSpPr>
          <p:cNvPr id="29" name="Rounded Rectangle 19">
            <a:extLst>
              <a:ext uri="{FF2B5EF4-FFF2-40B4-BE49-F238E27FC236}">
                <a16:creationId xmlns:a16="http://schemas.microsoft.com/office/drawing/2014/main" id="{9447EE90-B2D0-45A3-8071-B84468E4A1E4}"/>
              </a:ext>
              <a:ext uri="{C183D7F6-B498-43B3-948B-1728B52AA6E4}">
                <adec:decorative xmlns:adec="http://schemas.microsoft.com/office/drawing/2017/decorative" val="0"/>
              </a:ext>
            </a:extLst>
          </p:cNvPr>
          <p:cNvSpPr/>
          <p:nvPr/>
        </p:nvSpPr>
        <p:spPr bwMode="black">
          <a:xfrm>
            <a:off x="4624435" y="4951920"/>
            <a:ext cx="2448272" cy="1058795"/>
          </a:xfrm>
          <a:prstGeom prst="roundRect">
            <a:avLst>
              <a:gd name="adj" fmla="val 7944"/>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Työeläke</a:t>
            </a:r>
            <a:endParaRPr lang="en-GB" dirty="0">
              <a:solidFill>
                <a:schemeClr val="tx1"/>
              </a:solidFill>
            </a:endParaRPr>
          </a:p>
          <a:p>
            <a:pPr algn="ctr"/>
            <a:r>
              <a:rPr lang="en-GB" dirty="0">
                <a:solidFill>
                  <a:schemeClr val="tx1"/>
                </a:solidFill>
              </a:rPr>
              <a:t>31,4 </a:t>
            </a:r>
            <a:r>
              <a:rPr lang="en-GB" dirty="0" err="1">
                <a:solidFill>
                  <a:schemeClr val="tx1"/>
                </a:solidFill>
              </a:rPr>
              <a:t>mrd</a:t>
            </a:r>
            <a:r>
              <a:rPr lang="en-GB" dirty="0">
                <a:solidFill>
                  <a:schemeClr val="tx1"/>
                </a:solidFill>
              </a:rPr>
              <a:t>. €</a:t>
            </a:r>
          </a:p>
        </p:txBody>
      </p:sp>
      <p:sp>
        <p:nvSpPr>
          <p:cNvPr id="30" name="Rounded Rectangle 21">
            <a:extLst>
              <a:ext uri="{FF2B5EF4-FFF2-40B4-BE49-F238E27FC236}">
                <a16:creationId xmlns:a16="http://schemas.microsoft.com/office/drawing/2014/main" id="{83352C18-C7AE-4A73-8615-76A8B54CADFC}"/>
              </a:ext>
              <a:ext uri="{C183D7F6-B498-43B3-948B-1728B52AA6E4}">
                <adec:decorative xmlns:adec="http://schemas.microsoft.com/office/drawing/2017/decorative" val="0"/>
              </a:ext>
            </a:extLst>
          </p:cNvPr>
          <p:cNvSpPr/>
          <p:nvPr/>
        </p:nvSpPr>
        <p:spPr bwMode="black">
          <a:xfrm>
            <a:off x="7411264" y="4951920"/>
            <a:ext cx="2448272" cy="1058795"/>
          </a:xfrm>
          <a:prstGeom prst="roundRect">
            <a:avLst>
              <a:gd name="adj" fmla="val 7944"/>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Muut</a:t>
            </a:r>
            <a:endParaRPr lang="en-GB" dirty="0">
              <a:solidFill>
                <a:schemeClr val="tx1"/>
              </a:solidFill>
            </a:endParaRPr>
          </a:p>
          <a:p>
            <a:pPr algn="ctr"/>
            <a:r>
              <a:rPr lang="en-GB" dirty="0">
                <a:solidFill>
                  <a:schemeClr val="tx1"/>
                </a:solidFill>
              </a:rPr>
              <a:t>1,3 </a:t>
            </a:r>
            <a:r>
              <a:rPr lang="en-GB" dirty="0" err="1">
                <a:solidFill>
                  <a:schemeClr val="tx1"/>
                </a:solidFill>
              </a:rPr>
              <a:t>mrd</a:t>
            </a:r>
            <a:r>
              <a:rPr lang="en-GB" dirty="0">
                <a:solidFill>
                  <a:schemeClr val="tx1"/>
                </a:solidFill>
              </a:rPr>
              <a:t>. €</a:t>
            </a:r>
          </a:p>
        </p:txBody>
      </p:sp>
    </p:spTree>
    <p:extLst>
      <p:ext uri="{BB962C8B-B14F-4D97-AF65-F5344CB8AC3E}">
        <p14:creationId xmlns:p14="http://schemas.microsoft.com/office/powerpoint/2010/main" val="2604170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CEC745-1F4F-4F41-9034-C744F52CD2C2}"/>
              </a:ext>
            </a:extLst>
          </p:cNvPr>
          <p:cNvSpPr>
            <a:spLocks noGrp="1"/>
          </p:cNvSpPr>
          <p:nvPr>
            <p:ph type="title"/>
          </p:nvPr>
        </p:nvSpPr>
        <p:spPr>
          <a:xfrm>
            <a:off x="0" y="446849"/>
            <a:ext cx="11856640" cy="720080"/>
          </a:xfrm>
        </p:spPr>
        <p:txBody>
          <a:bodyPr/>
          <a:lstStyle/>
          <a:p>
            <a:pPr algn="ctr"/>
            <a:r>
              <a:rPr lang="fi-FI" sz="3200"/>
              <a:t>Eläkevakuutus Suomessa vuonna 2022</a:t>
            </a:r>
            <a:br>
              <a:rPr lang="fi-FI" sz="3200" dirty="0"/>
            </a:b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19</a:t>
            </a:fld>
            <a:endParaRPr lang="fi-FI"/>
          </a:p>
        </p:txBody>
      </p:sp>
      <p:pic>
        <p:nvPicPr>
          <p:cNvPr id="4" name="Kuva 3" descr="Työeläke, kansaneläke, takuueläke ja asumistuki vuonna 2022. Lakisääteinen työeläke suurin noin 30 miljardin euron maksutulolla ja eläkemenolla. Kansaneläkkeiden vastaavat summat noin 2,5 miljardia euroa. Lisäeläkkeillä ei isoa merkitystä Suomen järjestelmässä. Kansaneläkkeen maksutulossa mukana vain eläkkeet (ei esimerkiksi asumis- ja vammaistukia).">
            <a:extLst>
              <a:ext uri="{FF2B5EF4-FFF2-40B4-BE49-F238E27FC236}">
                <a16:creationId xmlns:a16="http://schemas.microsoft.com/office/drawing/2014/main" id="{A2DEF8A4-0CFB-B228-A8A2-27E2E71081BE}"/>
              </a:ext>
            </a:extLst>
          </p:cNvPr>
          <p:cNvPicPr>
            <a:picLocks noChangeAspect="1"/>
          </p:cNvPicPr>
          <p:nvPr/>
        </p:nvPicPr>
        <p:blipFill>
          <a:blip r:embed="rId3"/>
          <a:stretch>
            <a:fillRect/>
          </a:stretch>
        </p:blipFill>
        <p:spPr>
          <a:xfrm>
            <a:off x="1487488" y="1166929"/>
            <a:ext cx="9039225" cy="5057775"/>
          </a:xfrm>
          <a:prstGeom prst="rect">
            <a:avLst/>
          </a:prstGeom>
        </p:spPr>
      </p:pic>
    </p:spTree>
    <p:extLst>
      <p:ext uri="{BB962C8B-B14F-4D97-AF65-F5344CB8AC3E}">
        <p14:creationId xmlns:p14="http://schemas.microsoft.com/office/powerpoint/2010/main" val="2147224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4400" dirty="0"/>
              <a:t>Esityksen sisältö</a:t>
            </a:r>
          </a:p>
        </p:txBody>
      </p:sp>
      <p:sp>
        <p:nvSpPr>
          <p:cNvPr id="4" name="Alatunnisteen paikkamerkki 3"/>
          <p:cNvSpPr>
            <a:spLocks noGrp="1"/>
          </p:cNvSpPr>
          <p:nvPr>
            <p:ph type="ftr" sz="quarter" idx="10"/>
          </p:nvPr>
        </p:nvSpPr>
        <p:spPr>
          <a:xfrm>
            <a:off x="560440" y="6356350"/>
            <a:ext cx="1311904" cy="365125"/>
          </a:xfrm>
        </p:spPr>
        <p:txBody>
          <a:bodyPr/>
          <a:lstStyle/>
          <a:p>
            <a:pPr>
              <a:defRPr/>
            </a:pPr>
            <a:r>
              <a:rPr lang="fi-FI" dirty="0"/>
              <a:t>Eläketurvakeskus</a:t>
            </a:r>
          </a:p>
        </p:txBody>
      </p:sp>
      <p:sp>
        <p:nvSpPr>
          <p:cNvPr id="5" name="Dian numeron paikkamerkki 4"/>
          <p:cNvSpPr>
            <a:spLocks noGrp="1"/>
          </p:cNvSpPr>
          <p:nvPr>
            <p:ph type="sldNum" sz="quarter" idx="11"/>
          </p:nvPr>
        </p:nvSpPr>
        <p:spPr/>
        <p:txBody>
          <a:bodyPr/>
          <a:lstStyle/>
          <a:p>
            <a:pPr>
              <a:defRPr/>
            </a:pPr>
            <a:fld id="{28DCD73C-089C-4921-994D-3FB7E0FC8C68}" type="slidenum">
              <a:rPr lang="fi-FI" smtClean="0"/>
              <a:pPr>
                <a:defRPr/>
              </a:pPr>
              <a:t>2</a:t>
            </a:fld>
            <a:endParaRPr lang="fi-FI" dirty="0"/>
          </a:p>
        </p:txBody>
      </p:sp>
      <p:sp>
        <p:nvSpPr>
          <p:cNvPr id="10" name="Tekstin paikkamerkki 5"/>
          <p:cNvSpPr>
            <a:spLocks noGrp="1"/>
          </p:cNvSpPr>
          <p:nvPr>
            <p:ph sz="half" idx="2"/>
          </p:nvPr>
        </p:nvSpPr>
        <p:spPr>
          <a:xfrm>
            <a:off x="993058" y="1720645"/>
            <a:ext cx="5314397" cy="4405519"/>
          </a:xfrm>
        </p:spPr>
        <p:txBody>
          <a:bodyPr>
            <a:noAutofit/>
          </a:bodyPr>
          <a:lstStyle/>
          <a:p>
            <a:r>
              <a:rPr lang="fi-FI" sz="2400" dirty="0"/>
              <a:t>Eläketurvakeskus</a:t>
            </a:r>
          </a:p>
          <a:p>
            <a:r>
              <a:rPr lang="fi-FI" sz="2400" dirty="0"/>
              <a:t>Työeläketurvan kehitys – ennenkö oli kaikki paremmin?</a:t>
            </a:r>
          </a:p>
          <a:p>
            <a:r>
              <a:rPr lang="fi-FI" sz="2400" dirty="0"/>
              <a:t>Eläkemenot, eläketurva ja eläkkeiden taso</a:t>
            </a:r>
          </a:p>
          <a:p>
            <a:r>
              <a:rPr lang="fi-FI" sz="2400" dirty="0"/>
              <a:t>Työeläkkeiden rahoitus, eläkkeensaajat ja eläkkeiden riittävyys sekä </a:t>
            </a:r>
            <a:br>
              <a:rPr lang="fi-FI" sz="2400" dirty="0"/>
            </a:br>
            <a:r>
              <a:rPr lang="fi-FI" sz="2400" dirty="0"/>
              <a:t>eläkkeensaajat yhteiskunnassa</a:t>
            </a:r>
          </a:p>
          <a:p>
            <a:pPr marL="0" indent="0">
              <a:buNone/>
            </a:pPr>
            <a:endParaRPr lang="en-US" sz="2400" dirty="0"/>
          </a:p>
        </p:txBody>
      </p:sp>
      <p:pic>
        <p:nvPicPr>
          <p:cNvPr id="11" name="Sisällön paikkamerkki 7" descr="telkortti.jpg"/>
          <p:cNvPicPr>
            <a:picLocks noGrp="1" noChangeAspect="1"/>
          </p:cNvPicPr>
          <p:nvPr>
            <p:ph sz="quarter" idx="4"/>
          </p:nvPr>
        </p:nvPicPr>
        <p:blipFill>
          <a:blip r:embed="rId2"/>
          <a:srcRect/>
          <a:stretch>
            <a:fillRect/>
          </a:stretch>
        </p:blipFill>
        <p:spPr>
          <a:xfrm>
            <a:off x="6281511" y="2783393"/>
            <a:ext cx="3929288" cy="2620804"/>
          </a:xfrm>
        </p:spPr>
      </p:pic>
    </p:spTree>
    <p:extLst>
      <p:ext uri="{BB962C8B-B14F-4D97-AF65-F5344CB8AC3E}">
        <p14:creationId xmlns:p14="http://schemas.microsoft.com/office/powerpoint/2010/main" val="187830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descr="Kuviossa on esitetty pitkän aikavälin ennuste eläkemenojen suhteesta bruttokansantuotteeseen. Eläkemeno on jaettu  yksityisen sektorin, julkisen sektorin ja Kelan eläkkeisiin sekä VEKL:n,  ja erityisturvan lakien mukaan maksettaviin eläkkeisiin.">
            <a:extLst>
              <a:ext uri="{FF2B5EF4-FFF2-40B4-BE49-F238E27FC236}">
                <a16:creationId xmlns:a16="http://schemas.microsoft.com/office/drawing/2014/main" id="{C1C2BBEB-0BEB-48E1-8974-A7250F614EA8}"/>
              </a:ext>
            </a:extLst>
          </p:cNvPr>
          <p:cNvSpPr>
            <a:spLocks noGrp="1"/>
          </p:cNvSpPr>
          <p:nvPr>
            <p:ph type="title"/>
          </p:nvPr>
        </p:nvSpPr>
        <p:spPr>
          <a:xfrm>
            <a:off x="525463" y="140533"/>
            <a:ext cx="10795494" cy="1152128"/>
          </a:xfrm>
        </p:spPr>
        <p:txBody>
          <a:bodyPr/>
          <a:lstStyle/>
          <a:p>
            <a:pPr algn="ctr"/>
            <a:r>
              <a:rPr lang="fi-FI" sz="3200"/>
              <a:t>Lakisääteiset eläkemenot suhteessa </a:t>
            </a:r>
            <a:r>
              <a:rPr lang="fi-FI" sz="3200" dirty="0"/>
              <a:t>bruttokansantuotteeseen </a:t>
            </a:r>
            <a:br>
              <a:rPr lang="fi-FI" sz="3200" dirty="0"/>
            </a:br>
            <a:r>
              <a:rPr lang="fi-FI" sz="3200"/>
              <a:t>vuosina 2010–2090, %</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20</a:t>
            </a:fld>
            <a:endParaRPr lang="fi-FI"/>
          </a:p>
        </p:txBody>
      </p:sp>
      <p:pic>
        <p:nvPicPr>
          <p:cNvPr id="8" name="Kuva 7" descr="Kuviossa on esitetty pitkän aikavälin ennuste eläkemenojen suhteesta bruttokansantuotteeseen. Suhde pysyy vajaassa 14 prosentissa vuosina 2020-2035. Suhde laskee runsaaseen 12 prosenttiin vuosina 2035-2050 ja nousee yli 14 prosenttiin vuosina 2050-2085. Yksityisen sektorin työeläkkeiden osuus koko eläkemenosta kasvaa hieman vuosina 2020-2060.">
            <a:extLst>
              <a:ext uri="{FF2B5EF4-FFF2-40B4-BE49-F238E27FC236}">
                <a16:creationId xmlns:a16="http://schemas.microsoft.com/office/drawing/2014/main" id="{620B5DD7-DAFD-401B-9C36-A40054381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367938" y="1292661"/>
            <a:ext cx="9456124" cy="4741406"/>
          </a:xfrm>
          <a:prstGeom prst="rect">
            <a:avLst/>
          </a:prstGeom>
        </p:spPr>
      </p:pic>
      <p:sp>
        <p:nvSpPr>
          <p:cNvPr id="3" name="Tekstiruutu 2">
            <a:extLst>
              <a:ext uri="{FF2B5EF4-FFF2-40B4-BE49-F238E27FC236}">
                <a16:creationId xmlns:a16="http://schemas.microsoft.com/office/drawing/2014/main" id="{712A3433-A263-AAE0-0EA1-5F4E2601F84B}"/>
              </a:ext>
            </a:extLst>
          </p:cNvPr>
          <p:cNvSpPr txBox="1"/>
          <p:nvPr/>
        </p:nvSpPr>
        <p:spPr>
          <a:xfrm>
            <a:off x="1258529" y="6082682"/>
            <a:ext cx="9979742" cy="954107"/>
          </a:xfrm>
          <a:prstGeom prst="rect">
            <a:avLst/>
          </a:prstGeom>
          <a:noFill/>
        </p:spPr>
        <p:txBody>
          <a:bodyPr wrap="square" rtlCol="0">
            <a:spAutoFit/>
          </a:bodyPr>
          <a:lstStyle/>
          <a:p>
            <a:pPr algn="l"/>
            <a:r>
              <a:rPr lang="fi-FI" sz="1400" dirty="0">
                <a:effectLst/>
                <a:latin typeface="Calibri" panose="020F0502020204030204" pitchFamily="34" charset="0"/>
                <a:ea typeface="Times New Roman" panose="02020603050405020304" pitchFamily="18" charset="0"/>
              </a:rPr>
              <a:t>Lähde: Lakisääteiset eläkkeet – pitkän aikavälin laskelmat 2022. Eläketurvakeskuksen raportteja 05/2022. </a:t>
            </a:r>
          </a:p>
          <a:p>
            <a:pPr algn="l"/>
            <a:r>
              <a:rPr lang="fi-FI" sz="1400" dirty="0">
                <a:effectLst/>
                <a:latin typeface="Calibri" panose="020F0502020204030204" pitchFamily="34" charset="0"/>
                <a:ea typeface="Times New Roman" panose="02020603050405020304" pitchFamily="18" charset="0"/>
              </a:rPr>
              <a:t>Erityisturvan lait = ns. </a:t>
            </a:r>
            <a:r>
              <a:rPr lang="fi-FI" sz="1400" dirty="0">
                <a:latin typeface="Calibri" panose="020F0502020204030204" pitchFamily="34" charset="0"/>
                <a:ea typeface="Times New Roman" panose="02020603050405020304" pitchFamily="18" charset="0"/>
              </a:rPr>
              <a:t>SOLITA-eläkkeet eli sotilasvammoista-, liikenteestä- ja työtapaturmista korvattavat eläkkeet.</a:t>
            </a:r>
            <a:endParaRPr lang="fi-FI" sz="1400" dirty="0">
              <a:effectLst/>
              <a:latin typeface="Calibri" panose="020F0502020204030204" pitchFamily="34" charset="0"/>
              <a:ea typeface="Times New Roman" panose="02020603050405020304" pitchFamily="18" charset="0"/>
            </a:endParaRPr>
          </a:p>
          <a:p>
            <a:pPr algn="l"/>
            <a:r>
              <a:rPr lang="fi-FI" sz="1400" dirty="0">
                <a:effectLst/>
                <a:latin typeface="Calibri" panose="020F0502020204030204" pitchFamily="34" charset="0"/>
                <a:ea typeface="Times New Roman" panose="02020603050405020304" pitchFamily="18" charset="0"/>
              </a:rPr>
              <a:t>VEKL = verorahoitteiset valtionosuudet oman pienen lapsenhoidon ja opiskelun ajalta kertyneestä eläkkeestä.</a:t>
            </a:r>
          </a:p>
          <a:p>
            <a:pPr algn="l"/>
            <a:endParaRPr lang="fi-FI" sz="1400" dirty="0"/>
          </a:p>
        </p:txBody>
      </p:sp>
    </p:spTree>
    <p:extLst>
      <p:ext uri="{BB962C8B-B14F-4D97-AF65-F5344CB8AC3E}">
        <p14:creationId xmlns:p14="http://schemas.microsoft.com/office/powerpoint/2010/main" val="113444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285136"/>
            <a:ext cx="11856640" cy="1265892"/>
          </a:xfrm>
        </p:spPr>
        <p:txBody>
          <a:bodyPr/>
          <a:lstStyle/>
          <a:p>
            <a:pPr algn="ctr"/>
            <a:r>
              <a:rPr lang="fi-FI" sz="3200" dirty="0"/>
              <a:t>Suomessa on kokonaiseläketurva, joka tuottaa </a:t>
            </a:r>
            <a:br>
              <a:rPr lang="fi-FI" sz="3200" dirty="0"/>
            </a:br>
            <a:r>
              <a:rPr lang="fi-FI" sz="3200" dirty="0"/>
              <a:t>eläkkeensaajille eläketurvan*</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21</a:t>
            </a:fld>
            <a:endParaRPr lang="fi-FI"/>
          </a:p>
        </p:txBody>
      </p:sp>
      <p:sp>
        <p:nvSpPr>
          <p:cNvPr id="24" name="Rounded Rectangle 18">
            <a:extLst>
              <a:ext uri="{FF2B5EF4-FFF2-40B4-BE49-F238E27FC236}">
                <a16:creationId xmlns:a16="http://schemas.microsoft.com/office/drawing/2014/main" id="{1500EA8F-C346-49B1-AF6B-C42E4AE216D3}"/>
              </a:ext>
              <a:ext uri="{C183D7F6-B498-43B3-948B-1728B52AA6E4}">
                <adec:decorative xmlns:adec="http://schemas.microsoft.com/office/drawing/2017/decorative" val="1"/>
              </a:ext>
            </a:extLst>
          </p:cNvPr>
          <p:cNvSpPr/>
          <p:nvPr/>
        </p:nvSpPr>
        <p:spPr bwMode="black">
          <a:xfrm>
            <a:off x="551384" y="1551027"/>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5" name="Rounded Rectangle 21" descr="&#10;">
            <a:extLst>
              <a:ext uri="{FF2B5EF4-FFF2-40B4-BE49-F238E27FC236}">
                <a16:creationId xmlns:a16="http://schemas.microsoft.com/office/drawing/2014/main" id="{BFC01F51-0C61-4E07-A82E-3189D7A52D0C}"/>
              </a:ext>
            </a:extLst>
          </p:cNvPr>
          <p:cNvSpPr/>
          <p:nvPr/>
        </p:nvSpPr>
        <p:spPr bwMode="black">
          <a:xfrm>
            <a:off x="1382718" y="2012348"/>
            <a:ext cx="2304256" cy="2016224"/>
          </a:xfrm>
          <a:prstGeom prst="roundRect">
            <a:avLst>
              <a:gd name="adj" fmla="val 34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FI" sz="2400" b="1" dirty="0">
                <a:solidFill>
                  <a:schemeClr val="tx1"/>
                </a:solidFill>
              </a:rPr>
              <a:t>Työeläke</a:t>
            </a:r>
          </a:p>
          <a:p>
            <a:pPr algn="ctr"/>
            <a:r>
              <a:rPr lang="en-FI" dirty="0">
                <a:solidFill>
                  <a:schemeClr val="tx1"/>
                </a:solidFill>
              </a:rPr>
              <a:t>Saavutetun toimeentulon tason kohtuullinen säilyttäminen</a:t>
            </a:r>
          </a:p>
        </p:txBody>
      </p:sp>
      <p:sp>
        <p:nvSpPr>
          <p:cNvPr id="26" name="Cross 24">
            <a:extLst>
              <a:ext uri="{FF2B5EF4-FFF2-40B4-BE49-F238E27FC236}">
                <a16:creationId xmlns:a16="http://schemas.microsoft.com/office/drawing/2014/main" id="{E87CD718-F954-40DF-AF3F-45DC713F8D99}"/>
              </a:ext>
              <a:ext uri="{C183D7F6-B498-43B3-948B-1728B52AA6E4}">
                <adec:decorative xmlns:adec="http://schemas.microsoft.com/office/drawing/2017/decorative" val="1"/>
              </a:ext>
            </a:extLst>
          </p:cNvPr>
          <p:cNvSpPr/>
          <p:nvPr/>
        </p:nvSpPr>
        <p:spPr bwMode="black">
          <a:xfrm>
            <a:off x="4007768" y="2832709"/>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7" name="Rounded Rectangle 22">
            <a:extLst>
              <a:ext uri="{FF2B5EF4-FFF2-40B4-BE49-F238E27FC236}">
                <a16:creationId xmlns:a16="http://schemas.microsoft.com/office/drawing/2014/main" id="{AC10D000-A787-437F-864F-BD450A05E452}"/>
              </a:ext>
              <a:ext uri="{C183D7F6-B498-43B3-948B-1728B52AA6E4}">
                <adec:decorative xmlns:adec="http://schemas.microsoft.com/office/drawing/2017/decorative" val="0"/>
              </a:ext>
            </a:extLst>
          </p:cNvPr>
          <p:cNvSpPr/>
          <p:nvPr/>
        </p:nvSpPr>
        <p:spPr bwMode="black">
          <a:xfrm>
            <a:off x="4820399" y="2012348"/>
            <a:ext cx="2304256" cy="2016224"/>
          </a:xfrm>
          <a:prstGeom prst="roundRect">
            <a:avLst>
              <a:gd name="adj" fmla="val 3463"/>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FI" sz="2400" b="1" dirty="0">
                <a:solidFill>
                  <a:schemeClr val="tx1"/>
                </a:solidFill>
              </a:rPr>
              <a:t>Kansaneläke </a:t>
            </a:r>
            <a:br>
              <a:rPr lang="en-FI" sz="2400" b="1" dirty="0">
                <a:solidFill>
                  <a:schemeClr val="tx1"/>
                </a:solidFill>
              </a:rPr>
            </a:br>
            <a:r>
              <a:rPr lang="en-FI" sz="2400" b="1" dirty="0">
                <a:solidFill>
                  <a:schemeClr val="tx1"/>
                </a:solidFill>
              </a:rPr>
              <a:t>ja takuueläke</a:t>
            </a:r>
          </a:p>
          <a:p>
            <a:pPr algn="ctr"/>
            <a:r>
              <a:rPr lang="en-FI" dirty="0">
                <a:solidFill>
                  <a:schemeClr val="tx1"/>
                </a:solidFill>
              </a:rPr>
              <a:t>Vähimmäis-toimeentulon turvaaminen</a:t>
            </a:r>
          </a:p>
        </p:txBody>
      </p:sp>
      <p:sp>
        <p:nvSpPr>
          <p:cNvPr id="28" name="Oval 23">
            <a:extLst>
              <a:ext uri="{FF2B5EF4-FFF2-40B4-BE49-F238E27FC236}">
                <a16:creationId xmlns:a16="http://schemas.microsoft.com/office/drawing/2014/main" id="{C69545C2-EED5-4317-AEDF-6C2537B4FE6A}"/>
              </a:ext>
              <a:ext uri="{C183D7F6-B498-43B3-948B-1728B52AA6E4}">
                <adec:decorative xmlns:adec="http://schemas.microsoft.com/office/drawing/2017/decorative" val="0"/>
              </a:ext>
            </a:extLst>
          </p:cNvPr>
          <p:cNvSpPr/>
          <p:nvPr/>
        </p:nvSpPr>
        <p:spPr bwMode="black">
          <a:xfrm>
            <a:off x="8270475" y="2012348"/>
            <a:ext cx="2151711" cy="21517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400" b="1" dirty="0"/>
              <a:t>Kokonais-</a:t>
            </a:r>
          </a:p>
          <a:p>
            <a:pPr algn="ctr"/>
            <a:r>
              <a:rPr lang="en-FI" sz="2400" b="1" dirty="0"/>
              <a:t>eläke</a:t>
            </a:r>
            <a:endParaRPr lang="en-FI" sz="2400" dirty="0"/>
          </a:p>
        </p:txBody>
      </p:sp>
      <p:sp>
        <p:nvSpPr>
          <p:cNvPr id="29" name="Equals 25">
            <a:extLst>
              <a:ext uri="{FF2B5EF4-FFF2-40B4-BE49-F238E27FC236}">
                <a16:creationId xmlns:a16="http://schemas.microsoft.com/office/drawing/2014/main" id="{D3216EFD-3815-4A51-BEBF-E59C64387FE6}"/>
              </a:ext>
              <a:ext uri="{C183D7F6-B498-43B3-948B-1728B52AA6E4}">
                <adec:decorative xmlns:adec="http://schemas.microsoft.com/office/drawing/2017/decorative" val="1"/>
              </a:ext>
            </a:extLst>
          </p:cNvPr>
          <p:cNvSpPr/>
          <p:nvPr/>
        </p:nvSpPr>
        <p:spPr bwMode="black">
          <a:xfrm>
            <a:off x="7423010" y="2726002"/>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sp>
        <p:nvSpPr>
          <p:cNvPr id="3" name="Tekstiruutu 2">
            <a:extLst>
              <a:ext uri="{FF2B5EF4-FFF2-40B4-BE49-F238E27FC236}">
                <a16:creationId xmlns:a16="http://schemas.microsoft.com/office/drawing/2014/main" id="{802BACB4-65B4-9365-AAA7-C23273945C76}"/>
              </a:ext>
            </a:extLst>
          </p:cNvPr>
          <p:cNvSpPr txBox="1"/>
          <p:nvPr/>
        </p:nvSpPr>
        <p:spPr>
          <a:xfrm>
            <a:off x="1382717" y="5678330"/>
            <a:ext cx="8469205" cy="646331"/>
          </a:xfrm>
          <a:prstGeom prst="rect">
            <a:avLst/>
          </a:prstGeom>
          <a:noFill/>
        </p:spPr>
        <p:txBody>
          <a:bodyPr wrap="square" rtlCol="0">
            <a:spAutoFit/>
          </a:bodyPr>
          <a:lstStyle/>
          <a:p>
            <a:r>
              <a:rPr lang="fi-FI" dirty="0"/>
              <a:t>*Kelan pohjaosa poistui 1990-luvun </a:t>
            </a:r>
            <a:r>
              <a:rPr lang="fi-FI" dirty="0" err="1"/>
              <a:t>puolivälilissä</a:t>
            </a:r>
            <a:r>
              <a:rPr lang="fi-FI" dirty="0"/>
              <a:t>, jonka jälkeen työeläkkeestä tuli kokonaan lähtökohtana kokonaiseläketurvalle, mitä se valtaosin oli jo 1975 lähtien. </a:t>
            </a:r>
          </a:p>
        </p:txBody>
      </p:sp>
    </p:spTree>
    <p:extLst>
      <p:ext uri="{BB962C8B-B14F-4D97-AF65-F5344CB8AC3E}">
        <p14:creationId xmlns:p14="http://schemas.microsoft.com/office/powerpoint/2010/main" val="3810202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4936" y="445474"/>
            <a:ext cx="11856640" cy="1207780"/>
          </a:xfrm>
        </p:spPr>
        <p:txBody>
          <a:bodyPr/>
          <a:lstStyle/>
          <a:p>
            <a:pPr algn="ctr"/>
            <a:r>
              <a:rPr lang="fi-FI" sz="3200" dirty="0"/>
              <a:t>Kaikki eläkkeensaajat eläkkeen rakenteen mukaan </a:t>
            </a:r>
            <a:br>
              <a:rPr lang="fi-FI" sz="3200" dirty="0"/>
            </a:br>
            <a:r>
              <a:rPr lang="fi-FI" sz="3200" dirty="0"/>
              <a:t>vuosina 2001–2023</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22</a:t>
            </a:fld>
            <a:endParaRPr lang="fi-FI"/>
          </a:p>
        </p:txBody>
      </p:sp>
      <p:pic>
        <p:nvPicPr>
          <p:cNvPr id="4" name="Kuva 3" descr="Kuviossa on eläkkeensaajat jaoteltu vain työeläkettä saaviin, sekä työ- että Kelan eläkettä saaviin ja vain Kelan eläkettä saaviin. Tarkastelujaksolla 2001–2023 vain työeläkettä saavien määrä on kasvanut, ja sekä työ- että Kelan eläkettä saavien määrä on pienentynyt. Vain Kelan eläkettä saavien määrä on pysynyt lähes samana.">
            <a:extLst>
              <a:ext uri="{FF2B5EF4-FFF2-40B4-BE49-F238E27FC236}">
                <a16:creationId xmlns:a16="http://schemas.microsoft.com/office/drawing/2014/main" id="{8D0192A9-3440-02DC-B336-7ACF52979F98}"/>
              </a:ext>
            </a:extLst>
          </p:cNvPr>
          <p:cNvPicPr>
            <a:picLocks noChangeAspect="1"/>
          </p:cNvPicPr>
          <p:nvPr/>
        </p:nvPicPr>
        <p:blipFill>
          <a:blip r:embed="rId3"/>
          <a:stretch>
            <a:fillRect/>
          </a:stretch>
        </p:blipFill>
        <p:spPr>
          <a:xfrm>
            <a:off x="1559496" y="1653254"/>
            <a:ext cx="9344586" cy="4414695"/>
          </a:xfrm>
          <a:prstGeom prst="rect">
            <a:avLst/>
          </a:prstGeom>
        </p:spPr>
      </p:pic>
      <p:sp>
        <p:nvSpPr>
          <p:cNvPr id="6" name="Tekstiruutu 5">
            <a:extLst>
              <a:ext uri="{FF2B5EF4-FFF2-40B4-BE49-F238E27FC236}">
                <a16:creationId xmlns:a16="http://schemas.microsoft.com/office/drawing/2014/main" id="{31D1A9AD-0E85-CEF8-E82B-CA5BF2A3562F}"/>
              </a:ext>
            </a:extLst>
          </p:cNvPr>
          <p:cNvSpPr txBox="1"/>
          <p:nvPr/>
        </p:nvSpPr>
        <p:spPr>
          <a:xfrm>
            <a:off x="806245" y="6356350"/>
            <a:ext cx="10729669" cy="369332"/>
          </a:xfrm>
          <a:prstGeom prst="rect">
            <a:avLst/>
          </a:prstGeom>
          <a:noFill/>
        </p:spPr>
        <p:txBody>
          <a:bodyPr wrap="none" rtlCol="0">
            <a:spAutoFit/>
          </a:bodyPr>
          <a:lstStyle/>
          <a:p>
            <a:r>
              <a:rPr lang="fi-FI" dirty="0"/>
              <a:t>Pelkällä Kelan eläkkeellä on henkilöitä, joille ei vamman tai synnynnäisen sairauden takia ole työeläkettä kertynyt</a:t>
            </a:r>
          </a:p>
        </p:txBody>
      </p:sp>
    </p:spTree>
    <p:extLst>
      <p:ext uri="{BB962C8B-B14F-4D97-AF65-F5344CB8AC3E}">
        <p14:creationId xmlns:p14="http://schemas.microsoft.com/office/powerpoint/2010/main" val="838357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23</a:t>
            </a:fld>
            <a:endParaRPr lang="fi-FI"/>
          </a:p>
        </p:txBody>
      </p:sp>
      <p:sp>
        <p:nvSpPr>
          <p:cNvPr id="14" name="Otsikko 1">
            <a:extLst>
              <a:ext uri="{FF2B5EF4-FFF2-40B4-BE49-F238E27FC236}">
                <a16:creationId xmlns:a16="http://schemas.microsoft.com/office/drawing/2014/main" id="{DFC71514-8FB4-484E-B0F0-C219F9AD45B3}"/>
              </a:ext>
            </a:extLst>
          </p:cNvPr>
          <p:cNvSpPr>
            <a:spLocks noGrp="1"/>
          </p:cNvSpPr>
          <p:nvPr>
            <p:ph type="title"/>
          </p:nvPr>
        </p:nvSpPr>
        <p:spPr>
          <a:xfrm>
            <a:off x="828000" y="359999"/>
            <a:ext cx="9540000" cy="891001"/>
          </a:xfrm>
        </p:spPr>
        <p:txBody>
          <a:bodyPr/>
          <a:lstStyle/>
          <a:p>
            <a:r>
              <a:rPr lang="fi-FI" dirty="0"/>
              <a:t>Indeksitarkistukset turvaavat eläketason</a:t>
            </a:r>
            <a:endParaRPr lang="en-US" dirty="0"/>
          </a:p>
        </p:txBody>
      </p:sp>
      <p:sp>
        <p:nvSpPr>
          <p:cNvPr id="15" name="Content Placeholder 4">
            <a:extLst>
              <a:ext uri="{FF2B5EF4-FFF2-40B4-BE49-F238E27FC236}">
                <a16:creationId xmlns:a16="http://schemas.microsoft.com/office/drawing/2014/main" id="{7CDBC81A-8C8A-4CF0-B405-72D8EA329024}"/>
              </a:ext>
            </a:extLst>
          </p:cNvPr>
          <p:cNvSpPr txBox="1">
            <a:spLocks/>
          </p:cNvSpPr>
          <p:nvPr/>
        </p:nvSpPr>
        <p:spPr>
          <a:xfrm>
            <a:off x="828000" y="1251000"/>
            <a:ext cx="9540000" cy="2826072"/>
          </a:xfrm>
          <a:prstGeom prst="rect">
            <a:avLst/>
          </a:prstGeom>
        </p:spPr>
        <p:txBody>
          <a:bodyPr/>
          <a:lst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a:lstStyle>
          <a:p>
            <a:r>
              <a:rPr lang="en-FI" dirty="0"/>
              <a:t>Ansiot tarkistetaan eläkkeen alkamishetken tasolle palkkakertoimella</a:t>
            </a:r>
            <a:r>
              <a:rPr lang="fi-FI" dirty="0"/>
              <a:t>.</a:t>
            </a:r>
            <a:endParaRPr lang="en-FI" dirty="0"/>
          </a:p>
          <a:p>
            <a:r>
              <a:rPr lang="en-FI" dirty="0"/>
              <a:t>Maksussa olevat työeläkkeet tarkistetaan vuosittain työeläkeindeksillä</a:t>
            </a:r>
            <a:r>
              <a:rPr lang="fi-FI" dirty="0"/>
              <a:t>.</a:t>
            </a:r>
            <a:endParaRPr lang="en-FI" dirty="0"/>
          </a:p>
          <a:p>
            <a:r>
              <a:rPr lang="en-FI" dirty="0"/>
              <a:t>Kela tarkistaa maksussa olevat kansaneläkkeet vuosittain kansaeläkeindeksillä</a:t>
            </a:r>
            <a:r>
              <a:rPr lang="fi-FI" dirty="0"/>
              <a:t>.</a:t>
            </a:r>
            <a:endParaRPr lang="en-FI" dirty="0"/>
          </a:p>
        </p:txBody>
      </p:sp>
      <p:graphicFrame>
        <p:nvGraphicFramePr>
          <p:cNvPr id="16" name="Content Placeholder 6">
            <a:extLst>
              <a:ext uri="{FF2B5EF4-FFF2-40B4-BE49-F238E27FC236}">
                <a16:creationId xmlns:a16="http://schemas.microsoft.com/office/drawing/2014/main" id="{F84922B3-7A4C-4B3B-BDAE-A75B7A34DFAC}"/>
              </a:ext>
              <a:ext uri="{C183D7F6-B498-43B3-948B-1728B52AA6E4}">
                <adec:decorative xmlns:adec="http://schemas.microsoft.com/office/drawing/2017/decorative" val="1"/>
              </a:ext>
            </a:extLst>
          </p:cNvPr>
          <p:cNvGraphicFramePr>
            <a:graphicFrameLocks/>
          </p:cNvGraphicFramePr>
          <p:nvPr/>
        </p:nvGraphicFramePr>
        <p:xfrm>
          <a:off x="1164458" y="4356143"/>
          <a:ext cx="7739854" cy="1669308"/>
        </p:xfrm>
        <a:graphic>
          <a:graphicData uri="http://schemas.openxmlformats.org/drawingml/2006/table">
            <a:tbl>
              <a:tblPr firstRow="1" bandRow="1">
                <a:tableStyleId>{5C22544A-7EE6-4342-B048-85BDC9FD1C3A}</a:tableStyleId>
              </a:tblPr>
              <a:tblGrid>
                <a:gridCol w="2250244">
                  <a:extLst>
                    <a:ext uri="{9D8B030D-6E8A-4147-A177-3AD203B41FA5}">
                      <a16:colId xmlns:a16="http://schemas.microsoft.com/office/drawing/2014/main" val="1844876579"/>
                    </a:ext>
                  </a:extLst>
                </a:gridCol>
                <a:gridCol w="1097922">
                  <a:extLst>
                    <a:ext uri="{9D8B030D-6E8A-4147-A177-3AD203B41FA5}">
                      <a16:colId xmlns:a16="http://schemas.microsoft.com/office/drawing/2014/main" val="2161742765"/>
                    </a:ext>
                  </a:extLst>
                </a:gridCol>
                <a:gridCol w="1097922">
                  <a:extLst>
                    <a:ext uri="{9D8B030D-6E8A-4147-A177-3AD203B41FA5}">
                      <a16:colId xmlns:a16="http://schemas.microsoft.com/office/drawing/2014/main" val="3049916227"/>
                    </a:ext>
                  </a:extLst>
                </a:gridCol>
                <a:gridCol w="1097922">
                  <a:extLst>
                    <a:ext uri="{9D8B030D-6E8A-4147-A177-3AD203B41FA5}">
                      <a16:colId xmlns:a16="http://schemas.microsoft.com/office/drawing/2014/main" val="86575936"/>
                    </a:ext>
                  </a:extLst>
                </a:gridCol>
                <a:gridCol w="1097922">
                  <a:extLst>
                    <a:ext uri="{9D8B030D-6E8A-4147-A177-3AD203B41FA5}">
                      <a16:colId xmlns:a16="http://schemas.microsoft.com/office/drawing/2014/main" val="1751506522"/>
                    </a:ext>
                  </a:extLst>
                </a:gridCol>
                <a:gridCol w="1097922">
                  <a:extLst>
                    <a:ext uri="{9D8B030D-6E8A-4147-A177-3AD203B41FA5}">
                      <a16:colId xmlns:a16="http://schemas.microsoft.com/office/drawing/2014/main" val="838839308"/>
                    </a:ext>
                  </a:extLst>
                </a:gridCol>
              </a:tblGrid>
              <a:tr h="434929">
                <a:tc>
                  <a:txBody>
                    <a:bodyPr/>
                    <a:lstStyle/>
                    <a:p>
                      <a:pPr algn="l"/>
                      <a:r>
                        <a:rPr lang="en-FI" dirty="0"/>
                        <a:t>Indeksi</a:t>
                      </a:r>
                    </a:p>
                  </a:txBody>
                  <a:tcPr marL="180000" marR="72000"/>
                </a:tc>
                <a:tc>
                  <a:txBody>
                    <a:bodyPr/>
                    <a:lstStyle/>
                    <a:p>
                      <a:pPr algn="ctr"/>
                      <a:r>
                        <a:rPr lang="en-FI" dirty="0"/>
                        <a:t>20</a:t>
                      </a:r>
                      <a:r>
                        <a:rPr lang="fi-FI" dirty="0"/>
                        <a:t>20</a:t>
                      </a:r>
                      <a:endParaRPr lang="en-FI" dirty="0"/>
                    </a:p>
                  </a:txBody>
                  <a:tcPr marL="72000" marR="72000"/>
                </a:tc>
                <a:tc>
                  <a:txBody>
                    <a:bodyPr/>
                    <a:lstStyle/>
                    <a:p>
                      <a:pPr algn="ctr"/>
                      <a:r>
                        <a:rPr lang="en-FI" dirty="0"/>
                        <a:t>202</a:t>
                      </a:r>
                      <a:r>
                        <a:rPr lang="fi-FI" dirty="0"/>
                        <a:t>1</a:t>
                      </a:r>
                      <a:endParaRPr lang="en-FI" dirty="0"/>
                    </a:p>
                  </a:txBody>
                  <a:tcPr marL="72000" marR="72000"/>
                </a:tc>
                <a:tc>
                  <a:txBody>
                    <a:bodyPr/>
                    <a:lstStyle/>
                    <a:p>
                      <a:pPr algn="ctr"/>
                      <a:r>
                        <a:rPr lang="fi-FI" dirty="0"/>
                        <a:t>2022</a:t>
                      </a:r>
                      <a:endParaRPr lang="en-FI" dirty="0"/>
                    </a:p>
                  </a:txBody>
                  <a:tcPr marL="72000" marR="72000"/>
                </a:tc>
                <a:tc>
                  <a:txBody>
                    <a:bodyPr/>
                    <a:lstStyle/>
                    <a:p>
                      <a:pPr algn="ctr"/>
                      <a:r>
                        <a:rPr lang="fi-FI" dirty="0"/>
                        <a:t>2023</a:t>
                      </a:r>
                      <a:endParaRPr lang="en-FI" dirty="0"/>
                    </a:p>
                  </a:txBody>
                  <a:tcPr marL="72000" marR="72000"/>
                </a:tc>
                <a:tc>
                  <a:txBody>
                    <a:bodyPr/>
                    <a:lstStyle/>
                    <a:p>
                      <a:pPr algn="ctr"/>
                      <a:r>
                        <a:rPr lang="fi-FI" dirty="0"/>
                        <a:t>2024</a:t>
                      </a:r>
                      <a:endParaRPr lang="en-FI" dirty="0"/>
                    </a:p>
                  </a:txBody>
                  <a:tcPr marL="72000" marR="72000"/>
                </a:tc>
                <a:extLst>
                  <a:ext uri="{0D108BD9-81ED-4DB2-BD59-A6C34878D82A}">
                    <a16:rowId xmlns:a16="http://schemas.microsoft.com/office/drawing/2014/main" val="3734032635"/>
                  </a:ext>
                </a:extLst>
              </a:tr>
              <a:tr h="407642">
                <a:tc>
                  <a:txBody>
                    <a:bodyPr/>
                    <a:lstStyle/>
                    <a:p>
                      <a:pPr algn="l"/>
                      <a:r>
                        <a:rPr lang="en-FI" dirty="0"/>
                        <a:t>Palkkakerroin</a:t>
                      </a:r>
                    </a:p>
                  </a:txBody>
                  <a:tcPr marL="180000" marR="72000"/>
                </a:tc>
                <a:tc>
                  <a:txBody>
                    <a:bodyPr/>
                    <a:lstStyle/>
                    <a:p>
                      <a:pPr algn="r"/>
                      <a:r>
                        <a:rPr lang="fi-FI" dirty="0"/>
                        <a:t>2</a:t>
                      </a:r>
                      <a:r>
                        <a:rPr lang="en-FI" dirty="0"/>
                        <a:t>,</a:t>
                      </a:r>
                      <a:r>
                        <a:rPr lang="fi-FI" dirty="0"/>
                        <a:t>0</a:t>
                      </a:r>
                      <a:r>
                        <a:rPr lang="en-FI" dirty="0"/>
                        <a:t> %</a:t>
                      </a:r>
                    </a:p>
                  </a:txBody>
                  <a:tcPr marL="72000" marR="288000"/>
                </a:tc>
                <a:tc>
                  <a:txBody>
                    <a:bodyPr/>
                    <a:lstStyle/>
                    <a:p>
                      <a:pPr algn="r"/>
                      <a:r>
                        <a:rPr lang="fi-FI" dirty="0"/>
                        <a:t>1</a:t>
                      </a:r>
                      <a:r>
                        <a:rPr lang="en-FI" dirty="0"/>
                        <a:t>,</a:t>
                      </a:r>
                      <a:r>
                        <a:rPr lang="fi-FI" dirty="0"/>
                        <a:t>3</a:t>
                      </a:r>
                      <a:r>
                        <a:rPr lang="en-FI" dirty="0"/>
                        <a:t> %</a:t>
                      </a:r>
                    </a:p>
                  </a:txBody>
                  <a:tcPr marL="72000" marR="288000"/>
                </a:tc>
                <a:tc>
                  <a:txBody>
                    <a:bodyPr/>
                    <a:lstStyle/>
                    <a:p>
                      <a:pPr algn="r"/>
                      <a:r>
                        <a:rPr lang="fi-FI" dirty="0"/>
                        <a:t>2,5 %</a:t>
                      </a:r>
                      <a:endParaRPr lang="en-FI" dirty="0"/>
                    </a:p>
                  </a:txBody>
                  <a:tcPr marL="72000" marR="288000"/>
                </a:tc>
                <a:tc>
                  <a:txBody>
                    <a:bodyPr/>
                    <a:lstStyle/>
                    <a:p>
                      <a:pPr algn="r"/>
                      <a:r>
                        <a:rPr lang="fi-FI" dirty="0"/>
                        <a:t>3,8 %</a:t>
                      </a:r>
                      <a:endParaRPr lang="en-FI" dirty="0"/>
                    </a:p>
                  </a:txBody>
                  <a:tcPr marL="72000" marR="288000"/>
                </a:tc>
                <a:tc>
                  <a:txBody>
                    <a:bodyPr/>
                    <a:lstStyle/>
                    <a:p>
                      <a:pPr algn="r"/>
                      <a:r>
                        <a:rPr lang="fi-FI" dirty="0"/>
                        <a:t>5,1 %</a:t>
                      </a:r>
                      <a:endParaRPr lang="en-FI" dirty="0"/>
                    </a:p>
                  </a:txBody>
                  <a:tcPr marL="72000" marR="288000"/>
                </a:tc>
                <a:extLst>
                  <a:ext uri="{0D108BD9-81ED-4DB2-BD59-A6C34878D82A}">
                    <a16:rowId xmlns:a16="http://schemas.microsoft.com/office/drawing/2014/main" val="4241733033"/>
                  </a:ext>
                </a:extLst>
              </a:tr>
              <a:tr h="426904">
                <a:tc>
                  <a:txBody>
                    <a:bodyPr/>
                    <a:lstStyle/>
                    <a:p>
                      <a:pPr algn="l"/>
                      <a:r>
                        <a:rPr lang="en-FI" dirty="0"/>
                        <a:t>Työeläkeindeksi</a:t>
                      </a:r>
                    </a:p>
                  </a:txBody>
                  <a:tcPr marL="180000" marR="72000"/>
                </a:tc>
                <a:tc>
                  <a:txBody>
                    <a:bodyPr/>
                    <a:lstStyle/>
                    <a:p>
                      <a:pPr algn="r"/>
                      <a:r>
                        <a:rPr lang="en-FI" dirty="0"/>
                        <a:t>1,</a:t>
                      </a:r>
                      <a:r>
                        <a:rPr lang="fi-FI" dirty="0"/>
                        <a:t>2</a:t>
                      </a:r>
                      <a:r>
                        <a:rPr lang="en-FI" dirty="0"/>
                        <a:t> %</a:t>
                      </a:r>
                    </a:p>
                  </a:txBody>
                  <a:tcPr marL="72000" marR="288000"/>
                </a:tc>
                <a:tc>
                  <a:txBody>
                    <a:bodyPr/>
                    <a:lstStyle/>
                    <a:p>
                      <a:pPr algn="r"/>
                      <a:r>
                        <a:rPr lang="fi-FI" dirty="0"/>
                        <a:t>0</a:t>
                      </a:r>
                      <a:r>
                        <a:rPr lang="en-FI" dirty="0"/>
                        <a:t>,</a:t>
                      </a:r>
                      <a:r>
                        <a:rPr lang="fi-FI" dirty="0"/>
                        <a:t>5</a:t>
                      </a:r>
                      <a:r>
                        <a:rPr lang="en-FI" dirty="0"/>
                        <a:t> %</a:t>
                      </a:r>
                    </a:p>
                  </a:txBody>
                  <a:tcPr marL="72000" marR="288000"/>
                </a:tc>
                <a:tc>
                  <a:txBody>
                    <a:bodyPr/>
                    <a:lstStyle/>
                    <a:p>
                      <a:pPr algn="r"/>
                      <a:r>
                        <a:rPr lang="fi-FI" dirty="0"/>
                        <a:t>2,3 %</a:t>
                      </a:r>
                      <a:endParaRPr lang="en-FI" dirty="0"/>
                    </a:p>
                  </a:txBody>
                  <a:tcPr marL="72000" marR="288000"/>
                </a:tc>
                <a:tc>
                  <a:txBody>
                    <a:bodyPr/>
                    <a:lstStyle/>
                    <a:p>
                      <a:pPr algn="r"/>
                      <a:r>
                        <a:rPr lang="fi-FI" dirty="0"/>
                        <a:t>6,8 %</a:t>
                      </a:r>
                      <a:endParaRPr lang="en-FI" dirty="0"/>
                    </a:p>
                  </a:txBody>
                  <a:tcPr marL="72000" marR="288000"/>
                </a:tc>
                <a:tc>
                  <a:txBody>
                    <a:bodyPr/>
                    <a:lstStyle/>
                    <a:p>
                      <a:pPr algn="r"/>
                      <a:r>
                        <a:rPr lang="fi-FI" dirty="0"/>
                        <a:t>5,7 %</a:t>
                      </a:r>
                      <a:endParaRPr lang="en-FI" dirty="0"/>
                    </a:p>
                  </a:txBody>
                  <a:tcPr marL="72000" marR="288000"/>
                </a:tc>
                <a:extLst>
                  <a:ext uri="{0D108BD9-81ED-4DB2-BD59-A6C34878D82A}">
                    <a16:rowId xmlns:a16="http://schemas.microsoft.com/office/drawing/2014/main" val="683807339"/>
                  </a:ext>
                </a:extLst>
              </a:tr>
              <a:tr h="399833">
                <a:tc>
                  <a:txBody>
                    <a:bodyPr/>
                    <a:lstStyle/>
                    <a:p>
                      <a:pPr algn="l"/>
                      <a:r>
                        <a:rPr lang="en-FI" dirty="0"/>
                        <a:t>Kansaneläkeindeksi</a:t>
                      </a:r>
                    </a:p>
                  </a:txBody>
                  <a:tcPr marL="180000" marR="72000"/>
                </a:tc>
                <a:tc>
                  <a:txBody>
                    <a:bodyPr/>
                    <a:lstStyle/>
                    <a:p>
                      <a:pPr algn="r"/>
                      <a:r>
                        <a:rPr lang="fi-FI" dirty="0"/>
                        <a:t>1</a:t>
                      </a:r>
                      <a:r>
                        <a:rPr lang="en-FI" dirty="0"/>
                        <a:t>,0 %</a:t>
                      </a:r>
                    </a:p>
                  </a:txBody>
                  <a:tcPr marL="72000" marR="288000"/>
                </a:tc>
                <a:tc>
                  <a:txBody>
                    <a:bodyPr/>
                    <a:lstStyle/>
                    <a:p>
                      <a:pPr algn="r"/>
                      <a:r>
                        <a:rPr lang="fi-FI" dirty="0"/>
                        <a:t>0</a:t>
                      </a:r>
                      <a:r>
                        <a:rPr lang="en-FI" dirty="0"/>
                        <a:t>,</a:t>
                      </a:r>
                      <a:r>
                        <a:rPr lang="fi-FI" dirty="0"/>
                        <a:t>4</a:t>
                      </a:r>
                      <a:r>
                        <a:rPr lang="en-FI" dirty="0"/>
                        <a:t> %</a:t>
                      </a:r>
                    </a:p>
                  </a:txBody>
                  <a:tcPr marL="72000" marR="288000"/>
                </a:tc>
                <a:tc>
                  <a:txBody>
                    <a:bodyPr/>
                    <a:lstStyle/>
                    <a:p>
                      <a:pPr algn="r"/>
                      <a:r>
                        <a:rPr lang="fi-FI" dirty="0"/>
                        <a:t>2,1 %</a:t>
                      </a:r>
                      <a:endParaRPr lang="en-FI" dirty="0"/>
                    </a:p>
                  </a:txBody>
                  <a:tcPr marL="72000" marR="288000"/>
                </a:tc>
                <a:tc>
                  <a:txBody>
                    <a:bodyPr/>
                    <a:lstStyle/>
                    <a:p>
                      <a:pPr algn="r"/>
                      <a:r>
                        <a:rPr lang="fi-FI" dirty="0"/>
                        <a:t>7,8 %</a:t>
                      </a:r>
                      <a:endParaRPr lang="en-FI" dirty="0"/>
                    </a:p>
                  </a:txBody>
                  <a:tcPr marL="72000" marR="288000"/>
                </a:tc>
                <a:tc>
                  <a:txBody>
                    <a:bodyPr/>
                    <a:lstStyle/>
                    <a:p>
                      <a:pPr algn="r"/>
                      <a:r>
                        <a:rPr lang="fi-FI" dirty="0"/>
                        <a:t>5,9 %</a:t>
                      </a:r>
                      <a:endParaRPr lang="en-FI" dirty="0"/>
                    </a:p>
                  </a:txBody>
                  <a:tcPr marL="72000" marR="288000"/>
                </a:tc>
                <a:extLst>
                  <a:ext uri="{0D108BD9-81ED-4DB2-BD59-A6C34878D82A}">
                    <a16:rowId xmlns:a16="http://schemas.microsoft.com/office/drawing/2014/main" val="2608703888"/>
                  </a:ext>
                </a:extLst>
              </a:tr>
            </a:tbl>
          </a:graphicData>
        </a:graphic>
      </p:graphicFrame>
    </p:spTree>
    <p:extLst>
      <p:ext uri="{BB962C8B-B14F-4D97-AF65-F5344CB8AC3E}">
        <p14:creationId xmlns:p14="http://schemas.microsoft.com/office/powerpoint/2010/main" val="3581204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1513" y="662199"/>
            <a:ext cx="11784631" cy="836753"/>
          </a:xfrm>
        </p:spPr>
        <p:txBody>
          <a:bodyPr/>
          <a:lstStyle/>
          <a:p>
            <a:pPr algn="ctr"/>
            <a:r>
              <a:rPr lang="fi-FI" sz="3200" dirty="0"/>
              <a:t>Keskimääräinen </a:t>
            </a:r>
            <a:r>
              <a:rPr lang="fi-FI" sz="3200"/>
              <a:t>kokonaiseläke 31.12.2023</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24</a:t>
            </a:fld>
            <a:endParaRPr lang="fi-FI"/>
          </a:p>
        </p:txBody>
      </p:sp>
      <p:graphicFrame>
        <p:nvGraphicFramePr>
          <p:cNvPr id="3" name="Content Placeholder 6">
            <a:extLst>
              <a:ext uri="{FF2B5EF4-FFF2-40B4-BE49-F238E27FC236}">
                <a16:creationId xmlns:a16="http://schemas.microsoft.com/office/drawing/2014/main" id="{27604373-D6EA-EEE4-CC3E-DB2CD8EB1367}"/>
              </a:ext>
              <a:ext uri="{C183D7F6-B498-43B3-948B-1728B52AA6E4}">
                <adec:decorative xmlns:adec="http://schemas.microsoft.com/office/drawing/2017/decorative" val="1"/>
              </a:ext>
            </a:extLst>
          </p:cNvPr>
          <p:cNvGraphicFramePr>
            <a:graphicFrameLocks/>
          </p:cNvGraphicFramePr>
          <p:nvPr/>
        </p:nvGraphicFramePr>
        <p:xfrm>
          <a:off x="2063552" y="1628800"/>
          <a:ext cx="7803557" cy="2462440"/>
        </p:xfrm>
        <a:graphic>
          <a:graphicData uri="http://schemas.openxmlformats.org/drawingml/2006/table">
            <a:tbl>
              <a:tblPr firstRow="1" bandRow="1">
                <a:tableStyleId>{5C22544A-7EE6-4342-B048-85BDC9FD1C3A}</a:tableStyleId>
              </a:tblPr>
              <a:tblGrid>
                <a:gridCol w="3786257">
                  <a:extLst>
                    <a:ext uri="{9D8B030D-6E8A-4147-A177-3AD203B41FA5}">
                      <a16:colId xmlns:a16="http://schemas.microsoft.com/office/drawing/2014/main" val="1844876579"/>
                    </a:ext>
                  </a:extLst>
                </a:gridCol>
                <a:gridCol w="1339100">
                  <a:extLst>
                    <a:ext uri="{9D8B030D-6E8A-4147-A177-3AD203B41FA5}">
                      <a16:colId xmlns:a16="http://schemas.microsoft.com/office/drawing/2014/main" val="2161742765"/>
                    </a:ext>
                  </a:extLst>
                </a:gridCol>
                <a:gridCol w="1339100">
                  <a:extLst>
                    <a:ext uri="{9D8B030D-6E8A-4147-A177-3AD203B41FA5}">
                      <a16:colId xmlns:a16="http://schemas.microsoft.com/office/drawing/2014/main" val="3049916227"/>
                    </a:ext>
                  </a:extLst>
                </a:gridCol>
                <a:gridCol w="1339100">
                  <a:extLst>
                    <a:ext uri="{9D8B030D-6E8A-4147-A177-3AD203B41FA5}">
                      <a16:colId xmlns:a16="http://schemas.microsoft.com/office/drawing/2014/main" val="1011349287"/>
                    </a:ext>
                  </a:extLst>
                </a:gridCol>
              </a:tblGrid>
              <a:tr h="370840">
                <a:tc>
                  <a:txBody>
                    <a:bodyPr/>
                    <a:lstStyle/>
                    <a:p>
                      <a:pPr algn="ctr"/>
                      <a:endParaRPr lang="en-FI" dirty="0"/>
                    </a:p>
                  </a:txBody>
                  <a:tcPr/>
                </a:tc>
                <a:tc>
                  <a:txBody>
                    <a:bodyPr/>
                    <a:lstStyle/>
                    <a:p>
                      <a:pPr algn="ctr"/>
                      <a:r>
                        <a:rPr lang="en-FI" dirty="0"/>
                        <a:t>Miehet</a:t>
                      </a:r>
                    </a:p>
                  </a:txBody>
                  <a:tcPr/>
                </a:tc>
                <a:tc>
                  <a:txBody>
                    <a:bodyPr/>
                    <a:lstStyle/>
                    <a:p>
                      <a:pPr algn="ctr"/>
                      <a:r>
                        <a:rPr lang="en-FI" dirty="0"/>
                        <a:t>Naiset</a:t>
                      </a:r>
                    </a:p>
                  </a:txBody>
                  <a:tcPr/>
                </a:tc>
                <a:tc>
                  <a:txBody>
                    <a:bodyPr/>
                    <a:lstStyle/>
                    <a:p>
                      <a:pPr algn="ctr"/>
                      <a:r>
                        <a:rPr lang="en-FI" dirty="0"/>
                        <a:t>Kaikki</a:t>
                      </a:r>
                    </a:p>
                  </a:txBody>
                  <a:tcPr/>
                </a:tc>
                <a:extLst>
                  <a:ext uri="{0D108BD9-81ED-4DB2-BD59-A6C34878D82A}">
                    <a16:rowId xmlns:a16="http://schemas.microsoft.com/office/drawing/2014/main" val="3734032635"/>
                  </a:ext>
                </a:extLst>
              </a:tr>
              <a:tr h="370840">
                <a:tc>
                  <a:txBody>
                    <a:bodyPr/>
                    <a:lstStyle/>
                    <a:p>
                      <a:r>
                        <a:rPr lang="en-FI" dirty="0"/>
                        <a:t>Keskimääräinen kokonaiseläke €/kk</a:t>
                      </a:r>
                    </a:p>
                  </a:txBody>
                  <a:tcPr marL="108000" marT="72000" marB="72000"/>
                </a:tc>
                <a:tc>
                  <a:txBody>
                    <a:bodyPr/>
                    <a:lstStyle/>
                    <a:p>
                      <a:pPr algn="r"/>
                      <a:r>
                        <a:rPr lang="fi-FI"/>
                        <a:t>2</a:t>
                      </a:r>
                      <a:r>
                        <a:rPr lang="en-FI"/>
                        <a:t> </a:t>
                      </a:r>
                      <a:r>
                        <a:rPr lang="fi-FI"/>
                        <a:t>216</a:t>
                      </a:r>
                      <a:endParaRPr lang="en-FI" dirty="0"/>
                    </a:p>
                  </a:txBody>
                  <a:tcPr marL="36000" marR="288000" marT="72000" marB="72000"/>
                </a:tc>
                <a:tc>
                  <a:txBody>
                    <a:bodyPr/>
                    <a:lstStyle/>
                    <a:p>
                      <a:pPr algn="r"/>
                      <a:r>
                        <a:rPr lang="en-FI"/>
                        <a:t>1 </a:t>
                      </a:r>
                      <a:r>
                        <a:rPr lang="fi-FI"/>
                        <a:t>779</a:t>
                      </a:r>
                      <a:endParaRPr lang="en-FI" dirty="0"/>
                    </a:p>
                  </a:txBody>
                  <a:tcPr marL="36000" marR="288000" marT="72000" marB="72000"/>
                </a:tc>
                <a:tc>
                  <a:txBody>
                    <a:bodyPr/>
                    <a:lstStyle/>
                    <a:p>
                      <a:pPr algn="r"/>
                      <a:r>
                        <a:rPr lang="en-FI"/>
                        <a:t>1 </a:t>
                      </a:r>
                      <a:r>
                        <a:rPr lang="fi-FI"/>
                        <a:t>977</a:t>
                      </a:r>
                      <a:endParaRPr lang="en-FI" dirty="0"/>
                    </a:p>
                  </a:txBody>
                  <a:tcPr marL="72000" marR="216000" marT="72000" marB="72000"/>
                </a:tc>
                <a:extLst>
                  <a:ext uri="{0D108BD9-81ED-4DB2-BD59-A6C34878D82A}">
                    <a16:rowId xmlns:a16="http://schemas.microsoft.com/office/drawing/2014/main" val="4241733033"/>
                  </a:ext>
                </a:extLst>
              </a:tr>
              <a:tr h="370840">
                <a:tc>
                  <a:txBody>
                    <a:bodyPr/>
                    <a:lstStyle/>
                    <a:p>
                      <a:r>
                        <a:rPr lang="en-FI" dirty="0"/>
                        <a:t>- </a:t>
                      </a:r>
                      <a:r>
                        <a:rPr lang="en-GB" dirty="0"/>
                        <a:t>T</a:t>
                      </a:r>
                      <a:r>
                        <a:rPr lang="en-FI" dirty="0"/>
                        <a:t>yöeläkkeen osuus</a:t>
                      </a:r>
                    </a:p>
                  </a:txBody>
                  <a:tcPr marL="108000" marT="72000" marB="72000">
                    <a:solidFill>
                      <a:srgbClr val="E7E9F3"/>
                    </a:solidFill>
                  </a:tcPr>
                </a:tc>
                <a:tc>
                  <a:txBody>
                    <a:bodyPr/>
                    <a:lstStyle/>
                    <a:p>
                      <a:pPr algn="r"/>
                      <a:r>
                        <a:rPr lang="fi-FI"/>
                        <a:t>2</a:t>
                      </a:r>
                      <a:r>
                        <a:rPr lang="en-FI"/>
                        <a:t> </a:t>
                      </a:r>
                      <a:r>
                        <a:rPr lang="fi-FI"/>
                        <a:t>073</a:t>
                      </a:r>
                      <a:endParaRPr lang="en-FI" dirty="0"/>
                    </a:p>
                  </a:txBody>
                  <a:tcPr marL="36000" marR="288000" marT="72000" marB="72000">
                    <a:solidFill>
                      <a:srgbClr val="E7E9F3"/>
                    </a:solidFill>
                  </a:tcPr>
                </a:tc>
                <a:tc>
                  <a:txBody>
                    <a:bodyPr/>
                    <a:lstStyle/>
                    <a:p>
                      <a:pPr algn="r"/>
                      <a:r>
                        <a:rPr lang="en-FI"/>
                        <a:t>1 </a:t>
                      </a:r>
                      <a:r>
                        <a:rPr lang="fi-FI"/>
                        <a:t>621</a:t>
                      </a:r>
                      <a:endParaRPr lang="en-FI" dirty="0"/>
                    </a:p>
                  </a:txBody>
                  <a:tcPr marL="36000" marR="288000" marT="72000" marB="72000">
                    <a:solidFill>
                      <a:srgbClr val="E7E9F3"/>
                    </a:solidFill>
                  </a:tcPr>
                </a:tc>
                <a:tc>
                  <a:txBody>
                    <a:bodyPr/>
                    <a:lstStyle/>
                    <a:p>
                      <a:pPr algn="r"/>
                      <a:r>
                        <a:rPr lang="en-FI"/>
                        <a:t>1 </a:t>
                      </a:r>
                      <a:r>
                        <a:rPr lang="fi-FI"/>
                        <a:t>826</a:t>
                      </a:r>
                      <a:endParaRPr lang="en-FI" dirty="0"/>
                    </a:p>
                  </a:txBody>
                  <a:tcPr marL="72000" marR="216000" marT="72000" marB="72000">
                    <a:solidFill>
                      <a:srgbClr val="E7E9F3"/>
                    </a:solidFill>
                  </a:tcPr>
                </a:tc>
                <a:extLst>
                  <a:ext uri="{0D108BD9-81ED-4DB2-BD59-A6C34878D82A}">
                    <a16:rowId xmlns:a16="http://schemas.microsoft.com/office/drawing/2014/main" val="683807339"/>
                  </a:ext>
                </a:extLst>
              </a:tr>
              <a:tr h="370840">
                <a:tc>
                  <a:txBody>
                    <a:bodyPr/>
                    <a:lstStyle/>
                    <a:p>
                      <a:r>
                        <a:rPr lang="en-FI" dirty="0"/>
                        <a:t>- Kelan eläkkeen osuus</a:t>
                      </a:r>
                    </a:p>
                  </a:txBody>
                  <a:tcPr marL="108000" marT="72000" marB="72000">
                    <a:solidFill>
                      <a:srgbClr val="E7E9F3"/>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FI"/>
                        <a:t>1</a:t>
                      </a:r>
                      <a:r>
                        <a:rPr lang="fi-FI"/>
                        <a:t>22</a:t>
                      </a:r>
                      <a:endParaRPr lang="en-FI" dirty="0"/>
                    </a:p>
                  </a:txBody>
                  <a:tcPr marL="36000" marR="288000" marT="72000" marB="72000">
                    <a:solidFill>
                      <a:srgbClr val="E7E9F3"/>
                    </a:solidFill>
                  </a:tcPr>
                </a:tc>
                <a:tc>
                  <a:txBody>
                    <a:bodyPr/>
                    <a:lstStyle/>
                    <a:p>
                      <a:pPr algn="r"/>
                      <a:r>
                        <a:rPr lang="en-FI"/>
                        <a:t>14</a:t>
                      </a:r>
                      <a:r>
                        <a:rPr lang="fi-FI"/>
                        <a:t>6</a:t>
                      </a:r>
                      <a:endParaRPr lang="en-FI" dirty="0"/>
                    </a:p>
                  </a:txBody>
                  <a:tcPr marL="36000" marR="288000" marT="72000" marB="72000">
                    <a:solidFill>
                      <a:srgbClr val="E7E9F3"/>
                    </a:solidFill>
                  </a:tcPr>
                </a:tc>
                <a:tc>
                  <a:txBody>
                    <a:bodyPr/>
                    <a:lstStyle/>
                    <a:p>
                      <a:pPr algn="r"/>
                      <a:r>
                        <a:rPr lang="en-FI"/>
                        <a:t>1</a:t>
                      </a:r>
                      <a:r>
                        <a:rPr lang="fi-FI"/>
                        <a:t>35</a:t>
                      </a:r>
                      <a:endParaRPr lang="en-FI" dirty="0"/>
                    </a:p>
                  </a:txBody>
                  <a:tcPr marL="72000" marR="216000" marT="72000" marB="72000">
                    <a:solidFill>
                      <a:srgbClr val="E7E9F3"/>
                    </a:solidFill>
                  </a:tcPr>
                </a:tc>
                <a:extLst>
                  <a:ext uri="{0D108BD9-81ED-4DB2-BD59-A6C34878D82A}">
                    <a16:rowId xmlns:a16="http://schemas.microsoft.com/office/drawing/2014/main" val="2608703888"/>
                  </a:ext>
                </a:extLst>
              </a:tr>
              <a:tr h="370840">
                <a:tc>
                  <a:txBody>
                    <a:bodyPr/>
                    <a:lstStyle/>
                    <a:p>
                      <a:r>
                        <a:rPr lang="en-FI" dirty="0"/>
                        <a:t>- Erityisturvan eläkkeiden osuus*</a:t>
                      </a:r>
                    </a:p>
                  </a:txBody>
                  <a:tcPr marL="108000" marT="72000" marB="72000">
                    <a:solidFill>
                      <a:srgbClr val="E7E9F3"/>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FI" dirty="0"/>
                        <a:t>2</a:t>
                      </a:r>
                      <a:r>
                        <a:rPr lang="fi-FI" dirty="0"/>
                        <a:t>0</a:t>
                      </a:r>
                      <a:endParaRPr lang="en-FI" dirty="0"/>
                    </a:p>
                  </a:txBody>
                  <a:tcPr marL="36000" marR="288000" marT="72000" marB="72000">
                    <a:solidFill>
                      <a:srgbClr val="E7E9F3"/>
                    </a:solidFill>
                  </a:tcPr>
                </a:tc>
                <a:tc>
                  <a:txBody>
                    <a:bodyPr/>
                    <a:lstStyle/>
                    <a:p>
                      <a:pPr algn="r"/>
                      <a:r>
                        <a:rPr lang="en-FI"/>
                        <a:t>1</a:t>
                      </a:r>
                      <a:r>
                        <a:rPr lang="fi-FI"/>
                        <a:t>3</a:t>
                      </a:r>
                      <a:endParaRPr lang="en-FI" dirty="0"/>
                    </a:p>
                  </a:txBody>
                  <a:tcPr marL="36000" marR="288000" marT="72000" marB="72000">
                    <a:solidFill>
                      <a:srgbClr val="E7E9F3"/>
                    </a:solidFill>
                  </a:tcPr>
                </a:tc>
                <a:tc>
                  <a:txBody>
                    <a:bodyPr/>
                    <a:lstStyle/>
                    <a:p>
                      <a:pPr algn="r"/>
                      <a:r>
                        <a:rPr lang="en-FI" dirty="0"/>
                        <a:t>1</a:t>
                      </a:r>
                      <a:r>
                        <a:rPr lang="fi-FI" dirty="0"/>
                        <a:t>6</a:t>
                      </a:r>
                      <a:endParaRPr lang="en-FI" dirty="0"/>
                    </a:p>
                  </a:txBody>
                  <a:tcPr marL="72000" marR="216000" marT="72000" marB="72000">
                    <a:solidFill>
                      <a:srgbClr val="E7E9F3"/>
                    </a:solidFill>
                  </a:tcPr>
                </a:tc>
                <a:extLst>
                  <a:ext uri="{0D108BD9-81ED-4DB2-BD59-A6C34878D82A}">
                    <a16:rowId xmlns:a16="http://schemas.microsoft.com/office/drawing/2014/main" val="36336246"/>
                  </a:ext>
                </a:extLst>
              </a:tr>
              <a:tr h="370840">
                <a:tc>
                  <a:txBody>
                    <a:bodyPr/>
                    <a:lstStyle/>
                    <a:p>
                      <a:r>
                        <a:rPr lang="en-FI" dirty="0"/>
                        <a:t>Eläkkeensaajien lukumäärä</a:t>
                      </a:r>
                    </a:p>
                  </a:txBody>
                  <a:tcPr marL="108000" marT="72000" marB="72000"/>
                </a:tc>
                <a:tc>
                  <a:txBody>
                    <a:bodyPr/>
                    <a:lstStyle/>
                    <a:p>
                      <a:pPr algn="r"/>
                      <a:r>
                        <a:rPr lang="en-FI"/>
                        <a:t>6</a:t>
                      </a:r>
                      <a:r>
                        <a:rPr lang="fi-FI"/>
                        <a:t>85</a:t>
                      </a:r>
                      <a:r>
                        <a:rPr lang="en-FI"/>
                        <a:t> </a:t>
                      </a:r>
                      <a:r>
                        <a:rPr lang="en-FI" dirty="0"/>
                        <a:t>000</a:t>
                      </a:r>
                    </a:p>
                  </a:txBody>
                  <a:tcPr marL="36000" marR="288000" marT="72000" marB="72000"/>
                </a:tc>
                <a:tc>
                  <a:txBody>
                    <a:bodyPr/>
                    <a:lstStyle/>
                    <a:p>
                      <a:pPr algn="r"/>
                      <a:r>
                        <a:rPr lang="en-FI"/>
                        <a:t>8</a:t>
                      </a:r>
                      <a:r>
                        <a:rPr lang="fi-FI"/>
                        <a:t>2</a:t>
                      </a:r>
                      <a:r>
                        <a:rPr lang="fi-FI" dirty="0"/>
                        <a:t>6</a:t>
                      </a:r>
                      <a:r>
                        <a:rPr lang="en-FI"/>
                        <a:t> </a:t>
                      </a:r>
                      <a:r>
                        <a:rPr lang="en-FI" dirty="0"/>
                        <a:t>000</a:t>
                      </a:r>
                    </a:p>
                  </a:txBody>
                  <a:tcPr marL="36000" marR="288000" marT="72000" marB="72000"/>
                </a:tc>
                <a:tc>
                  <a:txBody>
                    <a:bodyPr/>
                    <a:lstStyle/>
                    <a:p>
                      <a:pPr algn="r"/>
                      <a:r>
                        <a:rPr lang="en-FI" dirty="0"/>
                        <a:t>1 </a:t>
                      </a:r>
                      <a:r>
                        <a:rPr lang="fi-FI" dirty="0"/>
                        <a:t>511</a:t>
                      </a:r>
                      <a:r>
                        <a:rPr lang="en-FI" dirty="0"/>
                        <a:t> 000</a:t>
                      </a:r>
                    </a:p>
                  </a:txBody>
                  <a:tcPr marL="72000" marR="216000" marT="72000" marB="72000"/>
                </a:tc>
                <a:extLst>
                  <a:ext uri="{0D108BD9-81ED-4DB2-BD59-A6C34878D82A}">
                    <a16:rowId xmlns:a16="http://schemas.microsoft.com/office/drawing/2014/main" val="3429435043"/>
                  </a:ext>
                </a:extLst>
              </a:tr>
            </a:tbl>
          </a:graphicData>
        </a:graphic>
      </p:graphicFrame>
      <p:sp>
        <p:nvSpPr>
          <p:cNvPr id="4" name="TextBox 9">
            <a:extLst>
              <a:ext uri="{FF2B5EF4-FFF2-40B4-BE49-F238E27FC236}">
                <a16:creationId xmlns:a16="http://schemas.microsoft.com/office/drawing/2014/main" id="{308173C1-82FF-E3C5-E034-B06146A9EFD8}"/>
              </a:ext>
            </a:extLst>
          </p:cNvPr>
          <p:cNvSpPr txBox="1"/>
          <p:nvPr/>
        </p:nvSpPr>
        <p:spPr>
          <a:xfrm>
            <a:off x="1919537" y="4221088"/>
            <a:ext cx="7947572" cy="830997"/>
          </a:xfrm>
          <a:prstGeom prst="rect">
            <a:avLst/>
          </a:prstGeom>
          <a:noFill/>
        </p:spPr>
        <p:txBody>
          <a:bodyPr wrap="square" rtlCol="0">
            <a:spAutoFit/>
          </a:bodyPr>
          <a:lstStyle/>
          <a:p>
            <a:pPr marL="144463" indent="-144463" algn="l"/>
            <a:r>
              <a:rPr lang="en-FI" sz="1600" dirty="0"/>
              <a:t>*	Työtapaturma- ja ammattitautilaki, liikennevakuutuslaki, laki sotilastapaturman ja palvelus</a:t>
            </a:r>
            <a:r>
              <a:rPr lang="fi-FI" sz="1600" dirty="0"/>
              <a:t>-</a:t>
            </a:r>
            <a:r>
              <a:rPr lang="en-FI" sz="1600" dirty="0"/>
              <a:t>sairauden korvaamisesta, laki tapaturman ja palvelussairauden korvaamisesta kriisinhallinta</a:t>
            </a:r>
            <a:r>
              <a:rPr lang="fi-FI" sz="1600" dirty="0"/>
              <a:t>-</a:t>
            </a:r>
            <a:r>
              <a:rPr lang="en-FI" sz="1600" dirty="0"/>
              <a:t>tehtävissä ja sotilasvammalaki.</a:t>
            </a:r>
          </a:p>
        </p:txBody>
      </p:sp>
      <p:pic>
        <p:nvPicPr>
          <p:cNvPr id="7" name="Kuva 6">
            <a:extLst>
              <a:ext uri="{FF2B5EF4-FFF2-40B4-BE49-F238E27FC236}">
                <a16:creationId xmlns:a16="http://schemas.microsoft.com/office/drawing/2014/main" id="{68F7195C-BCCB-4808-03DF-205EEDA8ECA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94058" y="5214726"/>
            <a:ext cx="7934325" cy="981075"/>
          </a:xfrm>
          <a:prstGeom prst="rect">
            <a:avLst/>
          </a:prstGeom>
        </p:spPr>
      </p:pic>
    </p:spTree>
    <p:extLst>
      <p:ext uri="{BB962C8B-B14F-4D97-AF65-F5344CB8AC3E}">
        <p14:creationId xmlns:p14="http://schemas.microsoft.com/office/powerpoint/2010/main" val="3975511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7635" y="261948"/>
            <a:ext cx="11856639" cy="657759"/>
          </a:xfrm>
        </p:spPr>
        <p:txBody>
          <a:bodyPr/>
          <a:lstStyle/>
          <a:p>
            <a:pPr algn="ctr"/>
            <a:r>
              <a:rPr lang="fi-FI" sz="3200" dirty="0"/>
              <a:t>Eläkkeensaajien </a:t>
            </a:r>
            <a:r>
              <a:rPr lang="fi-FI" sz="3200"/>
              <a:t>kokonaiseläkejakauma 31.12.2023</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25</a:t>
            </a:fld>
            <a:endParaRPr lang="fi-FI"/>
          </a:p>
        </p:txBody>
      </p:sp>
      <p:pic>
        <p:nvPicPr>
          <p:cNvPr id="6" name="Kuva 5" descr="Kuviossa on eläkkeensaajien kokonaiseläkejakauma sukupuolen mukaan. Luokkaväli on 250 euroa. Naisten jakauma on vinompi kuin miesten painottuen jakauman alapäähän.">
            <a:extLst>
              <a:ext uri="{FF2B5EF4-FFF2-40B4-BE49-F238E27FC236}">
                <a16:creationId xmlns:a16="http://schemas.microsoft.com/office/drawing/2014/main" id="{99698998-4504-323B-5102-42C071302709}"/>
              </a:ext>
            </a:extLst>
          </p:cNvPr>
          <p:cNvPicPr>
            <a:picLocks noChangeAspect="1"/>
          </p:cNvPicPr>
          <p:nvPr/>
        </p:nvPicPr>
        <p:blipFill>
          <a:blip r:embed="rId3"/>
          <a:stretch>
            <a:fillRect/>
          </a:stretch>
        </p:blipFill>
        <p:spPr>
          <a:xfrm>
            <a:off x="2063551" y="919706"/>
            <a:ext cx="7587355" cy="5676345"/>
          </a:xfrm>
          <a:prstGeom prst="rect">
            <a:avLst/>
          </a:prstGeom>
        </p:spPr>
      </p:pic>
    </p:spTree>
    <p:extLst>
      <p:ext uri="{BB962C8B-B14F-4D97-AF65-F5344CB8AC3E}">
        <p14:creationId xmlns:p14="http://schemas.microsoft.com/office/powerpoint/2010/main" val="2398118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167680" y="276250"/>
            <a:ext cx="11856640" cy="1047844"/>
          </a:xfrm>
        </p:spPr>
        <p:txBody>
          <a:bodyPr/>
          <a:lstStyle/>
          <a:p>
            <a:pPr algn="ctr"/>
            <a:r>
              <a:rPr lang="fi-FI" sz="3200" dirty="0"/>
              <a:t>Keskimääräinen kokonaiseläke ja sen suhde keskiansioon </a:t>
            </a:r>
            <a:br>
              <a:rPr lang="fi-FI" sz="3200" dirty="0"/>
            </a:br>
            <a:r>
              <a:rPr lang="fi-FI" sz="3200"/>
              <a:t>vuosina 2000–2023</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26</a:t>
            </a:fld>
            <a:endParaRPr lang="fi-FI"/>
          </a:p>
        </p:txBody>
      </p:sp>
      <p:sp>
        <p:nvSpPr>
          <p:cNvPr id="3" name="Tekstiruutu 2">
            <a:extLst>
              <a:ext uri="{FF2B5EF4-FFF2-40B4-BE49-F238E27FC236}">
                <a16:creationId xmlns:a16="http://schemas.microsoft.com/office/drawing/2014/main" id="{F075C75E-152E-02FB-F483-3E51D1188D4C}"/>
              </a:ext>
            </a:extLst>
          </p:cNvPr>
          <p:cNvSpPr txBox="1"/>
          <p:nvPr/>
        </p:nvSpPr>
        <p:spPr>
          <a:xfrm>
            <a:off x="1857772" y="5673339"/>
            <a:ext cx="8856984" cy="932563"/>
          </a:xfrm>
          <a:prstGeom prst="rect">
            <a:avLst/>
          </a:prstGeom>
          <a:noFill/>
        </p:spPr>
        <p:txBody>
          <a:bodyPr wrap="square" rtlCol="0">
            <a:spAutoFit/>
          </a:bodyPr>
          <a:lstStyle/>
          <a:p>
            <a:r>
              <a:rPr lang="fi-FI" sz="1050"/>
              <a:t>Eläkkeensaajat: Suomessa asuvat työ- ja/tai kansaneläkejärjestelmästä vanhuus- tai työkyvyttömyyseläkettä saavat. Osittaista vanhuuseläkettä saavat eivät sisälly lukuihin.</a:t>
            </a:r>
          </a:p>
          <a:p>
            <a:pPr>
              <a:lnSpc>
                <a:spcPct val="20000"/>
              </a:lnSpc>
            </a:pPr>
            <a:endParaRPr lang="fi-FI" sz="1050"/>
          </a:p>
          <a:p>
            <a:r>
              <a:rPr lang="fi-FI" sz="1050"/>
              <a:t>Kokonaiseläke sisältää henkilön oman eläkkeen ja perhe-eläkkeen osuudet. Kokonaiseläke sisältää työ-, kansan- ja erityisturvan lakien mukaiset osuudet.</a:t>
            </a:r>
          </a:p>
          <a:p>
            <a:r>
              <a:rPr lang="fi-FI" sz="1050"/>
              <a:t>Kokonaiseläke on bruttoeläke.</a:t>
            </a:r>
          </a:p>
          <a:p>
            <a:r>
              <a:rPr lang="fi-FI" sz="1050"/>
              <a:t>Keskiansio perustuu Tilastokeskuksen tulonjakotilaston tietoon ammatissa toimivien keskimääräisistä palkka- ja yrittäjätuloista.</a:t>
            </a:r>
          </a:p>
        </p:txBody>
      </p:sp>
      <p:pic>
        <p:nvPicPr>
          <p:cNvPr id="7" name="Kuva 6" descr="Vanhuuseläkkeensaajien keskimääräinen kokonaiseläke on noussut tarkastelujaksolla 2000–2023 noin 1 400 eurosta yli 2 000 euroon. Työkyvyttömyyseläkkeensaajien keskieläke on laskenut noin 1 400 eurosta noin 1 300 euroon. Keskimääräisen vanhuuseläkkeen suhde keskiansioon vuonna 2023 oli 54 prosenttia ja työkyvyttömyyseläkkeen suhde oli 33 prosenttia.">
            <a:extLst>
              <a:ext uri="{FF2B5EF4-FFF2-40B4-BE49-F238E27FC236}">
                <a16:creationId xmlns:a16="http://schemas.microsoft.com/office/drawing/2014/main" id="{060CBD8B-1B22-7244-2814-ADFBFF8FE4F9}"/>
              </a:ext>
            </a:extLst>
          </p:cNvPr>
          <p:cNvPicPr>
            <a:picLocks noChangeAspect="1"/>
          </p:cNvPicPr>
          <p:nvPr/>
        </p:nvPicPr>
        <p:blipFill>
          <a:blip r:embed="rId3"/>
          <a:stretch>
            <a:fillRect/>
          </a:stretch>
        </p:blipFill>
        <p:spPr>
          <a:xfrm>
            <a:off x="1719262" y="1443037"/>
            <a:ext cx="8753475" cy="3971925"/>
          </a:xfrm>
          <a:prstGeom prst="rect">
            <a:avLst/>
          </a:prstGeom>
        </p:spPr>
      </p:pic>
    </p:spTree>
    <p:extLst>
      <p:ext uri="{BB962C8B-B14F-4D97-AF65-F5344CB8AC3E}">
        <p14:creationId xmlns:p14="http://schemas.microsoft.com/office/powerpoint/2010/main" val="4199847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27</a:t>
            </a:fld>
            <a:endParaRPr lang="fi-FI"/>
          </a:p>
        </p:txBody>
      </p:sp>
      <p:sp>
        <p:nvSpPr>
          <p:cNvPr id="11" name="Otsikko 1">
            <a:extLst>
              <a:ext uri="{FF2B5EF4-FFF2-40B4-BE49-F238E27FC236}">
                <a16:creationId xmlns:a16="http://schemas.microsoft.com/office/drawing/2014/main" id="{19DD6DC2-8E38-4231-8A3C-8D7EF9E8BEC0}"/>
              </a:ext>
            </a:extLst>
          </p:cNvPr>
          <p:cNvSpPr>
            <a:spLocks noGrp="1"/>
          </p:cNvSpPr>
          <p:nvPr>
            <p:ph type="title"/>
          </p:nvPr>
        </p:nvSpPr>
        <p:spPr>
          <a:xfrm>
            <a:off x="22870" y="272074"/>
            <a:ext cx="11856640" cy="1332000"/>
          </a:xfrm>
        </p:spPr>
        <p:txBody>
          <a:bodyPr/>
          <a:lstStyle/>
          <a:p>
            <a:pPr algn="ctr"/>
            <a:r>
              <a:rPr lang="fi-FI" sz="3200"/>
              <a:t>Keskimääräinen kokonaiseläke suhteessa keskiansioon</a:t>
            </a:r>
            <a:br>
              <a:rPr lang="fi-FI" sz="3200"/>
            </a:br>
            <a:r>
              <a:rPr lang="fi-FI" sz="3200"/>
              <a:t>vuosina 2010–2090, %</a:t>
            </a:r>
            <a:endParaRPr lang="fi-FI" sz="3200" dirty="0"/>
          </a:p>
        </p:txBody>
      </p:sp>
      <p:pic>
        <p:nvPicPr>
          <p:cNvPr id="3" name="Kuva 2" descr="Kuviossa on esitetty keskieläkkeen suhde keskiansioon vuosilta 2010–2090. Suhde nousee 2020-luvun puoliväliin asti, jolloin se on noin 55 prosenttia. Suhde laskee noin 46 prosenttiin vuoteen 2090 mennessä.">
            <a:extLst>
              <a:ext uri="{FF2B5EF4-FFF2-40B4-BE49-F238E27FC236}">
                <a16:creationId xmlns:a16="http://schemas.microsoft.com/office/drawing/2014/main" id="{0BBC381C-8964-CFC5-59BB-90B9AAA1FCE5}"/>
              </a:ext>
            </a:extLst>
          </p:cNvPr>
          <p:cNvPicPr>
            <a:picLocks noChangeAspect="1"/>
          </p:cNvPicPr>
          <p:nvPr/>
        </p:nvPicPr>
        <p:blipFill>
          <a:blip r:embed="rId3"/>
          <a:stretch>
            <a:fillRect/>
          </a:stretch>
        </p:blipFill>
        <p:spPr>
          <a:xfrm>
            <a:off x="1343472" y="1562908"/>
            <a:ext cx="9445699" cy="4706867"/>
          </a:xfrm>
          <a:prstGeom prst="rect">
            <a:avLst/>
          </a:prstGeom>
        </p:spPr>
      </p:pic>
    </p:spTree>
    <p:extLst>
      <p:ext uri="{BB962C8B-B14F-4D97-AF65-F5344CB8AC3E}">
        <p14:creationId xmlns:p14="http://schemas.microsoft.com/office/powerpoint/2010/main" val="2545630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BD913144-D05E-421F-9772-4475BA835519}"/>
              </a:ext>
            </a:extLst>
          </p:cNvPr>
          <p:cNvSpPr>
            <a:spLocks noGrp="1"/>
          </p:cNvSpPr>
          <p:nvPr>
            <p:ph type="title"/>
          </p:nvPr>
        </p:nvSpPr>
        <p:spPr/>
        <p:txBody>
          <a:bodyPr/>
          <a:lstStyle/>
          <a:p>
            <a:r>
              <a:rPr lang="fi-FI" dirty="0"/>
              <a:t>Työeläkkeiden rahoitus, eläkkeensaajat ja eläkkeiden riittävyys sekä </a:t>
            </a:r>
            <a:br>
              <a:rPr lang="fi-FI" dirty="0"/>
            </a:br>
            <a:r>
              <a:rPr lang="fi-FI" dirty="0"/>
              <a:t>eläkkeensaajat yhteiskunnassa</a:t>
            </a:r>
          </a:p>
        </p:txBody>
      </p:sp>
      <p:sp>
        <p:nvSpPr>
          <p:cNvPr id="5" name="Dian numeron paikkamerkki 4">
            <a:extLst>
              <a:ext uri="{FF2B5EF4-FFF2-40B4-BE49-F238E27FC236}">
                <a16:creationId xmlns:a16="http://schemas.microsoft.com/office/drawing/2014/main" id="{5D35633F-4BDA-44A3-8376-944F13260C6F}"/>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28</a:t>
            </a:fld>
            <a:endParaRPr lang="fi-FI"/>
          </a:p>
        </p:txBody>
      </p:sp>
    </p:spTree>
    <p:extLst>
      <p:ext uri="{BB962C8B-B14F-4D97-AF65-F5344CB8AC3E}">
        <p14:creationId xmlns:p14="http://schemas.microsoft.com/office/powerpoint/2010/main" val="3764261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311696" y="276097"/>
            <a:ext cx="11233248" cy="1065659"/>
          </a:xfrm>
        </p:spPr>
        <p:txBody>
          <a:bodyPr/>
          <a:lstStyle/>
          <a:p>
            <a:r>
              <a:rPr lang="fi-FI" sz="3200" dirty="0"/>
              <a:t>Entä mitä eläkkeiden rahoittaminen maksaa?</a:t>
            </a:r>
            <a:br>
              <a:rPr lang="fi-FI" sz="3200" dirty="0"/>
            </a:br>
            <a:r>
              <a:rPr lang="fi-FI" sz="3200" dirty="0"/>
              <a:t>TyEL:n meno- ja maksuprosentti ja palkkasumma 1962–2090</a:t>
            </a:r>
            <a:br>
              <a:rPr lang="fi-FI" sz="3200" dirty="0"/>
            </a:b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29</a:t>
            </a:fld>
            <a:endParaRPr lang="fi-FI"/>
          </a:p>
        </p:txBody>
      </p:sp>
      <p:pic>
        <p:nvPicPr>
          <p:cNvPr id="8" name="Kuva 7" descr="Kuviossa on esitetty pitkän aikavälin ennuste TYEL:n meno- ja maksuprosentin kehityksestä. Meno on kasvanut nollasta noin 27 prosenttiin vuosina 1962-2020. Meno kasvaa noin 36 prosenttiin vuosina 2020-2080. Maksu on kasvanut 3 prosentista vajaaseen 25 prosenttiin vuosina 1962-2020. Maksu kasvaa noin 26 prosenttiin vuosina 2020-2080. Maksu on ylittänyt menon vuoteen 2013 asti ja on sen jälkeen menoa matalampi.">
            <a:extLst>
              <a:ext uri="{FF2B5EF4-FFF2-40B4-BE49-F238E27FC236}">
                <a16:creationId xmlns:a16="http://schemas.microsoft.com/office/drawing/2014/main" id="{C67AAA1A-6FAE-46C9-BB81-8E9B7B827C5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748219" y="1463971"/>
            <a:ext cx="8360202" cy="4474223"/>
          </a:xfrm>
          <a:prstGeom prst="rect">
            <a:avLst/>
          </a:prstGeom>
        </p:spPr>
      </p:pic>
      <p:sp>
        <p:nvSpPr>
          <p:cNvPr id="3" name="Tekstiruutu 2">
            <a:extLst>
              <a:ext uri="{FF2B5EF4-FFF2-40B4-BE49-F238E27FC236}">
                <a16:creationId xmlns:a16="http://schemas.microsoft.com/office/drawing/2014/main" id="{5958CAA3-C18B-F0DC-DCF0-394117E246DB}"/>
              </a:ext>
            </a:extLst>
          </p:cNvPr>
          <p:cNvSpPr txBox="1"/>
          <p:nvPr/>
        </p:nvSpPr>
        <p:spPr>
          <a:xfrm>
            <a:off x="4151784" y="6044217"/>
            <a:ext cx="5040560" cy="523220"/>
          </a:xfrm>
          <a:prstGeom prst="rect">
            <a:avLst/>
          </a:prstGeom>
          <a:noFill/>
        </p:spPr>
        <p:txBody>
          <a:bodyPr wrap="square" rtlCol="0">
            <a:spAutoFit/>
          </a:bodyPr>
          <a:lstStyle/>
          <a:p>
            <a:pPr algn="l"/>
            <a:r>
              <a:rPr lang="fi-FI" sz="1400">
                <a:effectLst/>
                <a:latin typeface="Calibri" panose="020F0502020204030204" pitchFamily="34" charset="0"/>
                <a:ea typeface="Times New Roman" panose="02020603050405020304" pitchFamily="18" charset="0"/>
              </a:rPr>
              <a:t>Lähde: Lakisääteiset eläkkeet – pitkän aikavälin laskelmat 2022. Eläketurvakeskuksen raportteja 05/2022.</a:t>
            </a:r>
            <a:endParaRPr lang="fi-FI" sz="1400" dirty="0" err="1"/>
          </a:p>
        </p:txBody>
      </p:sp>
    </p:spTree>
    <p:extLst>
      <p:ext uri="{BB962C8B-B14F-4D97-AF65-F5344CB8AC3E}">
        <p14:creationId xmlns:p14="http://schemas.microsoft.com/office/powerpoint/2010/main" val="834626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4F9DE269-729F-6B48-AC7B-D35333B4D74F}"/>
              </a:ext>
            </a:extLst>
          </p:cNvPr>
          <p:cNvSpPr txBox="1">
            <a:spLocks noGrp="1"/>
          </p:cNvSpPr>
          <p:nvPr>
            <p:ph type="title" idx="4294967295"/>
          </p:nvPr>
        </p:nvSpPr>
        <p:spPr>
          <a:xfrm>
            <a:off x="6096001" y="476673"/>
            <a:ext cx="3140869" cy="1008112"/>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4000" b="1" kern="1200">
                <a:solidFill>
                  <a:srgbClr val="0356B5"/>
                </a:solidFill>
                <a:latin typeface="+mj-lt"/>
                <a:ea typeface="+mj-ea"/>
                <a:cs typeface="+mj-cs"/>
              </a:defRPr>
            </a:lvl1pPr>
          </a:lstStyle>
          <a:p>
            <a:pPr defTabSz="685800">
              <a:defRPr/>
            </a:pPr>
            <a:r>
              <a:rPr lang="fi-FI" sz="2700" dirty="0"/>
              <a:t>Eläketurvakeskus toimijana</a:t>
            </a:r>
          </a:p>
        </p:txBody>
      </p:sp>
      <p:sp>
        <p:nvSpPr>
          <p:cNvPr id="5" name="Content Placeholder 4">
            <a:extLst>
              <a:ext uri="{FF2B5EF4-FFF2-40B4-BE49-F238E27FC236}">
                <a16:creationId xmlns:a16="http://schemas.microsoft.com/office/drawing/2014/main" id="{55F0F807-DB99-C145-8CD9-E915F7936CFA}"/>
              </a:ext>
            </a:extLst>
          </p:cNvPr>
          <p:cNvSpPr>
            <a:spLocks noGrp="1"/>
          </p:cNvSpPr>
          <p:nvPr>
            <p:ph idx="4294967295"/>
          </p:nvPr>
        </p:nvSpPr>
        <p:spPr>
          <a:xfrm>
            <a:off x="6384033" y="1492426"/>
            <a:ext cx="3528393" cy="1360511"/>
          </a:xfrm>
        </p:spPr>
        <p:txBody>
          <a:bodyPr vert="horz" lIns="68580" tIns="34290" rIns="68580" bIns="34290" rtlCol="0" anchor="t">
            <a:noAutofit/>
          </a:bodyPr>
          <a:lstStyle/>
          <a:p>
            <a:pPr marL="0" indent="0">
              <a:lnSpc>
                <a:spcPct val="90000"/>
              </a:lnSpc>
              <a:buNone/>
            </a:pPr>
            <a:r>
              <a:rPr lang="fi-FI" sz="1650" dirty="0">
                <a:ea typeface="Verdana"/>
                <a:cs typeface="+mn-lt"/>
              </a:rPr>
              <a:t>Syksyllä 1961 perustettu ETK ei ole valtion viranomainen,</a:t>
            </a:r>
            <a:br>
              <a:rPr lang="fi-FI" sz="1650" dirty="0">
                <a:ea typeface="Verdana"/>
              </a:rPr>
            </a:br>
            <a:r>
              <a:rPr lang="fi-FI" sz="1650" dirty="0">
                <a:ea typeface="Verdana"/>
                <a:cs typeface="+mn-lt"/>
              </a:rPr>
              <a:t>mutta kuuluu välilliseen julkishallintoon. ETK on koko työeläketurvan toimeenpanon ja kehittämisen yhteiselin, jonka tehtävät perustuvat lakiin.</a:t>
            </a:r>
            <a:endParaRPr lang="fi-FI" sz="1650" dirty="0">
              <a:ea typeface="Calibri"/>
              <a:cs typeface="Calibri"/>
            </a:endParaRPr>
          </a:p>
        </p:txBody>
      </p:sp>
      <p:sp>
        <p:nvSpPr>
          <p:cNvPr id="9" name="Suorakulmio 13">
            <a:extLst>
              <a:ext uri="{FF2B5EF4-FFF2-40B4-BE49-F238E27FC236}">
                <a16:creationId xmlns:a16="http://schemas.microsoft.com/office/drawing/2014/main" id="{7273F11A-493F-1443-931D-4007EA68A40A}"/>
              </a:ext>
            </a:extLst>
          </p:cNvPr>
          <p:cNvSpPr/>
          <p:nvPr/>
        </p:nvSpPr>
        <p:spPr>
          <a:xfrm>
            <a:off x="6384033" y="3386203"/>
            <a:ext cx="4021095" cy="4891339"/>
          </a:xfrm>
          <a:prstGeom prst="rect">
            <a:avLst/>
          </a:prstGeom>
        </p:spPr>
        <p:txBody>
          <a:bodyPr wrap="square">
            <a:spAutoFit/>
          </a:bodyPr>
          <a:lstStyle/>
          <a:p>
            <a:pPr defTabSz="685800">
              <a:lnSpc>
                <a:spcPct val="90000"/>
              </a:lnSpc>
              <a:defRPr/>
            </a:pPr>
            <a:r>
              <a:rPr lang="fi-FI" sz="1650" dirty="0">
                <a:solidFill>
                  <a:prstClr val="black"/>
                </a:solidFill>
                <a:latin typeface="Calibri"/>
              </a:rPr>
              <a:t>Rahoitus työeläkelaitosten kustannusosuudella ja palvelumaksuilla</a:t>
            </a:r>
            <a:br>
              <a:rPr lang="fi-FI" sz="1650" dirty="0">
                <a:solidFill>
                  <a:prstClr val="black"/>
                </a:solidFill>
                <a:latin typeface="Calibri"/>
              </a:rPr>
            </a:br>
            <a:r>
              <a:rPr lang="fi-FI" sz="1650" dirty="0">
                <a:solidFill>
                  <a:prstClr val="black"/>
                </a:solidFill>
                <a:latin typeface="Calibri"/>
              </a:rPr>
              <a:t>(ei valtion budjetista).</a:t>
            </a:r>
          </a:p>
          <a:p>
            <a:pPr defTabSz="685800">
              <a:lnSpc>
                <a:spcPct val="90000"/>
              </a:lnSpc>
              <a:defRPr/>
            </a:pPr>
            <a:r>
              <a:rPr lang="fi-FI" sz="1650" dirty="0">
                <a:solidFill>
                  <a:prstClr val="black"/>
                </a:solidFill>
                <a:latin typeface="Calibri"/>
              </a:rPr>
              <a:t>Eläketurvakeskuksen kulut n. 38 milj. euroa</a:t>
            </a:r>
          </a:p>
          <a:p>
            <a:pPr defTabSz="685800">
              <a:lnSpc>
                <a:spcPct val="90000"/>
              </a:lnSpc>
              <a:defRPr/>
            </a:pPr>
            <a:r>
              <a:rPr lang="fi-FI" sz="1650" dirty="0">
                <a:solidFill>
                  <a:prstClr val="black"/>
                </a:solidFill>
                <a:latin typeface="Calibri"/>
              </a:rPr>
              <a:t>Liki 300 työntekijää.</a:t>
            </a:r>
          </a:p>
          <a:p>
            <a:pPr defTabSz="685800">
              <a:lnSpc>
                <a:spcPct val="90000"/>
              </a:lnSpc>
              <a:defRPr/>
            </a:pPr>
            <a:endParaRPr lang="fi-FI" sz="1650" dirty="0">
              <a:solidFill>
                <a:prstClr val="black"/>
              </a:solidFill>
              <a:latin typeface="Calibri"/>
            </a:endParaRPr>
          </a:p>
          <a:p>
            <a:pPr defTabSz="685800">
              <a:lnSpc>
                <a:spcPct val="90000"/>
              </a:lnSpc>
              <a:defRPr/>
            </a:pPr>
            <a:r>
              <a:rPr lang="fi-FI" sz="1650" dirty="0">
                <a:solidFill>
                  <a:prstClr val="black"/>
                </a:solidFill>
                <a:latin typeface="Calibri"/>
              </a:rPr>
              <a:t>Yhteiset palvelut:</a:t>
            </a:r>
          </a:p>
          <a:p>
            <a:pPr defTabSz="685800">
              <a:lnSpc>
                <a:spcPct val="90000"/>
              </a:lnSpc>
              <a:defRPr/>
            </a:pPr>
            <a:r>
              <a:rPr lang="fi-FI" sz="1650" dirty="0">
                <a:solidFill>
                  <a:prstClr val="black"/>
                </a:solidFill>
                <a:latin typeface="Calibri"/>
              </a:rPr>
              <a:t>Arviot, laskelmat, tilastot, tutkimukset, lakien säätämisen asiantuntemus ja lakien soveltaminen, rekisterit, koulutus ja neuvonta, UM-palvelut, vakuuttamisen valvonta</a:t>
            </a:r>
          </a:p>
          <a:p>
            <a:pPr defTabSz="685800">
              <a:lnSpc>
                <a:spcPct val="90000"/>
              </a:lnSpc>
              <a:defRPr/>
            </a:pPr>
            <a:endParaRPr lang="fi-FI" sz="1650" dirty="0">
              <a:solidFill>
                <a:prstClr val="black"/>
              </a:solidFill>
              <a:latin typeface="Calibri"/>
            </a:endParaRPr>
          </a:p>
          <a:p>
            <a:pPr defTabSz="685800">
              <a:lnSpc>
                <a:spcPct val="90000"/>
              </a:lnSpc>
              <a:defRPr/>
            </a:pPr>
            <a:r>
              <a:rPr lang="fi-FI" sz="1650" dirty="0">
                <a:solidFill>
                  <a:prstClr val="black"/>
                </a:solidFill>
                <a:latin typeface="Calibri"/>
              </a:rPr>
              <a:t>Emme myy eläkevakuutuksia emmekä maksa eläkkeitä</a:t>
            </a:r>
          </a:p>
          <a:p>
            <a:pPr defTabSz="685800">
              <a:lnSpc>
                <a:spcPct val="90000"/>
              </a:lnSpc>
              <a:defRPr/>
            </a:pPr>
            <a:endParaRPr lang="fi-FI" sz="1650" dirty="0">
              <a:solidFill>
                <a:prstClr val="black"/>
              </a:solidFill>
              <a:latin typeface="Calibri"/>
            </a:endParaRPr>
          </a:p>
          <a:p>
            <a:pPr defTabSz="685800">
              <a:lnSpc>
                <a:spcPct val="90000"/>
              </a:lnSpc>
              <a:defRPr/>
            </a:pPr>
            <a:endParaRPr lang="fi-FI" sz="1650" dirty="0">
              <a:solidFill>
                <a:prstClr val="black"/>
              </a:solidFill>
              <a:latin typeface="Calibri"/>
            </a:endParaRPr>
          </a:p>
          <a:p>
            <a:pPr defTabSz="685800">
              <a:lnSpc>
                <a:spcPct val="90000"/>
              </a:lnSpc>
              <a:defRPr/>
            </a:pPr>
            <a:endParaRPr lang="fi-FI" sz="1650" dirty="0">
              <a:solidFill>
                <a:prstClr val="black"/>
              </a:solidFill>
              <a:latin typeface="Calibri"/>
            </a:endParaRPr>
          </a:p>
          <a:p>
            <a:pPr defTabSz="685800">
              <a:lnSpc>
                <a:spcPct val="90000"/>
              </a:lnSpc>
              <a:defRPr/>
            </a:pPr>
            <a:endParaRPr lang="fi-FI" sz="1650" dirty="0">
              <a:solidFill>
                <a:prstClr val="black"/>
              </a:solidFill>
              <a:latin typeface="Calibri"/>
            </a:endParaRPr>
          </a:p>
          <a:p>
            <a:pPr defTabSz="685800">
              <a:lnSpc>
                <a:spcPct val="90000"/>
              </a:lnSpc>
              <a:defRPr/>
            </a:pPr>
            <a:endParaRPr lang="fi-FI" sz="1650" dirty="0">
              <a:solidFill>
                <a:prstClr val="black"/>
              </a:solidFill>
              <a:latin typeface="Calibri"/>
            </a:endParaRPr>
          </a:p>
          <a:p>
            <a:pPr defTabSz="685800">
              <a:lnSpc>
                <a:spcPct val="90000"/>
              </a:lnSpc>
              <a:defRPr/>
            </a:pPr>
            <a:endParaRPr lang="fi-FI" sz="1650" dirty="0">
              <a:solidFill>
                <a:prstClr val="black"/>
              </a:solidFill>
              <a:latin typeface="Calibri"/>
            </a:endParaRPr>
          </a:p>
        </p:txBody>
      </p:sp>
      <p:pic>
        <p:nvPicPr>
          <p:cNvPr id="3" name="Picture 2">
            <a:extLst>
              <a:ext uri="{FF2B5EF4-FFF2-40B4-BE49-F238E27FC236}">
                <a16:creationId xmlns:a16="http://schemas.microsoft.com/office/drawing/2014/main" id="{8E237A52-F234-4A47-809E-73A658CEDDA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7604" y="1492426"/>
            <a:ext cx="542925" cy="542925"/>
          </a:xfrm>
          <a:prstGeom prst="rect">
            <a:avLst/>
          </a:prstGeom>
        </p:spPr>
      </p:pic>
      <p:pic>
        <p:nvPicPr>
          <p:cNvPr id="6" name="Picture 5">
            <a:extLst>
              <a:ext uri="{FF2B5EF4-FFF2-40B4-BE49-F238E27FC236}">
                <a16:creationId xmlns:a16="http://schemas.microsoft.com/office/drawing/2014/main" id="{DAABDECB-EEA6-2845-A119-D392B25EFB9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5961" y="3437577"/>
            <a:ext cx="542925" cy="542925"/>
          </a:xfrm>
          <a:prstGeom prst="rect">
            <a:avLst/>
          </a:prstGeom>
        </p:spPr>
      </p:pic>
      <p:pic>
        <p:nvPicPr>
          <p:cNvPr id="11" name="Picture 10">
            <a:extLst>
              <a:ext uri="{FF2B5EF4-FFF2-40B4-BE49-F238E27FC236}">
                <a16:creationId xmlns:a16="http://schemas.microsoft.com/office/drawing/2014/main" id="{933F6C8B-5B94-B646-BD15-5B1863EB2E7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5491" y="865826"/>
            <a:ext cx="3857625" cy="5143500"/>
          </a:xfrm>
          <a:prstGeom prst="rect">
            <a:avLst/>
          </a:prstGeom>
        </p:spPr>
      </p:pic>
    </p:spTree>
    <p:extLst>
      <p:ext uri="{BB962C8B-B14F-4D97-AF65-F5344CB8AC3E}">
        <p14:creationId xmlns:p14="http://schemas.microsoft.com/office/powerpoint/2010/main" val="1773321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752558C6-8D94-4484-AC91-9AF82CA2AED9}"/>
              </a:ext>
            </a:extLst>
          </p:cNvPr>
          <p:cNvSpPr>
            <a:spLocks noGrp="1"/>
          </p:cNvSpPr>
          <p:nvPr>
            <p:ph type="sldNum" sz="quarter" idx="12"/>
          </p:nvPr>
        </p:nvSpPr>
        <p:spPr/>
        <p:txBody>
          <a:bodyPr/>
          <a:lstStyle/>
          <a:p>
            <a:fld id="{BE2D8D75-17F6-474C-8CC8-AD93DCE1F39D}" type="slidenum">
              <a:rPr lang="fi-FI" smtClean="0"/>
              <a:t>30</a:t>
            </a:fld>
            <a:endParaRPr lang="fi-FI"/>
          </a:p>
        </p:txBody>
      </p:sp>
      <p:sp>
        <p:nvSpPr>
          <p:cNvPr id="6" name="Otsikko 5">
            <a:extLst>
              <a:ext uri="{FF2B5EF4-FFF2-40B4-BE49-F238E27FC236}">
                <a16:creationId xmlns:a16="http://schemas.microsoft.com/office/drawing/2014/main" id="{B384AD21-688B-4292-B3D0-A454984C4BF2}"/>
              </a:ext>
              <a:ext uri="{C183D7F6-B498-43B3-948B-1728B52AA6E4}">
                <adec:decorative xmlns:adec="http://schemas.microsoft.com/office/drawing/2017/decorative" val="1"/>
              </a:ext>
            </a:extLst>
          </p:cNvPr>
          <p:cNvSpPr>
            <a:spLocks noGrp="1"/>
          </p:cNvSpPr>
          <p:nvPr>
            <p:ph type="title"/>
          </p:nvPr>
        </p:nvSpPr>
        <p:spPr>
          <a:xfrm>
            <a:off x="0" y="386432"/>
            <a:ext cx="11856640" cy="692737"/>
          </a:xfrm>
        </p:spPr>
        <p:txBody>
          <a:bodyPr/>
          <a:lstStyle/>
          <a:p>
            <a:pPr algn="ctr"/>
            <a:r>
              <a:rPr lang="fi-FI" sz="3200" dirty="0"/>
              <a:t>Keskimääräinen TEL-/</a:t>
            </a:r>
            <a:r>
              <a:rPr lang="fi-FI" sz="3200" dirty="0" err="1"/>
              <a:t>TyEL</a:t>
            </a:r>
            <a:r>
              <a:rPr lang="fi-FI" sz="3200" dirty="0"/>
              <a:t>-maksu </a:t>
            </a:r>
            <a:r>
              <a:rPr lang="fi-FI" sz="3200"/>
              <a:t>vuosina 1962–2024</a:t>
            </a:r>
            <a:br>
              <a:rPr lang="fi-FI" sz="3200" dirty="0"/>
            </a:br>
            <a:endParaRPr lang="fi-FI" sz="3200" dirty="0"/>
          </a:p>
        </p:txBody>
      </p:sp>
      <p:pic>
        <p:nvPicPr>
          <p:cNvPr id="3" name="Kuva 2" descr="Vuosina 1962–1992 vain työnantajat maksoivat työeläkemaksua. Maksutaso oli aluksi matala, mutta se alkoi nousta 1970-luvulla. &#10;Vuonna 2020 työnantajan maksua alennettiin 2,6 prosenttiyksikköä 1.5.-31.12.2020 väliseksi ajaksi ko-ronaviruspandemian vuoksi. Maksun alennus peritään takaisin korottamalla työnantajan maksuosuutta vuosina 2022–2025.&#10;">
            <a:extLst>
              <a:ext uri="{FF2B5EF4-FFF2-40B4-BE49-F238E27FC236}">
                <a16:creationId xmlns:a16="http://schemas.microsoft.com/office/drawing/2014/main" id="{292AC41A-B0D9-3CE3-F536-57A809D7FD92}"/>
              </a:ext>
            </a:extLst>
          </p:cNvPr>
          <p:cNvPicPr>
            <a:picLocks noChangeAspect="1"/>
          </p:cNvPicPr>
          <p:nvPr/>
        </p:nvPicPr>
        <p:blipFill>
          <a:blip r:embed="rId3"/>
          <a:stretch>
            <a:fillRect/>
          </a:stretch>
        </p:blipFill>
        <p:spPr>
          <a:xfrm>
            <a:off x="767408" y="1261793"/>
            <a:ext cx="10432280" cy="4931284"/>
          </a:xfrm>
          <a:prstGeom prst="rect">
            <a:avLst/>
          </a:prstGeom>
        </p:spPr>
      </p:pic>
    </p:spTree>
    <p:extLst>
      <p:ext uri="{BB962C8B-B14F-4D97-AF65-F5344CB8AC3E}">
        <p14:creationId xmlns:p14="http://schemas.microsoft.com/office/powerpoint/2010/main" val="3792763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752558C6-8D94-4484-AC91-9AF82CA2AED9}"/>
              </a:ext>
            </a:extLst>
          </p:cNvPr>
          <p:cNvSpPr>
            <a:spLocks noGrp="1"/>
          </p:cNvSpPr>
          <p:nvPr>
            <p:ph type="sldNum" sz="quarter" idx="12"/>
          </p:nvPr>
        </p:nvSpPr>
        <p:spPr/>
        <p:txBody>
          <a:bodyPr/>
          <a:lstStyle/>
          <a:p>
            <a:fld id="{BE2D8D75-17F6-474C-8CC8-AD93DCE1F39D}" type="slidenum">
              <a:rPr lang="fi-FI" smtClean="0"/>
              <a:t>31</a:t>
            </a:fld>
            <a:endParaRPr lang="fi-FI"/>
          </a:p>
        </p:txBody>
      </p:sp>
      <p:sp>
        <p:nvSpPr>
          <p:cNvPr id="9" name="TextBox 11">
            <a:extLst>
              <a:ext uri="{FF2B5EF4-FFF2-40B4-BE49-F238E27FC236}">
                <a16:creationId xmlns:a16="http://schemas.microsoft.com/office/drawing/2014/main" id="{C5A6E6D5-8F71-49FA-AC7F-9C336DE08652}"/>
              </a:ext>
            </a:extLst>
          </p:cNvPr>
          <p:cNvSpPr txBox="1"/>
          <p:nvPr/>
        </p:nvSpPr>
        <p:spPr>
          <a:xfrm>
            <a:off x="2239819" y="5484170"/>
            <a:ext cx="7920880" cy="830997"/>
          </a:xfrm>
          <a:prstGeom prst="rect">
            <a:avLst/>
          </a:prstGeom>
          <a:noFill/>
        </p:spPr>
        <p:txBody>
          <a:bodyPr wrap="square" rtlCol="0">
            <a:spAutoFit/>
          </a:bodyPr>
          <a:lstStyle/>
          <a:p>
            <a:pPr marL="342900" indent="-342900" algn="l">
              <a:buAutoNum type="arabicParenR"/>
            </a:pPr>
            <a:r>
              <a:rPr lang="en-FI" sz="1600" dirty="0"/>
              <a:t>Vahvistetut YEL-maksut.</a:t>
            </a:r>
          </a:p>
          <a:p>
            <a:pPr marL="342900" indent="-342900" algn="l">
              <a:buAutoNum type="arabicParenR"/>
            </a:pPr>
            <a:r>
              <a:rPr lang="en-FI" sz="1600" dirty="0"/>
              <a:t>Maatalousyrittäjien keskimääräinen maksuprosentti </a:t>
            </a:r>
            <a:r>
              <a:rPr lang="en-FI" sz="1600"/>
              <a:t>on 1</a:t>
            </a:r>
            <a:r>
              <a:rPr lang="fi-FI" sz="1600"/>
              <a:t>4</a:t>
            </a:r>
            <a:r>
              <a:rPr lang="en-FI" sz="1600"/>
              <a:t>,</a:t>
            </a:r>
            <a:r>
              <a:rPr lang="fi-FI" sz="1600"/>
              <a:t>0</a:t>
            </a:r>
            <a:r>
              <a:rPr lang="en-FI" sz="1600"/>
              <a:t> </a:t>
            </a:r>
            <a:r>
              <a:rPr lang="en-FI" sz="1600" dirty="0"/>
              <a:t>ja apurahansaajien 13,</a:t>
            </a:r>
            <a:r>
              <a:rPr lang="fi-FI" sz="1600" dirty="0"/>
              <a:t>3</a:t>
            </a:r>
            <a:r>
              <a:rPr lang="en-FI" sz="1600" dirty="0"/>
              <a:t>.</a:t>
            </a:r>
          </a:p>
          <a:p>
            <a:pPr marL="342900" indent="-342900" algn="l">
              <a:buAutoNum type="arabicParenR"/>
            </a:pPr>
            <a:r>
              <a:rPr lang="en-FI" sz="1600" dirty="0"/>
              <a:t>Vahvistetut MYEL-prosentit.</a:t>
            </a:r>
          </a:p>
        </p:txBody>
      </p:sp>
      <p:sp>
        <p:nvSpPr>
          <p:cNvPr id="7" name="Otsikko 1">
            <a:extLst>
              <a:ext uri="{FF2B5EF4-FFF2-40B4-BE49-F238E27FC236}">
                <a16:creationId xmlns:a16="http://schemas.microsoft.com/office/drawing/2014/main" id="{94970E68-A37F-4285-BAB4-291A220B3487}"/>
              </a:ext>
            </a:extLst>
          </p:cNvPr>
          <p:cNvSpPr>
            <a:spLocks noGrp="1"/>
          </p:cNvSpPr>
          <p:nvPr>
            <p:ph type="title"/>
          </p:nvPr>
        </p:nvSpPr>
        <p:spPr>
          <a:xfrm>
            <a:off x="-32370" y="255350"/>
            <a:ext cx="11856640" cy="692737"/>
          </a:xfrm>
        </p:spPr>
        <p:txBody>
          <a:bodyPr/>
          <a:lstStyle/>
          <a:p>
            <a:pPr algn="ctr"/>
            <a:r>
              <a:rPr lang="fi-FI" sz="3200" dirty="0"/>
              <a:t>Työeläkemaksuprosentit </a:t>
            </a:r>
            <a:r>
              <a:rPr lang="fi-FI" sz="3200"/>
              <a:t>vuonna 2024</a:t>
            </a:r>
            <a:endParaRPr lang="en-US" sz="3200" dirty="0"/>
          </a:p>
        </p:txBody>
      </p:sp>
      <p:graphicFrame>
        <p:nvGraphicFramePr>
          <p:cNvPr id="3" name="Table 2">
            <a:extLst>
              <a:ext uri="{FF2B5EF4-FFF2-40B4-BE49-F238E27FC236}">
                <a16:creationId xmlns:a16="http://schemas.microsoft.com/office/drawing/2014/main" id="{8D90ED87-89FB-F16A-1AE9-7DD94E464EB5}"/>
              </a:ext>
              <a:ext uri="{C183D7F6-B498-43B3-948B-1728B52AA6E4}">
                <adec:decorative xmlns:adec="http://schemas.microsoft.com/office/drawing/2017/decorative" val="1"/>
              </a:ext>
            </a:extLst>
          </p:cNvPr>
          <p:cNvGraphicFramePr>
            <a:graphicFrameLocks noGrp="1"/>
          </p:cNvGraphicFramePr>
          <p:nvPr/>
        </p:nvGraphicFramePr>
        <p:xfrm>
          <a:off x="2239819" y="958331"/>
          <a:ext cx="7403891" cy="4526280"/>
        </p:xfrm>
        <a:graphic>
          <a:graphicData uri="http://schemas.openxmlformats.org/drawingml/2006/table">
            <a:tbl>
              <a:tblPr firstRow="1" bandRow="1">
                <a:tableStyleId>{5C22544A-7EE6-4342-B048-85BDC9FD1C3A}</a:tableStyleId>
              </a:tblPr>
              <a:tblGrid>
                <a:gridCol w="1994844">
                  <a:extLst>
                    <a:ext uri="{9D8B030D-6E8A-4147-A177-3AD203B41FA5}">
                      <a16:colId xmlns:a16="http://schemas.microsoft.com/office/drawing/2014/main" val="4161399589"/>
                    </a:ext>
                  </a:extLst>
                </a:gridCol>
                <a:gridCol w="1926510">
                  <a:extLst>
                    <a:ext uri="{9D8B030D-6E8A-4147-A177-3AD203B41FA5}">
                      <a16:colId xmlns:a16="http://schemas.microsoft.com/office/drawing/2014/main" val="299845288"/>
                    </a:ext>
                  </a:extLst>
                </a:gridCol>
                <a:gridCol w="1778317">
                  <a:extLst>
                    <a:ext uri="{9D8B030D-6E8A-4147-A177-3AD203B41FA5}">
                      <a16:colId xmlns:a16="http://schemas.microsoft.com/office/drawing/2014/main" val="4190950500"/>
                    </a:ext>
                  </a:extLst>
                </a:gridCol>
                <a:gridCol w="1704220">
                  <a:extLst>
                    <a:ext uri="{9D8B030D-6E8A-4147-A177-3AD203B41FA5}">
                      <a16:colId xmlns:a16="http://schemas.microsoft.com/office/drawing/2014/main" val="1146077938"/>
                    </a:ext>
                  </a:extLst>
                </a:gridCol>
              </a:tblGrid>
              <a:tr h="370840">
                <a:tc>
                  <a:txBody>
                    <a:bodyPr/>
                    <a:lstStyle/>
                    <a:p>
                      <a:endParaRPr lang="en-FI" dirty="0"/>
                    </a:p>
                  </a:txBody>
                  <a:tcPr/>
                </a:tc>
                <a:tc>
                  <a:txBody>
                    <a:bodyPr/>
                    <a:lstStyle/>
                    <a:p>
                      <a:r>
                        <a:rPr lang="en-FI" dirty="0"/>
                        <a:t>Maksukertymä </a:t>
                      </a:r>
                      <a:endParaRPr lang="fi-FI" dirty="0"/>
                    </a:p>
                    <a:p>
                      <a:r>
                        <a:rPr lang="en-FI" dirty="0"/>
                        <a:t>%</a:t>
                      </a:r>
                      <a:r>
                        <a:rPr lang="fi-FI" dirty="0"/>
                        <a:t> </a:t>
                      </a:r>
                      <a:r>
                        <a:rPr lang="en-GB" dirty="0"/>
                        <a:t>t</a:t>
                      </a:r>
                      <a:r>
                        <a:rPr lang="en-FI" dirty="0"/>
                        <a:t>yötulosta (arvio)</a:t>
                      </a:r>
                    </a:p>
                  </a:txBody>
                  <a:tcPr/>
                </a:tc>
                <a:tc>
                  <a:txBody>
                    <a:bodyPr/>
                    <a:lstStyle/>
                    <a:p>
                      <a:pPr algn="l"/>
                      <a:r>
                        <a:rPr lang="en-FI" dirty="0"/>
                        <a:t>Työntekijän</a:t>
                      </a:r>
                    </a:p>
                    <a:p>
                      <a:pPr algn="l"/>
                      <a:r>
                        <a:rPr lang="en-FI" dirty="0"/>
                        <a:t>maksuosuus %</a:t>
                      </a:r>
                    </a:p>
                    <a:p>
                      <a:pPr algn="l"/>
                      <a:r>
                        <a:rPr lang="en-FI" dirty="0"/>
                        <a:t>alle 53 v ja </a:t>
                      </a:r>
                    </a:p>
                    <a:p>
                      <a:pPr algn="l"/>
                      <a:r>
                        <a:rPr lang="en-GB" dirty="0"/>
                        <a:t>v</a:t>
                      </a:r>
                      <a:r>
                        <a:rPr lang="en-FI" dirty="0"/>
                        <a:t>ähintään 63 v</a:t>
                      </a:r>
                    </a:p>
                  </a:txBody>
                  <a:tcPr/>
                </a:tc>
                <a:tc>
                  <a:txBody>
                    <a:bodyPr/>
                    <a:lstStyle/>
                    <a:p>
                      <a:pPr algn="l"/>
                      <a:r>
                        <a:rPr lang="en-FI" dirty="0"/>
                        <a:t>Työntekijän</a:t>
                      </a:r>
                    </a:p>
                    <a:p>
                      <a:pPr algn="l"/>
                      <a:r>
                        <a:rPr lang="en-FI" dirty="0"/>
                        <a:t>maksuosuus %</a:t>
                      </a:r>
                    </a:p>
                    <a:p>
                      <a:pPr algn="l"/>
                      <a:r>
                        <a:rPr lang="fi-FI" dirty="0"/>
                        <a:t>53–62 v</a:t>
                      </a:r>
                      <a:endParaRPr lang="en-FI" dirty="0"/>
                    </a:p>
                    <a:p>
                      <a:pPr algn="l"/>
                      <a:endParaRPr lang="en-FI" dirty="0"/>
                    </a:p>
                  </a:txBody>
                  <a:tcPr/>
                </a:tc>
                <a:extLst>
                  <a:ext uri="{0D108BD9-81ED-4DB2-BD59-A6C34878D82A}">
                    <a16:rowId xmlns:a16="http://schemas.microsoft.com/office/drawing/2014/main" val="3691417787"/>
                  </a:ext>
                </a:extLst>
              </a:tr>
              <a:tr h="370840">
                <a:tc>
                  <a:txBody>
                    <a:bodyPr/>
                    <a:lstStyle/>
                    <a:p>
                      <a:r>
                        <a:rPr lang="en-FI" dirty="0"/>
                        <a:t>Palkansaajat</a:t>
                      </a:r>
                    </a:p>
                  </a:txBody>
                  <a:tcPr marL="108000"/>
                </a:tc>
                <a:tc>
                  <a:txBody>
                    <a:bodyPr/>
                    <a:lstStyle/>
                    <a:p>
                      <a:endParaRPr lang="en-FI" dirty="0"/>
                    </a:p>
                  </a:txBody>
                  <a:tcPr/>
                </a:tc>
                <a:tc>
                  <a:txBody>
                    <a:bodyPr/>
                    <a:lstStyle/>
                    <a:p>
                      <a:endParaRPr lang="en-FI" dirty="0"/>
                    </a:p>
                  </a:txBody>
                  <a:tcPr/>
                </a:tc>
                <a:tc>
                  <a:txBody>
                    <a:bodyPr/>
                    <a:lstStyle/>
                    <a:p>
                      <a:endParaRPr lang="en-FI"/>
                    </a:p>
                  </a:txBody>
                  <a:tcPr/>
                </a:tc>
                <a:extLst>
                  <a:ext uri="{0D108BD9-81ED-4DB2-BD59-A6C34878D82A}">
                    <a16:rowId xmlns:a16="http://schemas.microsoft.com/office/drawing/2014/main" val="1079877588"/>
                  </a:ext>
                </a:extLst>
              </a:tr>
              <a:tr h="370840">
                <a:tc>
                  <a:txBody>
                    <a:bodyPr/>
                    <a:lstStyle/>
                    <a:p>
                      <a:r>
                        <a:rPr lang="en-FI" dirty="0"/>
                        <a:t>TyEL</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733886060"/>
                  </a:ext>
                </a:extLst>
              </a:tr>
              <a:tr h="370840">
                <a:tc>
                  <a:txBody>
                    <a:bodyPr/>
                    <a:lstStyle/>
                    <a:p>
                      <a:r>
                        <a:rPr lang="en-FI" dirty="0"/>
                        <a:t>MEL</a:t>
                      </a:r>
                    </a:p>
                  </a:txBody>
                  <a:tcPr marL="108000">
                    <a:solidFill>
                      <a:srgbClr val="E7E9F3"/>
                    </a:solidFill>
                  </a:tcPr>
                </a:tc>
                <a:tc>
                  <a:txBody>
                    <a:bodyPr/>
                    <a:lstStyle/>
                    <a:p>
                      <a:pPr algn="l"/>
                      <a:r>
                        <a:rPr lang="en-FI" dirty="0"/>
                        <a:t>19,0</a:t>
                      </a:r>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286062882"/>
                  </a:ext>
                </a:extLst>
              </a:tr>
              <a:tr h="370840">
                <a:tc>
                  <a:txBody>
                    <a:bodyPr/>
                    <a:lstStyle/>
                    <a:p>
                      <a:r>
                        <a:rPr lang="en-FI" dirty="0"/>
                        <a:t>JuEL (Keva)</a:t>
                      </a:r>
                    </a:p>
                  </a:txBody>
                  <a:tcPr marL="108000">
                    <a:solidFill>
                      <a:srgbClr val="E7E9F3"/>
                    </a:solidFill>
                  </a:tcPr>
                </a:tc>
                <a:tc>
                  <a:txBody>
                    <a:bodyPr/>
                    <a:lstStyle/>
                    <a:p>
                      <a:pPr algn="l"/>
                      <a:r>
                        <a:rPr lang="en-FI" dirty="0"/>
                        <a:t>2</a:t>
                      </a:r>
                      <a:r>
                        <a:rPr lang="fi-FI" dirty="0"/>
                        <a:t>7,15</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754335289"/>
                  </a:ext>
                </a:extLst>
              </a:tr>
              <a:tr h="370840">
                <a:tc>
                  <a:txBody>
                    <a:bodyPr/>
                    <a:lstStyle/>
                    <a:p>
                      <a:r>
                        <a:rPr lang="en-FI" dirty="0"/>
                        <a:t>JuEL (valtio)</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1717489819"/>
                  </a:ext>
                </a:extLst>
              </a:tr>
              <a:tr h="370840">
                <a:tc>
                  <a:txBody>
                    <a:bodyPr/>
                    <a:lstStyle/>
                    <a:p>
                      <a:r>
                        <a:rPr lang="en-FI" dirty="0"/>
                        <a:t>JuEL (kirkko)</a:t>
                      </a:r>
                    </a:p>
                  </a:txBody>
                  <a:tcPr marL="108000"/>
                </a:tc>
                <a:tc>
                  <a:txBody>
                    <a:bodyPr/>
                    <a:lstStyle/>
                    <a:p>
                      <a:pPr algn="l"/>
                      <a:r>
                        <a:rPr lang="en-FI" dirty="0"/>
                        <a:t>28,</a:t>
                      </a:r>
                      <a:r>
                        <a:rPr lang="fi-FI" dirty="0"/>
                        <a:t>97</a:t>
                      </a:r>
                      <a:endParaRPr lang="en-FI" dirty="0"/>
                    </a:p>
                  </a:txBody>
                  <a:tcPr marL="720000" marR="252000"/>
                </a:tc>
                <a:tc>
                  <a:txBody>
                    <a:bodyPr/>
                    <a:lstStyle/>
                    <a:p>
                      <a:pPr algn="ctr"/>
                      <a:r>
                        <a:rPr lang="en-FI" dirty="0"/>
                        <a:t>7,15</a:t>
                      </a:r>
                    </a:p>
                  </a:txBody>
                  <a:tcPr/>
                </a:tc>
                <a:tc>
                  <a:txBody>
                    <a:bodyPr/>
                    <a:lstStyle/>
                    <a:p>
                      <a:pPr algn="ctr"/>
                      <a:r>
                        <a:rPr lang="en-FI" dirty="0"/>
                        <a:t>8,65</a:t>
                      </a:r>
                    </a:p>
                  </a:txBody>
                  <a:tcPr/>
                </a:tc>
                <a:extLst>
                  <a:ext uri="{0D108BD9-81ED-4DB2-BD59-A6C34878D82A}">
                    <a16:rowId xmlns:a16="http://schemas.microsoft.com/office/drawing/2014/main" val="540306277"/>
                  </a:ext>
                </a:extLst>
              </a:tr>
              <a:tr h="370840">
                <a:tc>
                  <a:txBody>
                    <a:bodyPr/>
                    <a:lstStyle/>
                    <a:p>
                      <a:r>
                        <a:rPr lang="en-FI" dirty="0"/>
                        <a:t>Yrittäjät</a:t>
                      </a:r>
                    </a:p>
                  </a:txBody>
                  <a:tcPr marL="108000"/>
                </a:tc>
                <a:tc>
                  <a:txBody>
                    <a:bodyPr/>
                    <a:lstStyle/>
                    <a:p>
                      <a:pPr algn="l"/>
                      <a:endParaRPr lang="en-FI" dirty="0"/>
                    </a:p>
                  </a:txBody>
                  <a:tcPr marL="720000" marR="252000"/>
                </a:tc>
                <a:tc>
                  <a:txBody>
                    <a:bodyPr/>
                    <a:lstStyle/>
                    <a:p>
                      <a:pPr algn="ctr"/>
                      <a:endParaRPr lang="en-FI"/>
                    </a:p>
                  </a:txBody>
                  <a:tcPr/>
                </a:tc>
                <a:tc>
                  <a:txBody>
                    <a:bodyPr/>
                    <a:lstStyle/>
                    <a:p>
                      <a:pPr algn="ctr"/>
                      <a:endParaRPr lang="en-FI"/>
                    </a:p>
                  </a:txBody>
                  <a:tcPr/>
                </a:tc>
                <a:extLst>
                  <a:ext uri="{0D108BD9-81ED-4DB2-BD59-A6C34878D82A}">
                    <a16:rowId xmlns:a16="http://schemas.microsoft.com/office/drawing/2014/main" val="2428283039"/>
                  </a:ext>
                </a:extLst>
              </a:tr>
              <a:tr h="370840">
                <a:tc>
                  <a:txBody>
                    <a:bodyPr/>
                    <a:lstStyle/>
                    <a:p>
                      <a:r>
                        <a:rPr lang="en-FI" dirty="0"/>
                        <a:t>YEL</a:t>
                      </a:r>
                    </a:p>
                  </a:txBody>
                  <a:tcPr marL="108000"/>
                </a:tc>
                <a:tc>
                  <a:txBody>
                    <a:bodyPr/>
                    <a:lstStyle/>
                    <a:p>
                      <a:pPr algn="l"/>
                      <a:r>
                        <a:rPr lang="en-FI" dirty="0"/>
                        <a:t>23,</a:t>
                      </a:r>
                      <a:r>
                        <a:rPr lang="fi-FI" dirty="0"/>
                        <a:t>2</a:t>
                      </a:r>
                      <a:endParaRPr lang="en-FI" dirty="0"/>
                    </a:p>
                  </a:txBody>
                  <a:tcPr marL="720000" marR="288000"/>
                </a:tc>
                <a:tc>
                  <a:txBody>
                    <a:bodyPr/>
                    <a:lstStyle/>
                    <a:p>
                      <a:pPr algn="ctr"/>
                      <a:r>
                        <a:rPr lang="en-FI" dirty="0"/>
                        <a:t>24,1 </a:t>
                      </a:r>
                      <a:r>
                        <a:rPr lang="en-FI" baseline="30000" dirty="0"/>
                        <a:t>1)</a:t>
                      </a:r>
                    </a:p>
                  </a:txBody>
                  <a:tcPr/>
                </a:tc>
                <a:tc>
                  <a:txBody>
                    <a:bodyPr/>
                    <a:lstStyle/>
                    <a:p>
                      <a:pPr algn="ctr"/>
                      <a:r>
                        <a:rPr lang="en-FI" dirty="0"/>
                        <a:t>25,6 </a:t>
                      </a:r>
                      <a:r>
                        <a:rPr lang="en-FI" baseline="30000" dirty="0"/>
                        <a:t>1)</a:t>
                      </a:r>
                      <a:endParaRPr lang="en-FI" dirty="0"/>
                    </a:p>
                  </a:txBody>
                  <a:tcPr/>
                </a:tc>
                <a:extLst>
                  <a:ext uri="{0D108BD9-81ED-4DB2-BD59-A6C34878D82A}">
                    <a16:rowId xmlns:a16="http://schemas.microsoft.com/office/drawing/2014/main" val="1017486326"/>
                  </a:ext>
                </a:extLst>
              </a:tr>
              <a:tr h="370840">
                <a:tc>
                  <a:txBody>
                    <a:bodyPr/>
                    <a:lstStyle/>
                    <a:p>
                      <a:r>
                        <a:rPr lang="en-FI" dirty="0"/>
                        <a:t>M</a:t>
                      </a:r>
                      <a:r>
                        <a:rPr lang="fi-FI" dirty="0"/>
                        <a:t>Y</a:t>
                      </a:r>
                      <a:r>
                        <a:rPr lang="en-FI" dirty="0"/>
                        <a:t>EL</a:t>
                      </a:r>
                    </a:p>
                  </a:txBody>
                  <a:tcPr marL="108000">
                    <a:solidFill>
                      <a:srgbClr val="E7E9F3"/>
                    </a:solidFill>
                  </a:tcPr>
                </a:tc>
                <a:tc>
                  <a:txBody>
                    <a:bodyPr/>
                    <a:lstStyle/>
                    <a:p>
                      <a:pPr algn="ctr"/>
                      <a:r>
                        <a:rPr lang="en-FI" dirty="0"/>
                        <a:t>1</a:t>
                      </a:r>
                      <a:r>
                        <a:rPr lang="fi-FI" dirty="0"/>
                        <a:t>4,0</a:t>
                      </a:r>
                      <a:r>
                        <a:rPr lang="en-FI" dirty="0"/>
                        <a:t>/13,</a:t>
                      </a:r>
                      <a:r>
                        <a:rPr lang="fi-FI" dirty="0"/>
                        <a:t>3</a:t>
                      </a:r>
                      <a:r>
                        <a:rPr lang="en-FI" dirty="0"/>
                        <a:t> </a:t>
                      </a:r>
                      <a:r>
                        <a:rPr lang="en-FI" baseline="30000" dirty="0"/>
                        <a:t>2)</a:t>
                      </a:r>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24,1 </a:t>
                      </a:r>
                      <a:r>
                        <a:rPr lang="en-FI" baseline="30000" dirty="0"/>
                        <a:t>3)</a:t>
                      </a:r>
                      <a:endParaRPr lang="en-FI" dirty="0"/>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25,6 </a:t>
                      </a:r>
                      <a:r>
                        <a:rPr lang="en-FI" baseline="30000" dirty="0"/>
                        <a:t>3)</a:t>
                      </a:r>
                      <a:endParaRPr lang="en-FI" dirty="0"/>
                    </a:p>
                  </a:txBody>
                  <a:tcPr>
                    <a:solidFill>
                      <a:srgbClr val="E7E9F3"/>
                    </a:solidFill>
                  </a:tcPr>
                </a:tc>
                <a:extLst>
                  <a:ext uri="{0D108BD9-81ED-4DB2-BD59-A6C34878D82A}">
                    <a16:rowId xmlns:a16="http://schemas.microsoft.com/office/drawing/2014/main" val="3536647145"/>
                  </a:ext>
                </a:extLst>
              </a:tr>
            </a:tbl>
          </a:graphicData>
        </a:graphic>
      </p:graphicFrame>
    </p:spTree>
    <p:extLst>
      <p:ext uri="{BB962C8B-B14F-4D97-AF65-F5344CB8AC3E}">
        <p14:creationId xmlns:p14="http://schemas.microsoft.com/office/powerpoint/2010/main" val="1154123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32</a:t>
            </a:fld>
            <a:endParaRPr lang="fi-FI"/>
          </a:p>
        </p:txBody>
      </p:sp>
      <p:sp>
        <p:nvSpPr>
          <p:cNvPr id="6" name="Otsikko 1">
            <a:extLst>
              <a:ext uri="{FF2B5EF4-FFF2-40B4-BE49-F238E27FC236}">
                <a16:creationId xmlns:a16="http://schemas.microsoft.com/office/drawing/2014/main" id="{94CB8F59-6E7C-0D46-DC56-FD1CC2CEB0F5}"/>
              </a:ext>
            </a:extLst>
          </p:cNvPr>
          <p:cNvSpPr>
            <a:spLocks noGrp="1"/>
          </p:cNvSpPr>
          <p:nvPr>
            <p:ph type="title"/>
          </p:nvPr>
        </p:nvSpPr>
        <p:spPr>
          <a:xfrm>
            <a:off x="983432" y="188640"/>
            <a:ext cx="9539288" cy="1052413"/>
          </a:xfrm>
        </p:spPr>
        <p:txBody>
          <a:bodyPr/>
          <a:lstStyle/>
          <a:p>
            <a:pPr algn="ctr"/>
            <a:r>
              <a:rPr lang="fi-FI" sz="3200" dirty="0"/>
              <a:t>Koko väestö ja työeläkejärjestelmän </a:t>
            </a:r>
            <a:r>
              <a:rPr lang="fi-FI" sz="3200"/>
              <a:t>piiri 31.12.2023</a:t>
            </a:r>
            <a:br>
              <a:rPr lang="fi-FI" sz="3200" dirty="0"/>
            </a:br>
            <a:r>
              <a:rPr lang="fi-FI" sz="2400" dirty="0"/>
              <a:t>- Väestön jakautuminen työn ja työeläkkeen </a:t>
            </a:r>
            <a:r>
              <a:rPr lang="fi-FI" sz="2400"/>
              <a:t>suhteen 31.12.2023</a:t>
            </a:r>
            <a:endParaRPr lang="fi-FI" sz="3200" dirty="0">
              <a:solidFill>
                <a:srgbClr val="FF0000"/>
              </a:solidFill>
            </a:endParaRPr>
          </a:p>
        </p:txBody>
      </p:sp>
      <p:pic>
        <p:nvPicPr>
          <p:cNvPr id="3" name="Kuva 2" descr="Kuviossa on sukupuolen mukaan ikäpyramidi 5-vuotisikäluokituksella koko väestöstä jaoteltuna 31.12.2023 työssä olleisiin 17–68-vuotiaisiin, eläkkeellä olleisiin ja muuhun väestöön. Miehistä työssä oli 1,25 miljoonaa ja eläkkeellä oli 630000 henkilöä vuoden 2023 lopussa. Naisista työssä oli 1,24 miljoonaa ja eläkkeellä oli 768000 henkilöä vuoden 2023 lopussa. 899000 miestä ja 821000 naista ei ollut työssä eikä eläkkeellä.">
            <a:extLst>
              <a:ext uri="{FF2B5EF4-FFF2-40B4-BE49-F238E27FC236}">
                <a16:creationId xmlns:a16="http://schemas.microsoft.com/office/drawing/2014/main" id="{AF530ABC-1E79-157C-CFF9-5E082EEED035}"/>
              </a:ext>
            </a:extLst>
          </p:cNvPr>
          <p:cNvPicPr>
            <a:picLocks noChangeAspect="1"/>
          </p:cNvPicPr>
          <p:nvPr/>
        </p:nvPicPr>
        <p:blipFill>
          <a:blip r:embed="rId3"/>
          <a:stretch>
            <a:fillRect/>
          </a:stretch>
        </p:blipFill>
        <p:spPr>
          <a:xfrm>
            <a:off x="2297103" y="1385873"/>
            <a:ext cx="8156970" cy="4735794"/>
          </a:xfrm>
          <a:prstGeom prst="rect">
            <a:avLst/>
          </a:prstGeom>
        </p:spPr>
      </p:pic>
    </p:spTree>
    <p:extLst>
      <p:ext uri="{BB962C8B-B14F-4D97-AF65-F5344CB8AC3E}">
        <p14:creationId xmlns:p14="http://schemas.microsoft.com/office/powerpoint/2010/main" val="261720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329628"/>
            <a:ext cx="11856640" cy="620729"/>
          </a:xfrm>
        </p:spPr>
        <p:txBody>
          <a:bodyPr/>
          <a:lstStyle/>
          <a:p>
            <a:pPr algn="ctr"/>
            <a:r>
              <a:rPr lang="fi-FI" sz="3200" dirty="0"/>
              <a:t>Koko väestö ja </a:t>
            </a:r>
            <a:r>
              <a:rPr lang="fi-FI" sz="3200"/>
              <a:t>eläkkeensaajat 31.12.2023</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33</a:t>
            </a:fld>
            <a:endParaRPr lang="fi-FI"/>
          </a:p>
        </p:txBody>
      </p:sp>
      <p:pic>
        <p:nvPicPr>
          <p:cNvPr id="4" name="Kuva 3" descr="Kuviossa on sukupuolen mukaan ikäpyramidi 5-vuotisikäluokituksella koko väestöstä jaoteltuna eläkkeensaajiin ja muuhun väestöön.">
            <a:extLst>
              <a:ext uri="{FF2B5EF4-FFF2-40B4-BE49-F238E27FC236}">
                <a16:creationId xmlns:a16="http://schemas.microsoft.com/office/drawing/2014/main" id="{AC63ABCA-0857-7752-7BBB-85CBD1C3FF60}"/>
              </a:ext>
            </a:extLst>
          </p:cNvPr>
          <p:cNvPicPr>
            <a:picLocks noChangeAspect="1"/>
          </p:cNvPicPr>
          <p:nvPr/>
        </p:nvPicPr>
        <p:blipFill>
          <a:blip r:embed="rId3"/>
          <a:stretch>
            <a:fillRect/>
          </a:stretch>
        </p:blipFill>
        <p:spPr>
          <a:xfrm>
            <a:off x="2024743" y="1180656"/>
            <a:ext cx="7828384" cy="4822479"/>
          </a:xfrm>
          <a:prstGeom prst="rect">
            <a:avLst/>
          </a:prstGeom>
        </p:spPr>
      </p:pic>
    </p:spTree>
    <p:extLst>
      <p:ext uri="{BB962C8B-B14F-4D97-AF65-F5344CB8AC3E}">
        <p14:creationId xmlns:p14="http://schemas.microsoft.com/office/powerpoint/2010/main" val="1305418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1032386" y="196645"/>
            <a:ext cx="10824253" cy="1070277"/>
          </a:xfrm>
        </p:spPr>
        <p:txBody>
          <a:bodyPr/>
          <a:lstStyle/>
          <a:p>
            <a:r>
              <a:rPr lang="fi-FI" sz="3200" dirty="0"/>
              <a:t>Työeläkkeelle vuonna 2023 siirtyneet 50–68-vuotiaat</a:t>
            </a:r>
            <a:br>
              <a:rPr lang="fi-FI" sz="3200" dirty="0"/>
            </a:br>
            <a:r>
              <a:rPr lang="fi-FI" sz="2400" dirty="0"/>
              <a:t>Vanhuuseläkkeelle jo valtaosin joustavassa eläkeiässä</a:t>
            </a:r>
            <a:br>
              <a:rPr lang="fi-FI" sz="3200" dirty="0"/>
            </a:b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34</a:t>
            </a:fld>
            <a:endParaRPr lang="fi-FI"/>
          </a:p>
        </p:txBody>
      </p:sp>
      <p:pic>
        <p:nvPicPr>
          <p:cNvPr id="6" name="Kuva 5" descr="Työeläkkeelle siirrytään selvästi eniten 64-vuotiaana. Vuonna 2023 tämän ikäisiä siirtyjiä oli 27 000.">
            <a:extLst>
              <a:ext uri="{FF2B5EF4-FFF2-40B4-BE49-F238E27FC236}">
                <a16:creationId xmlns:a16="http://schemas.microsoft.com/office/drawing/2014/main" id="{545DBE6F-FC2A-4FCA-70D5-FA4AE1C3B73A}"/>
              </a:ext>
            </a:extLst>
          </p:cNvPr>
          <p:cNvPicPr>
            <a:picLocks noChangeAspect="1"/>
          </p:cNvPicPr>
          <p:nvPr/>
        </p:nvPicPr>
        <p:blipFill>
          <a:blip r:embed="rId3"/>
          <a:stretch>
            <a:fillRect/>
          </a:stretch>
        </p:blipFill>
        <p:spPr>
          <a:xfrm>
            <a:off x="1528762" y="1512262"/>
            <a:ext cx="9134475" cy="4686300"/>
          </a:xfrm>
          <a:prstGeom prst="rect">
            <a:avLst/>
          </a:prstGeom>
        </p:spPr>
      </p:pic>
    </p:spTree>
    <p:extLst>
      <p:ext uri="{BB962C8B-B14F-4D97-AF65-F5344CB8AC3E}">
        <p14:creationId xmlns:p14="http://schemas.microsoft.com/office/powerpoint/2010/main" val="2516213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Eläkkeiden rahoittajina toimivat eläkelaista riippuen työnantajat, työntekijät, yrittäjät, maatalousyrittäjät sekä valtio. Valtion varoista kustannetaan myös kansaneläkkeet sekä alle kolmivuotiaan lapsen hoidon tai opiskelun ajalta karttuvat VEKL-etuudet ja niihin liittyvät hoitokulut.">
            <a:extLst>
              <a:ext uri="{FF2B5EF4-FFF2-40B4-BE49-F238E27FC236}">
                <a16:creationId xmlns:a16="http://schemas.microsoft.com/office/drawing/2014/main" id="{06726283-6550-4F77-9375-CC98CC938DF7}"/>
              </a:ext>
            </a:extLst>
          </p:cNvPr>
          <p:cNvPicPr>
            <a:picLocks noChangeAspect="1"/>
          </p:cNvPicPr>
          <p:nvPr/>
        </p:nvPicPr>
        <p:blipFill>
          <a:blip r:embed="rId3"/>
          <a:stretch>
            <a:fillRect/>
          </a:stretch>
        </p:blipFill>
        <p:spPr>
          <a:xfrm>
            <a:off x="623392" y="1735584"/>
            <a:ext cx="4761389" cy="4170025"/>
          </a:xfrm>
          <a:prstGeom prst="rect">
            <a:avLst/>
          </a:prstGeom>
        </p:spPr>
      </p:pic>
      <p:sp>
        <p:nvSpPr>
          <p:cNvPr id="2" name="Otsikko 1">
            <a:extLst>
              <a:ext uri="{FF2B5EF4-FFF2-40B4-BE49-F238E27FC236}">
                <a16:creationId xmlns:a16="http://schemas.microsoft.com/office/drawing/2014/main" id="{C88E2E40-EAB9-4866-A392-DF6F13893928}"/>
              </a:ext>
            </a:extLst>
          </p:cNvPr>
          <p:cNvSpPr>
            <a:spLocks noGrp="1"/>
          </p:cNvSpPr>
          <p:nvPr>
            <p:ph type="title"/>
          </p:nvPr>
        </p:nvSpPr>
        <p:spPr>
          <a:xfrm>
            <a:off x="0" y="432547"/>
            <a:ext cx="11856640" cy="764745"/>
          </a:xfrm>
        </p:spPr>
        <p:txBody>
          <a:bodyPr/>
          <a:lstStyle/>
          <a:p>
            <a:pPr algn="ctr"/>
            <a:r>
              <a:rPr lang="fi-FI" sz="3200" dirty="0"/>
              <a:t>Eläkkeiden lakikohtainen rahoitus</a:t>
            </a:r>
          </a:p>
        </p:txBody>
      </p:sp>
      <p:sp>
        <p:nvSpPr>
          <p:cNvPr id="7" name="Tekstiruutu 6">
            <a:extLst>
              <a:ext uri="{FF2B5EF4-FFF2-40B4-BE49-F238E27FC236}">
                <a16:creationId xmlns:a16="http://schemas.microsoft.com/office/drawing/2014/main" id="{CCDACC8D-0724-F64C-DFBF-443B750609C4}"/>
              </a:ext>
            </a:extLst>
          </p:cNvPr>
          <p:cNvSpPr txBox="1"/>
          <p:nvPr/>
        </p:nvSpPr>
        <p:spPr>
          <a:xfrm>
            <a:off x="6096000" y="1901610"/>
            <a:ext cx="5040560" cy="3837974"/>
          </a:xfrm>
          <a:prstGeom prst="rect">
            <a:avLst/>
          </a:prstGeom>
          <a:noFill/>
        </p:spPr>
        <p:txBody>
          <a:bodyPr wrap="square" rtlCol="0">
            <a:spAutoFit/>
          </a:bodyPr>
          <a:lstStyle/>
          <a:p>
            <a:pPr marL="285750" indent="-285750" defTabSz="457206" fontAlgn="base">
              <a:spcBef>
                <a:spcPct val="30000"/>
              </a:spcBef>
              <a:spcAft>
                <a:spcPct val="0"/>
              </a:spcAft>
              <a:buFont typeface="Arial" panose="020B0604020202020204" pitchFamily="34" charset="0"/>
              <a:buChar char="•"/>
              <a:defRPr/>
            </a:pPr>
            <a:r>
              <a:rPr lang="fi-FI" dirty="0"/>
              <a:t>Lakisääteinen työeläketurva rahoitetaan Suomessa </a:t>
            </a:r>
            <a:r>
              <a:rPr lang="fi-FI" b="1" dirty="0"/>
              <a:t>pääasiassa</a:t>
            </a:r>
            <a:r>
              <a:rPr lang="fi-FI" dirty="0"/>
              <a:t> työnantajien, yrittäjien  ja maatalousyrittäjien sekä työntekijöiden maksamilla </a:t>
            </a:r>
            <a:r>
              <a:rPr lang="fi-FI" b="1" dirty="0"/>
              <a:t>työeläkemaksuilla sekä kertyneillä eläkevaroilla ja niille saaduilla tuotoilla.</a:t>
            </a:r>
            <a:r>
              <a:rPr lang="fi-FI" dirty="0"/>
              <a:t> </a:t>
            </a:r>
          </a:p>
          <a:p>
            <a:pPr marL="285750" indent="-285750" defTabSz="457206" fontAlgn="base">
              <a:spcBef>
                <a:spcPct val="30000"/>
              </a:spcBef>
              <a:spcAft>
                <a:spcPct val="0"/>
              </a:spcAft>
              <a:buFont typeface="Arial" panose="020B0604020202020204" pitchFamily="34" charset="0"/>
              <a:buChar char="•"/>
              <a:defRPr/>
            </a:pPr>
            <a:r>
              <a:rPr lang="fi-FI" b="1" dirty="0"/>
              <a:t>Osa eläkkeistä</a:t>
            </a:r>
            <a:r>
              <a:rPr lang="fi-FI" dirty="0"/>
              <a:t> kustannetaan </a:t>
            </a:r>
            <a:r>
              <a:rPr lang="fi-FI" b="1" dirty="0"/>
              <a:t>valtion maksuosuuksilla ja Työllisyysrahaston työeläkejärjestelmään maksamilla suorituksilla</a:t>
            </a:r>
            <a:r>
              <a:rPr lang="fi-FI" dirty="0"/>
              <a:t>. </a:t>
            </a:r>
          </a:p>
          <a:p>
            <a:pPr marL="285750" indent="-285750">
              <a:buFont typeface="Arial" panose="020B0604020202020204" pitchFamily="34" charset="0"/>
              <a:buChar char="•"/>
            </a:pPr>
            <a:r>
              <a:rPr lang="fi-FI" dirty="0"/>
              <a:t>Valtion varoista kustannetaan myös alle kolmivuotiaan lapsen hoidon tai opiskelun ajalta karttuvat VEKL-etuudet ja niihin liittyvät hoitokulut. </a:t>
            </a:r>
          </a:p>
          <a:p>
            <a:pPr algn="l"/>
            <a:endParaRPr lang="fi-FI" sz="2200" dirty="0" err="1"/>
          </a:p>
        </p:txBody>
      </p:sp>
      <p:sp>
        <p:nvSpPr>
          <p:cNvPr id="3" name="Dian numeron paikkamerkki 2">
            <a:extLst>
              <a:ext uri="{FF2B5EF4-FFF2-40B4-BE49-F238E27FC236}">
                <a16:creationId xmlns:a16="http://schemas.microsoft.com/office/drawing/2014/main" id="{4C96427A-1D61-4E00-905A-43747D2743B5}"/>
              </a:ext>
            </a:extLst>
          </p:cNvPr>
          <p:cNvSpPr>
            <a:spLocks noGrp="1"/>
          </p:cNvSpPr>
          <p:nvPr>
            <p:ph type="sldNum" sz="quarter" idx="12"/>
          </p:nvPr>
        </p:nvSpPr>
        <p:spPr/>
        <p:txBody>
          <a:bodyPr/>
          <a:lstStyle/>
          <a:p>
            <a:fld id="{BE2D8D75-17F6-474C-8CC8-AD93DCE1F39D}" type="slidenum">
              <a:rPr lang="fi-FI" smtClean="0"/>
              <a:t>35</a:t>
            </a:fld>
            <a:endParaRPr lang="fi-FI"/>
          </a:p>
        </p:txBody>
      </p:sp>
    </p:spTree>
    <p:extLst>
      <p:ext uri="{BB962C8B-B14F-4D97-AF65-F5344CB8AC3E}">
        <p14:creationId xmlns:p14="http://schemas.microsoft.com/office/powerpoint/2010/main" val="267688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5D35633F-4BDA-44A3-8376-944F13260C6F}"/>
              </a:ext>
            </a:extLst>
          </p:cNvPr>
          <p:cNvSpPr>
            <a:spLocks noGrp="1"/>
          </p:cNvSpPr>
          <p:nvPr>
            <p:ph type="sldNum" sz="quarter" idx="12"/>
          </p:nvPr>
        </p:nvSpPr>
        <p:spPr/>
        <p:txBody>
          <a:bodyPr/>
          <a:lstStyle/>
          <a:p>
            <a:fld id="{BE2D8D75-17F6-474C-8CC8-AD93DCE1F39D}" type="slidenum">
              <a:rPr lang="fi-FI" smtClean="0"/>
              <a:t>36</a:t>
            </a:fld>
            <a:endParaRPr lang="fi-FI"/>
          </a:p>
        </p:txBody>
      </p:sp>
      <p:sp>
        <p:nvSpPr>
          <p:cNvPr id="6" name="Otsikko 1">
            <a:extLst>
              <a:ext uri="{FF2B5EF4-FFF2-40B4-BE49-F238E27FC236}">
                <a16:creationId xmlns:a16="http://schemas.microsoft.com/office/drawing/2014/main" id="{F2545A65-8B69-4457-9DE3-9591F1D23C70}"/>
              </a:ext>
            </a:extLst>
          </p:cNvPr>
          <p:cNvSpPr>
            <a:spLocks noGrp="1"/>
          </p:cNvSpPr>
          <p:nvPr>
            <p:ph type="title"/>
          </p:nvPr>
        </p:nvSpPr>
        <p:spPr>
          <a:xfrm>
            <a:off x="0" y="488386"/>
            <a:ext cx="11856640" cy="764745"/>
          </a:xfrm>
        </p:spPr>
        <p:txBody>
          <a:bodyPr/>
          <a:lstStyle/>
          <a:p>
            <a:pPr algn="ctr"/>
            <a:r>
              <a:rPr lang="fi-FI" sz="3200" dirty="0"/>
              <a:t>Työeläkejärjestelmän rahavirrat </a:t>
            </a:r>
            <a:r>
              <a:rPr lang="fi-FI" sz="3200"/>
              <a:t>vuonna 2023</a:t>
            </a:r>
            <a:endParaRPr lang="en-US" sz="3200" dirty="0"/>
          </a:p>
        </p:txBody>
      </p:sp>
      <p:pic>
        <p:nvPicPr>
          <p:cNvPr id="2" name="Kuva 1" descr="Vuonna 2023 eläkevarat kasvoivat 12,5 miljardilla eurolla ollen vuoden lopussa 254,9 miljardia euroa. Eläkkeitä maksettiin 34 miljardia euroa, työeläkemaksuja maksettiin 26,9 miljardia euroa ja sijoitustuottoja kertyi 15 miljardia euroa.">
            <a:extLst>
              <a:ext uri="{FF2B5EF4-FFF2-40B4-BE49-F238E27FC236}">
                <a16:creationId xmlns:a16="http://schemas.microsoft.com/office/drawing/2014/main" id="{F039CC68-7F1C-013D-FA04-5848C8BC78E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17397" y="1085242"/>
            <a:ext cx="7821845" cy="5358472"/>
          </a:xfrm>
          <a:prstGeom prst="rect">
            <a:avLst/>
          </a:prstGeom>
        </p:spPr>
      </p:pic>
    </p:spTree>
    <p:extLst>
      <p:ext uri="{BB962C8B-B14F-4D97-AF65-F5344CB8AC3E}">
        <p14:creationId xmlns:p14="http://schemas.microsoft.com/office/powerpoint/2010/main" val="3627342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sv-FI" sz="3600" dirty="0">
                <a:solidFill>
                  <a:schemeClr val="tx1"/>
                </a:solidFill>
              </a:rPr>
              <a:t>Suomen </a:t>
            </a:r>
            <a:r>
              <a:rPr lang="sv-FI" sz="3600" dirty="0" err="1">
                <a:solidFill>
                  <a:schemeClr val="tx1"/>
                </a:solidFill>
              </a:rPr>
              <a:t>työeläketurva</a:t>
            </a:r>
            <a:r>
              <a:rPr lang="sv-FI" sz="3600" dirty="0">
                <a:solidFill>
                  <a:schemeClr val="tx1"/>
                </a:solidFill>
              </a:rPr>
              <a:t> </a:t>
            </a:r>
            <a:r>
              <a:rPr lang="sv-FI" sz="3600" dirty="0" err="1">
                <a:solidFill>
                  <a:schemeClr val="tx1"/>
                </a:solidFill>
              </a:rPr>
              <a:t>osittain</a:t>
            </a:r>
            <a:r>
              <a:rPr lang="sv-FI" sz="3600" dirty="0">
                <a:solidFill>
                  <a:schemeClr val="tx1"/>
                </a:solidFill>
              </a:rPr>
              <a:t> </a:t>
            </a:r>
            <a:r>
              <a:rPr lang="sv-FI" sz="3600" dirty="0" err="1">
                <a:solidFill>
                  <a:schemeClr val="tx1"/>
                </a:solidFill>
              </a:rPr>
              <a:t>rahastoiva</a:t>
            </a:r>
            <a:br>
              <a:rPr lang="sv-FI" sz="2400" dirty="0">
                <a:solidFill>
                  <a:schemeClr val="tx1"/>
                </a:solidFill>
              </a:rPr>
            </a:br>
            <a:br>
              <a:rPr lang="sv-FI" sz="2400" dirty="0">
                <a:solidFill>
                  <a:schemeClr val="tx1"/>
                </a:solidFill>
              </a:rPr>
            </a:br>
            <a:r>
              <a:rPr lang="sv-FI" sz="2000" b="0" dirty="0">
                <a:solidFill>
                  <a:schemeClr val="tx1"/>
                </a:solidFill>
              </a:rPr>
              <a:t>HUOM! </a:t>
            </a:r>
            <a:r>
              <a:rPr lang="sv-FI" sz="2000" b="0" dirty="0" err="1">
                <a:solidFill>
                  <a:schemeClr val="tx1"/>
                </a:solidFill>
              </a:rPr>
              <a:t>Kaavio</a:t>
            </a:r>
            <a:r>
              <a:rPr lang="sv-FI" sz="2000" b="0" dirty="0">
                <a:solidFill>
                  <a:schemeClr val="tx1"/>
                </a:solidFill>
              </a:rPr>
              <a:t> </a:t>
            </a:r>
            <a:r>
              <a:rPr lang="sv-FI" sz="2000" b="0" dirty="0" err="1">
                <a:solidFill>
                  <a:schemeClr val="tx1"/>
                </a:solidFill>
              </a:rPr>
              <a:t>ei</a:t>
            </a:r>
            <a:r>
              <a:rPr lang="sv-FI" sz="2000" b="0" dirty="0">
                <a:solidFill>
                  <a:schemeClr val="tx1"/>
                </a:solidFill>
              </a:rPr>
              <a:t> </a:t>
            </a:r>
            <a:r>
              <a:rPr lang="sv-FI" sz="2000" b="0" dirty="0" err="1">
                <a:solidFill>
                  <a:schemeClr val="tx1"/>
                </a:solidFill>
              </a:rPr>
              <a:t>kuvaa</a:t>
            </a:r>
            <a:r>
              <a:rPr lang="sv-FI" sz="2000" b="0" dirty="0">
                <a:solidFill>
                  <a:schemeClr val="tx1"/>
                </a:solidFill>
              </a:rPr>
              <a:t> </a:t>
            </a:r>
            <a:r>
              <a:rPr lang="sv-FI" sz="2000" b="0" dirty="0" err="1">
                <a:solidFill>
                  <a:schemeClr val="tx1"/>
                </a:solidFill>
              </a:rPr>
              <a:t>suuruussuhteita</a:t>
            </a:r>
            <a:br>
              <a:rPr lang="sv-FI" sz="2400" dirty="0">
                <a:solidFill>
                  <a:schemeClr val="tx1"/>
                </a:solidFill>
              </a:rPr>
            </a:br>
            <a:endParaRPr lang="fi-FI" sz="2400" dirty="0"/>
          </a:p>
        </p:txBody>
      </p:sp>
      <p:sp>
        <p:nvSpPr>
          <p:cNvPr id="3" name="Alatunnisteen paikkamerkki 2"/>
          <p:cNvSpPr>
            <a:spLocks noGrp="1"/>
          </p:cNvSpPr>
          <p:nvPr>
            <p:ph type="ftr" sz="quarter" idx="10"/>
          </p:nvPr>
        </p:nvSpPr>
        <p:spPr>
          <a:xfrm>
            <a:off x="560440" y="6356350"/>
            <a:ext cx="1311904" cy="365125"/>
          </a:xfrm>
        </p:spPr>
        <p:txBody>
          <a:bodyPr/>
          <a:lstStyle/>
          <a:p>
            <a:pPr>
              <a:defRPr/>
            </a:pPr>
            <a:r>
              <a:rPr lang="fi-FI" dirty="0"/>
              <a:t>Eläketurvakeskus</a:t>
            </a:r>
          </a:p>
        </p:txBody>
      </p:sp>
      <p:sp>
        <p:nvSpPr>
          <p:cNvPr id="5" name="Rectangle 4"/>
          <p:cNvSpPr>
            <a:spLocks noChangeArrowheads="1"/>
          </p:cNvSpPr>
          <p:nvPr/>
        </p:nvSpPr>
        <p:spPr bwMode="auto">
          <a:xfrm>
            <a:off x="2422391" y="2104064"/>
            <a:ext cx="1674813" cy="1765300"/>
          </a:xfrm>
          <a:prstGeom prst="rect">
            <a:avLst/>
          </a:prstGeom>
          <a:solidFill>
            <a:srgbClr val="3399FF"/>
          </a:solidFill>
          <a:ln w="9525">
            <a:noFill/>
            <a:miter lim="800000"/>
            <a:headEnd/>
            <a:tailEnd/>
          </a:ln>
        </p:spPr>
        <p:txBody>
          <a:bodyPr wrap="none" anchor="ctr"/>
          <a:lstStyle/>
          <a:p>
            <a:pPr algn="ctr" defTabSz="873125">
              <a:spcBef>
                <a:spcPct val="50000"/>
              </a:spcBef>
            </a:pPr>
            <a:r>
              <a:rPr lang="fi-FI" dirty="0">
                <a:solidFill>
                  <a:schemeClr val="bg1"/>
                </a:solidFill>
              </a:rPr>
              <a:t>Maksu</a:t>
            </a:r>
          </a:p>
        </p:txBody>
      </p:sp>
      <p:sp>
        <p:nvSpPr>
          <p:cNvPr id="6" name="Rectangle 9"/>
          <p:cNvSpPr>
            <a:spLocks noChangeArrowheads="1"/>
          </p:cNvSpPr>
          <p:nvPr/>
        </p:nvSpPr>
        <p:spPr bwMode="auto">
          <a:xfrm>
            <a:off x="4675184" y="1881188"/>
            <a:ext cx="2116137" cy="292100"/>
          </a:xfrm>
          <a:prstGeom prst="rect">
            <a:avLst/>
          </a:prstGeom>
          <a:solidFill>
            <a:schemeClr val="accent4"/>
          </a:solidFill>
          <a:ln w="9525">
            <a:noFill/>
            <a:miter lim="800000"/>
            <a:headEnd/>
            <a:tailEnd/>
          </a:ln>
        </p:spPr>
        <p:txBody>
          <a:bodyPr wrap="none" anchor="ctr"/>
          <a:lstStyle/>
          <a:p>
            <a:pPr algn="ctr" defTabSz="873125">
              <a:spcBef>
                <a:spcPct val="50000"/>
              </a:spcBef>
            </a:pPr>
            <a:r>
              <a:rPr lang="fi-FI" dirty="0"/>
              <a:t>Hoitokulu</a:t>
            </a:r>
          </a:p>
        </p:txBody>
      </p:sp>
      <p:sp>
        <p:nvSpPr>
          <p:cNvPr id="8" name="Rectangle 8"/>
          <p:cNvSpPr>
            <a:spLocks noChangeArrowheads="1"/>
          </p:cNvSpPr>
          <p:nvPr/>
        </p:nvSpPr>
        <p:spPr bwMode="auto">
          <a:xfrm>
            <a:off x="4675189" y="2173288"/>
            <a:ext cx="2116137" cy="1403350"/>
          </a:xfrm>
          <a:prstGeom prst="rect">
            <a:avLst/>
          </a:prstGeom>
          <a:solidFill>
            <a:srgbClr val="00478F">
              <a:alpha val="79999"/>
            </a:srgbClr>
          </a:solidFill>
          <a:ln w="9525">
            <a:noFill/>
            <a:miter lim="800000"/>
            <a:headEnd/>
            <a:tailEnd/>
          </a:ln>
        </p:spPr>
        <p:txBody>
          <a:bodyPr wrap="none" anchor="ctr"/>
          <a:lstStyle/>
          <a:p>
            <a:pPr algn="ctr" defTabSz="873125">
              <a:spcBef>
                <a:spcPct val="50000"/>
              </a:spcBef>
            </a:pPr>
            <a:r>
              <a:rPr lang="fi-FI" dirty="0">
                <a:solidFill>
                  <a:schemeClr val="bg1"/>
                </a:solidFill>
              </a:rPr>
              <a:t>Jakoon menevä </a:t>
            </a:r>
          </a:p>
          <a:p>
            <a:pPr algn="ctr" defTabSz="873125">
              <a:spcBef>
                <a:spcPct val="50000"/>
              </a:spcBef>
            </a:pPr>
            <a:r>
              <a:rPr lang="fi-FI" dirty="0">
                <a:solidFill>
                  <a:schemeClr val="bg1"/>
                </a:solidFill>
              </a:rPr>
              <a:t>osa</a:t>
            </a:r>
          </a:p>
        </p:txBody>
      </p:sp>
      <p:sp>
        <p:nvSpPr>
          <p:cNvPr id="9" name="Rectangle 2"/>
          <p:cNvSpPr>
            <a:spLocks noChangeArrowheads="1"/>
          </p:cNvSpPr>
          <p:nvPr/>
        </p:nvSpPr>
        <p:spPr bwMode="auto">
          <a:xfrm rot="10800000" flipV="1">
            <a:off x="4675185" y="3576639"/>
            <a:ext cx="2116137" cy="768350"/>
          </a:xfrm>
          <a:prstGeom prst="rect">
            <a:avLst/>
          </a:prstGeom>
          <a:solidFill>
            <a:schemeClr val="tx1">
              <a:lumMod val="40000"/>
              <a:lumOff val="60000"/>
              <a:alpha val="79999"/>
            </a:schemeClr>
          </a:solidFill>
          <a:ln w="9525">
            <a:noFill/>
            <a:miter lim="800000"/>
            <a:headEnd/>
            <a:tailEnd/>
          </a:ln>
        </p:spPr>
        <p:txBody>
          <a:bodyPr wrap="none" anchor="ctr"/>
          <a:lstStyle/>
          <a:p>
            <a:pPr defTabSz="873125">
              <a:spcBef>
                <a:spcPct val="50000"/>
              </a:spcBef>
            </a:pPr>
            <a:r>
              <a:rPr lang="fi-FI" dirty="0">
                <a:solidFill>
                  <a:schemeClr val="bg1"/>
                </a:solidFill>
              </a:rPr>
              <a:t>Rahastoon Korko</a:t>
            </a:r>
            <a:br>
              <a:rPr lang="fi-FI" dirty="0">
                <a:solidFill>
                  <a:schemeClr val="bg1"/>
                </a:solidFill>
              </a:rPr>
            </a:br>
            <a:r>
              <a:rPr lang="fi-FI" dirty="0">
                <a:solidFill>
                  <a:schemeClr val="bg1"/>
                </a:solidFill>
              </a:rPr>
              <a:t>menevä osa</a:t>
            </a:r>
          </a:p>
        </p:txBody>
      </p:sp>
      <p:sp>
        <p:nvSpPr>
          <p:cNvPr id="10" name="Rectangle 25"/>
          <p:cNvSpPr>
            <a:spLocks noChangeArrowheads="1"/>
          </p:cNvSpPr>
          <p:nvPr/>
        </p:nvSpPr>
        <p:spPr bwMode="auto">
          <a:xfrm>
            <a:off x="7306615" y="2104064"/>
            <a:ext cx="1735137" cy="292100"/>
          </a:xfrm>
          <a:prstGeom prst="rect">
            <a:avLst/>
          </a:prstGeom>
          <a:solidFill>
            <a:schemeClr val="accent4"/>
          </a:solidFill>
          <a:ln w="9525">
            <a:noFill/>
            <a:miter lim="800000"/>
            <a:headEnd/>
            <a:tailEnd/>
          </a:ln>
        </p:spPr>
        <p:txBody>
          <a:bodyPr wrap="none" anchor="ctr"/>
          <a:lstStyle/>
          <a:p>
            <a:pPr algn="ctr" defTabSz="873125">
              <a:spcBef>
                <a:spcPct val="50000"/>
              </a:spcBef>
            </a:pPr>
            <a:r>
              <a:rPr lang="fi-FI" dirty="0"/>
              <a:t>Hoitokulu</a:t>
            </a:r>
          </a:p>
        </p:txBody>
      </p:sp>
      <p:sp>
        <p:nvSpPr>
          <p:cNvPr id="11" name="Rectangle 18"/>
          <p:cNvSpPr>
            <a:spLocks noChangeArrowheads="1"/>
          </p:cNvSpPr>
          <p:nvPr/>
        </p:nvSpPr>
        <p:spPr bwMode="auto">
          <a:xfrm>
            <a:off x="7305027" y="2396164"/>
            <a:ext cx="1736725" cy="1484312"/>
          </a:xfrm>
          <a:prstGeom prst="rect">
            <a:avLst/>
          </a:prstGeom>
          <a:solidFill>
            <a:srgbClr val="3399FF"/>
          </a:solidFill>
          <a:ln w="9525">
            <a:noFill/>
            <a:miter lim="800000"/>
            <a:headEnd/>
            <a:tailEnd/>
          </a:ln>
        </p:spPr>
        <p:txBody>
          <a:bodyPr wrap="none" anchor="ctr"/>
          <a:lstStyle/>
          <a:p>
            <a:pPr algn="ctr" defTabSz="873125">
              <a:spcBef>
                <a:spcPct val="50000"/>
              </a:spcBef>
            </a:pPr>
            <a:r>
              <a:rPr lang="fi-FI" dirty="0">
                <a:solidFill>
                  <a:schemeClr val="bg1"/>
                </a:solidFill>
              </a:rPr>
              <a:t>Tasausosa</a:t>
            </a:r>
          </a:p>
        </p:txBody>
      </p:sp>
      <p:sp>
        <p:nvSpPr>
          <p:cNvPr id="13" name="Rectangle 19"/>
          <p:cNvSpPr>
            <a:spLocks noChangeArrowheads="1"/>
          </p:cNvSpPr>
          <p:nvPr/>
        </p:nvSpPr>
        <p:spPr bwMode="auto">
          <a:xfrm>
            <a:off x="7306615" y="3869365"/>
            <a:ext cx="1736725" cy="433387"/>
          </a:xfrm>
          <a:prstGeom prst="rect">
            <a:avLst/>
          </a:prstGeom>
          <a:solidFill>
            <a:schemeClr val="tx1">
              <a:lumMod val="40000"/>
              <a:lumOff val="60000"/>
            </a:schemeClr>
          </a:solidFill>
          <a:ln w="9525">
            <a:noFill/>
            <a:miter lim="800000"/>
            <a:headEnd/>
            <a:tailEnd/>
          </a:ln>
        </p:spPr>
        <p:txBody>
          <a:bodyPr wrap="none" anchor="ctr"/>
          <a:lstStyle/>
          <a:p>
            <a:pPr algn="ctr" defTabSz="873125">
              <a:spcBef>
                <a:spcPct val="50000"/>
              </a:spcBef>
            </a:pPr>
            <a:r>
              <a:rPr lang="fi-FI" dirty="0">
                <a:solidFill>
                  <a:schemeClr val="bg1"/>
                </a:solidFill>
              </a:rPr>
              <a:t>Rahastoitu</a:t>
            </a:r>
            <a:r>
              <a:rPr lang="fi-FI" b="1" dirty="0">
                <a:solidFill>
                  <a:schemeClr val="bg1"/>
                </a:solidFill>
              </a:rPr>
              <a:t> </a:t>
            </a:r>
            <a:r>
              <a:rPr lang="fi-FI" dirty="0">
                <a:solidFill>
                  <a:schemeClr val="bg1"/>
                </a:solidFill>
              </a:rPr>
              <a:t>osa</a:t>
            </a:r>
          </a:p>
        </p:txBody>
      </p:sp>
      <p:sp>
        <p:nvSpPr>
          <p:cNvPr id="14" name="AutoShape 24"/>
          <p:cNvSpPr>
            <a:spLocks/>
          </p:cNvSpPr>
          <p:nvPr/>
        </p:nvSpPr>
        <p:spPr bwMode="auto">
          <a:xfrm>
            <a:off x="9105901" y="2385053"/>
            <a:ext cx="295275" cy="1838325"/>
          </a:xfrm>
          <a:prstGeom prst="rightBrace">
            <a:avLst>
              <a:gd name="adj1" fmla="val 51882"/>
              <a:gd name="adj2" fmla="val 50000"/>
            </a:avLst>
          </a:prstGeom>
          <a:noFill/>
          <a:ln w="9525">
            <a:solidFill>
              <a:srgbClr val="000000"/>
            </a:solidFill>
            <a:round/>
            <a:headEnd/>
            <a:tailEnd/>
          </a:ln>
        </p:spPr>
        <p:txBody>
          <a:bodyPr wrap="none" anchor="ctr"/>
          <a:lstStyle/>
          <a:p>
            <a:endParaRPr lang="fi-FI"/>
          </a:p>
        </p:txBody>
      </p:sp>
      <p:sp>
        <p:nvSpPr>
          <p:cNvPr id="16" name="Suorakulmio 15"/>
          <p:cNvSpPr/>
          <p:nvPr/>
        </p:nvSpPr>
        <p:spPr>
          <a:xfrm>
            <a:off x="9401176" y="3014664"/>
            <a:ext cx="1434251" cy="307777"/>
          </a:xfrm>
          <a:prstGeom prst="rect">
            <a:avLst/>
          </a:prstGeom>
        </p:spPr>
        <p:txBody>
          <a:bodyPr wrap="square">
            <a:spAutoFit/>
          </a:bodyPr>
          <a:lstStyle/>
          <a:p>
            <a:pPr lvl="0"/>
            <a:r>
              <a:rPr lang="fi-FI" sz="1400" b="1" dirty="0">
                <a:solidFill>
                  <a:srgbClr val="023588"/>
                </a:solidFill>
              </a:rPr>
              <a:t>Eläkemeno</a:t>
            </a:r>
          </a:p>
        </p:txBody>
      </p:sp>
      <p:sp>
        <p:nvSpPr>
          <p:cNvPr id="17" name="Line 13"/>
          <p:cNvSpPr>
            <a:spLocks noChangeShapeType="1"/>
          </p:cNvSpPr>
          <p:nvPr/>
        </p:nvSpPr>
        <p:spPr bwMode="auto">
          <a:xfrm flipV="1">
            <a:off x="4097204" y="2633662"/>
            <a:ext cx="577985" cy="381001"/>
          </a:xfrm>
          <a:prstGeom prst="line">
            <a:avLst/>
          </a:prstGeom>
          <a:noFill/>
          <a:ln w="38100">
            <a:solidFill>
              <a:srgbClr val="FF6600"/>
            </a:solidFill>
            <a:round/>
            <a:headEnd/>
            <a:tailEnd type="triangle" w="med" len="med"/>
          </a:ln>
        </p:spPr>
        <p:txBody>
          <a:bodyPr wrap="none" anchor="ctr"/>
          <a:lstStyle/>
          <a:p>
            <a:endParaRPr lang="fi-FI"/>
          </a:p>
        </p:txBody>
      </p:sp>
      <p:sp>
        <p:nvSpPr>
          <p:cNvPr id="18" name="Line 14"/>
          <p:cNvSpPr>
            <a:spLocks noChangeShapeType="1"/>
          </p:cNvSpPr>
          <p:nvPr/>
        </p:nvSpPr>
        <p:spPr bwMode="auto">
          <a:xfrm>
            <a:off x="4121151" y="3322440"/>
            <a:ext cx="554035" cy="546924"/>
          </a:xfrm>
          <a:prstGeom prst="line">
            <a:avLst/>
          </a:prstGeom>
          <a:noFill/>
          <a:ln w="38100">
            <a:solidFill>
              <a:srgbClr val="008000"/>
            </a:solidFill>
            <a:round/>
            <a:headEnd/>
            <a:tailEnd type="triangle" w="med" len="med"/>
          </a:ln>
        </p:spPr>
        <p:txBody>
          <a:bodyPr wrap="none" anchor="ctr"/>
          <a:lstStyle/>
          <a:p>
            <a:endParaRPr lang="fi-FI"/>
          </a:p>
        </p:txBody>
      </p:sp>
      <p:sp>
        <p:nvSpPr>
          <p:cNvPr id="20" name="Line 16"/>
          <p:cNvSpPr>
            <a:spLocks noChangeShapeType="1"/>
          </p:cNvSpPr>
          <p:nvPr/>
        </p:nvSpPr>
        <p:spPr bwMode="auto">
          <a:xfrm>
            <a:off x="6873875" y="2807594"/>
            <a:ext cx="276225" cy="0"/>
          </a:xfrm>
          <a:prstGeom prst="line">
            <a:avLst/>
          </a:prstGeom>
          <a:noFill/>
          <a:ln w="38100">
            <a:solidFill>
              <a:srgbClr val="FF6600"/>
            </a:solidFill>
            <a:round/>
            <a:headEnd/>
            <a:tailEnd type="triangle" w="med" len="med"/>
          </a:ln>
        </p:spPr>
        <p:txBody>
          <a:bodyPr wrap="none" anchor="ctr"/>
          <a:lstStyle/>
          <a:p>
            <a:endParaRPr lang="fi-FI"/>
          </a:p>
        </p:txBody>
      </p:sp>
      <p:sp>
        <p:nvSpPr>
          <p:cNvPr id="21" name="Line 15"/>
          <p:cNvSpPr>
            <a:spLocks noChangeShapeType="1"/>
          </p:cNvSpPr>
          <p:nvPr/>
        </p:nvSpPr>
        <p:spPr bwMode="auto">
          <a:xfrm>
            <a:off x="6873875" y="4038937"/>
            <a:ext cx="295275" cy="9525"/>
          </a:xfrm>
          <a:prstGeom prst="line">
            <a:avLst/>
          </a:prstGeom>
          <a:noFill/>
          <a:ln w="38100">
            <a:solidFill>
              <a:srgbClr val="008000"/>
            </a:solidFill>
            <a:round/>
            <a:headEnd/>
            <a:tailEnd type="triangle" w="med" len="med"/>
          </a:ln>
        </p:spPr>
        <p:txBody>
          <a:bodyPr wrap="none" anchor="ctr"/>
          <a:lstStyle/>
          <a:p>
            <a:endParaRPr lang="fi-FI"/>
          </a:p>
        </p:txBody>
      </p:sp>
      <p:sp>
        <p:nvSpPr>
          <p:cNvPr id="7" name="Tekstiruutu 6">
            <a:extLst>
              <a:ext uri="{FF2B5EF4-FFF2-40B4-BE49-F238E27FC236}">
                <a16:creationId xmlns:a16="http://schemas.microsoft.com/office/drawing/2014/main" id="{AD106480-2F99-8ACE-DB3C-88A5913F5ECE}"/>
              </a:ext>
            </a:extLst>
          </p:cNvPr>
          <p:cNvSpPr txBox="1"/>
          <p:nvPr/>
        </p:nvSpPr>
        <p:spPr>
          <a:xfrm>
            <a:off x="2422390" y="4477576"/>
            <a:ext cx="7788410" cy="2308324"/>
          </a:xfrm>
          <a:prstGeom prst="rect">
            <a:avLst/>
          </a:prstGeom>
          <a:noFill/>
        </p:spPr>
        <p:txBody>
          <a:bodyPr wrap="square" rtlCol="0">
            <a:spAutoFit/>
          </a:bodyPr>
          <a:lstStyle/>
          <a:p>
            <a:r>
              <a:rPr lang="fi-FI" sz="1600" dirty="0">
                <a:solidFill>
                  <a:srgbClr val="023588"/>
                </a:solidFill>
              </a:rPr>
              <a:t>Eläkevarat ja varojen merkitys</a:t>
            </a:r>
          </a:p>
          <a:p>
            <a:endParaRPr lang="fi-FI" sz="1600" dirty="0">
              <a:solidFill>
                <a:srgbClr val="023588"/>
              </a:solidFill>
            </a:endParaRPr>
          </a:p>
          <a:p>
            <a:r>
              <a:rPr lang="fi-FI" sz="1600" dirty="0">
                <a:solidFill>
                  <a:srgbClr val="023588"/>
                </a:solidFill>
              </a:rPr>
              <a:t>Runsas 262 mrd. euroa (3.6.2023)</a:t>
            </a:r>
          </a:p>
          <a:p>
            <a:pPr marL="285750" indent="-285750">
              <a:buFont typeface="Arial" panose="020B0604020202020204" pitchFamily="34" charset="0"/>
              <a:buChar char="•"/>
            </a:pPr>
            <a:r>
              <a:rPr lang="fi-FI" sz="1600" dirty="0">
                <a:solidFill>
                  <a:srgbClr val="023588"/>
                </a:solidFill>
              </a:rPr>
              <a:t>Riittäisivät eläkkeiden maksuun 8 vuodeksi, vaikka eläkemaksuja ei perittäisi lainkaan</a:t>
            </a:r>
          </a:p>
          <a:p>
            <a:r>
              <a:rPr lang="fi-FI" sz="1600" dirty="0">
                <a:solidFill>
                  <a:srgbClr val="023588"/>
                </a:solidFill>
              </a:rPr>
              <a:t>Eläkevastuu 700 – 800 mrd. euroa</a:t>
            </a:r>
          </a:p>
          <a:p>
            <a:pPr marL="285750" indent="-285750">
              <a:buFont typeface="Arial" panose="020B0604020202020204" pitchFamily="34" charset="0"/>
              <a:buChar char="•"/>
            </a:pPr>
            <a:r>
              <a:rPr lang="fi-FI" sz="1600" dirty="0">
                <a:solidFill>
                  <a:srgbClr val="023588"/>
                </a:solidFill>
              </a:rPr>
              <a:t>Varojen rooli korostuu kun eläkemenon ja -maksun ero kasvaa</a:t>
            </a:r>
          </a:p>
          <a:p>
            <a:r>
              <a:rPr lang="fi-FI" sz="1600" dirty="0">
                <a:solidFill>
                  <a:srgbClr val="023588"/>
                </a:solidFill>
              </a:rPr>
              <a:t> </a:t>
            </a:r>
          </a:p>
          <a:p>
            <a:endParaRPr lang="fi-FI" sz="1600" dirty="0">
              <a:solidFill>
                <a:srgbClr val="023588"/>
              </a:solidFill>
            </a:endParaRPr>
          </a:p>
          <a:p>
            <a:endParaRPr lang="fi-FI" sz="1600" dirty="0" err="1">
              <a:solidFill>
                <a:srgbClr val="023588"/>
              </a:solidFill>
            </a:endParaRPr>
          </a:p>
        </p:txBody>
      </p:sp>
    </p:spTree>
    <p:extLst>
      <p:ext uri="{BB962C8B-B14F-4D97-AF65-F5344CB8AC3E}">
        <p14:creationId xmlns:p14="http://schemas.microsoft.com/office/powerpoint/2010/main" val="2609651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752558C6-8D94-4484-AC91-9AF82CA2AED9}"/>
              </a:ext>
            </a:extLst>
          </p:cNvPr>
          <p:cNvSpPr>
            <a:spLocks noGrp="1"/>
          </p:cNvSpPr>
          <p:nvPr>
            <p:ph type="sldNum" sz="quarter" idx="12"/>
          </p:nvPr>
        </p:nvSpPr>
        <p:spPr/>
        <p:txBody>
          <a:bodyPr/>
          <a:lstStyle/>
          <a:p>
            <a:fld id="{BE2D8D75-17F6-474C-8CC8-AD93DCE1F39D}" type="slidenum">
              <a:rPr lang="fi-FI" smtClean="0"/>
              <a:t>38</a:t>
            </a:fld>
            <a:endParaRPr lang="fi-FI"/>
          </a:p>
        </p:txBody>
      </p:sp>
      <p:sp>
        <p:nvSpPr>
          <p:cNvPr id="6" name="Otsikko 5">
            <a:extLst>
              <a:ext uri="{FF2B5EF4-FFF2-40B4-BE49-F238E27FC236}">
                <a16:creationId xmlns:a16="http://schemas.microsoft.com/office/drawing/2014/main" id="{B384AD21-688B-4292-B3D0-A454984C4BF2}"/>
              </a:ext>
            </a:extLst>
          </p:cNvPr>
          <p:cNvSpPr>
            <a:spLocks noGrp="1"/>
          </p:cNvSpPr>
          <p:nvPr>
            <p:ph type="title"/>
          </p:nvPr>
        </p:nvSpPr>
        <p:spPr>
          <a:xfrm>
            <a:off x="0" y="441420"/>
            <a:ext cx="11856640" cy="1053159"/>
          </a:xfrm>
        </p:spPr>
        <p:txBody>
          <a:bodyPr/>
          <a:lstStyle/>
          <a:p>
            <a:pPr algn="ctr"/>
            <a:r>
              <a:rPr lang="fi-FI" sz="3200" dirty="0"/>
              <a:t>Työeläkevarat ja niiden suhde bruttokansan-</a:t>
            </a:r>
            <a:br>
              <a:rPr lang="fi-FI" sz="3200" dirty="0"/>
            </a:br>
            <a:r>
              <a:rPr lang="fi-FI" sz="3200" dirty="0"/>
              <a:t>tuotteeseen </a:t>
            </a:r>
            <a:r>
              <a:rPr lang="fi-FI" sz="3200"/>
              <a:t>vuosina 2010–2023</a:t>
            </a:r>
            <a:endParaRPr lang="fi-FI" sz="3200" dirty="0"/>
          </a:p>
        </p:txBody>
      </p:sp>
      <p:pic>
        <p:nvPicPr>
          <p:cNvPr id="2" name="Kuva 1" descr="Työeläkevarojen suhde bruttokansantuotteeseen oli 92 prosenttia vuonna 2023. Trendi on ollut keskimäärin nouseva vuodesta 2010.">
            <a:extLst>
              <a:ext uri="{FF2B5EF4-FFF2-40B4-BE49-F238E27FC236}">
                <a16:creationId xmlns:a16="http://schemas.microsoft.com/office/drawing/2014/main" id="{8A37D232-F1B1-A5D8-082C-2A1C93BFE2C4}"/>
              </a:ext>
            </a:extLst>
          </p:cNvPr>
          <p:cNvPicPr>
            <a:picLocks noChangeAspect="1"/>
          </p:cNvPicPr>
          <p:nvPr/>
        </p:nvPicPr>
        <p:blipFill>
          <a:blip r:embed="rId3"/>
          <a:stretch>
            <a:fillRect/>
          </a:stretch>
        </p:blipFill>
        <p:spPr>
          <a:xfrm>
            <a:off x="2351584" y="1563502"/>
            <a:ext cx="7183261" cy="4828781"/>
          </a:xfrm>
          <a:prstGeom prst="rect">
            <a:avLst/>
          </a:prstGeom>
        </p:spPr>
      </p:pic>
    </p:spTree>
    <p:extLst>
      <p:ext uri="{BB962C8B-B14F-4D97-AF65-F5344CB8AC3E}">
        <p14:creationId xmlns:p14="http://schemas.microsoft.com/office/powerpoint/2010/main" val="3555266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560439" y="216496"/>
            <a:ext cx="9939508" cy="360040"/>
          </a:xfrm>
        </p:spPr>
        <p:txBody>
          <a:bodyPr/>
          <a:lstStyle/>
          <a:p>
            <a:r>
              <a:rPr lang="fi-FI" dirty="0"/>
              <a:t>Ikääntyminen tuottaa myös mahdollisuuksia (1)</a:t>
            </a:r>
            <a:endParaRPr lang="en-US" dirty="0"/>
          </a:p>
        </p:txBody>
      </p:sp>
      <p:sp>
        <p:nvSpPr>
          <p:cNvPr id="164867" name="Rectangle 3"/>
          <p:cNvSpPr>
            <a:spLocks noGrp="1" noChangeArrowheads="1"/>
          </p:cNvSpPr>
          <p:nvPr>
            <p:ph type="body" idx="1"/>
          </p:nvPr>
        </p:nvSpPr>
        <p:spPr>
          <a:xfrm>
            <a:off x="560439" y="1012723"/>
            <a:ext cx="10000057" cy="5656637"/>
          </a:xfrm>
        </p:spPr>
        <p:txBody>
          <a:bodyPr/>
          <a:lstStyle/>
          <a:p>
            <a:pPr>
              <a:lnSpc>
                <a:spcPct val="90000"/>
              </a:lnSpc>
            </a:pPr>
            <a:r>
              <a:rPr lang="fi-FI" dirty="0"/>
              <a:t>Väestöllisten hyppäysten pitkäkestoinen vaikutus: Suuret ikäluokat ovat aina jonottaneet ja ilmiö vain jatkuu</a:t>
            </a:r>
          </a:p>
          <a:p>
            <a:pPr lvl="1">
              <a:lnSpc>
                <a:spcPct val="90000"/>
              </a:lnSpc>
            </a:pPr>
            <a:r>
              <a:rPr lang="fi-FI" dirty="0"/>
              <a:t>Kyläkansakoulut valmistuivat suoraan autiokouluiksi, peruskoulu tuli heidän kannaltaan liian myöhään, työn perään lähdettiin Ruotsiin jne.</a:t>
            </a:r>
          </a:p>
          <a:p>
            <a:pPr marL="432000" lvl="1" indent="0">
              <a:lnSpc>
                <a:spcPct val="90000"/>
              </a:lnSpc>
              <a:buNone/>
            </a:pPr>
            <a:endParaRPr lang="fi-FI" dirty="0"/>
          </a:p>
          <a:p>
            <a:pPr>
              <a:lnSpc>
                <a:spcPct val="90000"/>
              </a:lnSpc>
            </a:pPr>
            <a:r>
              <a:rPr lang="fi-FI" dirty="0"/>
              <a:t>Mutta kaikki ikääntymisen vaikutukset eivät välttämättä kielteisiä</a:t>
            </a:r>
          </a:p>
          <a:p>
            <a:pPr lvl="1">
              <a:lnSpc>
                <a:spcPct val="90000"/>
              </a:lnSpc>
            </a:pPr>
            <a:r>
              <a:rPr lang="fi-FI" dirty="0"/>
              <a:t>Työnteon ajoittuminen elinkaarella myöhentynyt – 55+ merkittävin työvoimareservi opiskelijoiden lisäksi</a:t>
            </a:r>
          </a:p>
          <a:p>
            <a:pPr lvl="1">
              <a:lnSpc>
                <a:spcPct val="90000"/>
              </a:lnSpc>
            </a:pPr>
            <a:r>
              <a:rPr lang="fi-FI" dirty="0"/>
              <a:t>Toimintakykyisyys ja varallisuus kasvaa kaikissa väestö- ja ikäryhmissä, mutta eniten ikääntyvissä </a:t>
            </a:r>
          </a:p>
          <a:p>
            <a:pPr lvl="1">
              <a:lnSpc>
                <a:spcPct val="90000"/>
              </a:lnSpc>
            </a:pPr>
            <a:r>
              <a:rPr lang="fi-FI" dirty="0"/>
              <a:t>VM ehdotti jokunen vuosi sitten kertamaksullista pitkäikäisyyseläkettä, kunnat houkuttelevat eläkeläisiä asukkaiksi, eläkeläisten työvoimaan perustuvaa yritystoimintaa ja eläkelaiset kaupalle ja palveluille yhä tärkeämpi asiakasryhmä jne. </a:t>
            </a:r>
          </a:p>
        </p:txBody>
      </p:sp>
    </p:spTree>
    <p:extLst>
      <p:ext uri="{BB962C8B-B14F-4D97-AF65-F5344CB8AC3E}">
        <p14:creationId xmlns:p14="http://schemas.microsoft.com/office/powerpoint/2010/main" val="2461509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C9B2D-1486-6422-51BE-D5A310722B5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ECCFED5F-C678-2A86-473A-97247A4B5649}"/>
              </a:ext>
            </a:extLst>
          </p:cNvPr>
          <p:cNvSpPr>
            <a:spLocks noGrp="1"/>
          </p:cNvSpPr>
          <p:nvPr>
            <p:ph type="title"/>
          </p:nvPr>
        </p:nvSpPr>
        <p:spPr/>
        <p:txBody>
          <a:bodyPr/>
          <a:lstStyle/>
          <a:p>
            <a:r>
              <a:rPr lang="fi-FI" dirty="0"/>
              <a:t>Työeläketurvan kehitys – ennenkö oli kaikki paremmin?</a:t>
            </a:r>
            <a:br>
              <a:rPr lang="fi-FI" dirty="0"/>
            </a:br>
            <a:br>
              <a:rPr lang="fi-FI" dirty="0"/>
            </a:br>
            <a:endParaRPr lang="fi-FI" dirty="0"/>
          </a:p>
        </p:txBody>
      </p:sp>
      <p:sp>
        <p:nvSpPr>
          <p:cNvPr id="6" name="Dian numeron paikkamerkki 5">
            <a:extLst>
              <a:ext uri="{FF2B5EF4-FFF2-40B4-BE49-F238E27FC236}">
                <a16:creationId xmlns:a16="http://schemas.microsoft.com/office/drawing/2014/main" id="{9D3D23B9-2AE4-2FAD-429D-6384CCD1FEB3}"/>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4</a:t>
            </a:fld>
            <a:endParaRPr lang="fi-FI"/>
          </a:p>
        </p:txBody>
      </p:sp>
    </p:spTree>
    <p:extLst>
      <p:ext uri="{BB962C8B-B14F-4D97-AF65-F5344CB8AC3E}">
        <p14:creationId xmlns:p14="http://schemas.microsoft.com/office/powerpoint/2010/main" val="16106873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D1E4AD-9BC6-A347-658F-66DE2514E6C2}"/>
              </a:ext>
            </a:extLst>
          </p:cNvPr>
          <p:cNvSpPr>
            <a:spLocks noGrp="1"/>
          </p:cNvSpPr>
          <p:nvPr>
            <p:ph type="title"/>
          </p:nvPr>
        </p:nvSpPr>
        <p:spPr>
          <a:xfrm>
            <a:off x="2582864" y="274638"/>
            <a:ext cx="7977633" cy="1143000"/>
          </a:xfrm>
        </p:spPr>
        <p:txBody>
          <a:bodyPr vert="horz" wrap="square" lIns="91440" tIns="45720" rIns="91440" bIns="45720" numCol="1" rtlCol="0" anchor="ctr" anchorCtr="0" compatLnSpc="1">
            <a:prstTxWarp prst="textNoShape">
              <a:avLst/>
            </a:prstTxWarp>
            <a:normAutofit/>
          </a:bodyPr>
          <a:lstStyle/>
          <a:p>
            <a:r>
              <a:rPr lang="fi-FI" b="1" kern="1200" dirty="0">
                <a:latin typeface="Verdana"/>
                <a:ea typeface="Verdana" pitchFamily="34" charset="0"/>
                <a:cs typeface="Verdana"/>
              </a:rPr>
              <a:t>Ikääntyminen tuottaa myös mahdollisuuksia</a:t>
            </a:r>
          </a:p>
        </p:txBody>
      </p:sp>
      <p:pic>
        <p:nvPicPr>
          <p:cNvPr id="10" name="Kuva 9">
            <a:extLst>
              <a:ext uri="{FF2B5EF4-FFF2-40B4-BE49-F238E27FC236}">
                <a16:creationId xmlns:a16="http://schemas.microsoft.com/office/drawing/2014/main" id="{78923E2E-4203-22A9-C8A4-77CD7F8ABC4D}"/>
              </a:ext>
            </a:extLst>
          </p:cNvPr>
          <p:cNvPicPr>
            <a:picLocks noChangeAspect="1"/>
          </p:cNvPicPr>
          <p:nvPr/>
        </p:nvPicPr>
        <p:blipFill>
          <a:blip r:embed="rId2"/>
          <a:stretch>
            <a:fillRect/>
          </a:stretch>
        </p:blipFill>
        <p:spPr>
          <a:xfrm>
            <a:off x="3110952" y="1600201"/>
            <a:ext cx="2670318" cy="4525963"/>
          </a:xfrm>
          <a:prstGeom prst="rect">
            <a:avLst/>
          </a:prstGeom>
          <a:noFill/>
        </p:spPr>
      </p:pic>
      <p:sp>
        <p:nvSpPr>
          <p:cNvPr id="8" name="Tekstiruutu 7">
            <a:extLst>
              <a:ext uri="{FF2B5EF4-FFF2-40B4-BE49-F238E27FC236}">
                <a16:creationId xmlns:a16="http://schemas.microsoft.com/office/drawing/2014/main" id="{480A18ED-7E7C-90E4-FB56-30A013D1341C}"/>
              </a:ext>
            </a:extLst>
          </p:cNvPr>
          <p:cNvSpPr txBox="1"/>
          <p:nvPr/>
        </p:nvSpPr>
        <p:spPr bwMode="auto">
          <a:xfrm>
            <a:off x="6456046" y="1600201"/>
            <a:ext cx="375475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52000" indent="-252000" defTabSz="457200" fontAlgn="base">
              <a:lnSpc>
                <a:spcPct val="90000"/>
              </a:lnSpc>
              <a:spcBef>
                <a:spcPct val="20000"/>
              </a:spcBef>
              <a:spcAft>
                <a:spcPts val="600"/>
              </a:spcAft>
              <a:buFont typeface="Arial" charset="0"/>
              <a:buChar char="•"/>
              <a:defRPr/>
            </a:pPr>
            <a:r>
              <a:rPr lang="fi-FI" dirty="0">
                <a:solidFill>
                  <a:srgbClr val="00478F"/>
                </a:solidFill>
                <a:latin typeface="Verdana"/>
                <a:ea typeface="Verdana" pitchFamily="34" charset="0"/>
              </a:rPr>
              <a:t>Kun alkushokista on selvitty, ikääntynytkin yhteiskunta voi kehittyä tasapainoisesti (väestötieteilijä Kari Pitkänen)</a:t>
            </a:r>
          </a:p>
          <a:p>
            <a:pPr marL="252000" lvl="1" indent="-252000" defTabSz="457200" fontAlgn="base">
              <a:lnSpc>
                <a:spcPct val="90000"/>
              </a:lnSpc>
              <a:spcBef>
                <a:spcPct val="20000"/>
              </a:spcBef>
              <a:spcAft>
                <a:spcPts val="600"/>
              </a:spcAft>
              <a:buFont typeface="Arial" charset="0"/>
              <a:buChar char="•"/>
              <a:defRPr/>
            </a:pPr>
            <a:r>
              <a:rPr lang="fi-FI" dirty="0">
                <a:solidFill>
                  <a:srgbClr val="00478F"/>
                </a:solidFill>
                <a:latin typeface="Verdana"/>
                <a:ea typeface="Verdana" pitchFamily="34" charset="0"/>
              </a:rPr>
              <a:t>Ensimmäisenä maailmassa laajasti ikääntynyt kansakunta, Japani, ei ehkä ole takavuosikymmenten vauhdissaan, mutta ei kriisissäkään</a:t>
            </a:r>
          </a:p>
          <a:p>
            <a:pPr marL="252000" indent="-252000" defTabSz="457200" fontAlgn="base">
              <a:lnSpc>
                <a:spcPct val="90000"/>
              </a:lnSpc>
              <a:spcBef>
                <a:spcPct val="20000"/>
              </a:spcBef>
              <a:spcAft>
                <a:spcPts val="600"/>
              </a:spcAft>
              <a:buFont typeface="Arial" charset="0"/>
              <a:buChar char="•"/>
              <a:defRPr/>
            </a:pPr>
            <a:r>
              <a:rPr lang="fi-FI" dirty="0" err="1">
                <a:solidFill>
                  <a:srgbClr val="00478F"/>
                </a:solidFill>
                <a:latin typeface="Verdana"/>
                <a:ea typeface="Verdana" pitchFamily="34" charset="0"/>
              </a:rPr>
              <a:t>Svetsiläinen</a:t>
            </a:r>
            <a:r>
              <a:rPr lang="fi-FI" dirty="0">
                <a:solidFill>
                  <a:srgbClr val="00478F"/>
                </a:solidFill>
                <a:latin typeface="Verdana"/>
                <a:ea typeface="Verdana" pitchFamily="34" charset="0"/>
              </a:rPr>
              <a:t> lääkäri-kirjailija Paul </a:t>
            </a:r>
            <a:r>
              <a:rPr lang="fi-FI" dirty="0" err="1">
                <a:solidFill>
                  <a:srgbClr val="00478F"/>
                </a:solidFill>
                <a:latin typeface="Verdana"/>
                <a:ea typeface="Verdana" pitchFamily="34" charset="0"/>
              </a:rPr>
              <a:t>Tournier</a:t>
            </a:r>
            <a:r>
              <a:rPr lang="fi-FI" dirty="0">
                <a:solidFill>
                  <a:srgbClr val="00478F"/>
                </a:solidFill>
                <a:latin typeface="Verdana"/>
                <a:ea typeface="Verdana" pitchFamily="34" charset="0"/>
              </a:rPr>
              <a:t> (1971):</a:t>
            </a:r>
            <a:br>
              <a:rPr lang="fi-FI" dirty="0">
                <a:solidFill>
                  <a:srgbClr val="00478F"/>
                </a:solidFill>
                <a:latin typeface="Verdana"/>
                <a:ea typeface="Verdana" pitchFamily="34" charset="0"/>
              </a:rPr>
            </a:br>
            <a:r>
              <a:rPr lang="fi-FI" dirty="0">
                <a:solidFill>
                  <a:srgbClr val="00478F"/>
                </a:solidFill>
                <a:latin typeface="Verdana"/>
                <a:ea typeface="Verdana" pitchFamily="34" charset="0"/>
              </a:rPr>
              <a:t> ”Yli 60-vuotiaat ovat kansakunnan paras lahjojen ja energian varanto.” </a:t>
            </a:r>
          </a:p>
        </p:txBody>
      </p:sp>
      <p:sp>
        <p:nvSpPr>
          <p:cNvPr id="3" name="Alatunnisteen paikkamerkki 2">
            <a:extLst>
              <a:ext uri="{FF2B5EF4-FFF2-40B4-BE49-F238E27FC236}">
                <a16:creationId xmlns:a16="http://schemas.microsoft.com/office/drawing/2014/main" id="{CCC81103-3A17-BA11-EEF8-CF1A779E1644}"/>
              </a:ext>
            </a:extLst>
          </p:cNvPr>
          <p:cNvSpPr>
            <a:spLocks noGrp="1"/>
          </p:cNvSpPr>
          <p:nvPr>
            <p:ph type="ftr" sz="quarter" idx="10"/>
          </p:nvPr>
        </p:nvSpPr>
        <p:spPr>
          <a:xfrm>
            <a:off x="6791325" y="6356351"/>
            <a:ext cx="2895600" cy="365125"/>
          </a:xfrm>
        </p:spPr>
        <p:txBody>
          <a:bodyPr vert="horz" lIns="91440" tIns="45720" rIns="91440" bIns="45720" rtlCol="0" anchor="ctr">
            <a:normAutofit/>
          </a:bodyPr>
          <a:lstStyle/>
          <a:p>
            <a:pPr>
              <a:spcAft>
                <a:spcPts val="600"/>
              </a:spcAft>
              <a:defRPr/>
            </a:pPr>
            <a:r>
              <a:rPr lang="fi-FI" kern="1200">
                <a:latin typeface="Verdana"/>
                <a:ea typeface="+mn-ea"/>
                <a:cs typeface="Verdana"/>
              </a:rPr>
              <a:t>Eläketurvakeskus</a:t>
            </a:r>
          </a:p>
        </p:txBody>
      </p:sp>
    </p:spTree>
    <p:extLst>
      <p:ext uri="{BB962C8B-B14F-4D97-AF65-F5344CB8AC3E}">
        <p14:creationId xmlns:p14="http://schemas.microsoft.com/office/powerpoint/2010/main" val="3196489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445342" y="1002890"/>
            <a:ext cx="9222657" cy="4542504"/>
          </a:xfrm>
        </p:spPr>
        <p:txBody>
          <a:bodyPr>
            <a:normAutofit fontScale="85000" lnSpcReduction="20000"/>
          </a:bodyPr>
          <a:lstStyle/>
          <a:p>
            <a:pPr marL="0" indent="0">
              <a:buNone/>
            </a:pPr>
            <a:endParaRPr lang="fi-FI" dirty="0">
              <a:hlinkClick r:id="rId3"/>
            </a:endParaRPr>
          </a:p>
          <a:p>
            <a:r>
              <a:rPr lang="fi-FI" dirty="0" err="1">
                <a:hlinkClick r:id="rId3"/>
              </a:rPr>
              <a:t>www.tyoelake.fi</a:t>
            </a:r>
            <a:endParaRPr lang="fi-FI" dirty="0"/>
          </a:p>
          <a:p>
            <a:r>
              <a:rPr lang="fi-FI" dirty="0">
                <a:hlinkClick r:id="rId4"/>
              </a:rPr>
              <a:t>www.etk.fi</a:t>
            </a:r>
            <a:endParaRPr lang="fi-FI" dirty="0"/>
          </a:p>
          <a:p>
            <a:r>
              <a:rPr lang="fi-FI" dirty="0">
                <a:solidFill>
                  <a:srgbClr val="4F52B2"/>
                </a:solidFill>
                <a:latin typeface="-apple-system"/>
                <a:hlinkClick r:id="rId5" tooltip="https://www.facebook.com/kysytyoelakkeesta/"/>
              </a:rPr>
              <a:t>Facebook</a:t>
            </a:r>
            <a:r>
              <a:rPr lang="fi-FI" dirty="0">
                <a:solidFill>
                  <a:srgbClr val="4F52B2"/>
                </a:solidFill>
                <a:latin typeface="-apple-system"/>
              </a:rPr>
              <a:t> @kysytyoelakkeesta</a:t>
            </a:r>
            <a:endParaRPr lang="fi-FI" dirty="0">
              <a:solidFill>
                <a:srgbClr val="242424"/>
              </a:solidFill>
              <a:latin typeface="-apple-system"/>
            </a:endParaRPr>
          </a:p>
          <a:p>
            <a:r>
              <a:rPr lang="fi-FI" sz="2000" dirty="0">
                <a:solidFill>
                  <a:srgbClr val="FF0000"/>
                </a:solidFill>
                <a:latin typeface="Calibri"/>
                <a:cs typeface="+mn-cs"/>
                <a:hlinkClick r:id="rId6"/>
              </a:rPr>
              <a:t>Yle Teksti-TV:n sivu 858 Eläketurva </a:t>
            </a:r>
            <a:endParaRPr lang="fi-FI" sz="2000" dirty="0">
              <a:solidFill>
                <a:srgbClr val="FF0000"/>
              </a:solidFill>
              <a:latin typeface="Calibri"/>
              <a:cs typeface="+mn-cs"/>
            </a:endParaRPr>
          </a:p>
          <a:p>
            <a:r>
              <a:rPr lang="fi-FI" dirty="0"/>
              <a:t>Ja eläkelaitosten omat nettisivut</a:t>
            </a:r>
          </a:p>
          <a:p>
            <a:pPr marL="0" indent="0">
              <a:buNone/>
            </a:pPr>
            <a:endParaRPr lang="fi-FI" dirty="0"/>
          </a:p>
          <a:p>
            <a:pPr marL="0" indent="0">
              <a:buNone/>
            </a:pPr>
            <a:r>
              <a:rPr lang="fi-FI" dirty="0"/>
              <a:t>Eläketurvakeskuksen yhteystiedot</a:t>
            </a:r>
            <a:br>
              <a:rPr lang="fi-FI" dirty="0"/>
            </a:br>
            <a:r>
              <a:rPr lang="fi-FI" dirty="0"/>
              <a:t>puhelin 	029 411 20</a:t>
            </a:r>
            <a:br>
              <a:rPr lang="fi-FI" dirty="0"/>
            </a:br>
            <a:r>
              <a:rPr lang="fi-FI" dirty="0"/>
              <a:t>sähköposti	etunimi.sukunimi@etk.fi</a:t>
            </a:r>
            <a:br>
              <a:rPr lang="fi-FI" dirty="0"/>
            </a:br>
            <a:r>
              <a:rPr lang="fi-FI" dirty="0"/>
              <a:t>käyntiosoite	Tukkutorinkuja 5 (Helsingin Kalasatama)</a:t>
            </a:r>
            <a:br>
              <a:rPr lang="fi-FI" dirty="0"/>
            </a:br>
            <a:r>
              <a:rPr lang="fi-FI" dirty="0"/>
              <a:t>postiosoite	00065 ELÄKETURVAKESKUS</a:t>
            </a:r>
          </a:p>
          <a:p>
            <a:pPr marL="0" indent="0">
              <a:buNone/>
            </a:pPr>
            <a:r>
              <a:rPr lang="fi-FI" dirty="0">
                <a:latin typeface="Rockwell" panose="02060603020205020403" pitchFamily="18" charset="0"/>
              </a:rPr>
              <a:t>	</a:t>
            </a:r>
            <a:endParaRPr lang="en-US" dirty="0"/>
          </a:p>
        </p:txBody>
      </p:sp>
      <p:pic>
        <p:nvPicPr>
          <p:cNvPr id="2051" name="Picture 3" descr="C:\Users\t1cu\AppData\Local\Microsoft\Windows\Temporary Internet Files\Content.IE5\2HX6CYJM\MP900448472[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81060" y="0"/>
            <a:ext cx="2282041" cy="3574472"/>
          </a:xfrm>
          <a:prstGeom prst="rect">
            <a:avLst/>
          </a:prstGeom>
          <a:noFill/>
          <a:extLst>
            <a:ext uri="{909E8E84-426E-40DD-AFC4-6F175D3DCCD1}">
              <a14:hiddenFill xmlns:a14="http://schemas.microsoft.com/office/drawing/2010/main">
                <a:solidFill>
                  <a:srgbClr val="FFFFFF"/>
                </a:solidFill>
              </a14:hiddenFill>
            </a:ext>
          </a:extLst>
        </p:spPr>
      </p:pic>
      <p:sp>
        <p:nvSpPr>
          <p:cNvPr id="4" name="Otsikko 3"/>
          <p:cNvSpPr>
            <a:spLocks noGrp="1"/>
          </p:cNvSpPr>
          <p:nvPr>
            <p:ph type="title"/>
          </p:nvPr>
        </p:nvSpPr>
        <p:spPr>
          <a:xfrm>
            <a:off x="2567609" y="260648"/>
            <a:ext cx="7643193" cy="360040"/>
          </a:xfrm>
        </p:spPr>
        <p:txBody>
          <a:bodyPr/>
          <a:lstStyle/>
          <a:p>
            <a:br>
              <a:rPr lang="fi-FI" dirty="0"/>
            </a:br>
            <a:br>
              <a:rPr lang="fi-FI" dirty="0"/>
            </a:br>
            <a:endParaRPr lang="en-US" dirty="0"/>
          </a:p>
        </p:txBody>
      </p:sp>
      <p:sp>
        <p:nvSpPr>
          <p:cNvPr id="7" name="Suorakulmio 6"/>
          <p:cNvSpPr/>
          <p:nvPr/>
        </p:nvSpPr>
        <p:spPr>
          <a:xfrm>
            <a:off x="1445343" y="5373216"/>
            <a:ext cx="6594873" cy="134689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lvl="0" fontAlgn="base">
              <a:spcAft>
                <a:spcPct val="0"/>
              </a:spcAft>
            </a:pPr>
            <a:r>
              <a:rPr lang="fi-FI" sz="3000" dirty="0">
                <a:solidFill>
                  <a:srgbClr val="F39C1A"/>
                </a:solidFill>
              </a:rPr>
              <a:t>Kiitos mielenkiinnosta!</a:t>
            </a:r>
          </a:p>
          <a:p>
            <a:pPr lvl="0" fontAlgn="base">
              <a:spcAft>
                <a:spcPct val="0"/>
              </a:spcAft>
            </a:pPr>
            <a:br>
              <a:rPr lang="fi-FI" dirty="0">
                <a:solidFill>
                  <a:srgbClr val="F39C1A"/>
                </a:solidFill>
              </a:rPr>
            </a:br>
            <a:r>
              <a:rPr lang="fi-FI" sz="2400" dirty="0">
                <a:solidFill>
                  <a:srgbClr val="023588">
                    <a:lumMod val="60000"/>
                    <a:lumOff val="40000"/>
                  </a:srgbClr>
                </a:solidFill>
              </a:rPr>
              <a:t>Kimmo Kontio</a:t>
            </a:r>
          </a:p>
          <a:p>
            <a:pPr lvl="0" fontAlgn="base">
              <a:spcAft>
                <a:spcPct val="0"/>
              </a:spcAft>
            </a:pPr>
            <a:r>
              <a:rPr lang="fi-FI" sz="2400" dirty="0">
                <a:solidFill>
                  <a:srgbClr val="023588">
                    <a:lumMod val="60000"/>
                    <a:lumOff val="40000"/>
                  </a:srgbClr>
                </a:solidFill>
              </a:rPr>
              <a:t>Eläketurvakeskus</a:t>
            </a:r>
            <a:endParaRPr lang="en-US" sz="2400" dirty="0">
              <a:solidFill>
                <a:srgbClr val="023588">
                  <a:lumMod val="60000"/>
                  <a:lumOff val="40000"/>
                </a:srgbClr>
              </a:solidFill>
            </a:endParaRPr>
          </a:p>
        </p:txBody>
      </p:sp>
      <p:sp>
        <p:nvSpPr>
          <p:cNvPr id="2" name="Tekstiruutu 1">
            <a:extLst>
              <a:ext uri="{FF2B5EF4-FFF2-40B4-BE49-F238E27FC236}">
                <a16:creationId xmlns:a16="http://schemas.microsoft.com/office/drawing/2014/main" id="{D734DC18-0ABA-BA83-EBFE-9A0608B8A2A3}"/>
              </a:ext>
            </a:extLst>
          </p:cNvPr>
          <p:cNvSpPr txBox="1"/>
          <p:nvPr/>
        </p:nvSpPr>
        <p:spPr>
          <a:xfrm>
            <a:off x="1484671" y="432619"/>
            <a:ext cx="4875010" cy="646331"/>
          </a:xfrm>
          <a:prstGeom prst="rect">
            <a:avLst/>
          </a:prstGeom>
          <a:noFill/>
        </p:spPr>
        <p:txBody>
          <a:bodyPr wrap="square" rtlCol="0">
            <a:spAutoFit/>
          </a:bodyPr>
          <a:lstStyle/>
          <a:p>
            <a:r>
              <a:rPr lang="fi-FI" sz="3600" b="1" dirty="0"/>
              <a:t>Lisätietoa eläketurvasta:</a:t>
            </a:r>
          </a:p>
        </p:txBody>
      </p:sp>
    </p:spTree>
    <p:extLst>
      <p:ext uri="{BB962C8B-B14F-4D97-AF65-F5344CB8AC3E}">
        <p14:creationId xmlns:p14="http://schemas.microsoft.com/office/powerpoint/2010/main" val="192771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64F68E-361F-4AAC-83E5-5AFDF5E1E0DD}"/>
              </a:ext>
            </a:extLst>
          </p:cNvPr>
          <p:cNvSpPr>
            <a:spLocks noGrp="1"/>
          </p:cNvSpPr>
          <p:nvPr>
            <p:ph type="title"/>
          </p:nvPr>
        </p:nvSpPr>
        <p:spPr>
          <a:xfrm>
            <a:off x="2582864" y="274638"/>
            <a:ext cx="7627937" cy="634082"/>
          </a:xfrm>
        </p:spPr>
        <p:txBody>
          <a:bodyPr/>
          <a:lstStyle/>
          <a:p>
            <a:br>
              <a:rPr lang="fi-FI" dirty="0"/>
            </a:br>
            <a:r>
              <a:rPr lang="fi-FI" dirty="0"/>
              <a:t>Työeläkkeen kertyminen ja eläkeikä (4)</a:t>
            </a:r>
            <a:br>
              <a:rPr lang="fi-FI" dirty="0"/>
            </a:br>
            <a:r>
              <a:rPr lang="fi-FI" dirty="0"/>
              <a:t>Kohti tasapuolisempaa eläketurvaa</a:t>
            </a:r>
            <a:br>
              <a:rPr lang="fi-FI" dirty="0"/>
            </a:br>
            <a:br>
              <a:rPr lang="fi-FI" dirty="0"/>
            </a:br>
            <a:endParaRPr lang="fi-FI" dirty="0"/>
          </a:p>
        </p:txBody>
      </p:sp>
      <p:sp>
        <p:nvSpPr>
          <p:cNvPr id="3" name="Sisällön paikkamerkki 2">
            <a:extLst>
              <a:ext uri="{FF2B5EF4-FFF2-40B4-BE49-F238E27FC236}">
                <a16:creationId xmlns:a16="http://schemas.microsoft.com/office/drawing/2014/main" id="{70E35FB4-5CA2-4B20-B7B1-24EDECD62A74}"/>
              </a:ext>
            </a:extLst>
          </p:cNvPr>
          <p:cNvSpPr>
            <a:spLocks noGrp="1"/>
          </p:cNvSpPr>
          <p:nvPr>
            <p:ph idx="1"/>
          </p:nvPr>
        </p:nvSpPr>
        <p:spPr>
          <a:xfrm>
            <a:off x="2582864" y="1052736"/>
            <a:ext cx="7627937" cy="5400600"/>
          </a:xfrm>
        </p:spPr>
        <p:txBody>
          <a:bodyPr/>
          <a:lstStyle/>
          <a:p>
            <a:r>
              <a:rPr lang="fi-FI" dirty="0"/>
              <a:t>Karenssit työsuhteen kestossa aina vuoteen 1998 asti</a:t>
            </a:r>
          </a:p>
          <a:p>
            <a:r>
              <a:rPr lang="fi-FI" dirty="0">
                <a:hlinkClick r:id="rId2"/>
              </a:rPr>
              <a:t>Ikärajat 23 vuotta</a:t>
            </a:r>
            <a:r>
              <a:rPr lang="fi-FI" dirty="0"/>
              <a:t> rajasi nuorena tehdyn työn eläkettä</a:t>
            </a:r>
          </a:p>
          <a:p>
            <a:r>
              <a:rPr lang="fi-FI" dirty="0"/>
              <a:t>Työsuhteen kesto vaikutti kertymään</a:t>
            </a:r>
          </a:p>
          <a:p>
            <a:pPr lvl="1"/>
            <a:r>
              <a:rPr lang="fi-FI"/>
              <a:t>Joustavuus </a:t>
            </a:r>
            <a:r>
              <a:rPr lang="fi-FI" dirty="0"/>
              <a:t>työmarkkinoilla palkittiinkin eläkettä pienentävästi</a:t>
            </a:r>
          </a:p>
          <a:p>
            <a:r>
              <a:rPr lang="fi-FI" dirty="0"/>
              <a:t>Yhteensovituksen vaikutus</a:t>
            </a:r>
          </a:p>
          <a:p>
            <a:pPr lvl="1"/>
            <a:r>
              <a:rPr lang="fi-FI" dirty="0"/>
              <a:t>Suomessa sovellettu prosenttimääräistä eläkekattoa, jota osa on voinut kiertää hakemalla yhteensovitusrajan korotusta </a:t>
            </a:r>
          </a:p>
          <a:p>
            <a:r>
              <a:rPr lang="fi-FI" dirty="0"/>
              <a:t>Eri työeläkelaeissa erilaisia ehtoja </a:t>
            </a:r>
          </a:p>
          <a:p>
            <a:pPr lvl="1"/>
            <a:r>
              <a:rPr lang="fi-FI" dirty="0"/>
              <a:t>esim. ansiorajoissa (</a:t>
            </a:r>
            <a:r>
              <a:rPr lang="fi-FI" dirty="0" err="1"/>
              <a:t>TaEL</a:t>
            </a:r>
            <a:r>
              <a:rPr lang="fi-FI" dirty="0"/>
              <a:t>) tai  sosiaalietuuksista, kuten vanhemmuudesta kertyvässä eläkkeessä (LEL ja </a:t>
            </a:r>
            <a:r>
              <a:rPr lang="fi-FI" dirty="0" err="1"/>
              <a:t>TaEL</a:t>
            </a:r>
            <a:r>
              <a:rPr lang="fi-FI" dirty="0"/>
              <a:t>)</a:t>
            </a:r>
          </a:p>
          <a:p>
            <a:r>
              <a:rPr lang="fi-FI" dirty="0"/>
              <a:t>Henkilöiden ansioita rajattiin heidän asemansa mukaan</a:t>
            </a:r>
          </a:p>
          <a:p>
            <a:pPr lvl="1"/>
            <a:r>
              <a:rPr lang="fi-FI" dirty="0"/>
              <a:t>MYEL-vakuutettujen emäntien työtulo rajattu puoleen isäntien työtulosta vuoteen 1983 asti!</a:t>
            </a:r>
          </a:p>
          <a:p>
            <a:pPr lvl="1"/>
            <a:r>
              <a:rPr lang="fi-FI" dirty="0"/>
              <a:t>Julkisella puolella suuremmat kertymät ja kuitenkin lyhyemmät kertymäajat</a:t>
            </a:r>
          </a:p>
        </p:txBody>
      </p:sp>
      <p:sp>
        <p:nvSpPr>
          <p:cNvPr id="4" name="Alatunnisteen paikkamerkki 3">
            <a:extLst>
              <a:ext uri="{FF2B5EF4-FFF2-40B4-BE49-F238E27FC236}">
                <a16:creationId xmlns:a16="http://schemas.microsoft.com/office/drawing/2014/main" id="{59980F18-CE2A-4192-B097-28796BE0DF27}"/>
              </a:ext>
            </a:extLst>
          </p:cNvPr>
          <p:cNvSpPr>
            <a:spLocks noGrp="1"/>
          </p:cNvSpPr>
          <p:nvPr>
            <p:ph type="ftr" sz="quarter" idx="10"/>
          </p:nvPr>
        </p:nvSpPr>
        <p:spPr/>
        <p:txBody>
          <a:bodyPr/>
          <a:lstStyle/>
          <a:p>
            <a:pPr>
              <a:defRPr/>
            </a:pPr>
            <a:r>
              <a:rPr lang="fi-FI"/>
              <a:t>Eläketurvakeskus</a:t>
            </a:r>
            <a:endParaRPr lang="fi-FI" dirty="0"/>
          </a:p>
        </p:txBody>
      </p:sp>
    </p:spTree>
    <p:extLst>
      <p:ext uri="{BB962C8B-B14F-4D97-AF65-F5344CB8AC3E}">
        <p14:creationId xmlns:p14="http://schemas.microsoft.com/office/powerpoint/2010/main" val="3478360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p:cNvSpPr>
            <a:spLocks noGrp="1"/>
          </p:cNvSpPr>
          <p:nvPr>
            <p:ph type="sldNum" sz="quarter" idx="11"/>
          </p:nvPr>
        </p:nvSpPr>
        <p:spPr>
          <a:xfrm>
            <a:off x="1524001" y="6248401"/>
            <a:ext cx="514351" cy="307777"/>
          </a:xfrm>
        </p:spPr>
        <p:txBody>
          <a:bodyPr/>
          <a:lstStyle/>
          <a:p>
            <a:fld id="{A4A0F976-5180-4820-99EA-CB6CA2F948F3}" type="slidenum">
              <a:rPr lang="fi-FI"/>
              <a:pPr/>
              <a:t>5</a:t>
            </a:fld>
            <a:endParaRPr lang="fi-FI" dirty="0"/>
          </a:p>
        </p:txBody>
      </p:sp>
      <p:sp>
        <p:nvSpPr>
          <p:cNvPr id="156674" name="Rectangle 2"/>
          <p:cNvSpPr>
            <a:spLocks noGrp="1" noChangeArrowheads="1"/>
          </p:cNvSpPr>
          <p:nvPr>
            <p:ph type="title"/>
          </p:nvPr>
        </p:nvSpPr>
        <p:spPr>
          <a:xfrm>
            <a:off x="373625" y="188640"/>
            <a:ext cx="11710219" cy="597941"/>
          </a:xfrm>
        </p:spPr>
        <p:txBody>
          <a:bodyPr/>
          <a:lstStyle/>
          <a:p>
            <a:r>
              <a:rPr lang="fi-FI" dirty="0"/>
              <a:t>Yhteiskunnan kehittymättömyys jarrutti eläketurvaa</a:t>
            </a:r>
            <a:endParaRPr lang="en-US" dirty="0"/>
          </a:p>
        </p:txBody>
      </p:sp>
      <p:sp>
        <p:nvSpPr>
          <p:cNvPr id="156675" name="Rectangle 3"/>
          <p:cNvSpPr>
            <a:spLocks noGrp="1" noChangeArrowheads="1"/>
          </p:cNvSpPr>
          <p:nvPr>
            <p:ph type="body" idx="1"/>
          </p:nvPr>
        </p:nvSpPr>
        <p:spPr>
          <a:xfrm>
            <a:off x="1238865" y="786581"/>
            <a:ext cx="10844979" cy="4817806"/>
          </a:xfrm>
        </p:spPr>
        <p:txBody>
          <a:bodyPr/>
          <a:lstStyle/>
          <a:p>
            <a:r>
              <a:rPr lang="fi-FI" sz="2200" dirty="0"/>
              <a:t>Enimmäkseen ylhäältä alaspäin suuntautuvaa ja staattista</a:t>
            </a:r>
          </a:p>
          <a:p>
            <a:pPr lvl="1"/>
            <a:r>
              <a:rPr lang="fi-FI" dirty="0"/>
              <a:t>Sääty-yhteiskunnassa jokaisella syntymässä määräytynyt paikkansa</a:t>
            </a:r>
          </a:p>
          <a:p>
            <a:pPr lvl="1"/>
            <a:r>
              <a:rPr lang="fi-FI" dirty="0"/>
              <a:t>Aatelisneitsyiden Eläkelaitos toimi aina 1930-luvulle asti </a:t>
            </a:r>
          </a:p>
          <a:p>
            <a:r>
              <a:rPr lang="fi-FI" sz="2200" dirty="0"/>
              <a:t>Eläketurvan tarve suuri, mutta kustannuksia kartettiin </a:t>
            </a:r>
            <a:endParaRPr lang="fi-FI" sz="2200" dirty="0">
              <a:sym typeface="Wingdings" pitchFamily="2" charset="2"/>
            </a:endParaRPr>
          </a:p>
          <a:p>
            <a:pPr lvl="1"/>
            <a:r>
              <a:rPr lang="fi-FI" dirty="0" err="1"/>
              <a:t>Srk:ien</a:t>
            </a:r>
            <a:r>
              <a:rPr lang="fi-FI" dirty="0"/>
              <a:t> ja kuntien köyhäinhoito lähetti turvan tarvitsijat muualle</a:t>
            </a:r>
          </a:p>
          <a:p>
            <a:pPr lvl="1"/>
            <a:r>
              <a:rPr lang="fi-FI" dirty="0"/>
              <a:t>1734 laki: Työhönsä kelpaamattomaksi tullutta pitkäaikaista palkollista ei saanut passittaa seurakunnan armoille tai kerjuulle, vaan työnantajan oli huolehdittava palkollisen elannosta tämän kuolinpäivään saakka, joka pienin muutoksin voimassa 1982 asti   </a:t>
            </a:r>
          </a:p>
          <a:p>
            <a:r>
              <a:rPr lang="fi-FI" sz="2200" dirty="0"/>
              <a:t>On maamme köyhä ja siksi jää – Valtion vähäinen osuus etenkin toimeentuloturvan järjestämisessä </a:t>
            </a:r>
            <a:endParaRPr lang="fi-FI" dirty="0"/>
          </a:p>
          <a:p>
            <a:pPr lvl="1"/>
            <a:r>
              <a:rPr lang="fi-FI" dirty="0"/>
              <a:t>Sosiaaliturvan tarpeeseen vastattiin 1960-luvulle asti paljolti maatalous- ja asutuspoliittisin toimenpitein </a:t>
            </a:r>
            <a:r>
              <a:rPr lang="fi-FI" sz="1400" dirty="0"/>
              <a:t>(ks. kuva)</a:t>
            </a:r>
          </a:p>
          <a:p>
            <a:pPr lvl="1"/>
            <a:endParaRPr lang="en-US" dirty="0"/>
          </a:p>
        </p:txBody>
      </p:sp>
    </p:spTree>
    <p:extLst>
      <p:ext uri="{BB962C8B-B14F-4D97-AF65-F5344CB8AC3E}">
        <p14:creationId xmlns:p14="http://schemas.microsoft.com/office/powerpoint/2010/main" val="2690646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279576" y="136526"/>
            <a:ext cx="8153400" cy="1492275"/>
          </a:xfrm>
        </p:spPr>
        <p:txBody>
          <a:bodyPr/>
          <a:lstStyle/>
          <a:p>
            <a:r>
              <a:rPr lang="fi-FI" sz="2400" dirty="0"/>
              <a:t>Kausiluontoisesti työhön tarvittiin kaikkia kynnelle kykeneviä</a:t>
            </a:r>
            <a:br>
              <a:rPr lang="fi-FI" sz="1800" dirty="0"/>
            </a:br>
            <a:r>
              <a:rPr lang="fi-FI" sz="2000" b="0" dirty="0"/>
              <a:t>Esimerkiksi rehu hankittiin pitkään vain luonnonniityiltä ja pelloilla viljeltiin muita kuin rehukasveja</a:t>
            </a:r>
            <a:br>
              <a:rPr lang="fi-FI" sz="1800" dirty="0"/>
            </a:br>
            <a:br>
              <a:rPr lang="fi-FI" sz="1800" dirty="0"/>
            </a:br>
            <a:r>
              <a:rPr lang="fi-FI" sz="1100" b="0" dirty="0"/>
              <a:t>(Hämeenlinnan museon kokoelmat)  </a:t>
            </a:r>
            <a:endParaRPr lang="en-US" sz="1100" b="0" dirty="0"/>
          </a:p>
        </p:txBody>
      </p:sp>
      <p:pic>
        <p:nvPicPr>
          <p:cNvPr id="5" name="Sisällön paikkamerkki 4" descr="kimmo3.tif"/>
          <p:cNvPicPr>
            <a:picLocks noGrp="1" noChangeAspect="1"/>
          </p:cNvPicPr>
          <p:nvPr>
            <p:ph idx="1"/>
          </p:nvPr>
        </p:nvPicPr>
        <p:blipFill>
          <a:blip r:embed="rId2" cstate="print"/>
          <a:stretch>
            <a:fillRect/>
          </a:stretch>
        </p:blipFill>
        <p:spPr>
          <a:xfrm>
            <a:off x="2238348" y="1700808"/>
            <a:ext cx="7929618" cy="4728588"/>
          </a:xfrm>
        </p:spPr>
      </p:pic>
      <p:sp>
        <p:nvSpPr>
          <p:cNvPr id="4" name="Dian numeron paikkamerkki 3"/>
          <p:cNvSpPr>
            <a:spLocks noGrp="1"/>
          </p:cNvSpPr>
          <p:nvPr>
            <p:ph type="sldNum" sz="quarter" idx="11"/>
          </p:nvPr>
        </p:nvSpPr>
        <p:spPr/>
        <p:txBody>
          <a:bodyPr/>
          <a:lstStyle/>
          <a:p>
            <a:fld id="{36D12C26-6328-4B84-BBCC-F736437940A2}" type="slidenum">
              <a:rPr lang="fi-FI" smtClean="0"/>
              <a:pPr/>
              <a:t>6</a:t>
            </a:fld>
            <a:endParaRPr lang="fi-FI"/>
          </a:p>
        </p:txBody>
      </p:sp>
    </p:spTree>
    <p:extLst>
      <p:ext uri="{BB962C8B-B14F-4D97-AF65-F5344CB8AC3E}">
        <p14:creationId xmlns:p14="http://schemas.microsoft.com/office/powerpoint/2010/main" val="2471073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03123" y="274637"/>
            <a:ext cx="11277599" cy="787247"/>
          </a:xfrm>
        </p:spPr>
        <p:txBody>
          <a:bodyPr/>
          <a:lstStyle/>
          <a:p>
            <a:r>
              <a:rPr lang="fi-FI" sz="2800" dirty="0"/>
              <a:t>Ennen ihmisellä rajalliset mahdollisuudet elatukseen vanhana tai työkyvyttömänä</a:t>
            </a:r>
            <a:endParaRPr lang="en-US" sz="2800" dirty="0"/>
          </a:p>
        </p:txBody>
      </p:sp>
      <p:sp>
        <p:nvSpPr>
          <p:cNvPr id="3" name="Sisällön paikkamerkki 2"/>
          <p:cNvSpPr>
            <a:spLocks noGrp="1"/>
          </p:cNvSpPr>
          <p:nvPr>
            <p:ph idx="1"/>
          </p:nvPr>
        </p:nvSpPr>
        <p:spPr>
          <a:xfrm>
            <a:off x="442452" y="1397357"/>
            <a:ext cx="11552902" cy="5186006"/>
          </a:xfrm>
        </p:spPr>
        <p:txBody>
          <a:bodyPr/>
          <a:lstStyle/>
          <a:p>
            <a:pPr>
              <a:lnSpc>
                <a:spcPct val="90000"/>
              </a:lnSpc>
              <a:buNone/>
            </a:pPr>
            <a:r>
              <a:rPr lang="fi-FI" dirty="0"/>
              <a:t>Läheisapu ja asemaan perustava turva</a:t>
            </a:r>
          </a:p>
          <a:p>
            <a:pPr>
              <a:lnSpc>
                <a:spcPct val="90000"/>
              </a:lnSpc>
            </a:pPr>
            <a:r>
              <a:rPr lang="fi-FI" dirty="0"/>
              <a:t>Valtaosin turva omaishoitoa ja läheisapua 1900-luvun puoliväliin asti </a:t>
            </a:r>
            <a:r>
              <a:rPr lang="fi-FI" sz="1400" dirty="0"/>
              <a:t>(ks. kuva)</a:t>
            </a:r>
          </a:p>
          <a:p>
            <a:pPr lvl="1">
              <a:lnSpc>
                <a:spcPct val="90000"/>
              </a:lnSpc>
            </a:pPr>
            <a:r>
              <a:rPr lang="fi-FI" dirty="0"/>
              <a:t>Käytännössä epämuodollista, mutta lasten vastuu ikääntyneistä vanhemmistaan poistui laista vasta 1970</a:t>
            </a:r>
          </a:p>
          <a:p>
            <a:pPr>
              <a:lnSpc>
                <a:spcPct val="90000"/>
              </a:lnSpc>
            </a:pPr>
            <a:r>
              <a:rPr lang="fi-FI" dirty="0"/>
              <a:t>Talollisilla jo keskiajalta vahvistettuja sukupolvien välisiä sopimuksia tilanluovutuksesta ja elatuksesta </a:t>
            </a:r>
            <a:r>
              <a:rPr lang="fi-FI" dirty="0">
                <a:sym typeface="Wingdings" pitchFamily="2" charset="2"/>
              </a:rPr>
              <a:t> Syytinki</a:t>
            </a:r>
          </a:p>
          <a:p>
            <a:pPr lvl="1">
              <a:lnSpc>
                <a:spcPct val="90000"/>
              </a:lnSpc>
            </a:pPr>
            <a:r>
              <a:rPr lang="fi-FI" dirty="0"/>
              <a:t>Käänteisessä asuntolainassa syytingin periaatteet</a:t>
            </a:r>
          </a:p>
          <a:p>
            <a:pPr>
              <a:lnSpc>
                <a:spcPct val="90000"/>
              </a:lnSpc>
            </a:pPr>
            <a:r>
              <a:rPr lang="fi-FI" dirty="0"/>
              <a:t>Virkaan tai vastaavaan asemaan perustuvaa turvaa ani harvoilla</a:t>
            </a:r>
          </a:p>
          <a:p>
            <a:pPr lvl="1">
              <a:lnSpc>
                <a:spcPct val="90000"/>
              </a:lnSpc>
            </a:pPr>
            <a:r>
              <a:rPr lang="fi-FI" dirty="0"/>
              <a:t>Esim. papin lesken armonvuosi päättyi usein armottomasti</a:t>
            </a:r>
          </a:p>
          <a:p>
            <a:pPr>
              <a:lnSpc>
                <a:spcPct val="90000"/>
              </a:lnSpc>
            </a:pPr>
            <a:r>
              <a:rPr lang="fi-FI" dirty="0"/>
              <a:t>Vailla omaisia tai asemaa vanhan, sairaan tai muuten työhön kykenemättömän kohtalona oli </a:t>
            </a:r>
            <a:r>
              <a:rPr lang="fi-FI" dirty="0" err="1"/>
              <a:t>elätehoito</a:t>
            </a:r>
            <a:r>
              <a:rPr lang="fi-FI" dirty="0"/>
              <a:t>, kunnalliskoti tai jopa kerjuu ja armopalat </a:t>
            </a:r>
            <a:r>
              <a:rPr lang="fi-FI" sz="1400" dirty="0"/>
              <a:t>(ks. kuva )</a:t>
            </a:r>
          </a:p>
          <a:p>
            <a:pPr lvl="1">
              <a:lnSpc>
                <a:spcPct val="90000"/>
              </a:lnSpc>
            </a:pPr>
            <a:r>
              <a:rPr lang="fi-FI" dirty="0"/>
              <a:t>Hoitajilla jo varhain eläketurvaa, koska ammattityö saattoi edellyttää naimattomuutta</a:t>
            </a:r>
          </a:p>
          <a:p>
            <a:endParaRPr lang="en-US" dirty="0"/>
          </a:p>
        </p:txBody>
      </p:sp>
      <p:sp>
        <p:nvSpPr>
          <p:cNvPr id="4" name="Alatunnisteen paikkamerkki 3"/>
          <p:cNvSpPr>
            <a:spLocks noGrp="1"/>
          </p:cNvSpPr>
          <p:nvPr>
            <p:ph type="ftr" sz="quarter" idx="10"/>
          </p:nvPr>
        </p:nvSpPr>
        <p:spPr>
          <a:xfrm>
            <a:off x="403124" y="6356350"/>
            <a:ext cx="1469219" cy="365125"/>
          </a:xfrm>
        </p:spPr>
        <p:txBody>
          <a:bodyPr/>
          <a:lstStyle/>
          <a:p>
            <a:pPr>
              <a:defRPr/>
            </a:pPr>
            <a:r>
              <a:rPr lang="fi-FI" dirty="0"/>
              <a:t>Eläketurvakeskus</a:t>
            </a:r>
          </a:p>
        </p:txBody>
      </p:sp>
      <p:sp>
        <p:nvSpPr>
          <p:cNvPr id="5" name="Dian numeron paikkamerkki 4"/>
          <p:cNvSpPr>
            <a:spLocks noGrp="1"/>
          </p:cNvSpPr>
          <p:nvPr>
            <p:ph type="sldNum" sz="quarter" idx="11"/>
          </p:nvPr>
        </p:nvSpPr>
        <p:spPr/>
        <p:txBody>
          <a:bodyPr/>
          <a:lstStyle/>
          <a:p>
            <a:pPr>
              <a:defRPr/>
            </a:pPr>
            <a:fld id="{28DCD73C-089C-4921-994D-3FB7E0FC8C68}" type="slidenum">
              <a:rPr lang="fi-FI" smtClean="0"/>
              <a:pPr>
                <a:defRPr/>
              </a:pPr>
              <a:t>7</a:t>
            </a:fld>
            <a:endParaRPr lang="fi-FI" dirty="0"/>
          </a:p>
        </p:txBody>
      </p:sp>
    </p:spTree>
    <p:extLst>
      <p:ext uri="{BB962C8B-B14F-4D97-AF65-F5344CB8AC3E}">
        <p14:creationId xmlns:p14="http://schemas.microsoft.com/office/powerpoint/2010/main" val="5877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34065" y="548679"/>
            <a:ext cx="9505335" cy="2165023"/>
          </a:xfrm>
        </p:spPr>
        <p:txBody>
          <a:bodyPr/>
          <a:lstStyle/>
          <a:p>
            <a:r>
              <a:rPr lang="fi-FI" sz="2400" dirty="0"/>
              <a:t>Suurperhe ajatellaan usein idyllinä </a:t>
            </a:r>
            <a:br>
              <a:rPr lang="fi-FI" dirty="0"/>
            </a:br>
            <a:r>
              <a:rPr lang="fi-FI" sz="1600" dirty="0"/>
              <a:t>Suurperheessä naisten asema ja jopa aviottomine lapsineen saattoi olla helpompi</a:t>
            </a:r>
            <a:br>
              <a:rPr lang="fi-FI" dirty="0"/>
            </a:br>
            <a:br>
              <a:rPr lang="fi-FI" sz="1600" dirty="0"/>
            </a:br>
            <a:r>
              <a:rPr lang="fi-FI" sz="1600" dirty="0" err="1"/>
              <a:t>Hankasalmelainen</a:t>
            </a:r>
            <a:r>
              <a:rPr lang="fi-FI" sz="1600" dirty="0"/>
              <a:t> suurperhe 1900-luvun alusta (Tampereen yliopiston kansanperinteen arkisto)  ja Haapajärven Lahden talon asukkaita 1920-luvulta (Haapajärven kotiseutuarkisto)</a:t>
            </a:r>
            <a:br>
              <a:rPr lang="fi-FI" sz="1600" dirty="0"/>
            </a:br>
            <a:br>
              <a:rPr lang="fi-FI" sz="1600" dirty="0"/>
            </a:br>
            <a:r>
              <a:rPr lang="fi-FI" sz="1600" dirty="0"/>
              <a:t>Vrt. Työeläkevakuuttajat Telan kysymys muutama vuosi sitten: ”Ottaisitko anopin teille asumaan?” </a:t>
            </a:r>
          </a:p>
        </p:txBody>
      </p:sp>
      <p:sp>
        <p:nvSpPr>
          <p:cNvPr id="3" name="Dian numeron paikkamerkki 2"/>
          <p:cNvSpPr>
            <a:spLocks noGrp="1"/>
          </p:cNvSpPr>
          <p:nvPr>
            <p:ph type="sldNum" sz="quarter" idx="11"/>
          </p:nvPr>
        </p:nvSpPr>
        <p:spPr/>
        <p:txBody>
          <a:bodyPr/>
          <a:lstStyle/>
          <a:p>
            <a:fld id="{6D401BAA-91C1-421B-A05C-709B4557621A}" type="slidenum">
              <a:rPr lang="fi-FI" smtClean="0"/>
              <a:pPr/>
              <a:t>8</a:t>
            </a:fld>
            <a:endParaRPr lang="fi-FI"/>
          </a:p>
        </p:txBody>
      </p:sp>
      <p:pic>
        <p:nvPicPr>
          <p:cNvPr id="5" name="Kuva 4" descr="Suurperhe.jpg"/>
          <p:cNvPicPr>
            <a:picLocks noChangeAspect="1"/>
          </p:cNvPicPr>
          <p:nvPr/>
        </p:nvPicPr>
        <p:blipFill>
          <a:blip r:embed="rId2" cstate="print"/>
          <a:stretch>
            <a:fillRect/>
          </a:stretch>
        </p:blipFill>
        <p:spPr>
          <a:xfrm>
            <a:off x="2063087" y="2924944"/>
            <a:ext cx="4085897" cy="3107289"/>
          </a:xfrm>
          <a:prstGeom prst="rect">
            <a:avLst/>
          </a:prstGeom>
        </p:spPr>
      </p:pic>
      <p:pic>
        <p:nvPicPr>
          <p:cNvPr id="6" name="Kuva 5" descr="Lahden talon asukkaita Haapajärvi.jpg"/>
          <p:cNvPicPr>
            <a:picLocks noChangeAspect="1"/>
          </p:cNvPicPr>
          <p:nvPr/>
        </p:nvPicPr>
        <p:blipFill>
          <a:blip r:embed="rId3" cstate="print"/>
          <a:stretch>
            <a:fillRect/>
          </a:stretch>
        </p:blipFill>
        <p:spPr>
          <a:xfrm>
            <a:off x="6185148" y="2924945"/>
            <a:ext cx="4176464" cy="3107289"/>
          </a:xfrm>
          <a:prstGeom prst="rect">
            <a:avLst/>
          </a:prstGeom>
        </p:spPr>
      </p:pic>
    </p:spTree>
    <p:extLst>
      <p:ext uri="{BB962C8B-B14F-4D97-AF65-F5344CB8AC3E}">
        <p14:creationId xmlns:p14="http://schemas.microsoft.com/office/powerpoint/2010/main" val="85968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2286000" y="285728"/>
            <a:ext cx="8153400" cy="1428760"/>
          </a:xfrm>
        </p:spPr>
        <p:txBody>
          <a:bodyPr/>
          <a:lstStyle/>
          <a:p>
            <a:r>
              <a:rPr lang="fi-FI" sz="1800" dirty="0"/>
              <a:t>Maarian kirkon vaivaisukko 1853 ja Köyhien linnanjuhla ja kerjäläinen Helsingissä 2000-luvulla.</a:t>
            </a:r>
            <a:br>
              <a:rPr lang="fi-FI" b="0" dirty="0"/>
            </a:br>
            <a:r>
              <a:rPr lang="fi-FI" dirty="0"/>
              <a:t> </a:t>
            </a:r>
            <a:br>
              <a:rPr lang="fi-FI" dirty="0"/>
            </a:br>
            <a:r>
              <a:rPr lang="fi-FI" sz="1600" dirty="0"/>
              <a:t>”Joka köyhää armahtaa, hän lainaa Herralle, joka hänen hyvän työnsä hänelle jälleen maksava on”, teksti vaivaisukon yläpuolella kehottaa antamaan apua vaivaisille eli köyhille.</a:t>
            </a:r>
            <a:endParaRPr lang="en-US" sz="1600" dirty="0"/>
          </a:p>
        </p:txBody>
      </p:sp>
      <p:pic>
        <p:nvPicPr>
          <p:cNvPr id="8" name="Sisällön paikkamerkki 7" descr="5_2_2_vaivaisukko_iso.jpg"/>
          <p:cNvPicPr>
            <a:picLocks noGrp="1" noChangeAspect="1"/>
          </p:cNvPicPr>
          <p:nvPr>
            <p:ph sz="half" idx="1"/>
          </p:nvPr>
        </p:nvPicPr>
        <p:blipFill>
          <a:blip r:embed="rId2" cstate="print"/>
          <a:stretch>
            <a:fillRect/>
          </a:stretch>
        </p:blipFill>
        <p:spPr>
          <a:xfrm>
            <a:off x="2309787" y="1981200"/>
            <a:ext cx="3381401" cy="4305320"/>
          </a:xfrm>
        </p:spPr>
      </p:pic>
      <p:pic>
        <p:nvPicPr>
          <p:cNvPr id="9" name="Sisällön paikkamerkki 8" descr="Hursti.jpg"/>
          <p:cNvPicPr>
            <a:picLocks noGrp="1" noChangeAspect="1"/>
          </p:cNvPicPr>
          <p:nvPr>
            <p:ph sz="half" idx="2"/>
          </p:nvPr>
        </p:nvPicPr>
        <p:blipFill>
          <a:blip r:embed="rId3" cstate="print"/>
          <a:stretch>
            <a:fillRect/>
          </a:stretch>
        </p:blipFill>
        <p:spPr>
          <a:xfrm>
            <a:off x="6096000" y="1963300"/>
            <a:ext cx="3528392" cy="2160240"/>
          </a:xfrm>
        </p:spPr>
      </p:pic>
      <p:sp>
        <p:nvSpPr>
          <p:cNvPr id="4" name="Dian numeron paikkamerkki 3"/>
          <p:cNvSpPr>
            <a:spLocks noGrp="1"/>
          </p:cNvSpPr>
          <p:nvPr>
            <p:ph type="sldNum" sz="quarter" idx="11"/>
          </p:nvPr>
        </p:nvSpPr>
        <p:spPr/>
        <p:txBody>
          <a:bodyPr/>
          <a:lstStyle/>
          <a:p>
            <a:fld id="{36D12C26-6328-4B84-BBCC-F736437940A2}" type="slidenum">
              <a:rPr lang="fi-FI" smtClean="0"/>
              <a:pPr/>
              <a:t>9</a:t>
            </a:fld>
            <a:endParaRPr lang="fi-FI"/>
          </a:p>
        </p:txBody>
      </p:sp>
      <p:pic>
        <p:nvPicPr>
          <p:cNvPr id="6" name="Kuva 5" descr="Romanikerjäläinen Helsingissä.jpg"/>
          <p:cNvPicPr>
            <a:picLocks noChangeAspect="1"/>
          </p:cNvPicPr>
          <p:nvPr/>
        </p:nvPicPr>
        <p:blipFill>
          <a:blip r:embed="rId4" cstate="print"/>
          <a:stretch>
            <a:fillRect/>
          </a:stretch>
        </p:blipFill>
        <p:spPr>
          <a:xfrm>
            <a:off x="6096000" y="4149080"/>
            <a:ext cx="3577580" cy="2355240"/>
          </a:xfrm>
          <a:prstGeom prst="rect">
            <a:avLst/>
          </a:prstGeom>
        </p:spPr>
      </p:pic>
    </p:spTree>
    <p:extLst>
      <p:ext uri="{BB962C8B-B14F-4D97-AF65-F5344CB8AC3E}">
        <p14:creationId xmlns:p14="http://schemas.microsoft.com/office/powerpoint/2010/main" val="3312537053"/>
      </p:ext>
    </p:extLst>
  </p:cSld>
  <p:clrMapOvr>
    <a:masterClrMapping/>
  </p:clrMapOvr>
</p:sld>
</file>

<file path=ppt/theme/theme1.xml><?xml version="1.0" encoding="utf-8"?>
<a:theme xmlns:a="http://schemas.openxmlformats.org/drawingml/2006/main" name="Office-teema">
  <a:themeElements>
    <a:clrScheme name="ETKvärit2024">
      <a:dk1>
        <a:srgbClr val="000000"/>
      </a:dk1>
      <a:lt1>
        <a:sysClr val="window" lastClr="FFFFFF"/>
      </a:lt1>
      <a:dk2>
        <a:srgbClr val="03407C"/>
      </a:dk2>
      <a:lt2>
        <a:srgbClr val="D9F4FE"/>
      </a:lt2>
      <a:accent1>
        <a:srgbClr val="03407C"/>
      </a:accent1>
      <a:accent2>
        <a:srgbClr val="058AFF"/>
      </a:accent2>
      <a:accent3>
        <a:srgbClr val="6C99C1"/>
      </a:accent3>
      <a:accent4>
        <a:srgbClr val="00A385"/>
      </a:accent4>
      <a:accent5>
        <a:srgbClr val="057893"/>
      </a:accent5>
      <a:accent6>
        <a:srgbClr val="F05400"/>
      </a:accent6>
      <a:hlink>
        <a:srgbClr val="058AFF"/>
      </a:hlink>
      <a:folHlink>
        <a:srgbClr val="6C99C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a:solidFill>
              <a:schemeClr val="tx2"/>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1" id="{6D13CB41-69FA-493C-A03B-BEA71B64D142}" vid="{12263ABC-004B-48F5-A3E2-931A80E41CF6}"/>
    </a:ext>
  </a:extLst>
</a:theme>
</file>

<file path=ppt/theme/theme2.xml><?xml version="1.0" encoding="utf-8"?>
<a:theme xmlns:a="http://schemas.openxmlformats.org/drawingml/2006/main" name="1_ETK_FIN">
  <a:themeElements>
    <a:clrScheme name="ETK">
      <a:dk1>
        <a:srgbClr val="023588"/>
      </a:dk1>
      <a:lt1>
        <a:sysClr val="window" lastClr="FFFFFF"/>
      </a:lt1>
      <a:dk2>
        <a:srgbClr val="000000"/>
      </a:dk2>
      <a:lt2>
        <a:srgbClr val="75D2F2"/>
      </a:lt2>
      <a:accent1>
        <a:srgbClr val="0098CC"/>
      </a:accent1>
      <a:accent2>
        <a:srgbClr val="1B68AD"/>
      </a:accent2>
      <a:accent3>
        <a:srgbClr val="003366"/>
      </a:accent3>
      <a:accent4>
        <a:srgbClr val="FDCB0B"/>
      </a:accent4>
      <a:accent5>
        <a:srgbClr val="F39C1A"/>
      </a:accent5>
      <a:accent6>
        <a:srgbClr val="E9651E"/>
      </a:accent6>
      <a:hlink>
        <a:srgbClr val="0000FF"/>
      </a:hlink>
      <a:folHlink>
        <a:srgbClr val="800080"/>
      </a:folHlink>
    </a:clrScheme>
    <a:fontScheme name="ET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dirty="0" err="1" smtClean="0">
            <a:solidFill>
              <a:srgbClr val="023588"/>
            </a:solidFill>
            <a:latin typeface="+mn-lt"/>
          </a:defRPr>
        </a:defPPr>
      </a:lstStyle>
    </a:txDef>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blank</Template>
  <TotalTime>0</TotalTime>
  <Words>1887</Words>
  <Application>Microsoft Office PowerPoint</Application>
  <PresentationFormat>Laajakuva</PresentationFormat>
  <Paragraphs>348</Paragraphs>
  <Slides>42</Slides>
  <Notes>25</Notes>
  <HiddenSlides>0</HiddenSlides>
  <MMClips>0</MMClips>
  <ScaleCrop>false</ScaleCrop>
  <HeadingPairs>
    <vt:vector size="6" baseType="variant">
      <vt:variant>
        <vt:lpstr>Käytetyt fontit</vt:lpstr>
      </vt:variant>
      <vt:variant>
        <vt:i4>8</vt:i4>
      </vt:variant>
      <vt:variant>
        <vt:lpstr>Teema</vt:lpstr>
      </vt:variant>
      <vt:variant>
        <vt:i4>2</vt:i4>
      </vt:variant>
      <vt:variant>
        <vt:lpstr>Dian otsikot</vt:lpstr>
      </vt:variant>
      <vt:variant>
        <vt:i4>42</vt:i4>
      </vt:variant>
    </vt:vector>
  </HeadingPairs>
  <TitlesOfParts>
    <vt:vector size="52" baseType="lpstr">
      <vt:lpstr>-apple-system</vt:lpstr>
      <vt:lpstr>Aptos</vt:lpstr>
      <vt:lpstr>Arial</vt:lpstr>
      <vt:lpstr>Calibri</vt:lpstr>
      <vt:lpstr>Cambria</vt:lpstr>
      <vt:lpstr>Rockwell</vt:lpstr>
      <vt:lpstr>Verdana</vt:lpstr>
      <vt:lpstr>Wingdings</vt:lpstr>
      <vt:lpstr>Office-teema</vt:lpstr>
      <vt:lpstr>1_ETK_FIN</vt:lpstr>
      <vt:lpstr>Työeläkkeen taustaa, nykyhetkeä ja  näkymiä tulevaisuuteen  </vt:lpstr>
      <vt:lpstr>Esityksen sisältö</vt:lpstr>
      <vt:lpstr>Eläketurvakeskus toimijana</vt:lpstr>
      <vt:lpstr>Työeläketurvan kehitys – ennenkö oli kaikki paremmin?  </vt:lpstr>
      <vt:lpstr>Yhteiskunnan kehittymättömyys jarrutti eläketurvaa</vt:lpstr>
      <vt:lpstr>Kausiluontoisesti työhön tarvittiin kaikkia kynnelle kykeneviä Esimerkiksi rehu hankittiin pitkään vain luonnonniityiltä ja pelloilla viljeltiin muita kuin rehukasveja  (Hämeenlinnan museon kokoelmat)  </vt:lpstr>
      <vt:lpstr>Ennen ihmisellä rajalliset mahdollisuudet elatukseen vanhana tai työkyvyttömänä</vt:lpstr>
      <vt:lpstr>Suurperhe ajatellaan usein idyllinä  Suurperheessä naisten asema ja jopa aviottomine lapsineen saattoi olla helpompi  Hankasalmelainen suurperhe 1900-luvun alusta (Tampereen yliopiston kansanperinteen arkisto)  ja Haapajärven Lahden talon asukkaita 1920-luvulta (Haapajärven kotiseutuarkisto)  Vrt. Työeläkevakuuttajat Telan kysymys muutama vuosi sitten: ”Ottaisitko anopin teille asumaan?” </vt:lpstr>
      <vt:lpstr>Maarian kirkon vaivaisukko 1853 ja Köyhien linnanjuhla ja kerjäläinen Helsingissä 2000-luvulla.   ”Joka köyhää armahtaa, hän lainaa Herralle, joka hänen hyvän työnsä hänelle jälleen maksava on”, teksti vaivaisukon yläpuolella kehottaa antamaan apua vaivaisille eli köyhille.</vt:lpstr>
      <vt:lpstr>Merkkipaaluja eläketurvan historiasta (1)</vt:lpstr>
      <vt:lpstr>Väestöpyramidi muuttuu – Suomen nopea kehitys jälkiteolliseksi koulutusyhteiskunnaksi (työssäkäyvät tummennettuna, naisten (oikealla) palkkatyö yleistyi voimakkaasti) </vt:lpstr>
      <vt:lpstr>PowerPoint-esitys</vt:lpstr>
      <vt:lpstr>Merkkipaaluja eläketurvan historiasta (2)</vt:lpstr>
      <vt:lpstr>PowerPoint-esitys</vt:lpstr>
      <vt:lpstr>PowerPoint-esitys</vt:lpstr>
      <vt:lpstr>Eliniän nousu ja yhä terveempi vanhuus – tavoiteltu yhteiskuntapolitiikka yllättänyt</vt:lpstr>
      <vt:lpstr>Eläkemenot, eläketurva ja eläkkeiden taso </vt:lpstr>
      <vt:lpstr>Sosiaalivakuutus vuonna 2022 44,4 mrd. € </vt:lpstr>
      <vt:lpstr>Eläkevakuutus Suomessa vuonna 2022 </vt:lpstr>
      <vt:lpstr>Lakisääteiset eläkemenot suhteessa bruttokansantuotteeseen  vuosina 2010–2090, %</vt:lpstr>
      <vt:lpstr>Suomessa on kokonaiseläketurva, joka tuottaa  eläkkeensaajille eläketurvan*</vt:lpstr>
      <vt:lpstr>Kaikki eläkkeensaajat eläkkeen rakenteen mukaan  vuosina 2001–2023</vt:lpstr>
      <vt:lpstr>Indeksitarkistukset turvaavat eläketason</vt:lpstr>
      <vt:lpstr>Keskimääräinen kokonaiseläke 31.12.2023</vt:lpstr>
      <vt:lpstr>Eläkkeensaajien kokonaiseläkejakauma 31.12.2023</vt:lpstr>
      <vt:lpstr>Keskimääräinen kokonaiseläke ja sen suhde keskiansioon  vuosina 2000–2023</vt:lpstr>
      <vt:lpstr>Keskimääräinen kokonaiseläke suhteessa keskiansioon vuosina 2010–2090, %</vt:lpstr>
      <vt:lpstr>Työeläkkeiden rahoitus, eläkkeensaajat ja eläkkeiden riittävyys sekä  eläkkeensaajat yhteiskunnassa</vt:lpstr>
      <vt:lpstr>Entä mitä eläkkeiden rahoittaminen maksaa? TyEL:n meno- ja maksuprosentti ja palkkasumma 1962–2090 </vt:lpstr>
      <vt:lpstr>Keskimääräinen TEL-/TyEL-maksu vuosina 1962–2024 </vt:lpstr>
      <vt:lpstr>Työeläkemaksuprosentit vuonna 2024</vt:lpstr>
      <vt:lpstr>Koko väestö ja työeläkejärjestelmän piiri 31.12.2023 - Väestön jakautuminen työn ja työeläkkeen suhteen 31.12.2023</vt:lpstr>
      <vt:lpstr>Koko väestö ja eläkkeensaajat 31.12.2023</vt:lpstr>
      <vt:lpstr>Työeläkkeelle vuonna 2023 siirtyneet 50–68-vuotiaat Vanhuuseläkkeelle jo valtaosin joustavassa eläkeiässä </vt:lpstr>
      <vt:lpstr>Eläkkeiden lakikohtainen rahoitus</vt:lpstr>
      <vt:lpstr>Työeläkejärjestelmän rahavirrat vuonna 2023</vt:lpstr>
      <vt:lpstr>Suomen työeläketurva osittain rahastoiva  HUOM! Kaavio ei kuvaa suuruussuhteita </vt:lpstr>
      <vt:lpstr>Työeläkevarat ja niiden suhde bruttokansan- tuotteeseen vuosina 2010–2023</vt:lpstr>
      <vt:lpstr>Ikääntyminen tuottaa myös mahdollisuuksia (1)</vt:lpstr>
      <vt:lpstr>Ikääntyminen tuottaa myös mahdollisuuksia</vt:lpstr>
      <vt:lpstr>  </vt:lpstr>
      <vt:lpstr> Työeläkkeen kertyminen ja eläkeikä (4) Kohti tasapuolisempaa eläketurvaa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Työeläkejärjestelmä kuvina</dc:title>
  <dc:creator/>
  <cp:lastModifiedBy/>
  <cp:revision>1</cp:revision>
  <dcterms:created xsi:type="dcterms:W3CDTF">2024-12-13T13:02:23Z</dcterms:created>
  <dcterms:modified xsi:type="dcterms:W3CDTF">2025-01-20T09:01:39Z</dcterms:modified>
</cp:coreProperties>
</file>